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550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2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994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541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85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008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296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69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708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259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2657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A846-B6BE-4945-8687-26134FA43092}" type="datetimeFigureOut">
              <a:rPr lang="ar-IQ" smtClean="0"/>
              <a:t>03/06/1446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5FB5-8B86-48DF-8C86-689E95B6303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3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green algae( Division: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616149"/>
            <a:ext cx="11119884" cy="45608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chlorophyceae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chlorococcales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+mj-cs"/>
              </a:rPr>
              <a:t>:</a:t>
            </a:r>
          </a:p>
          <a:p>
            <a:pPr marL="0" indent="0">
              <a:buNone/>
            </a:pPr>
            <a:r>
              <a:rPr lang="en-US" b="1" i="1" dirty="0" smtClean="0">
                <a:cs typeface="+mj-cs"/>
              </a:rPr>
              <a:t>         </a:t>
            </a:r>
            <a:r>
              <a:rPr lang="en-US" i="1" dirty="0" smtClean="0">
                <a:cs typeface="+mj-cs"/>
              </a:rPr>
              <a:t>Genus: </a:t>
            </a:r>
            <a:r>
              <a:rPr lang="en-US" b="1" i="1" dirty="0" smtClean="0">
                <a:cs typeface="+mj-cs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Scendusmus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cs typeface="+mj-cs"/>
              </a:rPr>
              <a:t>2.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volvocales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cs typeface="+mj-cs"/>
              </a:rPr>
              <a:t>         Genus: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Chlamydomonas</a:t>
            </a:r>
            <a:r>
              <a:rPr lang="en-US" b="1" i="1" dirty="0" smtClean="0">
                <a:solidFill>
                  <a:srgbClr val="FF0000"/>
                </a:solidFill>
                <a:cs typeface="+mj-cs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Volvox</a:t>
            </a:r>
            <a:r>
              <a:rPr lang="en-US" b="1" i="1" dirty="0" smtClean="0">
                <a:solidFill>
                  <a:srgbClr val="FF0000"/>
                </a:solidFill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b="1" i="1" dirty="0" smtClean="0">
                <a:cs typeface="+mj-cs"/>
              </a:rPr>
              <a:t>3.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zygnematales</a:t>
            </a:r>
            <a:r>
              <a:rPr lang="en-US" b="1" i="1" dirty="0" smtClean="0">
                <a:cs typeface="+mj-cs"/>
              </a:rPr>
              <a:t>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desmideaceae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IQ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b="1" i="1" dirty="0" smtClean="0">
                <a:cs typeface="+mj-cs"/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Closterium</a:t>
            </a:r>
            <a:r>
              <a:rPr lang="en-US" b="1" i="1" dirty="0" smtClean="0">
                <a:cs typeface="+mj-cs"/>
              </a:rPr>
              <a:t>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cs typeface="+mj-cs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cs typeface="+mj-cs"/>
              </a:rPr>
              <a:t>Cosmarium</a:t>
            </a:r>
            <a:endParaRPr lang="ar-IQ" b="1" i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28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General characteristics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873763"/>
            <a:ext cx="12020811" cy="55983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simplest algae occurring essentially as solitary cells or be aggregated into plate –like or   globular colonies. or occurring as filamentous form. Surrounded by thin mucilage layer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Contain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chlorophyll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and B.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2- Contain accessory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pigments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xanthophyll,  carotenoid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(B-carotene)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Chloroplast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present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vary in shape, size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number.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en-US" sz="2400" u="sng" dirty="0" err="1" smtClean="0">
                <a:latin typeface="Times New Roman" pitchFamily="18" charset="0"/>
                <a:cs typeface="Times New Roman" pitchFamily="18" charset="0"/>
              </a:rPr>
              <a:t>Chlorophyta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store their food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(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pyrenoids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in chloroplast.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Flagellated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stages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Sexual reproduction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addition to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asexual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reproduction.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7- The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structural part of cell wall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mainly consists of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56" y="3365606"/>
            <a:ext cx="9920680" cy="3667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pPr algn="ctr"/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endParaRPr lang="ar-IQ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520" y="1087120"/>
            <a:ext cx="11130280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unicellular alga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motile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anterior flagella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cup shape chloroplast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has a single large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pyrenoid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eye spot (stigma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present in the anterior portion of the chloroplast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photosensitivity</a:t>
            </a:r>
          </a:p>
          <a:p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1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986155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Volvox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0" y="1198880"/>
            <a:ext cx="11711836" cy="5565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spherical colonies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hollow center (hollow ball).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cells are similar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Chlamydomonas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these cells are embedded within mucoid matrix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colony motile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,this motility derived from the flagellated individual cells.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there are specialized cells within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Volvox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colony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vegetative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cells: (most of colony cells specialized for nutrition ,movement)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-generative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cells: </a:t>
            </a:r>
          </a:p>
          <a:p>
            <a:pPr marL="514350" indent="112713">
              <a:buFont typeface="+mj-lt"/>
              <a:buAutoNum type="arabicPeriod"/>
            </a:pP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gonidia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:larger but fewer than somatic cells, specialized for asexual reproduction through producing daughter colonies </a:t>
            </a:r>
          </a:p>
          <a:p>
            <a:pPr marL="514350" indent="112713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antheridia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specialized for sexual reproduction through producing male swimmers(male gametes) </a:t>
            </a:r>
          </a:p>
          <a:p>
            <a:pPr marL="514350" indent="112713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larger and fewer in number than antheridia. specialized for sexual reproduction through producing ovum (female gametes).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163265"/>
          </a:xfrm>
        </p:spPr>
      </p:pic>
    </p:spTree>
    <p:extLst>
      <p:ext uri="{BB962C8B-B14F-4D97-AF65-F5344CB8AC3E}">
        <p14:creationId xmlns:p14="http://schemas.microsoft.com/office/powerpoint/2010/main" val="170015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80" y="2677071"/>
            <a:ext cx="9101469" cy="3762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Scendusmus</a:t>
            </a:r>
            <a:endParaRPr lang="ar-IQ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781" y="1825625"/>
            <a:ext cx="11311003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Plate-like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usually 4 or 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aggregated parallel to one another to form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colonies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,The colonies ends are surrounded by fork-like appendages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80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1" y="74759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Family: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Desmideaceae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Genus: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Closterium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03" y="1400321"/>
            <a:ext cx="11523945" cy="535166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1-unicellular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desmids consisting of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semi cells joined at an isthmus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with  central nucleus and chloroplast in each semi cell.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2-reproduce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simple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 and sexually by conjugation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Closterium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characterized with crescent shape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9" y="3394553"/>
            <a:ext cx="11240387" cy="33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397"/>
          </a:xfrm>
        </p:spPr>
        <p:txBody>
          <a:bodyPr/>
          <a:lstStyle/>
          <a:p>
            <a:pPr algn="ctr"/>
            <a:r>
              <a:rPr lang="en-US" b="1" i="1" dirty="0" err="1" smtClean="0"/>
              <a:t>Cosmarium</a:t>
            </a:r>
            <a:endParaRPr lang="ar-IQ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1628384"/>
            <a:ext cx="11766698" cy="5229616"/>
          </a:xfrm>
        </p:spPr>
      </p:pic>
      <p:sp>
        <p:nvSpPr>
          <p:cNvPr id="3" name="Rectangle 2"/>
          <p:cNvSpPr/>
          <p:nvPr/>
        </p:nvSpPr>
        <p:spPr>
          <a:xfrm>
            <a:off x="148856" y="1367522"/>
            <a:ext cx="631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It has a central nucleus and two chloroplasts in each semi cell, each with a central pyrenoid </a:t>
            </a:r>
          </a:p>
        </p:txBody>
      </p:sp>
    </p:spTree>
    <p:extLst>
      <p:ext uri="{BB962C8B-B14F-4D97-AF65-F5344CB8AC3E}">
        <p14:creationId xmlns:p14="http://schemas.microsoft.com/office/powerpoint/2010/main" val="90623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391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green algae( Division: Chlorophyta )</vt:lpstr>
      <vt:lpstr>General characteristics</vt:lpstr>
      <vt:lpstr>Chlamydomonas</vt:lpstr>
      <vt:lpstr>Volvox</vt:lpstr>
      <vt:lpstr>PowerPoint Presentation</vt:lpstr>
      <vt:lpstr>Scendusmus</vt:lpstr>
      <vt:lpstr> Family: Desmideaceae    Genus: Closterium </vt:lpstr>
      <vt:lpstr>Cosmarium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11</cp:revision>
  <dcterms:created xsi:type="dcterms:W3CDTF">2024-08-16T13:02:01Z</dcterms:created>
  <dcterms:modified xsi:type="dcterms:W3CDTF">2024-12-04T16:41:15Z</dcterms:modified>
</cp:coreProperties>
</file>