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70" r:id="rId11"/>
    <p:sldId id="271" r:id="rId12"/>
    <p:sldId id="264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8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62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6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07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5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3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2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6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2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9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1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2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7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9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784" y="21707"/>
            <a:ext cx="7772400" cy="1470025"/>
          </a:xfrm>
        </p:spPr>
        <p:txBody>
          <a:bodyPr/>
          <a:lstStyle/>
          <a:p>
            <a:r>
              <a:rPr dirty="0" err="1"/>
              <a:t>المحاضرة</a:t>
            </a:r>
            <a:r>
              <a:rPr dirty="0"/>
              <a:t> </a:t>
            </a:r>
            <a:r>
              <a:rPr dirty="0" err="1"/>
              <a:t>الأولى</a:t>
            </a:r>
            <a:r>
              <a:rPr dirty="0"/>
              <a:t> </a:t>
            </a:r>
            <a:r>
              <a:rPr dirty="0" smtClean="0"/>
              <a:t>- </a:t>
            </a:r>
            <a:r>
              <a:rPr dirty="0" err="1"/>
              <a:t>البحث</a:t>
            </a:r>
            <a:r>
              <a:rPr dirty="0"/>
              <a:t> </a:t>
            </a:r>
            <a:r>
              <a:rPr dirty="0" err="1"/>
              <a:t>العلمي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71" y="1693505"/>
            <a:ext cx="6400800" cy="3718249"/>
          </a:xfrm>
        </p:spPr>
        <p:txBody>
          <a:bodyPr>
            <a:normAutofit lnSpcReduction="10000"/>
          </a:bodyPr>
          <a:lstStyle/>
          <a:p>
            <a:pPr algn="ctr"/>
            <a:r>
              <a:rPr dirty="0" err="1"/>
              <a:t>ا</a:t>
            </a:r>
            <a:r>
              <a:rPr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لعلم</a:t>
            </a:r>
            <a:r>
              <a:rPr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والمعرفة</a:t>
            </a:r>
            <a:r>
              <a:rPr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والبحث</a:t>
            </a:r>
            <a:r>
              <a:rPr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العلمي</a:t>
            </a:r>
            <a:r>
              <a:rPr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المرحلة</a:t>
            </a:r>
            <a:r>
              <a:rPr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الثالثة</a:t>
            </a:r>
            <a:endParaRPr lang="ar-KW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KW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اعداد </a:t>
            </a:r>
          </a:p>
          <a:p>
            <a:pPr algn="ctr"/>
            <a:r>
              <a:rPr lang="ar-KW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ا.د عبير داخل حاتم </a:t>
            </a:r>
          </a:p>
          <a:p>
            <a:pPr algn="ctr"/>
            <a:r>
              <a:rPr lang="ar-KW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م.د هناء عباس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abeer@copew.uobaghdad.edu.iq</a:t>
            </a:r>
            <a:endParaRPr lang="ar-SA" sz="24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كلية التربية البدنية وعلوم الرياضة للبنات - جامعة بغدا</a:t>
            </a:r>
            <a:r>
              <a:rPr lang="ar-IQ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2025/9/</a:t>
            </a:r>
            <a:r>
              <a:rPr lang="ar-KW" sz="2400" b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</a:t>
            </a:r>
            <a:endParaRPr lang="ar-SA" sz="24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KW" dirty="0" smtClean="0"/>
              <a:t>اهمية البحث العلمي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02230"/>
            <a:ext cx="6347714" cy="4539134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ar-IQ" dirty="0"/>
              <a:t>أهمية البحث العلمي كبيرة جدًا، لأنه يعد المحرك الأساسي لتقدم المجتمعات وتطورها. يمكن تلخيص أهميته في النقاط التالية:</a:t>
            </a:r>
          </a:p>
          <a:p>
            <a:pPr algn="just" rtl="1"/>
            <a:r>
              <a:rPr lang="ar-IQ" b="1" dirty="0"/>
              <a:t>تطوير المعرفة الإنسانية</a:t>
            </a:r>
            <a:r>
              <a:rPr lang="ar-IQ" dirty="0"/>
              <a:t>: يضيف معلومات وحقائق جديدة لرصيد المعرفة البشرية.</a:t>
            </a:r>
          </a:p>
          <a:p>
            <a:pPr algn="just" rtl="1"/>
            <a:r>
              <a:rPr lang="ar-IQ" b="1" dirty="0"/>
              <a:t>حل المشكلات</a:t>
            </a:r>
            <a:r>
              <a:rPr lang="ar-IQ" dirty="0"/>
              <a:t>: يساعد في إيجاد حلول عملية لمشكلات الفرد والمجتمع.</a:t>
            </a:r>
          </a:p>
          <a:p>
            <a:pPr algn="just" rtl="1"/>
            <a:r>
              <a:rPr lang="ar-IQ" b="1" dirty="0"/>
              <a:t>تعزيز الابتكار والتقدم</a:t>
            </a:r>
            <a:r>
              <a:rPr lang="ar-IQ" dirty="0"/>
              <a:t>: يفتح آفاقًا لاختراعات وتطبيقات جديدة في الطب، التكنولوجيا، الصناعة… إلخ.</a:t>
            </a:r>
          </a:p>
          <a:p>
            <a:pPr algn="just" rtl="1"/>
            <a:r>
              <a:rPr lang="ar-IQ" b="1" dirty="0"/>
              <a:t>دعم صانعي القرار</a:t>
            </a:r>
            <a:r>
              <a:rPr lang="ar-IQ" dirty="0"/>
              <a:t>: يوفر بيانات دقيقة تساعد في وضع سياسات وخطط فعّالة.</a:t>
            </a:r>
          </a:p>
          <a:p>
            <a:pPr algn="just" rtl="1"/>
            <a:r>
              <a:rPr lang="ar-IQ" b="1" dirty="0"/>
              <a:t>تنمية التفكير النقدي والإبداعي</a:t>
            </a:r>
            <a:r>
              <a:rPr lang="ar-IQ" dirty="0"/>
              <a:t>: يجعل الباحث أكثر قدرة على التحليل والاستنتاج.</a:t>
            </a:r>
          </a:p>
          <a:p>
            <a:pPr algn="just" rtl="1"/>
            <a:r>
              <a:rPr lang="ar-IQ" b="1" dirty="0"/>
              <a:t>رفع مستوى التعليم</a:t>
            </a:r>
            <a:r>
              <a:rPr lang="ar-IQ" dirty="0"/>
              <a:t>: لأنه يطور المناهج ويُثري المحتوى العلمي.</a:t>
            </a:r>
          </a:p>
          <a:p>
            <a:pPr algn="just" rtl="1"/>
            <a:r>
              <a:rPr lang="ar-IQ" b="1" dirty="0"/>
              <a:t>تحقيق التنمية المستدامة</a:t>
            </a:r>
            <a:r>
              <a:rPr lang="ar-IQ" dirty="0"/>
              <a:t>: من خلال تحسين مجالات الصحة، الاقتصاد، البيئة، والزراعة</a:t>
            </a:r>
          </a:p>
        </p:txBody>
      </p:sp>
    </p:spTree>
    <p:extLst>
      <p:ext uri="{BB962C8B-B14F-4D97-AF65-F5344CB8AC3E}">
        <p14:creationId xmlns:p14="http://schemas.microsoft.com/office/powerpoint/2010/main" val="4053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59" y="0"/>
            <a:ext cx="6347713" cy="802433"/>
          </a:xfrm>
        </p:spPr>
        <p:txBody>
          <a:bodyPr/>
          <a:lstStyle/>
          <a:p>
            <a:pPr algn="ctr"/>
            <a:r>
              <a:rPr lang="ar-KW" dirty="0" smtClean="0"/>
              <a:t>اهداف البحث العلمي 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07806" y="1112136"/>
            <a:ext cx="7249099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الوصف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(Descriptive)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وصف الظواهر كما هي، من حيث مواصفاتها، خصائصها، توزيعها، وعلاقاتها</a:t>
            </a:r>
            <a:endParaRPr kumimoji="0" lang="ar-K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التفسير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(Explanatory / Understanding)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البحث عن الأسباب والعوامل التي تفسر وجود الظاهرة، كيف ولماذا تحدث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التنبؤ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(Predictive)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استشراف ما قد يحدث في المستقبل اعتمادًا على البيانات والقوانين المكتشفة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الضبط والتحكم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(Control / Regulation)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القدرة على إدارة أو توجيه الظواهر أو الظروف بحيث يمكن التحكم فيها أو تعديلها لتحقيق غرض معين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توليد المعرفة الجديدة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(New Knowledge Generation)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اكتشاف معلومات أو حقائق أو مفاهيم لم تكن معروفة من قبل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تطوير النظريات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(Theory Development or Refinement)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بناء نظريات جديدة أو تعديل وتحسين النظريات القائمة بناءً على الأدلة الجديدة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حل المشكلات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(Problem-solving)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إيجاد حلول لمشكلات واقعية سواء كانت اجتماعية أو اقتصادية أو فنية أو علمية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تحسين العمليات واتخاذ القرارات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(Improvement &amp; Decision Support)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مساعدة صانعي القرار بخبرات مبنية على أدلة، وتحسين كفاءة الأداء أو الإجراءات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التوثيق والتاريخ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(Documentation &amp; Historical Record)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تسجيل الظواهر والتغيرات بمرور الزمن كي تُستخدم مرجعًا للتطورات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التقييم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(Evaluation)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تقييم فعالية سياسات أو برامج أو ممارسات موجودة، ومعرفة مدى تحقيقها للأهداف المنشودة، وإعطاء مؤشرات للتحسين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المقارنة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(Comparison)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مقارنة بين حالات أو فترات أو مجموعات لمعرفة الفروقات والعوامل المؤثرة</a:t>
            </a:r>
            <a:r>
              <a:rPr kumimoji="0" lang="ar-KW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التوعية والتثقيف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(Awareness, Education, Transfer of Knowledge)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ar-SA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نقل المعرفة للمجتمع أو الفئة المهتمة، نشر النتائج، نشر الممارسات الجيدة والتوعية بأهمية النتائج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502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2ECC7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rPr dirty="0" err="1"/>
              <a:t>خصائص</a:t>
            </a:r>
            <a:r>
              <a:rPr dirty="0"/>
              <a:t> </a:t>
            </a:r>
            <a:r>
              <a:rPr dirty="0" err="1"/>
              <a:t>البحث</a:t>
            </a:r>
            <a:r>
              <a:rPr dirty="0"/>
              <a:t> </a:t>
            </a:r>
            <a:r>
              <a:rPr dirty="0" err="1"/>
              <a:t>العلمي</a:t>
            </a:r>
            <a:endParaRPr dirty="0"/>
          </a:p>
        </p:txBody>
      </p:sp>
      <p:sp>
        <p:nvSpPr>
          <p:cNvPr id="4" name="Oval 3"/>
          <p:cNvSpPr/>
          <p:nvPr/>
        </p:nvSpPr>
        <p:spPr>
          <a:xfrm>
            <a:off x="889000" y="1551991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الموضوعية</a:t>
            </a:r>
          </a:p>
        </p:txBody>
      </p:sp>
      <p:sp>
        <p:nvSpPr>
          <p:cNvPr id="5" name="Oval 4"/>
          <p:cNvSpPr/>
          <p:nvPr/>
        </p:nvSpPr>
        <p:spPr>
          <a:xfrm>
            <a:off x="889000" y="2286000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الدقة</a:t>
            </a:r>
          </a:p>
        </p:txBody>
      </p:sp>
      <p:sp>
        <p:nvSpPr>
          <p:cNvPr id="6" name="Oval 5"/>
          <p:cNvSpPr/>
          <p:nvPr/>
        </p:nvSpPr>
        <p:spPr>
          <a:xfrm>
            <a:off x="889000" y="3048000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المنهجية</a:t>
            </a:r>
          </a:p>
        </p:txBody>
      </p:sp>
      <p:sp>
        <p:nvSpPr>
          <p:cNvPr id="7" name="Oval 6"/>
          <p:cNvSpPr/>
          <p:nvPr/>
        </p:nvSpPr>
        <p:spPr>
          <a:xfrm>
            <a:off x="889000" y="3810000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التراكمية</a:t>
            </a:r>
          </a:p>
        </p:txBody>
      </p:sp>
      <p:sp>
        <p:nvSpPr>
          <p:cNvPr id="8" name="Oval 7"/>
          <p:cNvSpPr/>
          <p:nvPr/>
        </p:nvSpPr>
        <p:spPr>
          <a:xfrm>
            <a:off x="889000" y="4572000"/>
            <a:ext cx="6350000" cy="635000"/>
          </a:xfrm>
          <a:prstGeom prst="ellipse">
            <a:avLst/>
          </a:prstGeom>
          <a:solidFill>
            <a:srgbClr val="C8D2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القابلية للتحقق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E74C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خطوات البحث العلمي</a:t>
            </a:r>
          </a:p>
        </p:txBody>
      </p:sp>
      <p:sp>
        <p:nvSpPr>
          <p:cNvPr id="4" name="Oval 3"/>
          <p:cNvSpPr/>
          <p:nvPr/>
        </p:nvSpPr>
        <p:spPr>
          <a:xfrm>
            <a:off x="889000" y="1524000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تحديد المشكلة</a:t>
            </a:r>
          </a:p>
        </p:txBody>
      </p:sp>
      <p:sp>
        <p:nvSpPr>
          <p:cNvPr id="5" name="Oval 4"/>
          <p:cNvSpPr/>
          <p:nvPr/>
        </p:nvSpPr>
        <p:spPr>
          <a:xfrm>
            <a:off x="889000" y="2286000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مراجعة</a:t>
            </a:r>
            <a:r>
              <a:rPr dirty="0"/>
              <a:t> </a:t>
            </a:r>
            <a:r>
              <a:rPr dirty="0" err="1"/>
              <a:t>الدراسات</a:t>
            </a:r>
            <a:r>
              <a:rPr dirty="0"/>
              <a:t> </a:t>
            </a:r>
            <a:r>
              <a:rPr dirty="0" err="1"/>
              <a:t>السابقة</a:t>
            </a:r>
            <a:endParaRPr dirty="0"/>
          </a:p>
        </p:txBody>
      </p:sp>
      <p:sp>
        <p:nvSpPr>
          <p:cNvPr id="6" name="Oval 5"/>
          <p:cNvSpPr/>
          <p:nvPr/>
        </p:nvSpPr>
        <p:spPr>
          <a:xfrm>
            <a:off x="889000" y="3048000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صياغة</a:t>
            </a:r>
            <a:r>
              <a:rPr dirty="0"/>
              <a:t> </a:t>
            </a:r>
            <a:r>
              <a:rPr dirty="0" err="1"/>
              <a:t>الفرضيات</a:t>
            </a:r>
            <a:endParaRPr dirty="0"/>
          </a:p>
        </p:txBody>
      </p:sp>
      <p:sp>
        <p:nvSpPr>
          <p:cNvPr id="7" name="Oval 6"/>
          <p:cNvSpPr/>
          <p:nvPr/>
        </p:nvSpPr>
        <p:spPr>
          <a:xfrm>
            <a:off x="889000" y="3810000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اختيار</a:t>
            </a:r>
            <a:r>
              <a:rPr dirty="0"/>
              <a:t> </a:t>
            </a:r>
            <a:r>
              <a:rPr dirty="0" err="1"/>
              <a:t>المنهج</a:t>
            </a:r>
            <a:r>
              <a:rPr dirty="0"/>
              <a:t> </a:t>
            </a:r>
            <a:r>
              <a:rPr dirty="0" err="1"/>
              <a:t>المناسب</a:t>
            </a:r>
            <a:endParaRPr dirty="0"/>
          </a:p>
        </p:txBody>
      </p:sp>
      <p:sp>
        <p:nvSpPr>
          <p:cNvPr id="8" name="Oval 7"/>
          <p:cNvSpPr/>
          <p:nvPr/>
        </p:nvSpPr>
        <p:spPr>
          <a:xfrm>
            <a:off x="889000" y="4572000"/>
            <a:ext cx="6350000" cy="635000"/>
          </a:xfrm>
          <a:prstGeom prst="ellipse">
            <a:avLst/>
          </a:prstGeom>
          <a:solidFill>
            <a:srgbClr val="C8D2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جمع البيانات</a:t>
            </a:r>
          </a:p>
        </p:txBody>
      </p:sp>
      <p:sp>
        <p:nvSpPr>
          <p:cNvPr id="9" name="Oval 8"/>
          <p:cNvSpPr/>
          <p:nvPr/>
        </p:nvSpPr>
        <p:spPr>
          <a:xfrm>
            <a:off x="889000" y="5334000"/>
            <a:ext cx="6350000" cy="635000"/>
          </a:xfrm>
          <a:prstGeom prst="ellipse">
            <a:avLst/>
          </a:prstGeom>
          <a:solidFill>
            <a:srgbClr val="BEE1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تحليل البيانات</a:t>
            </a:r>
          </a:p>
        </p:txBody>
      </p:sp>
      <p:sp>
        <p:nvSpPr>
          <p:cNvPr id="10" name="Oval 9"/>
          <p:cNvSpPr/>
          <p:nvPr/>
        </p:nvSpPr>
        <p:spPr>
          <a:xfrm>
            <a:off x="889000" y="6096000"/>
            <a:ext cx="6350000" cy="635000"/>
          </a:xfrm>
          <a:prstGeom prst="ellipse">
            <a:avLst/>
          </a:prstGeom>
          <a:solidFill>
            <a:srgbClr val="B4F0A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استخلاص النتائج</a:t>
            </a:r>
          </a:p>
        </p:txBody>
      </p:sp>
      <p:sp>
        <p:nvSpPr>
          <p:cNvPr id="11" name="Oval 10"/>
          <p:cNvSpPr/>
          <p:nvPr/>
        </p:nvSpPr>
        <p:spPr>
          <a:xfrm>
            <a:off x="889000" y="6932645"/>
            <a:ext cx="6350000" cy="635000"/>
          </a:xfrm>
          <a:prstGeom prst="ellipse">
            <a:avLst/>
          </a:prstGeom>
          <a:solidFill>
            <a:srgbClr val="AAFFA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كتابة التقرير العلمي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F1C40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rPr dirty="0" err="1"/>
              <a:t>الفرق</a:t>
            </a:r>
            <a:r>
              <a:rPr dirty="0"/>
              <a:t> </a:t>
            </a:r>
            <a:r>
              <a:rPr dirty="0" err="1"/>
              <a:t>بين</a:t>
            </a:r>
            <a:r>
              <a:rPr dirty="0"/>
              <a:t> </a:t>
            </a:r>
            <a:r>
              <a:rPr dirty="0" err="1"/>
              <a:t>البحث</a:t>
            </a:r>
            <a:r>
              <a:rPr dirty="0"/>
              <a:t> </a:t>
            </a:r>
            <a:r>
              <a:rPr dirty="0" err="1"/>
              <a:t>والبحث</a:t>
            </a:r>
            <a:r>
              <a:rPr dirty="0"/>
              <a:t> </a:t>
            </a:r>
            <a:r>
              <a:rPr dirty="0" err="1"/>
              <a:t>العلمي</a:t>
            </a:r>
            <a:endParaRPr dirty="0"/>
          </a:p>
        </p:txBody>
      </p:sp>
      <p:sp>
        <p:nvSpPr>
          <p:cNvPr id="4" name="Oval 3"/>
          <p:cNvSpPr/>
          <p:nvPr/>
        </p:nvSpPr>
        <p:spPr>
          <a:xfrm>
            <a:off x="1038290" y="2336751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البحث</a:t>
            </a:r>
            <a:r>
              <a:rPr dirty="0"/>
              <a:t>: </a:t>
            </a:r>
            <a:r>
              <a:rPr dirty="0" err="1"/>
              <a:t>أي</a:t>
            </a:r>
            <a:r>
              <a:rPr dirty="0"/>
              <a:t> </a:t>
            </a:r>
            <a:r>
              <a:rPr dirty="0" err="1"/>
              <a:t>جهد</a:t>
            </a:r>
            <a:r>
              <a:rPr dirty="0"/>
              <a:t> </a:t>
            </a:r>
            <a:r>
              <a:rPr dirty="0" err="1"/>
              <a:t>لجمع</a:t>
            </a:r>
            <a:r>
              <a:rPr dirty="0"/>
              <a:t> </a:t>
            </a:r>
            <a:r>
              <a:rPr dirty="0" err="1"/>
              <a:t>المعلومات</a:t>
            </a:r>
            <a:r>
              <a:rPr dirty="0"/>
              <a:t>.</a:t>
            </a:r>
          </a:p>
        </p:txBody>
      </p:sp>
      <p:sp>
        <p:nvSpPr>
          <p:cNvPr id="5" name="Oval 4"/>
          <p:cNvSpPr/>
          <p:nvPr/>
        </p:nvSpPr>
        <p:spPr>
          <a:xfrm>
            <a:off x="1038290" y="3890865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البحث</a:t>
            </a:r>
            <a:r>
              <a:rPr dirty="0"/>
              <a:t> </a:t>
            </a:r>
            <a:r>
              <a:rPr dirty="0" err="1"/>
              <a:t>العلمي</a:t>
            </a:r>
            <a:r>
              <a:rPr dirty="0"/>
              <a:t>: </a:t>
            </a:r>
            <a:r>
              <a:rPr dirty="0" err="1"/>
              <a:t>يتميز</a:t>
            </a:r>
            <a:r>
              <a:rPr dirty="0"/>
              <a:t> </a:t>
            </a:r>
            <a:r>
              <a:rPr dirty="0" err="1"/>
              <a:t>بالمنهجية</a:t>
            </a:r>
            <a:r>
              <a:rPr dirty="0"/>
              <a:t> </a:t>
            </a:r>
            <a:r>
              <a:rPr dirty="0" err="1"/>
              <a:t>والدقة</a:t>
            </a:r>
            <a:r>
              <a:rPr dirty="0"/>
              <a:t> </a:t>
            </a:r>
            <a:r>
              <a:rPr dirty="0" err="1"/>
              <a:t>والتحقق</a:t>
            </a:r>
            <a:r>
              <a:rPr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53009"/>
            <a:ext cx="7620000" cy="762000"/>
          </a:xfrm>
          <a:prstGeom prst="rect">
            <a:avLst/>
          </a:prstGeom>
          <a:solidFill>
            <a:srgbClr val="3498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العلم</a:t>
            </a:r>
          </a:p>
        </p:txBody>
      </p:sp>
      <p:sp>
        <p:nvSpPr>
          <p:cNvPr id="4" name="Oval 3"/>
          <p:cNvSpPr/>
          <p:nvPr/>
        </p:nvSpPr>
        <p:spPr>
          <a:xfrm>
            <a:off x="1270000" y="2139512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نسق معرفي منظم لفهم الظواهر.</a:t>
            </a:r>
          </a:p>
        </p:txBody>
      </p:sp>
      <p:sp>
        <p:nvSpPr>
          <p:cNvPr id="5" name="Oval 4"/>
          <p:cNvSpPr/>
          <p:nvPr/>
        </p:nvSpPr>
        <p:spPr>
          <a:xfrm>
            <a:off x="1094273" y="3545633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المؤكدة</a:t>
            </a:r>
            <a:r>
              <a:rPr dirty="0"/>
              <a:t> </a:t>
            </a:r>
            <a:r>
              <a:rPr dirty="0" err="1"/>
              <a:t>الناتجة</a:t>
            </a:r>
            <a:r>
              <a:rPr dirty="0"/>
              <a:t> </a:t>
            </a:r>
            <a:r>
              <a:rPr dirty="0" err="1"/>
              <a:t>عن</a:t>
            </a:r>
            <a:r>
              <a:rPr dirty="0"/>
              <a:t> </a:t>
            </a:r>
            <a:r>
              <a:rPr dirty="0" err="1"/>
              <a:t>المنهجية</a:t>
            </a:r>
            <a:r>
              <a:rPr dirty="0"/>
              <a:t> </a:t>
            </a:r>
            <a:r>
              <a:rPr dirty="0" err="1"/>
              <a:t>العلمية</a:t>
            </a:r>
            <a:r>
              <a:rPr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646"/>
            <a:ext cx="8229600" cy="1143000"/>
          </a:xfrm>
        </p:spPr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2ECC7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خصائص العلم</a:t>
            </a:r>
          </a:p>
        </p:txBody>
      </p:sp>
      <p:sp>
        <p:nvSpPr>
          <p:cNvPr id="4" name="Oval 3"/>
          <p:cNvSpPr/>
          <p:nvPr/>
        </p:nvSpPr>
        <p:spPr>
          <a:xfrm>
            <a:off x="889000" y="1524000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الموضوعية</a:t>
            </a:r>
          </a:p>
        </p:txBody>
      </p:sp>
      <p:sp>
        <p:nvSpPr>
          <p:cNvPr id="5" name="Oval 4"/>
          <p:cNvSpPr/>
          <p:nvPr/>
        </p:nvSpPr>
        <p:spPr>
          <a:xfrm>
            <a:off x="889000" y="2313992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التجريبية</a:t>
            </a:r>
          </a:p>
        </p:txBody>
      </p:sp>
      <p:sp>
        <p:nvSpPr>
          <p:cNvPr id="6" name="Oval 5"/>
          <p:cNvSpPr/>
          <p:nvPr/>
        </p:nvSpPr>
        <p:spPr>
          <a:xfrm>
            <a:off x="889000" y="3048000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الدقة</a:t>
            </a:r>
          </a:p>
        </p:txBody>
      </p:sp>
      <p:sp>
        <p:nvSpPr>
          <p:cNvPr id="7" name="Oval 6"/>
          <p:cNvSpPr/>
          <p:nvPr/>
        </p:nvSpPr>
        <p:spPr>
          <a:xfrm>
            <a:off x="889000" y="3810000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التنظيم</a:t>
            </a:r>
          </a:p>
        </p:txBody>
      </p:sp>
      <p:sp>
        <p:nvSpPr>
          <p:cNvPr id="8" name="Oval 7"/>
          <p:cNvSpPr/>
          <p:nvPr/>
        </p:nvSpPr>
        <p:spPr>
          <a:xfrm>
            <a:off x="889000" y="4572000"/>
            <a:ext cx="6350000" cy="635000"/>
          </a:xfrm>
          <a:prstGeom prst="ellipse">
            <a:avLst/>
          </a:prstGeom>
          <a:solidFill>
            <a:srgbClr val="C8D2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التراكمية</a:t>
            </a:r>
          </a:p>
        </p:txBody>
      </p:sp>
      <p:sp>
        <p:nvSpPr>
          <p:cNvPr id="9" name="Oval 8"/>
          <p:cNvSpPr/>
          <p:nvPr/>
        </p:nvSpPr>
        <p:spPr>
          <a:xfrm>
            <a:off x="889000" y="5334000"/>
            <a:ext cx="6350000" cy="635000"/>
          </a:xfrm>
          <a:prstGeom prst="ellipse">
            <a:avLst/>
          </a:prstGeom>
          <a:solidFill>
            <a:srgbClr val="BEE1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العالمية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53008"/>
            <a:ext cx="7620000" cy="762000"/>
          </a:xfrm>
          <a:prstGeom prst="rect">
            <a:avLst/>
          </a:prstGeom>
          <a:solidFill>
            <a:srgbClr val="E74C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أهداف العلم</a:t>
            </a:r>
          </a:p>
        </p:txBody>
      </p:sp>
      <p:sp>
        <p:nvSpPr>
          <p:cNvPr id="4" name="Oval 3"/>
          <p:cNvSpPr/>
          <p:nvPr/>
        </p:nvSpPr>
        <p:spPr>
          <a:xfrm>
            <a:off x="889000" y="1551992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الوصف</a:t>
            </a:r>
          </a:p>
        </p:txBody>
      </p:sp>
      <p:sp>
        <p:nvSpPr>
          <p:cNvPr id="5" name="Oval 4"/>
          <p:cNvSpPr/>
          <p:nvPr/>
        </p:nvSpPr>
        <p:spPr>
          <a:xfrm>
            <a:off x="889000" y="2286000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التفسير</a:t>
            </a:r>
          </a:p>
        </p:txBody>
      </p:sp>
      <p:sp>
        <p:nvSpPr>
          <p:cNvPr id="6" name="Oval 5"/>
          <p:cNvSpPr/>
          <p:nvPr/>
        </p:nvSpPr>
        <p:spPr>
          <a:xfrm>
            <a:off x="889000" y="3048000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التنبؤ</a:t>
            </a:r>
          </a:p>
        </p:txBody>
      </p:sp>
      <p:sp>
        <p:nvSpPr>
          <p:cNvPr id="7" name="Oval 6"/>
          <p:cNvSpPr/>
          <p:nvPr/>
        </p:nvSpPr>
        <p:spPr>
          <a:xfrm>
            <a:off x="889000" y="3810000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الضبط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53008"/>
            <a:ext cx="7620000" cy="762000"/>
          </a:xfrm>
          <a:prstGeom prst="rect">
            <a:avLst/>
          </a:prstGeom>
          <a:solidFill>
            <a:srgbClr val="9B59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المعرفة</a:t>
            </a:r>
          </a:p>
        </p:txBody>
      </p:sp>
      <p:sp>
        <p:nvSpPr>
          <p:cNvPr id="4" name="Oval 3"/>
          <p:cNvSpPr/>
          <p:nvPr/>
        </p:nvSpPr>
        <p:spPr>
          <a:xfrm>
            <a:off x="1056951" y="2186992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حصيلة الفهم والإدراك عبر الخبرة والتعليم.</a:t>
            </a:r>
          </a:p>
        </p:txBody>
      </p:sp>
      <p:sp>
        <p:nvSpPr>
          <p:cNvPr id="5" name="Oval 4"/>
          <p:cNvSpPr/>
          <p:nvPr/>
        </p:nvSpPr>
        <p:spPr>
          <a:xfrm>
            <a:off x="982306" y="3946849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وعي</a:t>
            </a:r>
            <a:r>
              <a:rPr dirty="0"/>
              <a:t> </a:t>
            </a:r>
            <a:r>
              <a:rPr dirty="0" err="1"/>
              <a:t>بالحقائق</a:t>
            </a:r>
            <a:r>
              <a:rPr dirty="0"/>
              <a:t> </a:t>
            </a:r>
            <a:r>
              <a:rPr dirty="0" err="1"/>
              <a:t>والقوانين</a:t>
            </a:r>
            <a:r>
              <a:rPr dirty="0"/>
              <a:t> </a:t>
            </a:r>
            <a:r>
              <a:rPr dirty="0" err="1"/>
              <a:t>التي</a:t>
            </a:r>
            <a:r>
              <a:rPr dirty="0"/>
              <a:t> </a:t>
            </a:r>
            <a:r>
              <a:rPr dirty="0" err="1"/>
              <a:t>تحكم</a:t>
            </a:r>
            <a:r>
              <a:rPr dirty="0"/>
              <a:t> </a:t>
            </a:r>
            <a:r>
              <a:rPr dirty="0" err="1"/>
              <a:t>الظواهر</a:t>
            </a:r>
            <a:r>
              <a:rPr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F1C40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أنواع المعرفة</a:t>
            </a:r>
          </a:p>
        </p:txBody>
      </p:sp>
      <p:sp>
        <p:nvSpPr>
          <p:cNvPr id="4" name="Oval 3"/>
          <p:cNvSpPr/>
          <p:nvPr/>
        </p:nvSpPr>
        <p:spPr>
          <a:xfrm>
            <a:off x="889000" y="1551992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المعرفة الحسية</a:t>
            </a:r>
          </a:p>
        </p:txBody>
      </p:sp>
      <p:sp>
        <p:nvSpPr>
          <p:cNvPr id="5" name="Oval 4"/>
          <p:cNvSpPr/>
          <p:nvPr/>
        </p:nvSpPr>
        <p:spPr>
          <a:xfrm>
            <a:off x="889000" y="2286000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العقلية</a:t>
            </a:r>
            <a:endParaRPr dirty="0"/>
          </a:p>
        </p:txBody>
      </p:sp>
      <p:sp>
        <p:nvSpPr>
          <p:cNvPr id="6" name="Oval 5"/>
          <p:cNvSpPr/>
          <p:nvPr/>
        </p:nvSpPr>
        <p:spPr>
          <a:xfrm>
            <a:off x="889000" y="3048000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المعرفة العلمية</a:t>
            </a:r>
          </a:p>
        </p:txBody>
      </p:sp>
      <p:sp>
        <p:nvSpPr>
          <p:cNvPr id="7" name="Oval 6"/>
          <p:cNvSpPr/>
          <p:nvPr/>
        </p:nvSpPr>
        <p:spPr>
          <a:xfrm>
            <a:off x="889000" y="3810000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المعرفة الفلسفية</a:t>
            </a:r>
          </a:p>
        </p:txBody>
      </p:sp>
      <p:sp>
        <p:nvSpPr>
          <p:cNvPr id="8" name="Oval 7"/>
          <p:cNvSpPr/>
          <p:nvPr/>
        </p:nvSpPr>
        <p:spPr>
          <a:xfrm>
            <a:off x="889000" y="4572000"/>
            <a:ext cx="6350000" cy="635000"/>
          </a:xfrm>
          <a:prstGeom prst="ellipse">
            <a:avLst/>
          </a:prstGeom>
          <a:solidFill>
            <a:srgbClr val="C8D2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المعرفة العملية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35000" y="381000"/>
            <a:ext cx="7620000" cy="762000"/>
          </a:xfrm>
          <a:prstGeom prst="rect">
            <a:avLst/>
          </a:prstGeom>
          <a:solidFill>
            <a:srgbClr val="E67E2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مصادر المعرفة</a:t>
            </a:r>
          </a:p>
        </p:txBody>
      </p:sp>
      <p:sp>
        <p:nvSpPr>
          <p:cNvPr id="4" name="Oval 3"/>
          <p:cNvSpPr/>
          <p:nvPr/>
        </p:nvSpPr>
        <p:spPr>
          <a:xfrm>
            <a:off x="889000" y="1551992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التجربة والخبرة</a:t>
            </a:r>
          </a:p>
        </p:txBody>
      </p:sp>
      <p:sp>
        <p:nvSpPr>
          <p:cNvPr id="5" name="Oval 4"/>
          <p:cNvSpPr/>
          <p:nvPr/>
        </p:nvSpPr>
        <p:spPr>
          <a:xfrm>
            <a:off x="1000968" y="2430624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الحس والعقل</a:t>
            </a:r>
          </a:p>
        </p:txBody>
      </p:sp>
      <p:sp>
        <p:nvSpPr>
          <p:cNvPr id="6" name="Oval 5"/>
          <p:cNvSpPr/>
          <p:nvPr/>
        </p:nvSpPr>
        <p:spPr>
          <a:xfrm>
            <a:off x="1000968" y="3309257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النقل</a:t>
            </a:r>
            <a:r>
              <a:rPr dirty="0"/>
              <a:t> (</a:t>
            </a:r>
            <a:r>
              <a:rPr dirty="0" err="1"/>
              <a:t>التراث</a:t>
            </a:r>
            <a:r>
              <a:rPr dirty="0"/>
              <a:t> </a:t>
            </a:r>
            <a:r>
              <a:rPr dirty="0" err="1"/>
              <a:t>والنصوص</a:t>
            </a:r>
            <a:r>
              <a:rPr dirty="0"/>
              <a:t>)</a:t>
            </a:r>
          </a:p>
        </p:txBody>
      </p:sp>
      <p:sp>
        <p:nvSpPr>
          <p:cNvPr id="7" name="Oval 6"/>
          <p:cNvSpPr/>
          <p:nvPr/>
        </p:nvSpPr>
        <p:spPr>
          <a:xfrm>
            <a:off x="1000968" y="4332514"/>
            <a:ext cx="6350000" cy="635000"/>
          </a:xfrm>
          <a:prstGeom prst="ellipse">
            <a:avLst/>
          </a:prstGeom>
          <a:solidFill>
            <a:srgbClr val="D2C3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 err="1"/>
              <a:t>البحث</a:t>
            </a:r>
            <a:r>
              <a:rPr dirty="0"/>
              <a:t> </a:t>
            </a:r>
            <a:r>
              <a:rPr dirty="0" err="1"/>
              <a:t>العلمي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KW" dirty="0"/>
              <a:t>مفهوم البحث العلمي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KW" dirty="0" smtClean="0"/>
              <a:t>يعد وسيلة للدراسة يمكن بواسطتها الوصول الى حل مشكلة محددة وذلك عن طريق التقصي الشامل والدقيق لجميع الشواهد والادلة التي يمكن التحقق منها والتي تتصل بمشكلة محدودة .</a:t>
            </a:r>
          </a:p>
          <a:p>
            <a:pPr algn="r" rtl="1"/>
            <a:r>
              <a:rPr lang="ar-KW" dirty="0" smtClean="0"/>
              <a:t>استقصاء منظم يهدف الى اضافة معارف يمكن توصيلها والتحقق من صحتها باختبارها علميا </a:t>
            </a:r>
          </a:p>
          <a:p>
            <a:pPr algn="r" rtl="1"/>
            <a:r>
              <a:rPr lang="ar-KW" dirty="0" smtClean="0"/>
              <a:t>عملية منهجية يتبع البحث العلمي خطوات محددة ومنظمة لجمع البيانات وتحليلها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6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5000" y="362339"/>
            <a:ext cx="7620000" cy="762000"/>
          </a:xfrm>
          <a:prstGeom prst="rect">
            <a:avLst/>
          </a:prstGeom>
          <a:solidFill>
            <a:srgbClr val="3498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800" b="1">
                <a:solidFill>
                  <a:srgbClr val="FFFFFF"/>
                </a:solidFill>
              </a:defRPr>
            </a:pPr>
            <a:r>
              <a:t>البحث العلمي</a:t>
            </a:r>
          </a:p>
        </p:txBody>
      </p:sp>
      <p:sp>
        <p:nvSpPr>
          <p:cNvPr id="4" name="Oval 3"/>
          <p:cNvSpPr/>
          <p:nvPr/>
        </p:nvSpPr>
        <p:spPr>
          <a:xfrm>
            <a:off x="1150257" y="1824297"/>
            <a:ext cx="6350000" cy="635000"/>
          </a:xfrm>
          <a:prstGeom prst="ellipse">
            <a:avLst/>
          </a:prstGeom>
          <a:solidFill>
            <a:srgbClr val="F096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طريقة منظمة لحل مشكلات الإنسان.</a:t>
            </a:r>
          </a:p>
        </p:txBody>
      </p:sp>
      <p:sp>
        <p:nvSpPr>
          <p:cNvPr id="5" name="Oval 4"/>
          <p:cNvSpPr/>
          <p:nvPr/>
        </p:nvSpPr>
        <p:spPr>
          <a:xfrm>
            <a:off x="1270000" y="3014905"/>
            <a:ext cx="6350000" cy="635000"/>
          </a:xfrm>
          <a:prstGeom prst="ellipse">
            <a:avLst/>
          </a:prstGeom>
          <a:solidFill>
            <a:srgbClr val="E6A5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2000">
                <a:solidFill>
                  <a:srgbClr val="000000"/>
                </a:solidFill>
              </a:defRPr>
            </a:pPr>
            <a:r>
              <a:rPr dirty="0" err="1"/>
              <a:t>سلوك</a:t>
            </a:r>
            <a:r>
              <a:rPr dirty="0"/>
              <a:t> </a:t>
            </a:r>
            <a:r>
              <a:rPr dirty="0" err="1"/>
              <a:t>إنساني</a:t>
            </a:r>
            <a:r>
              <a:rPr dirty="0"/>
              <a:t> </a:t>
            </a:r>
            <a:r>
              <a:rPr dirty="0" err="1"/>
              <a:t>منظم</a:t>
            </a:r>
            <a:r>
              <a:rPr dirty="0"/>
              <a:t> </a:t>
            </a:r>
            <a:r>
              <a:rPr dirty="0" err="1"/>
              <a:t>للكشف</a:t>
            </a:r>
            <a:r>
              <a:rPr dirty="0"/>
              <a:t> </a:t>
            </a:r>
            <a:r>
              <a:rPr dirty="0" err="1"/>
              <a:t>عن</a:t>
            </a:r>
            <a:r>
              <a:rPr dirty="0"/>
              <a:t> </a:t>
            </a:r>
            <a:r>
              <a:rPr dirty="0" err="1"/>
              <a:t>صحة</a:t>
            </a:r>
            <a:r>
              <a:rPr dirty="0"/>
              <a:t> </a:t>
            </a:r>
            <a:r>
              <a:rPr dirty="0" err="1"/>
              <a:t>الظواهر</a:t>
            </a:r>
            <a:r>
              <a:rPr dirty="0"/>
              <a:t>.</a:t>
            </a:r>
          </a:p>
        </p:txBody>
      </p:sp>
      <p:sp>
        <p:nvSpPr>
          <p:cNvPr id="6" name="Oval 5"/>
          <p:cNvSpPr/>
          <p:nvPr/>
        </p:nvSpPr>
        <p:spPr>
          <a:xfrm>
            <a:off x="1397000" y="4242318"/>
            <a:ext cx="6350000" cy="635000"/>
          </a:xfrm>
          <a:prstGeom prst="ellipse">
            <a:avLst/>
          </a:prstGeom>
          <a:solidFill>
            <a:srgbClr val="DCB4B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t>يهدف إلى إضافة معرفة جديدة.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356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Trebuchet MS</vt:lpstr>
      <vt:lpstr>Wingdings 3</vt:lpstr>
      <vt:lpstr>Facet</vt:lpstr>
      <vt:lpstr>المحاضرة الأولى - البحث العلمي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مفهوم البحث العلمي </vt:lpstr>
      <vt:lpstr>PowerPoint Presentation</vt:lpstr>
      <vt:lpstr>اهمية البحث العلمي </vt:lpstr>
      <vt:lpstr>اهداف البحث العلمي 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 - البحث العلمي</dc:title>
  <dc:subject/>
  <dc:creator>Lenovo</dc:creator>
  <cp:keywords/>
  <dc:description>generated using python-pptx</dc:description>
  <cp:lastModifiedBy>Lenovo</cp:lastModifiedBy>
  <cp:revision>5</cp:revision>
  <dcterms:created xsi:type="dcterms:W3CDTF">2013-01-27T09:14:16Z</dcterms:created>
  <dcterms:modified xsi:type="dcterms:W3CDTF">2025-09-21T16:26:35Z</dcterms:modified>
  <cp:category/>
</cp:coreProperties>
</file>