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60" r:id="rId5"/>
    <p:sldId id="261" r:id="rId6"/>
    <p:sldId id="263" r:id="rId7"/>
    <p:sldId id="262"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14AE077-8169-4AA3-F237-5C76F3F61A02}"/>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en-US"/>
          </a:p>
        </p:txBody>
      </p:sp>
      <p:sp>
        <p:nvSpPr>
          <p:cNvPr id="3" name="عنوان فرعي 2">
            <a:extLst>
              <a:ext uri="{FF2B5EF4-FFF2-40B4-BE49-F238E27FC236}">
                <a16:creationId xmlns:a16="http://schemas.microsoft.com/office/drawing/2014/main" id="{36A50E58-6EA8-5B56-ACB9-92E8F0BD3C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a:p>
        </p:txBody>
      </p:sp>
      <p:sp>
        <p:nvSpPr>
          <p:cNvPr id="4" name="عنصر نائب للتاريخ 3">
            <a:extLst>
              <a:ext uri="{FF2B5EF4-FFF2-40B4-BE49-F238E27FC236}">
                <a16:creationId xmlns:a16="http://schemas.microsoft.com/office/drawing/2014/main" id="{FCC6CFF8-3173-2D5B-5500-A17FC1DFD414}"/>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5" name="عنصر نائب للتذييل 4">
            <a:extLst>
              <a:ext uri="{FF2B5EF4-FFF2-40B4-BE49-F238E27FC236}">
                <a16:creationId xmlns:a16="http://schemas.microsoft.com/office/drawing/2014/main" id="{6F009F4A-D3E7-0A04-8723-5896949D48CB}"/>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88613ABE-F754-AFE4-B9EC-B47B5CBB5D2A}"/>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334191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6BC04FE-AE2F-D65A-38D6-232368530CD0}"/>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9D713AF9-5C32-F68C-2A0C-5CA2BF49D4D8}"/>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D079B51E-EE22-F4BC-236C-900EB786DA79}"/>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5" name="عنصر نائب للتذييل 4">
            <a:extLst>
              <a:ext uri="{FF2B5EF4-FFF2-40B4-BE49-F238E27FC236}">
                <a16:creationId xmlns:a16="http://schemas.microsoft.com/office/drawing/2014/main" id="{00633CE5-BDA9-4FD2-45CD-664EF94D1EE7}"/>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22731996-6392-25F4-4F8D-C32327973B59}"/>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4139546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FF92D511-C2E6-5486-A49C-6435FC7A54BA}"/>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2E9FF6C5-D1AC-4DEE-F200-5592B92DD898}"/>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1DA4DD4E-15D6-5C74-FFCC-C5D928CEC7A6}"/>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5" name="عنصر نائب للتذييل 4">
            <a:extLst>
              <a:ext uri="{FF2B5EF4-FFF2-40B4-BE49-F238E27FC236}">
                <a16:creationId xmlns:a16="http://schemas.microsoft.com/office/drawing/2014/main" id="{324D076E-2EBB-4AA5-6495-3B95218E18D7}"/>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6C6CF011-2364-D819-16C3-4EABACE404FB}"/>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3391117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06E0343-6868-2001-1AB3-96A171DFE18C}"/>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9DB7911C-3787-A8E1-E1A9-8DF6652D3816}"/>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39F3441C-B483-EC0D-F798-4528B3791042}"/>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5" name="عنصر نائب للتذييل 4">
            <a:extLst>
              <a:ext uri="{FF2B5EF4-FFF2-40B4-BE49-F238E27FC236}">
                <a16:creationId xmlns:a16="http://schemas.microsoft.com/office/drawing/2014/main" id="{6916CBE1-BADC-4B5D-32FB-33A202CE0A65}"/>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CB73A23B-51C6-01FD-38E9-78968A05EF95}"/>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140502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6132156-8F83-4494-9E5D-E62502BE98A1}"/>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D74E76E8-A73B-AC63-63EC-8A90B038E1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136C32D2-672F-6F95-B3F5-BAADF5C74DBE}"/>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5" name="عنصر نائب للتذييل 4">
            <a:extLst>
              <a:ext uri="{FF2B5EF4-FFF2-40B4-BE49-F238E27FC236}">
                <a16:creationId xmlns:a16="http://schemas.microsoft.com/office/drawing/2014/main" id="{F9EC8F3C-EA1C-8D79-127C-E63F96784EC8}"/>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A712BE91-FFB1-F932-AD0B-41F5B8357A90}"/>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251053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C9CAB41-9061-8928-3F3C-3B433D6C564E}"/>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A7724E69-327F-A09B-5B1B-D71B8B13731A}"/>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a16="http://schemas.microsoft.com/office/drawing/2014/main" id="{B1CA066A-B530-A0B4-BBFB-3F2F62F3257A}"/>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C29C8E81-CAF5-1B20-190C-96643B5282EC}"/>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6" name="عنصر نائب للتذييل 5">
            <a:extLst>
              <a:ext uri="{FF2B5EF4-FFF2-40B4-BE49-F238E27FC236}">
                <a16:creationId xmlns:a16="http://schemas.microsoft.com/office/drawing/2014/main" id="{B93D5DC3-60CC-9BC8-B06B-7B3FB2BAF34E}"/>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DCA270FB-1391-DCDB-FECD-878EA618B240}"/>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848216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046DDAB-A005-363B-9F7D-3EACA2EAAF94}"/>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9187B5AD-7E2E-E95A-AFB4-50EE509FE9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FCE42581-1627-9288-B952-7AE8449C656C}"/>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a:extLst>
              <a:ext uri="{FF2B5EF4-FFF2-40B4-BE49-F238E27FC236}">
                <a16:creationId xmlns:a16="http://schemas.microsoft.com/office/drawing/2014/main" id="{BE31B999-EF20-2D41-1C66-6B0B352AA7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4B894269-6F12-5B11-EC8C-0C9A73AABA31}"/>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a:extLst>
              <a:ext uri="{FF2B5EF4-FFF2-40B4-BE49-F238E27FC236}">
                <a16:creationId xmlns:a16="http://schemas.microsoft.com/office/drawing/2014/main" id="{1545206D-650B-849A-1B08-A7D7E3A01044}"/>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8" name="عنصر نائب للتذييل 7">
            <a:extLst>
              <a:ext uri="{FF2B5EF4-FFF2-40B4-BE49-F238E27FC236}">
                <a16:creationId xmlns:a16="http://schemas.microsoft.com/office/drawing/2014/main" id="{640D92E6-F684-211A-7F9D-4B556161E446}"/>
              </a:ext>
            </a:extLst>
          </p:cNvPr>
          <p:cNvSpPr>
            <a:spLocks noGrp="1"/>
          </p:cNvSpPr>
          <p:nvPr>
            <p:ph type="ftr" sz="quarter" idx="11"/>
          </p:nvPr>
        </p:nvSpPr>
        <p:spPr/>
        <p:txBody>
          <a:bodyPr/>
          <a:lstStyle/>
          <a:p>
            <a:endParaRPr lang="en-US"/>
          </a:p>
        </p:txBody>
      </p:sp>
      <p:sp>
        <p:nvSpPr>
          <p:cNvPr id="9" name="عنصر نائب لرقم الشريحة 8">
            <a:extLst>
              <a:ext uri="{FF2B5EF4-FFF2-40B4-BE49-F238E27FC236}">
                <a16:creationId xmlns:a16="http://schemas.microsoft.com/office/drawing/2014/main" id="{AF333209-A232-1EB1-8674-342E5C50734A}"/>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3113991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84B0FB1-2B06-438B-9738-B3D394D7D1F7}"/>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تاريخ 2">
            <a:extLst>
              <a:ext uri="{FF2B5EF4-FFF2-40B4-BE49-F238E27FC236}">
                <a16:creationId xmlns:a16="http://schemas.microsoft.com/office/drawing/2014/main" id="{F095F9F5-32BF-E6D8-A0D0-F33DFB5E82FB}"/>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4" name="عنصر نائب للتذييل 3">
            <a:extLst>
              <a:ext uri="{FF2B5EF4-FFF2-40B4-BE49-F238E27FC236}">
                <a16:creationId xmlns:a16="http://schemas.microsoft.com/office/drawing/2014/main" id="{ACBF5093-38EF-BC74-18FE-AD8DA92A7ADE}"/>
              </a:ext>
            </a:extLst>
          </p:cNvPr>
          <p:cNvSpPr>
            <a:spLocks noGrp="1"/>
          </p:cNvSpPr>
          <p:nvPr>
            <p:ph type="ftr" sz="quarter" idx="11"/>
          </p:nvPr>
        </p:nvSpPr>
        <p:spPr/>
        <p:txBody>
          <a:bodyPr/>
          <a:lstStyle/>
          <a:p>
            <a:endParaRPr lang="en-US"/>
          </a:p>
        </p:txBody>
      </p:sp>
      <p:sp>
        <p:nvSpPr>
          <p:cNvPr id="5" name="عنصر نائب لرقم الشريحة 4">
            <a:extLst>
              <a:ext uri="{FF2B5EF4-FFF2-40B4-BE49-F238E27FC236}">
                <a16:creationId xmlns:a16="http://schemas.microsoft.com/office/drawing/2014/main" id="{72C36E7A-514C-41A2-8400-226B01BD8D1E}"/>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70679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39171229-828A-71AF-189F-9A88A48D41D2}"/>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3" name="عنصر نائب للتذييل 2">
            <a:extLst>
              <a:ext uri="{FF2B5EF4-FFF2-40B4-BE49-F238E27FC236}">
                <a16:creationId xmlns:a16="http://schemas.microsoft.com/office/drawing/2014/main" id="{51D8F342-92E7-CDC5-1260-1D12504D1315}"/>
              </a:ext>
            </a:extLst>
          </p:cNvPr>
          <p:cNvSpPr>
            <a:spLocks noGrp="1"/>
          </p:cNvSpPr>
          <p:nvPr>
            <p:ph type="ftr" sz="quarter" idx="11"/>
          </p:nvPr>
        </p:nvSpPr>
        <p:spPr/>
        <p:txBody>
          <a:bodyPr/>
          <a:lstStyle/>
          <a:p>
            <a:endParaRPr lang="en-US"/>
          </a:p>
        </p:txBody>
      </p:sp>
      <p:sp>
        <p:nvSpPr>
          <p:cNvPr id="4" name="عنصر نائب لرقم الشريحة 3">
            <a:extLst>
              <a:ext uri="{FF2B5EF4-FFF2-40B4-BE49-F238E27FC236}">
                <a16:creationId xmlns:a16="http://schemas.microsoft.com/office/drawing/2014/main" id="{0B67220C-BB6A-FA64-20A1-DB023DD32F20}"/>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79549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A6F8993-14F4-445D-4B75-0E21489764D8}"/>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25591C3E-46C8-39AF-14AE-523E61792F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a16="http://schemas.microsoft.com/office/drawing/2014/main" id="{29782A6B-3574-3DCC-3235-89439BBCBE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8FA21097-8EF6-E6E8-435A-A7977F4538EC}"/>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6" name="عنصر نائب للتذييل 5">
            <a:extLst>
              <a:ext uri="{FF2B5EF4-FFF2-40B4-BE49-F238E27FC236}">
                <a16:creationId xmlns:a16="http://schemas.microsoft.com/office/drawing/2014/main" id="{0CD7CE9A-2CE1-23D4-B9A8-031E4422181D}"/>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63CAFA40-BF92-08B5-EC87-901A1340386F}"/>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4062255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5656E11-A1E0-4EEE-735A-FEC9C46AB86A}"/>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صورة 2">
            <a:extLst>
              <a:ext uri="{FF2B5EF4-FFF2-40B4-BE49-F238E27FC236}">
                <a16:creationId xmlns:a16="http://schemas.microsoft.com/office/drawing/2014/main" id="{DEE4120B-E3C5-D71D-C943-03E66AC00F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a:extLst>
              <a:ext uri="{FF2B5EF4-FFF2-40B4-BE49-F238E27FC236}">
                <a16:creationId xmlns:a16="http://schemas.microsoft.com/office/drawing/2014/main" id="{AD9FE2D2-F9E0-A34D-45BD-375E81862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C8F05D63-9C85-1565-91C1-A161AA3D955B}"/>
              </a:ext>
            </a:extLst>
          </p:cNvPr>
          <p:cNvSpPr>
            <a:spLocks noGrp="1"/>
          </p:cNvSpPr>
          <p:nvPr>
            <p:ph type="dt" sz="half" idx="10"/>
          </p:nvPr>
        </p:nvSpPr>
        <p:spPr/>
        <p:txBody>
          <a:bodyPr/>
          <a:lstStyle/>
          <a:p>
            <a:fld id="{A8A8AA0D-CE17-478B-91A1-0DC7D2A83A21}" type="datetimeFigureOut">
              <a:rPr lang="en-US" smtClean="0"/>
              <a:t>9/12/2025</a:t>
            </a:fld>
            <a:endParaRPr lang="en-US"/>
          </a:p>
        </p:txBody>
      </p:sp>
      <p:sp>
        <p:nvSpPr>
          <p:cNvPr id="6" name="عنصر نائب للتذييل 5">
            <a:extLst>
              <a:ext uri="{FF2B5EF4-FFF2-40B4-BE49-F238E27FC236}">
                <a16:creationId xmlns:a16="http://schemas.microsoft.com/office/drawing/2014/main" id="{3DA6947C-40A1-C889-28D0-C2C245F479A3}"/>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92C5D505-6D20-6F00-1019-665D23C7BCE3}"/>
              </a:ext>
            </a:extLst>
          </p:cNvPr>
          <p:cNvSpPr>
            <a:spLocks noGrp="1"/>
          </p:cNvSpPr>
          <p:nvPr>
            <p:ph type="sldNum" sz="quarter" idx="12"/>
          </p:nvPr>
        </p:nvSpPr>
        <p:spPr/>
        <p:txBody>
          <a:bodyPr/>
          <a:lstStyle/>
          <a:p>
            <a:fld id="{30670B52-167E-48DE-91FA-DBB869A4F89E}" type="slidenum">
              <a:rPr lang="en-US" smtClean="0"/>
              <a:t>‹#›</a:t>
            </a:fld>
            <a:endParaRPr lang="en-US"/>
          </a:p>
        </p:txBody>
      </p:sp>
    </p:spTree>
    <p:extLst>
      <p:ext uri="{BB962C8B-B14F-4D97-AF65-F5344CB8AC3E}">
        <p14:creationId xmlns:p14="http://schemas.microsoft.com/office/powerpoint/2010/main" val="3603466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A1AE114F-9197-39C1-9B35-E25BF99BAB87}"/>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2C82E7DE-7E67-0239-880A-4201D66A7EE8}"/>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2DA11E8A-AE29-3131-6379-B708A64CC64B}"/>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8A8AA0D-CE17-478B-91A1-0DC7D2A83A21}" type="datetimeFigureOut">
              <a:rPr lang="en-US" smtClean="0"/>
              <a:t>9/12/2025</a:t>
            </a:fld>
            <a:endParaRPr lang="en-US"/>
          </a:p>
        </p:txBody>
      </p:sp>
      <p:sp>
        <p:nvSpPr>
          <p:cNvPr id="5" name="عنصر نائب للتذييل 4">
            <a:extLst>
              <a:ext uri="{FF2B5EF4-FFF2-40B4-BE49-F238E27FC236}">
                <a16:creationId xmlns:a16="http://schemas.microsoft.com/office/drawing/2014/main" id="{C2D0956C-91B4-A093-9A4C-57CECF09C6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a:extLst>
              <a:ext uri="{FF2B5EF4-FFF2-40B4-BE49-F238E27FC236}">
                <a16:creationId xmlns:a16="http://schemas.microsoft.com/office/drawing/2014/main" id="{0E585480-86C5-8181-27E1-A76624485F8C}"/>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0670B52-167E-48DE-91FA-DBB869A4F89E}" type="slidenum">
              <a:rPr lang="en-US" smtClean="0"/>
              <a:t>‹#›</a:t>
            </a:fld>
            <a:endParaRPr lang="en-US"/>
          </a:p>
        </p:txBody>
      </p:sp>
    </p:spTree>
    <p:extLst>
      <p:ext uri="{BB962C8B-B14F-4D97-AF65-F5344CB8AC3E}">
        <p14:creationId xmlns:p14="http://schemas.microsoft.com/office/powerpoint/2010/main" val="2891791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631795A-A727-7019-0F41-2792D75A6863}"/>
              </a:ext>
            </a:extLst>
          </p:cNvPr>
          <p:cNvSpPr>
            <a:spLocks noGrp="1"/>
          </p:cNvSpPr>
          <p:nvPr>
            <p:ph type="ctrTitle"/>
          </p:nvPr>
        </p:nvSpPr>
        <p:spPr>
          <a:xfrm>
            <a:off x="4128940" y="0"/>
            <a:ext cx="8063060" cy="4642476"/>
          </a:xfrm>
          <a:solidFill>
            <a:schemeClr val="bg1">
              <a:lumMod val="95000"/>
            </a:schemeClr>
          </a:solidFill>
          <a:ln>
            <a:solidFill>
              <a:srgbClr val="C00000"/>
            </a:solidFill>
          </a:ln>
        </p:spPr>
        <p:txBody>
          <a:bodyPr>
            <a:normAutofit/>
          </a:bodyPr>
          <a:lstStyle/>
          <a:p>
            <a:r>
              <a:rPr lang="ar-SA" b="1" dirty="0">
                <a:solidFill>
                  <a:srgbClr val="FF0000"/>
                </a:solidFill>
              </a:rPr>
              <a:t>الم</a:t>
            </a:r>
            <a:r>
              <a:rPr lang="ar-IQ" b="1" dirty="0">
                <a:solidFill>
                  <a:srgbClr val="FF0000"/>
                </a:solidFill>
              </a:rPr>
              <a:t>ــــــ</a:t>
            </a:r>
            <a:r>
              <a:rPr lang="ar-SA" b="1" dirty="0">
                <a:solidFill>
                  <a:srgbClr val="FF0000"/>
                </a:solidFill>
              </a:rPr>
              <a:t>حاضرة الثان</a:t>
            </a:r>
            <a:r>
              <a:rPr lang="ar-IQ" b="1" dirty="0">
                <a:solidFill>
                  <a:srgbClr val="FF0000"/>
                </a:solidFill>
              </a:rPr>
              <a:t>ـــية</a:t>
            </a:r>
            <a:r>
              <a:rPr lang="ar-SA" b="1" dirty="0">
                <a:solidFill>
                  <a:srgbClr val="FF0000"/>
                </a:solidFill>
              </a:rPr>
              <a:t> </a:t>
            </a:r>
            <a:r>
              <a:rPr lang="ar-IQ" b="1" dirty="0">
                <a:solidFill>
                  <a:srgbClr val="FF0000"/>
                </a:solidFill>
              </a:rPr>
              <a:t/>
            </a:r>
            <a:br>
              <a:rPr lang="ar-IQ" b="1" dirty="0">
                <a:solidFill>
                  <a:srgbClr val="FF0000"/>
                </a:solidFill>
              </a:rPr>
            </a:br>
            <a:r>
              <a:rPr lang="ar-SA" b="1" dirty="0">
                <a:solidFill>
                  <a:srgbClr val="FF0000"/>
                </a:solidFill>
              </a:rPr>
              <a:t>من</a:t>
            </a:r>
            <a:r>
              <a:rPr lang="ar-IQ" b="1" dirty="0">
                <a:solidFill>
                  <a:srgbClr val="FF0000"/>
                </a:solidFill>
              </a:rPr>
              <a:t>ـهــ</a:t>
            </a:r>
            <a:r>
              <a:rPr lang="ar-SA" b="1" dirty="0">
                <a:solidFill>
                  <a:srgbClr val="FF0000"/>
                </a:solidFill>
              </a:rPr>
              <a:t>ج</a:t>
            </a:r>
            <a:r>
              <a:rPr lang="ar-IQ" b="1" dirty="0">
                <a:solidFill>
                  <a:srgbClr val="FF0000"/>
                </a:solidFill>
              </a:rPr>
              <a:t>ــــ</a:t>
            </a:r>
            <a:r>
              <a:rPr lang="ar-SA" b="1" dirty="0">
                <a:solidFill>
                  <a:srgbClr val="FF0000"/>
                </a:solidFill>
              </a:rPr>
              <a:t>ي</a:t>
            </a:r>
            <a:r>
              <a:rPr lang="ar-IQ" b="1" dirty="0">
                <a:solidFill>
                  <a:srgbClr val="FF0000"/>
                </a:solidFill>
              </a:rPr>
              <a:t>ة</a:t>
            </a:r>
            <a:r>
              <a:rPr lang="ar-SA" b="1" dirty="0">
                <a:solidFill>
                  <a:srgbClr val="FF0000"/>
                </a:solidFill>
              </a:rPr>
              <a:t> البح</a:t>
            </a:r>
            <a:r>
              <a:rPr lang="ar-IQ" b="1" dirty="0">
                <a:solidFill>
                  <a:srgbClr val="FF0000"/>
                </a:solidFill>
              </a:rPr>
              <a:t>ــــ</a:t>
            </a:r>
            <a:r>
              <a:rPr lang="ar-SA" b="1" dirty="0">
                <a:solidFill>
                  <a:srgbClr val="FF0000"/>
                </a:solidFill>
              </a:rPr>
              <a:t>ث الع</a:t>
            </a:r>
            <a:r>
              <a:rPr lang="ar-IQ" b="1" dirty="0">
                <a:solidFill>
                  <a:srgbClr val="FF0000"/>
                </a:solidFill>
              </a:rPr>
              <a:t>ــــــ</a:t>
            </a:r>
            <a:r>
              <a:rPr lang="ar-SA" b="1" dirty="0" smtClean="0">
                <a:solidFill>
                  <a:srgbClr val="FF0000"/>
                </a:solidFill>
              </a:rPr>
              <a:t>لمي</a:t>
            </a:r>
            <a:r>
              <a:rPr lang="ar-IQ" b="1" dirty="0" smtClean="0">
                <a:solidFill>
                  <a:srgbClr val="FF0000"/>
                </a:solidFill>
              </a:rPr>
              <a:t/>
            </a:r>
            <a:br>
              <a:rPr lang="ar-IQ" b="1" dirty="0" smtClean="0">
                <a:solidFill>
                  <a:srgbClr val="FF0000"/>
                </a:solidFill>
              </a:rPr>
            </a:br>
            <a:r>
              <a:rPr lang="ar-IQ" b="1" dirty="0" smtClean="0">
                <a:solidFill>
                  <a:srgbClr val="FF0000"/>
                </a:solidFill>
              </a:rPr>
              <a:t>طالبات الدكتوراه</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تمرير: أفقي 2">
            <a:extLst>
              <a:ext uri="{FF2B5EF4-FFF2-40B4-BE49-F238E27FC236}">
                <a16:creationId xmlns:a16="http://schemas.microsoft.com/office/drawing/2014/main" id="{F76958F0-9899-5AF0-07C1-4DD026773EE2}"/>
              </a:ext>
            </a:extLst>
          </p:cNvPr>
          <p:cNvSpPr/>
          <p:nvPr/>
        </p:nvSpPr>
        <p:spPr>
          <a:xfrm>
            <a:off x="7258640" y="4862766"/>
            <a:ext cx="4610978" cy="1129676"/>
          </a:xfrm>
          <a:prstGeom prst="horizontalScroll">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ar-IQ" sz="4000" dirty="0"/>
              <a:t>ا.د. عبير داخل حاتم </a:t>
            </a:r>
            <a:endParaRPr lang="en-US" sz="4000" dirty="0"/>
          </a:p>
        </p:txBody>
      </p:sp>
      <p:pic>
        <p:nvPicPr>
          <p:cNvPr id="6" name="صورة 5">
            <a:extLst>
              <a:ext uri="{FF2B5EF4-FFF2-40B4-BE49-F238E27FC236}">
                <a16:creationId xmlns:a16="http://schemas.microsoft.com/office/drawing/2014/main" id="{BE23E72B-7460-810E-287E-74F9A50BB81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81861" y="85463"/>
            <a:ext cx="1941010" cy="1857080"/>
          </a:xfrm>
          <a:prstGeom prst="rect">
            <a:avLst/>
          </a:prstGeom>
          <a:noFill/>
        </p:spPr>
      </p:pic>
      <p:pic>
        <p:nvPicPr>
          <p:cNvPr id="8" name="صورة 7">
            <a:extLst>
              <a:ext uri="{FF2B5EF4-FFF2-40B4-BE49-F238E27FC236}">
                <a16:creationId xmlns:a16="http://schemas.microsoft.com/office/drawing/2014/main" id="{4736C1B4-67BF-D53E-26D9-8D9E09CF8A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4128940" cy="6858000"/>
          </a:xfrm>
          <a:prstGeom prst="rect">
            <a:avLst/>
          </a:prstGeom>
        </p:spPr>
      </p:pic>
      <p:sp>
        <p:nvSpPr>
          <p:cNvPr id="9" name="مربع نص 8">
            <a:extLst>
              <a:ext uri="{FF2B5EF4-FFF2-40B4-BE49-F238E27FC236}">
                <a16:creationId xmlns:a16="http://schemas.microsoft.com/office/drawing/2014/main" id="{FEAE881F-61B9-4805-4662-27A0A130B3E0}"/>
              </a:ext>
            </a:extLst>
          </p:cNvPr>
          <p:cNvSpPr txBox="1"/>
          <p:nvPr/>
        </p:nvSpPr>
        <p:spPr>
          <a:xfrm>
            <a:off x="1862990" y="5144751"/>
            <a:ext cx="3960440" cy="1210973"/>
          </a:xfrm>
          <a:prstGeom prst="rect">
            <a:avLst/>
          </a:prstGeom>
          <a:noFill/>
        </p:spPr>
        <p:txBody>
          <a:bodyPr wrap="square" rtlCol="1">
            <a:spAutoFit/>
          </a:bodyPr>
          <a:lstStyle/>
          <a:p>
            <a:pPr algn="ctr" rtl="1">
              <a:lnSpc>
                <a:spcPct val="115000"/>
              </a:lnSpc>
              <a:spcAft>
                <a:spcPts val="1000"/>
              </a:spcAft>
            </a:pPr>
            <a:r>
              <a:rPr lang="en-US" sz="1600" b="1" dirty="0">
                <a:latin typeface="Calibri" panose="020F0502020204030204" pitchFamily="34" charset="0"/>
                <a:ea typeface="Calibri" panose="020F0502020204030204" pitchFamily="34" charset="0"/>
                <a:cs typeface="Times New Roman" panose="02020603050405020304" pitchFamily="18" charset="0"/>
              </a:rPr>
              <a:t>abeer@copew.uobaghdad.</a:t>
            </a:r>
            <a:r>
              <a:rPr lang="en-US" b="1" dirty="0">
                <a:latin typeface="Calibri" panose="020F0502020204030204" pitchFamily="34" charset="0"/>
                <a:ea typeface="Calibri" panose="020F0502020204030204" pitchFamily="34" charset="0"/>
                <a:cs typeface="Times New Roman" panose="02020603050405020304" pitchFamily="18" charset="0"/>
              </a:rPr>
              <a:t>edu</a:t>
            </a:r>
            <a:r>
              <a:rPr lang="en-US" sz="1600" b="1" dirty="0">
                <a:latin typeface="Calibri" panose="020F0502020204030204" pitchFamily="34" charset="0"/>
                <a:ea typeface="Calibri" panose="020F0502020204030204" pitchFamily="34" charset="0"/>
                <a:cs typeface="Times New Roman" panose="02020603050405020304" pitchFamily="18" charset="0"/>
              </a:rPr>
              <a:t>.iq</a:t>
            </a:r>
            <a:endParaRPr lang="ar-SA" sz="1600" b="1" dirty="0">
              <a:latin typeface="Calibri" panose="020F0502020204030204" pitchFamily="34" charset="0"/>
              <a:ea typeface="Calibri" panose="020F0502020204030204" pitchFamily="34" charset="0"/>
              <a:cs typeface="Times New Roman" panose="02020603050405020304" pitchFamily="18" charset="0"/>
            </a:endParaRPr>
          </a:p>
          <a:p>
            <a:pPr algn="ctr" rtl="1">
              <a:lnSpc>
                <a:spcPct val="115000"/>
              </a:lnSpc>
              <a:spcAft>
                <a:spcPts val="1000"/>
              </a:spcAft>
            </a:pPr>
            <a:r>
              <a:rPr lang="ar-SA" sz="1600" b="1" dirty="0">
                <a:latin typeface="Calibri" panose="020F0502020204030204" pitchFamily="34" charset="0"/>
                <a:ea typeface="Calibri" panose="020F0502020204030204" pitchFamily="34" charset="0"/>
                <a:cs typeface="Times New Roman" panose="02020603050405020304" pitchFamily="18" charset="0"/>
              </a:rPr>
              <a:t>كلية التربية البدنية وعلوم الرياضة للبنات - جامعة ب</a:t>
            </a:r>
            <a:r>
              <a:rPr lang="ar-IQ" sz="1600" b="1" dirty="0">
                <a:latin typeface="Calibri" panose="020F0502020204030204" pitchFamily="34" charset="0"/>
                <a:ea typeface="Calibri" panose="020F0502020204030204" pitchFamily="34" charset="0"/>
                <a:cs typeface="Times New Roman" panose="02020603050405020304" pitchFamily="18" charset="0"/>
              </a:rPr>
              <a:t>غد</a:t>
            </a:r>
            <a:r>
              <a:rPr lang="ar-SA" sz="1600" b="1" dirty="0">
                <a:latin typeface="Calibri" panose="020F0502020204030204" pitchFamily="34" charset="0"/>
                <a:ea typeface="Calibri" panose="020F0502020204030204" pitchFamily="34" charset="0"/>
                <a:cs typeface="Times New Roman" panose="02020603050405020304" pitchFamily="18" charset="0"/>
              </a:rPr>
              <a:t>ا</a:t>
            </a:r>
            <a:r>
              <a:rPr lang="ar-IQ" sz="1600" b="1" dirty="0">
                <a:latin typeface="Calibri" panose="020F0502020204030204" pitchFamily="34" charset="0"/>
                <a:ea typeface="Calibri" panose="020F0502020204030204" pitchFamily="34" charset="0"/>
                <a:cs typeface="Times New Roman" panose="02020603050405020304" pitchFamily="18" charset="0"/>
              </a:rPr>
              <a:t>د</a:t>
            </a:r>
          </a:p>
          <a:p>
            <a:pPr algn="ctr" rtl="1">
              <a:lnSpc>
                <a:spcPct val="115000"/>
              </a:lnSpc>
              <a:spcAft>
                <a:spcPts val="1000"/>
              </a:spcAft>
            </a:pPr>
            <a:r>
              <a:rPr lang="ar-IQ" sz="1600" b="1" dirty="0">
                <a:latin typeface="Calibri" panose="020F0502020204030204" pitchFamily="34" charset="0"/>
                <a:ea typeface="Calibri" panose="020F0502020204030204" pitchFamily="34" charset="0"/>
                <a:cs typeface="Times New Roman" panose="02020603050405020304" pitchFamily="18" charset="0"/>
              </a:rPr>
              <a:t>2025/9/8</a:t>
            </a:r>
            <a:endParaRPr lang="ar-SA" sz="16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76096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id="{695FCE60-309F-4517-AC49-84C0426F0B8C}"/>
              </a:ext>
            </a:extLst>
          </p:cNvPr>
          <p:cNvSpPr/>
          <p:nvPr/>
        </p:nvSpPr>
        <p:spPr>
          <a:xfrm>
            <a:off x="1205947" y="352839"/>
            <a:ext cx="9780105" cy="6152321"/>
          </a:xfrm>
          <a:prstGeom prst="roundRect">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2800" dirty="0">
                <a:solidFill>
                  <a:schemeClr val="tx1"/>
                </a:solidFill>
              </a:rPr>
              <a:t> </a:t>
            </a:r>
            <a:r>
              <a:rPr lang="ar-SA" sz="4000" dirty="0">
                <a:solidFill>
                  <a:srgbClr val="FFFF00"/>
                </a:solidFill>
              </a:rPr>
              <a:t> </a:t>
            </a:r>
            <a:r>
              <a:rPr lang="ar-SA" sz="4000" b="1" dirty="0">
                <a:solidFill>
                  <a:srgbClr val="FFFF00"/>
                </a:solidFill>
              </a:rPr>
              <a:t>3- مقدمة البحث العلمي:</a:t>
            </a:r>
            <a:endParaRPr lang="ar-IQ" sz="4000" b="1" dirty="0">
              <a:solidFill>
                <a:srgbClr val="FFFF00"/>
              </a:solidFill>
            </a:endParaRPr>
          </a:p>
          <a:p>
            <a:pPr algn="ctr"/>
            <a:r>
              <a:rPr lang="ar-SA" sz="2800" dirty="0">
                <a:solidFill>
                  <a:schemeClr val="tx1"/>
                </a:solidFill>
              </a:rPr>
              <a:t> </a:t>
            </a:r>
            <a:r>
              <a:rPr lang="ar-SA" sz="2400" dirty="0">
                <a:solidFill>
                  <a:schemeClr val="bg2"/>
                </a:solidFill>
              </a:rPr>
              <a:t>إن المقدمة الناجحة يجب أن تتضمن العناصر التالية</a:t>
            </a:r>
            <a:r>
              <a:rPr lang="en-US" sz="2400" dirty="0">
                <a:solidFill>
                  <a:schemeClr val="bg2"/>
                </a:solidFill>
              </a:rPr>
              <a:t>:</a:t>
            </a:r>
          </a:p>
          <a:p>
            <a:pPr lvl="0" algn="ctr"/>
            <a:r>
              <a:rPr lang="ar-IQ" sz="2400" b="1" dirty="0">
                <a:solidFill>
                  <a:schemeClr val="accent4"/>
                </a:solidFill>
              </a:rPr>
              <a:t>1_ </a:t>
            </a:r>
            <a:r>
              <a:rPr lang="ar-SA" sz="2400" b="1" dirty="0">
                <a:solidFill>
                  <a:schemeClr val="accent4"/>
                </a:solidFill>
              </a:rPr>
              <a:t>تمهيد عام</a:t>
            </a:r>
            <a:r>
              <a:rPr lang="en-US" sz="2400" b="1" dirty="0">
                <a:solidFill>
                  <a:schemeClr val="bg2"/>
                </a:solidFill>
              </a:rPr>
              <a:t>:</a:t>
            </a:r>
            <a:r>
              <a:rPr lang="en-US" sz="2400" dirty="0">
                <a:solidFill>
                  <a:schemeClr val="bg2"/>
                </a:solidFill>
              </a:rPr>
              <a:t> </a:t>
            </a:r>
            <a:r>
              <a:rPr lang="ar-SA" sz="2400" dirty="0">
                <a:solidFill>
                  <a:schemeClr val="bg2"/>
                </a:solidFill>
              </a:rPr>
              <a:t>يبدأ الباحث بعرض فكرة عامة مرتبطة بموضوع بحثه لتهيئة القارئ</a:t>
            </a:r>
            <a:r>
              <a:rPr lang="en-US" sz="2400" dirty="0">
                <a:solidFill>
                  <a:schemeClr val="bg2"/>
                </a:solidFill>
              </a:rPr>
              <a:t>.</a:t>
            </a:r>
          </a:p>
          <a:p>
            <a:pPr lvl="0" algn="ctr"/>
            <a:r>
              <a:rPr lang="ar-IQ" sz="2400" b="1" dirty="0">
                <a:solidFill>
                  <a:schemeClr val="accent4"/>
                </a:solidFill>
              </a:rPr>
              <a:t>2_ </a:t>
            </a:r>
            <a:r>
              <a:rPr lang="ar-SA" sz="2400" b="1" dirty="0">
                <a:solidFill>
                  <a:schemeClr val="accent4"/>
                </a:solidFill>
              </a:rPr>
              <a:t> المشكلة</a:t>
            </a:r>
            <a:r>
              <a:rPr lang="en-US" sz="2400" b="1" dirty="0">
                <a:solidFill>
                  <a:schemeClr val="accent4"/>
                </a:solidFill>
              </a:rPr>
              <a:t>:</a:t>
            </a:r>
            <a:r>
              <a:rPr lang="en-US" sz="2400" dirty="0">
                <a:solidFill>
                  <a:schemeClr val="accent4"/>
                </a:solidFill>
              </a:rPr>
              <a:t> </a:t>
            </a:r>
            <a:r>
              <a:rPr lang="ar-SA" sz="2400" dirty="0">
                <a:solidFill>
                  <a:schemeClr val="bg2"/>
                </a:solidFill>
              </a:rPr>
              <a:t>توضيح الإشكالية أو التساؤل الرئيس الذي يسعى البحث لمعالجته</a:t>
            </a:r>
            <a:r>
              <a:rPr lang="en-US" sz="2400" dirty="0">
                <a:solidFill>
                  <a:schemeClr val="bg2"/>
                </a:solidFill>
              </a:rPr>
              <a:t>.</a:t>
            </a:r>
          </a:p>
          <a:p>
            <a:pPr lvl="0" algn="ctr"/>
            <a:r>
              <a:rPr lang="ar-IQ" sz="2400" b="1" dirty="0">
                <a:solidFill>
                  <a:srgbClr val="FFC000"/>
                </a:solidFill>
              </a:rPr>
              <a:t>3-</a:t>
            </a:r>
            <a:r>
              <a:rPr lang="ar-SA" sz="2400" b="1" dirty="0">
                <a:solidFill>
                  <a:srgbClr val="FFC000"/>
                </a:solidFill>
              </a:rPr>
              <a:t>أهمية البحث</a:t>
            </a:r>
            <a:r>
              <a:rPr lang="en-US" sz="2400" b="1" dirty="0">
                <a:solidFill>
                  <a:srgbClr val="FFC000"/>
                </a:solidFill>
              </a:rPr>
              <a:t>:</a:t>
            </a:r>
            <a:r>
              <a:rPr lang="en-US" sz="2400" dirty="0">
                <a:solidFill>
                  <a:srgbClr val="FFC000"/>
                </a:solidFill>
              </a:rPr>
              <a:t> </a:t>
            </a:r>
            <a:r>
              <a:rPr lang="ar-SA" sz="2400" dirty="0">
                <a:solidFill>
                  <a:schemeClr val="bg2"/>
                </a:solidFill>
              </a:rPr>
              <a:t>إبراز القيمة العلمية أو العملية للبحث وأسباب اختياره</a:t>
            </a:r>
            <a:r>
              <a:rPr lang="en-US" sz="2400" dirty="0">
                <a:solidFill>
                  <a:schemeClr val="bg2"/>
                </a:solidFill>
              </a:rPr>
              <a:t>.</a:t>
            </a:r>
          </a:p>
          <a:p>
            <a:pPr lvl="0" algn="ctr"/>
            <a:r>
              <a:rPr lang="ar-IQ" sz="2400" b="1" dirty="0">
                <a:solidFill>
                  <a:srgbClr val="FFC000"/>
                </a:solidFill>
              </a:rPr>
              <a:t>4_ </a:t>
            </a:r>
            <a:r>
              <a:rPr lang="ar-SA" sz="2400" b="1" dirty="0">
                <a:solidFill>
                  <a:srgbClr val="FFC000"/>
                </a:solidFill>
              </a:rPr>
              <a:t>أهداف البحث</a:t>
            </a:r>
            <a:r>
              <a:rPr lang="en-US" sz="2400" b="1" dirty="0">
                <a:solidFill>
                  <a:schemeClr val="bg2"/>
                </a:solidFill>
              </a:rPr>
              <a:t>:</a:t>
            </a:r>
            <a:r>
              <a:rPr lang="en-US" sz="2400" dirty="0">
                <a:solidFill>
                  <a:schemeClr val="bg2"/>
                </a:solidFill>
              </a:rPr>
              <a:t> </a:t>
            </a:r>
            <a:r>
              <a:rPr lang="ar-SA" sz="2400" dirty="0">
                <a:solidFill>
                  <a:schemeClr val="bg2"/>
                </a:solidFill>
              </a:rPr>
              <a:t>ذكر الأهداف الرئيسة والفرعية التي يسعى الباحث لتحقيقها</a:t>
            </a:r>
            <a:r>
              <a:rPr lang="en-US" sz="2400" dirty="0">
                <a:solidFill>
                  <a:schemeClr val="bg2"/>
                </a:solidFill>
              </a:rPr>
              <a:t>.</a:t>
            </a:r>
          </a:p>
          <a:p>
            <a:pPr lvl="0" algn="ctr"/>
            <a:r>
              <a:rPr lang="ar-IQ" sz="2400" b="1" dirty="0">
                <a:solidFill>
                  <a:srgbClr val="FFC000"/>
                </a:solidFill>
              </a:rPr>
              <a:t>5- </a:t>
            </a:r>
            <a:r>
              <a:rPr lang="ar-SA" sz="2400" b="1" dirty="0">
                <a:solidFill>
                  <a:srgbClr val="FFC000"/>
                </a:solidFill>
              </a:rPr>
              <a:t>فرضيات أو تساؤلات البحث (إن وُجدت)</a:t>
            </a:r>
            <a:r>
              <a:rPr lang="en-US" sz="2400" b="1" dirty="0">
                <a:solidFill>
                  <a:srgbClr val="FFC000"/>
                </a:solidFill>
              </a:rPr>
              <a:t>:</a:t>
            </a:r>
            <a:r>
              <a:rPr lang="en-US" sz="2400" dirty="0">
                <a:solidFill>
                  <a:srgbClr val="FFC000"/>
                </a:solidFill>
              </a:rPr>
              <a:t> </a:t>
            </a:r>
            <a:r>
              <a:rPr lang="ar-SA" sz="2400" dirty="0">
                <a:solidFill>
                  <a:schemeClr val="bg2"/>
                </a:solidFill>
              </a:rPr>
              <a:t>وضع الأسئلة أو الفرضيات التي ستوجه الدراسة</a:t>
            </a:r>
            <a:r>
              <a:rPr lang="en-US" sz="2400" dirty="0">
                <a:solidFill>
                  <a:schemeClr val="bg2"/>
                </a:solidFill>
              </a:rPr>
              <a:t>.</a:t>
            </a:r>
          </a:p>
          <a:p>
            <a:pPr lvl="0" algn="ctr"/>
            <a:r>
              <a:rPr lang="ar-IQ" sz="2400" b="1" dirty="0">
                <a:solidFill>
                  <a:srgbClr val="FFC000"/>
                </a:solidFill>
              </a:rPr>
              <a:t>6_</a:t>
            </a:r>
            <a:r>
              <a:rPr lang="ar-SA" sz="2400" b="1" dirty="0">
                <a:solidFill>
                  <a:srgbClr val="FFC000"/>
                </a:solidFill>
              </a:rPr>
              <a:t>حدود البحث</a:t>
            </a:r>
            <a:r>
              <a:rPr lang="en-US" sz="2400" b="1" dirty="0">
                <a:solidFill>
                  <a:schemeClr val="bg2"/>
                </a:solidFill>
              </a:rPr>
              <a:t>:</a:t>
            </a:r>
            <a:r>
              <a:rPr lang="en-US" sz="2400" dirty="0">
                <a:solidFill>
                  <a:schemeClr val="bg2"/>
                </a:solidFill>
              </a:rPr>
              <a:t> </a:t>
            </a:r>
            <a:r>
              <a:rPr lang="ar-SA" sz="2400" dirty="0">
                <a:solidFill>
                  <a:schemeClr val="bg2"/>
                </a:solidFill>
              </a:rPr>
              <a:t>تحديد الحدود الزمانية والمكانية أو الموضوعية للبحث</a:t>
            </a:r>
            <a:r>
              <a:rPr lang="en-US" sz="2400" dirty="0">
                <a:solidFill>
                  <a:schemeClr val="bg2"/>
                </a:solidFill>
              </a:rPr>
              <a:t>.</a:t>
            </a:r>
          </a:p>
          <a:p>
            <a:pPr lvl="0" algn="ctr"/>
            <a:r>
              <a:rPr lang="ar-IQ" sz="2400" b="1" dirty="0">
                <a:solidFill>
                  <a:srgbClr val="FFC000"/>
                </a:solidFill>
              </a:rPr>
              <a:t>7_</a:t>
            </a:r>
            <a:r>
              <a:rPr lang="ar-SA" sz="2400" b="1" dirty="0">
                <a:solidFill>
                  <a:srgbClr val="FFC000"/>
                </a:solidFill>
              </a:rPr>
              <a:t>منهج البحث</a:t>
            </a:r>
            <a:r>
              <a:rPr lang="en-US" sz="2400" b="1" dirty="0">
                <a:solidFill>
                  <a:srgbClr val="FFC000"/>
                </a:solidFill>
              </a:rPr>
              <a:t>:</a:t>
            </a:r>
            <a:r>
              <a:rPr lang="en-US" sz="2400" dirty="0">
                <a:solidFill>
                  <a:srgbClr val="FFC000"/>
                </a:solidFill>
              </a:rPr>
              <a:t> </a:t>
            </a:r>
            <a:r>
              <a:rPr lang="ar-SA" sz="2400" dirty="0">
                <a:solidFill>
                  <a:schemeClr val="bg2"/>
                </a:solidFill>
              </a:rPr>
              <a:t>الإشارة بإيجاز إلى المنهجية أو الأدوات التي سيتم الاعتماد عليها</a:t>
            </a:r>
            <a:r>
              <a:rPr lang="en-US" sz="2400" dirty="0">
                <a:solidFill>
                  <a:schemeClr val="bg2"/>
                </a:solidFill>
              </a:rPr>
              <a:t>.</a:t>
            </a:r>
          </a:p>
          <a:p>
            <a:pPr lvl="0" algn="ctr"/>
            <a:r>
              <a:rPr lang="ar-IQ" sz="2400" b="1" dirty="0">
                <a:solidFill>
                  <a:srgbClr val="FFC000"/>
                </a:solidFill>
              </a:rPr>
              <a:t>8_</a:t>
            </a:r>
            <a:r>
              <a:rPr lang="ar-SA" sz="2400" b="1" dirty="0">
                <a:solidFill>
                  <a:srgbClr val="FFC000"/>
                </a:solidFill>
              </a:rPr>
              <a:t>خطة البحث (اختياري)</a:t>
            </a:r>
            <a:r>
              <a:rPr lang="en-US" sz="2400" b="1" dirty="0">
                <a:solidFill>
                  <a:srgbClr val="FFC000"/>
                </a:solidFill>
              </a:rPr>
              <a:t>:</a:t>
            </a:r>
            <a:r>
              <a:rPr lang="en-US" sz="2400" dirty="0">
                <a:solidFill>
                  <a:srgbClr val="FFC000"/>
                </a:solidFill>
              </a:rPr>
              <a:t> </a:t>
            </a:r>
            <a:r>
              <a:rPr lang="ar-SA" sz="2400" dirty="0">
                <a:solidFill>
                  <a:schemeClr val="bg2"/>
                </a:solidFill>
              </a:rPr>
              <a:t>عرض موجز للفصول أو المحاور التي يتكون منها البحث</a:t>
            </a:r>
            <a:r>
              <a:rPr lang="en-US" sz="2400" dirty="0">
                <a:solidFill>
                  <a:schemeClr val="bg2"/>
                </a:solidFill>
              </a:rPr>
              <a:t>.</a:t>
            </a:r>
          </a:p>
        </p:txBody>
      </p:sp>
    </p:spTree>
    <p:extLst>
      <p:ext uri="{BB962C8B-B14F-4D97-AF65-F5344CB8AC3E}">
        <p14:creationId xmlns:p14="http://schemas.microsoft.com/office/powerpoint/2010/main" val="2278077520"/>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متعاقبة 1">
            <a:extLst>
              <a:ext uri="{FF2B5EF4-FFF2-40B4-BE49-F238E27FC236}">
                <a16:creationId xmlns:a16="http://schemas.microsoft.com/office/drawing/2014/main" id="{1D6D934C-1DA1-F709-4AE8-C4658A55F21E}"/>
              </a:ext>
            </a:extLst>
          </p:cNvPr>
          <p:cNvSpPr/>
          <p:nvPr/>
        </p:nvSpPr>
        <p:spPr>
          <a:xfrm>
            <a:off x="152400" y="149087"/>
            <a:ext cx="11887200" cy="6559826"/>
          </a:xfrm>
          <a:prstGeom prst="flowChartAlternateProcess">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4400" b="1" dirty="0">
                <a:solidFill>
                  <a:schemeClr val="tx1"/>
                </a:solidFill>
              </a:rPr>
              <a:t>اهم شروط كتابة مقدمة البحث العلمي:</a:t>
            </a:r>
            <a:endParaRPr lang="ar-IQ" sz="4400" b="1" dirty="0">
              <a:solidFill>
                <a:schemeClr val="tx1"/>
              </a:solidFill>
            </a:endParaRPr>
          </a:p>
          <a:p>
            <a:pPr algn="ctr"/>
            <a:r>
              <a:rPr lang="ar-SA" sz="4400" dirty="0"/>
              <a:t> ونظراً لأننا نعيش في عالم التطور العلمي والإنساني ، ونظراً لما وصلت إليه البشرية من تطور في الفكر والبحث والعلوم بشتى تفاصيلها أصبح لكتابة البحث العلمي شروط عامة تدرس ويتمكن الباحث العلمي من الحصول عليها سواءً عبر دورات تدريبية واقعية أو إلكترونية ، ومن اهم شروط كتابة مقدمة البحث العلمي هي ما يلي :</a:t>
            </a:r>
            <a:endParaRPr lang="en-US" sz="4400" dirty="0"/>
          </a:p>
        </p:txBody>
      </p:sp>
    </p:spTree>
    <p:extLst>
      <p:ext uri="{BB962C8B-B14F-4D97-AF65-F5344CB8AC3E}">
        <p14:creationId xmlns:p14="http://schemas.microsoft.com/office/powerpoint/2010/main" val="4022561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id="{70DABBB3-B1E8-757C-0358-CED4240C6548}"/>
              </a:ext>
            </a:extLst>
          </p:cNvPr>
          <p:cNvSpPr/>
          <p:nvPr/>
        </p:nvSpPr>
        <p:spPr>
          <a:xfrm>
            <a:off x="107674" y="253448"/>
            <a:ext cx="11976651" cy="6351104"/>
          </a:xfrm>
          <a:prstGeom prst="roundRect">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tx1"/>
                </a:solidFill>
              </a:rPr>
              <a:t>أولاً : </a:t>
            </a:r>
            <a:r>
              <a:rPr lang="ar-SA" sz="2800" dirty="0"/>
              <a:t>أن تكون هذه المقدمة مختصرة وشاملة لكل أفكار البحث العلمي بشكل جيد ، كما يتوجب على الباحث العلمي أن يراعي أن تكون هذه المقدمة بطول كافي يتناسب مع حجم البحث العلمي الذي قام به ، فلا يجب أن تكون المقدمة طويلة بالنسبة للبحث العلمي إذا لم يكون طويلاً ، و</a:t>
            </a:r>
            <a:r>
              <a:rPr lang="ar-IQ" sz="2800" dirty="0"/>
              <a:t>لا</a:t>
            </a:r>
            <a:r>
              <a:rPr lang="ar-SA" sz="2800" dirty="0"/>
              <a:t> مختصرة جداً </a:t>
            </a:r>
            <a:r>
              <a:rPr lang="ar-SA" sz="2800" b="1" dirty="0"/>
              <a:t>بالنسبة للبحث العلمي الطويل نسبياً.</a:t>
            </a:r>
            <a:endParaRPr lang="en-US" sz="2800" b="1" dirty="0"/>
          </a:p>
          <a:p>
            <a:pPr algn="ctr"/>
            <a:r>
              <a:rPr lang="ar-SA" sz="2800" b="1" dirty="0">
                <a:solidFill>
                  <a:schemeClr val="tx1"/>
                </a:solidFill>
              </a:rPr>
              <a:t>ثانياً : </a:t>
            </a:r>
            <a:r>
              <a:rPr lang="ar-SA" sz="2800" dirty="0"/>
              <a:t>أن يضع الباحث أهم الاقتباسات العلمية التي استخدمها ويقوم بشرحها بشكل مبسط وواضح ليتمكن القارئ من فهمها ومعرفه درجة أهمية البحث والأفكار والمعلومات التي يتطرق إليها الباحث في بحثه العلمي ، ويجب على الباحث العلمي مراعاة عدم ذكر اكثر من اقتباس واحد لفكره واحدة في المقدمة أيضاً.</a:t>
            </a:r>
            <a:endParaRPr lang="en-US" sz="2800" dirty="0"/>
          </a:p>
          <a:p>
            <a:pPr algn="ctr"/>
            <a:r>
              <a:rPr lang="ar-SA" sz="2800" b="1" dirty="0">
                <a:solidFill>
                  <a:schemeClr val="tx1"/>
                </a:solidFill>
              </a:rPr>
              <a:t>ثالثاً :</a:t>
            </a:r>
            <a:r>
              <a:rPr lang="ar-SA" sz="2800" dirty="0"/>
              <a:t>من أهم شروط كتابة مقدمة البحث العلمي هي توضيح الدوافع العلمية التي أدت بالباحث لوضع جهده وطاقته لإنجاز هذا البحث العلمي ، وأن يضع هذه الدوافع ليتمكن القراء من استيعاب أهمية هذا الموضوع ، ولتعطي القراء أيضاً الحافز لدراسة تفاصيل البحث العلمي الخاص بالباحث بشكل كامل.</a:t>
            </a:r>
            <a:endParaRPr lang="en-US" sz="2800" dirty="0"/>
          </a:p>
        </p:txBody>
      </p:sp>
    </p:spTree>
    <p:extLst>
      <p:ext uri="{BB962C8B-B14F-4D97-AF65-F5344CB8AC3E}">
        <p14:creationId xmlns:p14="http://schemas.microsoft.com/office/powerpoint/2010/main" val="2115546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DF3128E7-C821-FFF2-6977-8A476C6E440E}"/>
              </a:ext>
            </a:extLst>
          </p:cNvPr>
          <p:cNvSpPr/>
          <p:nvPr/>
        </p:nvSpPr>
        <p:spPr>
          <a:xfrm>
            <a:off x="435665" y="168965"/>
            <a:ext cx="11320669" cy="6520070"/>
          </a:xfrm>
          <a:prstGeom prst="rect">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tx1"/>
                </a:solidFill>
              </a:rPr>
              <a:t>رابعاً </a:t>
            </a:r>
            <a:r>
              <a:rPr lang="ar-SA" sz="2400" dirty="0">
                <a:solidFill>
                  <a:schemeClr val="tx1"/>
                </a:solidFill>
              </a:rPr>
              <a:t>: </a:t>
            </a:r>
            <a:r>
              <a:rPr lang="ar-SA" sz="2400" dirty="0"/>
              <a:t>أن يقوم الباحث بكتابة مختصر الأفكار والفصول الخاصة بالبحث بترتيب معين يكون بنفس الترتيب الموجود في جوهر البحث العلمي الذي قام به الباحث ، وتكون الشروحات في المقدمة الخاصة بالبحث العلمي متساوية بالقدر الممكن لكل فصل أو جزء من أجزاء البحث العلمي كاملاً.</a:t>
            </a:r>
            <a:endParaRPr lang="en-US" sz="2400" dirty="0"/>
          </a:p>
          <a:p>
            <a:pPr algn="ctr"/>
            <a:r>
              <a:rPr lang="ar-SA" sz="2400" b="1" dirty="0">
                <a:solidFill>
                  <a:schemeClr val="tx1"/>
                </a:solidFill>
              </a:rPr>
              <a:t>خامساً:</a:t>
            </a:r>
            <a:r>
              <a:rPr lang="ar-SA" sz="2400" dirty="0">
                <a:solidFill>
                  <a:schemeClr val="tx1"/>
                </a:solidFill>
              </a:rPr>
              <a:t> </a:t>
            </a:r>
            <a:r>
              <a:rPr lang="ar-SA" sz="2400" dirty="0"/>
              <a:t>أن يعتمد الباحث العلمي على استخدام الكلمات الواضحة والمصطلحات العلمية المعروفة والتي تدل على معنى واحد ومحدد ، وأن يتجنب استخدام أي كلمات أو مصطلحات علمية تحمل أكثر من معنى أو أكثر من تأويل لعدم إضاعة المعنى الحقيقي للبحث العلمي ، وعدم إضاعة القارئ والتي تسبب عدم فهمه للفكرة الرئيسية من هذا البحث العلمي.</a:t>
            </a:r>
            <a:endParaRPr lang="en-US" sz="2400" dirty="0"/>
          </a:p>
          <a:p>
            <a:pPr algn="ctr"/>
            <a:r>
              <a:rPr lang="ar-SA" sz="2400" b="1" dirty="0">
                <a:solidFill>
                  <a:schemeClr val="tx1"/>
                </a:solidFill>
              </a:rPr>
              <a:t>سادساً </a:t>
            </a:r>
            <a:r>
              <a:rPr lang="ar-SA" sz="2400" dirty="0">
                <a:solidFill>
                  <a:schemeClr val="tx1"/>
                </a:solidFill>
              </a:rPr>
              <a:t>:</a:t>
            </a:r>
            <a:r>
              <a:rPr lang="ar-SA" sz="2400" dirty="0"/>
              <a:t>ان يمتع الباحث العلمي بدرجة جيدة من المهارات في الكتابة اللغوية الصحيحة النحوية والقواعدية وتلافي الأخطاء الإملائية أثناء كتابة البحث العلمي ومقدمته ، فلذا تعتبر الكتابة النحوية والقواعدية الصحيحة من اهم الشروط الواجب توافرها لدى الباحث العلمي في أيامنا هذه ، لأن الأخطاء الإملائية والقواعدية تنقص كثيراً من أهمية البحث العلمي لدى القراء وتقلل من شغفهم لمتابعة دراسة البحث العلمي بشكل كامل.</a:t>
            </a:r>
            <a:endParaRPr lang="en-US" sz="2400" dirty="0"/>
          </a:p>
          <a:p>
            <a:pPr algn="ctr"/>
            <a:r>
              <a:rPr lang="ar-SA" sz="2400" b="1" dirty="0">
                <a:solidFill>
                  <a:schemeClr val="tx1"/>
                </a:solidFill>
              </a:rPr>
              <a:t>سابعاً </a:t>
            </a:r>
            <a:r>
              <a:rPr lang="ar-SA" sz="2400" dirty="0">
                <a:solidFill>
                  <a:schemeClr val="tx1"/>
                </a:solidFill>
              </a:rPr>
              <a:t>:</a:t>
            </a:r>
            <a:r>
              <a:rPr lang="ar-SA" sz="2400" dirty="0"/>
              <a:t>ابتعاد الباحث العلمي عن كتابة آراءه الشخصية في المقدمة الخاصة بالبحث العلمي ، وأن يبتعد الباحث العلمي أيضاً عن التكبر والغرور والتعالي ، وأن يترك لنفسه كلمات قليله إذا أراد أن يعطي رأيه الخاص في نهاية المقدمة الخاصة ببحثه العلمي.</a:t>
            </a:r>
            <a:endParaRPr lang="en-US" sz="2400" dirty="0"/>
          </a:p>
        </p:txBody>
      </p:sp>
    </p:spTree>
    <p:extLst>
      <p:ext uri="{BB962C8B-B14F-4D97-AF65-F5344CB8AC3E}">
        <p14:creationId xmlns:p14="http://schemas.microsoft.com/office/powerpoint/2010/main" val="23479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متعاقبة 1">
            <a:extLst>
              <a:ext uri="{FF2B5EF4-FFF2-40B4-BE49-F238E27FC236}">
                <a16:creationId xmlns:a16="http://schemas.microsoft.com/office/drawing/2014/main" id="{B4FAE90C-1D15-3E49-410A-892511E03EBE}"/>
              </a:ext>
            </a:extLst>
          </p:cNvPr>
          <p:cNvSpPr/>
          <p:nvPr/>
        </p:nvSpPr>
        <p:spPr>
          <a:xfrm>
            <a:off x="556591" y="139147"/>
            <a:ext cx="10833652" cy="6589643"/>
          </a:xfrm>
          <a:prstGeom prst="flowChartAlternateProcess">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4000" b="1" dirty="0">
                <a:solidFill>
                  <a:srgbClr val="FFFF00"/>
                </a:solidFill>
              </a:rPr>
              <a:t>م</a:t>
            </a:r>
            <a:r>
              <a:rPr lang="ar-IQ" sz="4000" b="1" dirty="0">
                <a:solidFill>
                  <a:srgbClr val="FFFF00"/>
                </a:solidFill>
              </a:rPr>
              <a:t>ــــــــــ</a:t>
            </a:r>
            <a:r>
              <a:rPr lang="ar-SA" sz="4000" b="1" dirty="0">
                <a:solidFill>
                  <a:srgbClr val="FFFF00"/>
                </a:solidFill>
              </a:rPr>
              <a:t>ش</a:t>
            </a:r>
            <a:r>
              <a:rPr lang="ar-IQ" sz="4000" b="1" dirty="0">
                <a:solidFill>
                  <a:srgbClr val="FFFF00"/>
                </a:solidFill>
              </a:rPr>
              <a:t>ـــــــــكلة</a:t>
            </a:r>
            <a:r>
              <a:rPr lang="ar-SA" sz="4000" b="1" dirty="0">
                <a:solidFill>
                  <a:srgbClr val="FFFF00"/>
                </a:solidFill>
              </a:rPr>
              <a:t> الب</a:t>
            </a:r>
            <a:r>
              <a:rPr lang="ar-IQ" sz="4000" b="1" dirty="0">
                <a:solidFill>
                  <a:srgbClr val="FFFF00"/>
                </a:solidFill>
              </a:rPr>
              <a:t>ـــــــــــــ</a:t>
            </a:r>
            <a:r>
              <a:rPr lang="ar-SA" sz="4000" b="1" dirty="0">
                <a:solidFill>
                  <a:srgbClr val="FFFF00"/>
                </a:solidFill>
              </a:rPr>
              <a:t>ح</a:t>
            </a:r>
            <a:r>
              <a:rPr lang="ar-IQ" sz="4000" b="1" dirty="0">
                <a:solidFill>
                  <a:srgbClr val="FFFF00"/>
                </a:solidFill>
              </a:rPr>
              <a:t>ـــــــــــ</a:t>
            </a:r>
            <a:r>
              <a:rPr lang="ar-SA" sz="4000" b="1" dirty="0">
                <a:solidFill>
                  <a:srgbClr val="FFFF00"/>
                </a:solidFill>
              </a:rPr>
              <a:t>ث : </a:t>
            </a:r>
            <a:endParaRPr lang="ar-IQ" sz="4000" b="1" dirty="0">
              <a:solidFill>
                <a:srgbClr val="FFFF00"/>
              </a:solidFill>
            </a:endParaRPr>
          </a:p>
          <a:p>
            <a:pPr algn="ctr"/>
            <a:r>
              <a:rPr lang="ar-SA" sz="3200" b="1" dirty="0"/>
              <a:t>هي السؤال أو الإشكالية الرئيسة التي يسعى الباحث إلى الإجابة عنها من خلال دراسته، وتتمثل في وجود فجوة معرفية أو مشكلة عملية تحتاج إلى تفسير أو حل، أن تكون مشكلة البحث فرعية مستمدة من مشكلة عامة: إن دراسة البحث العلمي ذو الموضوع العام والواسع، يحتاج الى إمكانيات كبيرة من ناحية المعرفة والخبرة والإمكانيات المالية، كما انه يحتاج الى التميز والابداع وبذل مجهودات كثيرة وطويلة، وهذا ما لن بكون متاح للباحثين المبتدئين او الطلاب.</a:t>
            </a:r>
            <a:endParaRPr lang="en-US" sz="3200" b="1" dirty="0"/>
          </a:p>
        </p:txBody>
      </p:sp>
    </p:spTree>
    <p:extLst>
      <p:ext uri="{BB962C8B-B14F-4D97-AF65-F5344CB8AC3E}">
        <p14:creationId xmlns:p14="http://schemas.microsoft.com/office/powerpoint/2010/main" val="229233080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id="{035625ED-839E-1398-E250-23B1CE135CDC}"/>
              </a:ext>
            </a:extLst>
          </p:cNvPr>
          <p:cNvSpPr/>
          <p:nvPr/>
        </p:nvSpPr>
        <p:spPr>
          <a:xfrm>
            <a:off x="276639" y="288234"/>
            <a:ext cx="11638722" cy="6281531"/>
          </a:xfrm>
          <a:prstGeom prst="roundRect">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4800" b="1" dirty="0">
                <a:solidFill>
                  <a:srgbClr val="FFFF00"/>
                </a:solidFill>
              </a:rPr>
              <a:t>خصائص مشكلة البحث الجيدة</a:t>
            </a:r>
            <a:endParaRPr lang="en-US" sz="4800" b="1" dirty="0">
              <a:solidFill>
                <a:srgbClr val="FFFF00"/>
              </a:solidFill>
            </a:endParaRPr>
          </a:p>
          <a:p>
            <a:pPr lvl="0" algn="ctr"/>
            <a:r>
              <a:rPr lang="ar-SA" sz="4800" b="1" dirty="0">
                <a:solidFill>
                  <a:schemeClr val="bg1"/>
                </a:solidFill>
              </a:rPr>
              <a:t>أن تكون واضحة ومحددة</a:t>
            </a:r>
            <a:r>
              <a:rPr lang="en-US" sz="4800" b="1" dirty="0">
                <a:solidFill>
                  <a:schemeClr val="bg1"/>
                </a:solidFill>
              </a:rPr>
              <a:t>.</a:t>
            </a:r>
          </a:p>
          <a:p>
            <a:pPr lvl="0" algn="ctr"/>
            <a:r>
              <a:rPr lang="ar-SA" sz="4800" b="1" dirty="0">
                <a:solidFill>
                  <a:schemeClr val="bg1"/>
                </a:solidFill>
              </a:rPr>
              <a:t>أن تكون قابلة للبحث والدراسة باستخدام منهج علمي</a:t>
            </a:r>
            <a:r>
              <a:rPr lang="en-US" sz="4800" b="1" dirty="0">
                <a:solidFill>
                  <a:schemeClr val="bg1"/>
                </a:solidFill>
              </a:rPr>
              <a:t>.</a:t>
            </a:r>
          </a:p>
          <a:p>
            <a:pPr lvl="0" algn="ctr"/>
            <a:r>
              <a:rPr lang="ar-SA" sz="4800" b="1" dirty="0">
                <a:solidFill>
                  <a:schemeClr val="bg1"/>
                </a:solidFill>
              </a:rPr>
              <a:t>أن تكون واقعية ومبنية على حاجة أو ظاهرة فعلية</a:t>
            </a:r>
            <a:r>
              <a:rPr lang="en-US" sz="4800" b="1" dirty="0">
                <a:solidFill>
                  <a:schemeClr val="bg1"/>
                </a:solidFill>
              </a:rPr>
              <a:t>.</a:t>
            </a:r>
          </a:p>
          <a:p>
            <a:pPr lvl="0" algn="ctr"/>
            <a:r>
              <a:rPr lang="ar-SA" sz="4800" b="1" dirty="0">
                <a:solidFill>
                  <a:schemeClr val="bg1"/>
                </a:solidFill>
              </a:rPr>
              <a:t>أن تكون ذات أهمية علمية أو عملية</a:t>
            </a:r>
            <a:r>
              <a:rPr lang="en-US" sz="4800" b="1" dirty="0">
                <a:solidFill>
                  <a:schemeClr val="bg1"/>
                </a:solidFill>
              </a:rPr>
              <a:t>.</a:t>
            </a:r>
          </a:p>
          <a:p>
            <a:pPr lvl="0" algn="ctr"/>
            <a:r>
              <a:rPr lang="ar-SA" sz="4800" b="1" dirty="0">
                <a:solidFill>
                  <a:schemeClr val="bg1"/>
                </a:solidFill>
              </a:rPr>
              <a:t>أن تفتح المجال لصياغة أهداف أو فرضيات قابلة للاختبار</a:t>
            </a:r>
            <a:r>
              <a:rPr lang="en-US" dirty="0"/>
              <a:t>.</a:t>
            </a:r>
          </a:p>
          <a:p>
            <a:r>
              <a:rPr lang="ar-SA" dirty="0"/>
              <a:t> </a:t>
            </a:r>
            <a:endParaRPr lang="en-US" dirty="0"/>
          </a:p>
        </p:txBody>
      </p:sp>
    </p:spTree>
    <p:extLst>
      <p:ext uri="{BB962C8B-B14F-4D97-AF65-F5344CB8AC3E}">
        <p14:creationId xmlns:p14="http://schemas.microsoft.com/office/powerpoint/2010/main" val="2655749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متعاقبة 1">
            <a:extLst>
              <a:ext uri="{FF2B5EF4-FFF2-40B4-BE49-F238E27FC236}">
                <a16:creationId xmlns:a16="http://schemas.microsoft.com/office/drawing/2014/main" id="{FD9A2987-61C6-CCDD-0782-24A9B0850F7E}"/>
              </a:ext>
            </a:extLst>
          </p:cNvPr>
          <p:cNvSpPr/>
          <p:nvPr/>
        </p:nvSpPr>
        <p:spPr>
          <a:xfrm>
            <a:off x="337930" y="39756"/>
            <a:ext cx="11698357" cy="6778487"/>
          </a:xfrm>
          <a:prstGeom prst="flowChartAlternateProcess">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dirty="0"/>
              <a:t> </a:t>
            </a:r>
            <a:r>
              <a:rPr lang="ar-SA" sz="3200" b="1" dirty="0">
                <a:solidFill>
                  <a:srgbClr val="FFFF00"/>
                </a:solidFill>
              </a:rPr>
              <a:t>المام الباحث العلمي لمشكلة البحث العلمي:</a:t>
            </a:r>
            <a:r>
              <a:rPr lang="ar-SA" sz="3200" dirty="0">
                <a:solidFill>
                  <a:srgbClr val="FFFF00"/>
                </a:solidFill>
              </a:rPr>
              <a:t> </a:t>
            </a:r>
            <a:r>
              <a:rPr lang="ar-SA" sz="2400" dirty="0"/>
              <a:t>من المفيد للغاية والضروري لصياغة العنوان الذي يتضمن جميع مكونات عنوان البحث العلمي، أن يكون الباحث على معرفة وإلمام كبير لكل ما يرتبط بمشكلة أو ظاهرة دراسته العلمية،</a:t>
            </a:r>
            <a:r>
              <a:rPr lang="ar-IQ" sz="2400" dirty="0"/>
              <a:t> </a:t>
            </a:r>
            <a:r>
              <a:rPr lang="ar-SA" sz="2400" dirty="0"/>
              <a:t>ولتحقيق هذا الأمر على الباحث العلمي بعد أن يحدد موضوع البحث العلمي، أن يوسع من قراءاته في الدراسات السابقة المرتبطة بمشكلة وموضوع دراسته، فذلك سيجعله يمتلك معارف واسعة في مجال دراسته، وسيتمكن من اختيار العنوان المميز، وأن يقوم بجميع خطوات دراسته بأفضل شكل ممكن.</a:t>
            </a:r>
            <a:endParaRPr lang="en-US" sz="2400" dirty="0"/>
          </a:p>
          <a:p>
            <a:pPr algn="ctr"/>
            <a:r>
              <a:rPr lang="ar-SA" sz="2400" dirty="0"/>
              <a:t>ذا كان النجاح هو تحقيق الأهداف وحتى نحقق أهدافنا فإننا لا بد إن نقوم بإعدادها وصياغتها بطريقة تساعدنا على تحقيقها وتشحذ عزائمنا للعمل بفاعلية وكفاءة .</a:t>
            </a:r>
            <a:endParaRPr lang="en-US" sz="2400" dirty="0"/>
          </a:p>
          <a:p>
            <a:pPr algn="ctr"/>
            <a:r>
              <a:rPr lang="ar-SA" sz="3600" b="1" dirty="0">
                <a:solidFill>
                  <a:srgbClr val="FFFF00"/>
                </a:solidFill>
              </a:rPr>
              <a:t>صياغة الاهداف :</a:t>
            </a:r>
            <a:endParaRPr lang="en-US" sz="3600" dirty="0">
              <a:solidFill>
                <a:srgbClr val="FFFF00"/>
              </a:solidFill>
            </a:endParaRPr>
          </a:p>
          <a:p>
            <a:pPr algn="ctr"/>
            <a:r>
              <a:rPr lang="ar-SA" sz="2400" b="1" dirty="0"/>
              <a:t>تعريف الهدف :</a:t>
            </a:r>
            <a:r>
              <a:rPr lang="ar-SA" sz="2400" dirty="0"/>
              <a:t> هو الأمر الذي يرغب الشخص في تحقيقه.</a:t>
            </a:r>
            <a:br>
              <a:rPr lang="ar-SA" sz="2400" dirty="0"/>
            </a:br>
            <a:r>
              <a:rPr lang="ar-SA" sz="2400" dirty="0"/>
              <a:t>( عام ، خاص - كبير ، صغير - نافع ، ضار)</a:t>
            </a:r>
            <a:r>
              <a:rPr lang="ar-IQ" sz="2400" dirty="0"/>
              <a:t> </a:t>
            </a:r>
            <a:r>
              <a:rPr lang="ar-SA" sz="2400" dirty="0"/>
              <a:t>طبيعة الهدف تعتمد على وضع ا</a:t>
            </a:r>
            <a:r>
              <a:rPr lang="ar-IQ" sz="2400" dirty="0"/>
              <a:t>ل</a:t>
            </a:r>
            <a:r>
              <a:rPr lang="ar-SA" sz="2400" dirty="0"/>
              <a:t>شخص ، وقدراته ، واهتماماته</a:t>
            </a:r>
            <a:endParaRPr lang="en-US" sz="2400" dirty="0"/>
          </a:p>
          <a:p>
            <a:pPr algn="ctr"/>
            <a:r>
              <a:rPr lang="ar-SA" sz="3200" b="1" dirty="0">
                <a:solidFill>
                  <a:srgbClr val="FFFF00"/>
                </a:solidFill>
              </a:rPr>
              <a:t>التخطيط :</a:t>
            </a:r>
            <a:r>
              <a:rPr lang="ar-SA" sz="2400" dirty="0"/>
              <a:t>هو عملية وضع الأهداف وتوضيحها وتحويلها إلى أهداف مرحلية وإجرائية ، وكتابة برنامج زمني لتنفيذها .</a:t>
            </a:r>
            <a:endParaRPr lang="en-US" sz="2400" dirty="0"/>
          </a:p>
          <a:p>
            <a:pPr algn="ctr"/>
            <a:r>
              <a:rPr lang="ar-SA" sz="2400" b="1" dirty="0">
                <a:solidFill>
                  <a:srgbClr val="FFFF00"/>
                </a:solidFill>
              </a:rPr>
              <a:t>شروط لابد منها في الهدف :</a:t>
            </a:r>
            <a:r>
              <a:rPr lang="ar-SA" sz="2400" dirty="0"/>
              <a:t/>
            </a:r>
            <a:br>
              <a:rPr lang="ar-SA" sz="2400" dirty="0"/>
            </a:br>
            <a:r>
              <a:rPr lang="ar-SA" sz="2400" dirty="0">
                <a:solidFill>
                  <a:srgbClr val="FFFF00"/>
                </a:solidFill>
              </a:rPr>
              <a:t>1-</a:t>
            </a:r>
            <a:r>
              <a:rPr lang="ar-SA" sz="2400" dirty="0"/>
              <a:t> الوضوح .</a:t>
            </a:r>
            <a:r>
              <a:rPr lang="ar-IQ" sz="2400" dirty="0"/>
              <a:t> </a:t>
            </a:r>
            <a:r>
              <a:rPr lang="ar-SA" sz="2400" dirty="0">
                <a:solidFill>
                  <a:srgbClr val="FFFF00"/>
                </a:solidFill>
              </a:rPr>
              <a:t>2- </a:t>
            </a:r>
            <a:r>
              <a:rPr lang="ar-SA" sz="2400" dirty="0"/>
              <a:t>أن يكون محدداً إجرائيا .</a:t>
            </a:r>
            <a:r>
              <a:rPr lang="ar-IQ" sz="2400" dirty="0"/>
              <a:t> </a:t>
            </a:r>
            <a:r>
              <a:rPr lang="ar-SA" sz="2400" dirty="0">
                <a:solidFill>
                  <a:srgbClr val="FFFF00"/>
                </a:solidFill>
              </a:rPr>
              <a:t>3- </a:t>
            </a:r>
            <a:r>
              <a:rPr lang="ar-SA" sz="2400" dirty="0"/>
              <a:t>الطموح .</a:t>
            </a:r>
            <a:r>
              <a:rPr lang="ar-IQ" sz="2400" dirty="0"/>
              <a:t> </a:t>
            </a:r>
            <a:r>
              <a:rPr lang="ar-SA" sz="2400" dirty="0"/>
              <a:t/>
            </a:r>
            <a:br>
              <a:rPr lang="ar-SA" sz="2400" dirty="0"/>
            </a:br>
            <a:r>
              <a:rPr lang="ar-SA" sz="2400" dirty="0">
                <a:solidFill>
                  <a:srgbClr val="FFFF00"/>
                </a:solidFill>
              </a:rPr>
              <a:t>4-</a:t>
            </a:r>
            <a:r>
              <a:rPr lang="ar-SA" sz="2400" dirty="0"/>
              <a:t> الواقعية " قابل للتنفيذ حسب الإمكانات والقدرات "</a:t>
            </a:r>
            <a:r>
              <a:rPr lang="ar-SA" dirty="0"/>
              <a:t/>
            </a:r>
            <a:br>
              <a:rPr lang="ar-SA" dirty="0"/>
            </a:br>
            <a:r>
              <a:rPr lang="ar-SA" dirty="0"/>
              <a:t/>
            </a:r>
            <a:br>
              <a:rPr lang="ar-SA" dirty="0"/>
            </a:br>
            <a:endParaRPr lang="en-US" dirty="0"/>
          </a:p>
        </p:txBody>
      </p:sp>
    </p:spTree>
    <p:extLst>
      <p:ext uri="{BB962C8B-B14F-4D97-AF65-F5344CB8AC3E}">
        <p14:creationId xmlns:p14="http://schemas.microsoft.com/office/powerpoint/2010/main" val="34136420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متعاقبة 1">
            <a:extLst>
              <a:ext uri="{FF2B5EF4-FFF2-40B4-BE49-F238E27FC236}">
                <a16:creationId xmlns:a16="http://schemas.microsoft.com/office/drawing/2014/main" id="{B6EF5E5F-0A67-B343-8018-0F290B36E7A9}"/>
              </a:ext>
            </a:extLst>
          </p:cNvPr>
          <p:cNvSpPr/>
          <p:nvPr/>
        </p:nvSpPr>
        <p:spPr>
          <a:xfrm>
            <a:off x="1262270" y="765313"/>
            <a:ext cx="10098156" cy="5327374"/>
          </a:xfrm>
          <a:prstGeom prst="flowChartAlternateProcess">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3200" b="1" dirty="0">
                <a:solidFill>
                  <a:srgbClr val="FFFF00"/>
                </a:solidFill>
              </a:rPr>
              <a:t>خطوات صياغة الأهداف :</a:t>
            </a:r>
            <a:r>
              <a:rPr lang="ar-SA" sz="3200" dirty="0">
                <a:solidFill>
                  <a:srgbClr val="FFFF00"/>
                </a:solidFill>
              </a:rPr>
              <a:t/>
            </a:r>
            <a:br>
              <a:rPr lang="ar-SA" sz="3200" dirty="0">
                <a:solidFill>
                  <a:srgbClr val="FFFF00"/>
                </a:solidFill>
              </a:rPr>
            </a:br>
            <a:r>
              <a:rPr lang="ar-SA" sz="3200" dirty="0"/>
              <a:t>1-    صياغة الهدف العام وكتابته .</a:t>
            </a:r>
            <a:br>
              <a:rPr lang="ar-SA" sz="3200" dirty="0"/>
            </a:br>
            <a:r>
              <a:rPr lang="ar-SA" sz="3200" dirty="0"/>
              <a:t>2-    التفكير بالهدف العام وتخليل طبيعته .</a:t>
            </a:r>
            <a:br>
              <a:rPr lang="ar-SA" sz="3200" dirty="0"/>
            </a:br>
            <a:r>
              <a:rPr lang="ar-SA" sz="3200" dirty="0"/>
              <a:t>3-    تحديد الأهداف المرحلية .</a:t>
            </a:r>
            <a:br>
              <a:rPr lang="ar-SA" sz="3200" dirty="0"/>
            </a:br>
            <a:r>
              <a:rPr lang="ar-SA" sz="3200" dirty="0"/>
              <a:t>4-    تحديد الأهداف الإجرائية .</a:t>
            </a:r>
            <a:br>
              <a:rPr lang="ar-SA" sz="3200" dirty="0"/>
            </a:br>
            <a:r>
              <a:rPr lang="ar-SA" sz="3200" dirty="0"/>
              <a:t>5-    وضع الأهداف الإجرائية في برنامج زمني واضح .</a:t>
            </a:r>
            <a:br>
              <a:rPr lang="ar-SA" sz="3200" dirty="0"/>
            </a:br>
            <a:r>
              <a:rPr lang="ar-SA" sz="3200" dirty="0"/>
              <a:t>6-    وضع خطة بديلة توصل للهدف العام في حالة عدم التمكن من تحقيق بعض الأهداف المرحلية أو الإجرائية واخيرا التنفيذ والتقويم .</a:t>
            </a:r>
            <a:endParaRPr lang="en-US" sz="3200" dirty="0"/>
          </a:p>
        </p:txBody>
      </p:sp>
    </p:spTree>
    <p:extLst>
      <p:ext uri="{BB962C8B-B14F-4D97-AF65-F5344CB8AC3E}">
        <p14:creationId xmlns:p14="http://schemas.microsoft.com/office/powerpoint/2010/main" val="292880748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نفجار: 14 نقطة 1">
            <a:extLst>
              <a:ext uri="{FF2B5EF4-FFF2-40B4-BE49-F238E27FC236}">
                <a16:creationId xmlns:a16="http://schemas.microsoft.com/office/drawing/2014/main" id="{82909883-4571-DFC2-D033-A63B3A72C6EE}"/>
              </a:ext>
            </a:extLst>
          </p:cNvPr>
          <p:cNvSpPr/>
          <p:nvPr/>
        </p:nvSpPr>
        <p:spPr>
          <a:xfrm>
            <a:off x="665922" y="89452"/>
            <a:ext cx="11062251" cy="6231835"/>
          </a:xfrm>
          <a:prstGeom prst="irregularSeal2">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IQ" sz="5400" b="1" dirty="0">
                <a:solidFill>
                  <a:srgbClr val="FFFF00"/>
                </a:solidFill>
              </a:rPr>
              <a:t>شكرا لحسن الاصغاء</a:t>
            </a:r>
            <a:endParaRPr lang="en-US" sz="5400" b="1" dirty="0">
              <a:solidFill>
                <a:srgbClr val="FFFF00"/>
              </a:solidFill>
            </a:endParaRPr>
          </a:p>
        </p:txBody>
      </p:sp>
    </p:spTree>
    <p:extLst>
      <p:ext uri="{BB962C8B-B14F-4D97-AF65-F5344CB8AC3E}">
        <p14:creationId xmlns:p14="http://schemas.microsoft.com/office/powerpoint/2010/main" val="323755207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a:extLst>
              <a:ext uri="{FF2B5EF4-FFF2-40B4-BE49-F238E27FC236}">
                <a16:creationId xmlns:a16="http://schemas.microsoft.com/office/drawing/2014/main" id="{B32A9255-443A-17EC-D703-39BD64DBA428}"/>
              </a:ext>
            </a:extLst>
          </p:cNvPr>
          <p:cNvSpPr txBox="1"/>
          <p:nvPr/>
        </p:nvSpPr>
        <p:spPr>
          <a:xfrm>
            <a:off x="4595149" y="253259"/>
            <a:ext cx="7446380" cy="6351482"/>
          </a:xfrm>
          <a:prstGeom prst="rect">
            <a:avLst/>
          </a:prstGeom>
          <a:ln w="57150">
            <a:solidFill>
              <a:schemeClr val="tx1"/>
            </a:solidFill>
          </a:ln>
        </p:spPr>
        <p:style>
          <a:lnRef idx="0">
            <a:schemeClr val="accent4"/>
          </a:lnRef>
          <a:fillRef idx="3">
            <a:schemeClr val="accent4"/>
          </a:fillRef>
          <a:effectRef idx="3">
            <a:schemeClr val="accent4"/>
          </a:effectRef>
          <a:fontRef idx="minor">
            <a:schemeClr val="lt1"/>
          </a:fontRef>
        </p:style>
        <p:txBody>
          <a:bodyPr wrap="square">
            <a:spAutoFit/>
          </a:bodyPr>
          <a:lstStyle/>
          <a:p>
            <a:pPr algn="ctr">
              <a:lnSpc>
                <a:spcPct val="115000"/>
              </a:lnSpc>
              <a:spcAft>
                <a:spcPts val="1000"/>
              </a:spcAft>
              <a:buNone/>
            </a:pPr>
            <a:r>
              <a:rPr lang="ar-SA" sz="1200"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1000"/>
              </a:spcAft>
              <a:buNone/>
            </a:pPr>
            <a:r>
              <a:rPr lang="ar-SA" sz="3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المحتويات  </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228600" algn="ctr" rtl="1">
              <a:lnSpc>
                <a:spcPct val="115000"/>
              </a:lnSpc>
              <a:spcAft>
                <a:spcPts val="1000"/>
              </a:spcAft>
              <a:buNone/>
            </a:pPr>
            <a:r>
              <a:rPr lang="ar-SA" sz="3200" b="1"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اولا : انواع البحوث العلمية حسب الهدف والمنهاج والاغراض وجهات تنفيذها .</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228600" algn="ctr" rtl="1">
              <a:lnSpc>
                <a:spcPct val="115000"/>
              </a:lnSpc>
              <a:spcAft>
                <a:spcPts val="1000"/>
              </a:spcAft>
              <a:buNone/>
            </a:pPr>
            <a:r>
              <a:rPr lang="ar-SA" sz="3200" b="1"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ثانيا : أنواع البحوث العلمية وتطبيقاتها حسب الدرجة العلمية</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228600" algn="ctr" rtl="1">
              <a:lnSpc>
                <a:spcPct val="115000"/>
              </a:lnSpc>
              <a:spcAft>
                <a:spcPts val="1000"/>
              </a:spcAft>
              <a:buNone/>
            </a:pPr>
            <a:r>
              <a:rPr lang="ar-SA" sz="3200" b="1"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ثالثا: مواصفات ومكونات عنوان البحث العلمي الجيد.</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228600" algn="ctr" rtl="1">
              <a:lnSpc>
                <a:spcPct val="115000"/>
              </a:lnSpc>
              <a:spcAft>
                <a:spcPts val="1000"/>
              </a:spcAft>
              <a:buNone/>
            </a:pPr>
            <a:r>
              <a:rPr lang="ar-SA" sz="3200" b="1"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رابعا : معرفة المقدمة وفكرة البحث .</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228600" algn="ctr" rtl="1">
              <a:lnSpc>
                <a:spcPct val="115000"/>
              </a:lnSpc>
              <a:spcAft>
                <a:spcPts val="1000"/>
              </a:spcAft>
              <a:buNone/>
            </a:pPr>
            <a:r>
              <a:rPr lang="ar-SA" sz="3200" b="1"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خامسا: كيفية تحديد مشكلة البحث .</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228600" algn="ctr" rtl="1">
              <a:lnSpc>
                <a:spcPct val="115000"/>
              </a:lnSpc>
              <a:spcAft>
                <a:spcPts val="1000"/>
              </a:spcAft>
              <a:buNone/>
            </a:pPr>
            <a:r>
              <a:rPr lang="ar-SA" sz="3200" b="1"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سادسا : صياغة الاهداف .</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7" name="صورة 6">
            <a:extLst>
              <a:ext uri="{FF2B5EF4-FFF2-40B4-BE49-F238E27FC236}">
                <a16:creationId xmlns:a16="http://schemas.microsoft.com/office/drawing/2014/main" id="{C47E2C29-5025-ECCF-587E-162677870A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88640"/>
            <a:ext cx="4490977" cy="6480720"/>
          </a:xfrm>
          <a:prstGeom prst="rect">
            <a:avLst/>
          </a:prstGeom>
        </p:spPr>
      </p:pic>
    </p:spTree>
    <p:extLst>
      <p:ext uri="{BB962C8B-B14F-4D97-AF65-F5344CB8AC3E}">
        <p14:creationId xmlns:p14="http://schemas.microsoft.com/office/powerpoint/2010/main" val="11235129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شكل بيضاوي 2">
            <a:extLst>
              <a:ext uri="{FF2B5EF4-FFF2-40B4-BE49-F238E27FC236}">
                <a16:creationId xmlns:a16="http://schemas.microsoft.com/office/drawing/2014/main" id="{C48DA8B8-9A25-CDB3-D75C-F8DA7A722D75}"/>
              </a:ext>
            </a:extLst>
          </p:cNvPr>
          <p:cNvSpPr/>
          <p:nvPr/>
        </p:nvSpPr>
        <p:spPr>
          <a:xfrm>
            <a:off x="197126" y="218661"/>
            <a:ext cx="11797748" cy="3538330"/>
          </a:xfrm>
          <a:prstGeom prst="ellipse">
            <a:avLst/>
          </a:prstGeom>
          <a:ln w="381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400" b="1" dirty="0">
                <a:solidFill>
                  <a:srgbClr val="FF0000"/>
                </a:solidFill>
              </a:rPr>
              <a:t>أنواع البحث العلمية :</a:t>
            </a:r>
            <a:endParaRPr lang="en-US" sz="2400" dirty="0">
              <a:solidFill>
                <a:srgbClr val="FF0000"/>
              </a:solidFill>
            </a:endParaRPr>
          </a:p>
          <a:p>
            <a:pPr algn="ctr"/>
            <a:r>
              <a:rPr lang="ar-IQ" sz="2400" b="1" dirty="0">
                <a:solidFill>
                  <a:srgbClr val="FF0000"/>
                </a:solidFill>
              </a:rPr>
              <a:t>اولا: يمكن تصنيفها</a:t>
            </a:r>
            <a:r>
              <a:rPr lang="ar-SA" sz="2400" b="1" dirty="0">
                <a:solidFill>
                  <a:srgbClr val="FF0000"/>
                </a:solidFill>
              </a:rPr>
              <a:t> حسب</a:t>
            </a:r>
            <a:r>
              <a:rPr lang="ar-IQ" sz="2400" b="1" dirty="0">
                <a:solidFill>
                  <a:srgbClr val="FF0000"/>
                </a:solidFill>
              </a:rPr>
              <a:t> الهدف :</a:t>
            </a:r>
            <a:endParaRPr lang="en-US" sz="2400" dirty="0">
              <a:solidFill>
                <a:srgbClr val="FF0000"/>
              </a:solidFill>
            </a:endParaRPr>
          </a:p>
          <a:p>
            <a:pPr lvl="0" algn="ctr"/>
            <a:r>
              <a:rPr lang="ar-IQ" sz="2400" b="1" dirty="0">
                <a:solidFill>
                  <a:srgbClr val="FF0000"/>
                </a:solidFill>
              </a:rPr>
              <a:t>البحوث الاساسية ( النظرية ):</a:t>
            </a:r>
            <a:r>
              <a:rPr lang="ar-IQ" sz="2400" dirty="0">
                <a:solidFill>
                  <a:srgbClr val="FF0000"/>
                </a:solidFill>
              </a:rPr>
              <a:t> </a:t>
            </a:r>
            <a:r>
              <a:rPr lang="ar-IQ" sz="2400" b="1" dirty="0">
                <a:solidFill>
                  <a:schemeClr val="tx1"/>
                </a:solidFill>
              </a:rPr>
              <a:t>هي .البحوث النظرية يمكن ان تكون تطبيقية فالكثير من الأكاديميين يستخدمون النظريات في ابحاثهم التطبيقية لاختيار مدى مطابقتها للواقع او لاستخدامها في تحليل وتفسير الظاهرة موقع البحث .</a:t>
            </a:r>
            <a:endParaRPr lang="en-US" sz="2400" b="1" dirty="0">
              <a:solidFill>
                <a:schemeClr val="tx1"/>
              </a:solidFill>
            </a:endParaRPr>
          </a:p>
          <a:p>
            <a:pPr lvl="0" algn="ctr"/>
            <a:r>
              <a:rPr lang="ar-IQ" sz="2400" b="1" dirty="0">
                <a:solidFill>
                  <a:srgbClr val="FF0000"/>
                </a:solidFill>
              </a:rPr>
              <a:t>البحوث التطبيقية : </a:t>
            </a:r>
            <a:r>
              <a:rPr lang="ar-IQ" sz="2400" b="1" dirty="0">
                <a:solidFill>
                  <a:schemeClr val="tx1"/>
                </a:solidFill>
              </a:rPr>
              <a:t>تعرف بانها ذلك النوع من الدراسات التي يقوم بها الباحث بهدف تطبيق نتائجها لحل المشاكل الحالية وتعد هذا النوع اكثر شيوعيا من البحوث الاساسية تكون اهدافها محددة بشكل ادق . </a:t>
            </a:r>
            <a:endParaRPr lang="en-US" sz="2400" b="1" dirty="0">
              <a:solidFill>
                <a:schemeClr val="tx1"/>
              </a:solidFill>
            </a:endParaRPr>
          </a:p>
        </p:txBody>
      </p:sp>
      <p:sp>
        <p:nvSpPr>
          <p:cNvPr id="4" name="مستطيل: زوايا مستديرة 3">
            <a:extLst>
              <a:ext uri="{FF2B5EF4-FFF2-40B4-BE49-F238E27FC236}">
                <a16:creationId xmlns:a16="http://schemas.microsoft.com/office/drawing/2014/main" id="{09105C64-2052-BBA1-DA00-38DA0474BDC4}"/>
              </a:ext>
            </a:extLst>
          </p:cNvPr>
          <p:cNvSpPr/>
          <p:nvPr/>
        </p:nvSpPr>
        <p:spPr>
          <a:xfrm>
            <a:off x="397565" y="3906078"/>
            <a:ext cx="11708296" cy="2733261"/>
          </a:xfrm>
          <a:prstGeom prst="roundRect">
            <a:avLst/>
          </a:prstGeom>
          <a:solidFill>
            <a:schemeClr val="bg2"/>
          </a:solidFill>
          <a:ln w="381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3600" b="1" dirty="0">
                <a:solidFill>
                  <a:srgbClr val="FF0000"/>
                </a:solidFill>
              </a:rPr>
              <a:t>ملاحظة : </a:t>
            </a:r>
            <a:r>
              <a:rPr lang="ar-IQ" sz="3200" b="1" dirty="0"/>
              <a:t>من الصعب فصل البحوث التطبيقية عن النظرية وذلك للعلاقة التكاملية بينهم ، فالبحوث التطبيقية تستمد فرضيتها من النظرية ، بعض الاحيان من الصعب التميز بين البحوث التطبيقية العلمية والبحوث الاساسية النظرية ، خاصة في الموضوعات الجديدة التي تحتاج الى بناء حقائق ونظريات حولها.</a:t>
            </a:r>
            <a:endParaRPr lang="en-US" sz="3200" b="1" dirty="0"/>
          </a:p>
        </p:txBody>
      </p:sp>
    </p:spTree>
    <p:extLst>
      <p:ext uri="{BB962C8B-B14F-4D97-AF65-F5344CB8AC3E}">
        <p14:creationId xmlns:p14="http://schemas.microsoft.com/office/powerpoint/2010/main" val="6871938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D271FB9D-300D-976B-2E3B-E5F4D1D29F86}"/>
              </a:ext>
            </a:extLst>
          </p:cNvPr>
          <p:cNvSpPr/>
          <p:nvPr/>
        </p:nvSpPr>
        <p:spPr>
          <a:xfrm>
            <a:off x="202095" y="114300"/>
            <a:ext cx="11787809" cy="6629400"/>
          </a:xfrm>
          <a:prstGeom prst="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accent1"/>
                </a:solidFill>
              </a:rPr>
              <a:t>ثانيا :أنواع البحوث العلمية وتطبيقاتها حسب المنهج العلمي المتبع:</a:t>
            </a:r>
            <a:endParaRPr lang="en-US" sz="2800" b="1" dirty="0">
              <a:solidFill>
                <a:schemeClr val="accent1"/>
              </a:solidFill>
            </a:endParaRPr>
          </a:p>
          <a:p>
            <a:pPr lvl="0" algn="ctr"/>
            <a:r>
              <a:rPr lang="ar-SA" sz="2800" b="1" dirty="0">
                <a:solidFill>
                  <a:schemeClr val="tx1"/>
                </a:solidFill>
              </a:rPr>
              <a:t>البحوث العلمية الوصفية</a:t>
            </a:r>
            <a:r>
              <a:rPr lang="en-US" sz="2800" b="1" dirty="0">
                <a:solidFill>
                  <a:srgbClr val="FF0000"/>
                </a:solidFill>
              </a:rPr>
              <a:t>:</a:t>
            </a:r>
            <a:r>
              <a:rPr lang="ar-SA" sz="2800" b="1" dirty="0">
                <a:solidFill>
                  <a:srgbClr val="FF0000"/>
                </a:solidFill>
              </a:rPr>
              <a:t>إن البحوث الوصفية من أكثر أنواع البحوث العلمية وتصنيفاتها استخداماً، حيث تعتمد هذه البحوث على ملاحظة الظاهرة أو المشكلة البحثية ووصفها بشكل دقيق، من خلال جمع جميع البيانات والمعلومات عنها وعن خصائصها، مع التطرق الى جميع الاحداث الحاصلة بوقت الدراسة والممارسات المرتبطة بموضوع أو ظاهرة البحث</a:t>
            </a:r>
            <a:r>
              <a:rPr lang="en-US" sz="2800" b="1" dirty="0">
                <a:solidFill>
                  <a:srgbClr val="FF0000"/>
                </a:solidFill>
              </a:rPr>
              <a:t>.</a:t>
            </a:r>
            <a:r>
              <a:rPr lang="ar-SA" sz="2800" b="1" dirty="0">
                <a:solidFill>
                  <a:srgbClr val="FF0000"/>
                </a:solidFill>
              </a:rPr>
              <a:t>ومن خلال البحث الوصفي لا يقوم الباحث بإجراء أي تغيرات على الظاهرة بل يكتفي بوصفها على شكلها الحالي الواقعي</a:t>
            </a:r>
            <a:r>
              <a:rPr lang="en-US" sz="2800" b="1" dirty="0">
                <a:solidFill>
                  <a:srgbClr val="FF0000"/>
                </a:solidFill>
              </a:rPr>
              <a:t>.</a:t>
            </a:r>
          </a:p>
          <a:p>
            <a:pPr lvl="0" algn="ctr"/>
            <a:r>
              <a:rPr lang="ar-SA" sz="2800" b="1" dirty="0">
                <a:solidFill>
                  <a:schemeClr val="tx1"/>
                </a:solidFill>
              </a:rPr>
              <a:t>البحوث التاريخية</a:t>
            </a:r>
            <a:r>
              <a:rPr lang="en-US" sz="2800" b="1" dirty="0">
                <a:solidFill>
                  <a:srgbClr val="FF0000"/>
                </a:solidFill>
              </a:rPr>
              <a:t>:</a:t>
            </a:r>
            <a:r>
              <a:rPr lang="ar-SA" sz="2800" b="1" dirty="0">
                <a:solidFill>
                  <a:srgbClr val="FF0000"/>
                </a:solidFill>
              </a:rPr>
              <a:t>إن الأبحاث التي تعتمد المنهج التاريخي هي التي تقوم بدراسة الظواهر والأحداث أو المشكلات التي حصلت بالزمن الماضي، ويضع الباحث الفرضيات البحثية المرتبطة بأسباب هذه الأحداث والظواهر وتأثيرها، ليجمع بعد ذلك المعلومات والبيانات الماضية ويقوم بنقدها للتأكد من صحتها، ثمّ يحللها ويختبر صحة فرضيات البحث ويعرضها بشكل موضوعي، عبر عمليات علمية منظمة، ليتم الوصول الى النتائج التي تعمم على الوقت الحاضر، مما يساعد على التنبؤ بالمستقبل.</a:t>
            </a:r>
            <a:endParaRPr lang="en-US" sz="2800" b="1" dirty="0">
              <a:solidFill>
                <a:srgbClr val="FF0000"/>
              </a:solidFill>
            </a:endParaRPr>
          </a:p>
          <a:p>
            <a:pPr lvl="0" algn="ctr"/>
            <a:r>
              <a:rPr lang="ar-IQ" sz="2800" b="1" dirty="0">
                <a:solidFill>
                  <a:srgbClr val="FF0000"/>
                </a:solidFill>
              </a:rPr>
              <a:t>البحوث التجريبية: إن الأبحاث التجريبية تعتبر من أنواع البحوث العلمية وتصنيفاتها المميزة والمهمة، فهي تستخدم بهدف اختبار الفرضيات الدقيقة التي ترتبط بالعلاقة بين المتغيرات البحثية، وهل هناك تأثير من المتغير المستقل على المتغير أو المتغيرات التابعة</a:t>
            </a:r>
            <a:r>
              <a:rPr lang="en-US" sz="2800" b="1" dirty="0">
                <a:solidFill>
                  <a:srgbClr val="FF0000"/>
                </a:solidFill>
              </a:rPr>
              <a:t>.</a:t>
            </a:r>
          </a:p>
        </p:txBody>
      </p:sp>
    </p:spTree>
    <p:extLst>
      <p:ext uri="{BB962C8B-B14F-4D97-AF65-F5344CB8AC3E}">
        <p14:creationId xmlns:p14="http://schemas.microsoft.com/office/powerpoint/2010/main" val="77078816"/>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id="{AE464E02-A7CC-40CF-CC76-5C92C0A0D320}"/>
              </a:ext>
            </a:extLst>
          </p:cNvPr>
          <p:cNvSpPr/>
          <p:nvPr/>
        </p:nvSpPr>
        <p:spPr>
          <a:xfrm>
            <a:off x="92765" y="1625048"/>
            <a:ext cx="12006470" cy="3607904"/>
          </a:xfrm>
          <a:prstGeom prst="roundRect">
            <a:avLst/>
          </a:prstGeom>
          <a:solidFill>
            <a:srgbClr val="FFFF00"/>
          </a:solidFill>
          <a:ln w="3810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lvl="0" algn="ctr"/>
            <a:r>
              <a:rPr lang="ar-IQ" sz="3600" b="1" dirty="0"/>
              <a:t>البحوث التجريبية: إن الأبحاث التجريبية تعتبر من أنواع البحوث العلمية وتصنيفاتها المميزة والمهمة، فهي تستخدم بهدف اختبار الفرضيات الدقيقة التي ترتبط بالعلاقة بين المتغيرات البحثية، وهل هناك تأثير من المتغير المستقل على المتغير أو المتغيرات التابعة</a:t>
            </a:r>
            <a:r>
              <a:rPr lang="en-US" sz="3600" b="1" dirty="0"/>
              <a:t>.</a:t>
            </a:r>
          </a:p>
        </p:txBody>
      </p:sp>
    </p:spTree>
    <p:extLst>
      <p:ext uri="{BB962C8B-B14F-4D97-AF65-F5344CB8AC3E}">
        <p14:creationId xmlns:p14="http://schemas.microsoft.com/office/powerpoint/2010/main" val="32870984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قرار 1">
            <a:extLst>
              <a:ext uri="{FF2B5EF4-FFF2-40B4-BE49-F238E27FC236}">
                <a16:creationId xmlns:a16="http://schemas.microsoft.com/office/drawing/2014/main" id="{40C457E1-797E-A252-CA5B-DC1D8258F37C}"/>
              </a:ext>
            </a:extLst>
          </p:cNvPr>
          <p:cNvSpPr/>
          <p:nvPr/>
        </p:nvSpPr>
        <p:spPr>
          <a:xfrm>
            <a:off x="945014" y="293204"/>
            <a:ext cx="10301972" cy="6271591"/>
          </a:xfrm>
          <a:prstGeom prst="flowChartDecision">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3200" b="1" dirty="0">
                <a:solidFill>
                  <a:schemeClr val="tx1"/>
                </a:solidFill>
              </a:rPr>
              <a:t>ثالثا :حسب الأغراض</a:t>
            </a:r>
            <a:endParaRPr lang="en-US" sz="3200" b="1" dirty="0">
              <a:solidFill>
                <a:schemeClr val="tx1"/>
              </a:solidFill>
            </a:endParaRPr>
          </a:p>
          <a:p>
            <a:pPr lvl="0" algn="ctr"/>
            <a:r>
              <a:rPr lang="ar-SA" b="1" dirty="0"/>
              <a:t>بحوث استكشافية</a:t>
            </a:r>
            <a:r>
              <a:rPr lang="en-US" b="1" dirty="0"/>
              <a:t>:</a:t>
            </a:r>
            <a:r>
              <a:rPr lang="en-US" dirty="0"/>
              <a:t> </a:t>
            </a:r>
            <a:r>
              <a:rPr lang="ar-SA" dirty="0"/>
              <a:t>للتعرف على ظاهرة أو مشكلة جديدة لم تُدرس بشكل كافٍ</a:t>
            </a:r>
            <a:r>
              <a:rPr lang="en-US" dirty="0"/>
              <a:t>.</a:t>
            </a:r>
          </a:p>
          <a:p>
            <a:pPr lvl="0" algn="ctr"/>
            <a:r>
              <a:rPr lang="ar-SA" b="1" dirty="0"/>
              <a:t>بحوث وصفية</a:t>
            </a:r>
            <a:r>
              <a:rPr lang="en-US" b="1" dirty="0"/>
              <a:t>:</a:t>
            </a:r>
            <a:r>
              <a:rPr lang="en-US" dirty="0"/>
              <a:t> </a:t>
            </a:r>
            <a:r>
              <a:rPr lang="ar-SA" dirty="0"/>
              <a:t>تهدف إلى وصف الظاهرة كما هي (مثل دراسات التعداد السكاني)</a:t>
            </a:r>
            <a:r>
              <a:rPr lang="en-US" dirty="0"/>
              <a:t>.</a:t>
            </a:r>
          </a:p>
          <a:p>
            <a:pPr lvl="0" algn="ctr"/>
            <a:r>
              <a:rPr lang="ar-SA" b="1" dirty="0"/>
              <a:t>بحوث تفسيرية/علّية</a:t>
            </a:r>
            <a:r>
              <a:rPr lang="en-US" b="1" dirty="0"/>
              <a:t>:</a:t>
            </a:r>
            <a:r>
              <a:rPr lang="en-US" dirty="0"/>
              <a:t> </a:t>
            </a:r>
            <a:r>
              <a:rPr lang="ar-SA" dirty="0"/>
              <a:t>تركز على تحديد أسباب الظواهر والعلاقات بين المتغيرات</a:t>
            </a:r>
            <a:r>
              <a:rPr lang="en-US" dirty="0"/>
              <a:t>.</a:t>
            </a:r>
          </a:p>
          <a:p>
            <a:pPr lvl="0" algn="ctr"/>
            <a:r>
              <a:rPr lang="ar-SA" b="1" dirty="0"/>
              <a:t>بحوث تنبؤية</a:t>
            </a:r>
            <a:r>
              <a:rPr lang="en-US" b="1" dirty="0"/>
              <a:t>:</a:t>
            </a:r>
            <a:r>
              <a:rPr lang="en-US" dirty="0"/>
              <a:t> </a:t>
            </a:r>
            <a:r>
              <a:rPr lang="ar-SA" dirty="0"/>
              <a:t>تهدف إلى التنبؤ بما يمكن أن يحدث مستقبلًا اعتمادًا على معطيات حالية</a:t>
            </a:r>
            <a:r>
              <a:rPr lang="en-US" dirty="0"/>
              <a:t>.</a:t>
            </a:r>
          </a:p>
          <a:p>
            <a:pPr lvl="0" algn="ctr"/>
            <a:r>
              <a:rPr lang="ar-SA" b="1" dirty="0"/>
              <a:t>بحوث تقييمية</a:t>
            </a:r>
            <a:r>
              <a:rPr lang="en-US" b="1" dirty="0"/>
              <a:t>:</a:t>
            </a:r>
            <a:r>
              <a:rPr lang="en-US" dirty="0"/>
              <a:t> </a:t>
            </a:r>
            <a:r>
              <a:rPr lang="ar-SA" dirty="0"/>
              <a:t>تقيّم السياسات أو البرامج أو المشاريع من حيث الكفاءة والفاعلية</a:t>
            </a:r>
            <a:r>
              <a:rPr lang="en-US" dirty="0"/>
              <a:t>.</a:t>
            </a:r>
          </a:p>
        </p:txBody>
      </p:sp>
    </p:spTree>
    <p:extLst>
      <p:ext uri="{BB962C8B-B14F-4D97-AF65-F5344CB8AC3E}">
        <p14:creationId xmlns:p14="http://schemas.microsoft.com/office/powerpoint/2010/main" val="2077367944"/>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36061092-EF55-4370-3C90-CE3197543C53}"/>
              </a:ext>
            </a:extLst>
          </p:cNvPr>
          <p:cNvSpPr/>
          <p:nvPr/>
        </p:nvSpPr>
        <p:spPr>
          <a:xfrm>
            <a:off x="197126" y="205325"/>
            <a:ext cx="11797747" cy="4104860"/>
          </a:xfrm>
          <a:prstGeom prst="rect">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IQ" sz="2800" b="1" i="1" dirty="0">
                <a:solidFill>
                  <a:schemeClr val="tx1"/>
                </a:solidFill>
              </a:rPr>
              <a:t>رابعا :</a:t>
            </a:r>
          </a:p>
          <a:p>
            <a:pPr algn="ctr"/>
            <a:r>
              <a:rPr lang="ar-SA" sz="2400" b="1" dirty="0"/>
              <a:t>أنواع البحوث العلمية وتطبيقاتها حسب الدرجة العلمية: تتعدد</a:t>
            </a:r>
            <a:r>
              <a:rPr lang="ar-SA" sz="2400" dirty="0"/>
              <a:t> انواع البحوث وتصنيفاتها حسب الدرجة العلمية ولكن التصنيفين الرئيسيين الذين  سنشير اليهما هما</a:t>
            </a:r>
            <a:r>
              <a:rPr lang="en-US" sz="2400" dirty="0"/>
              <a:t>:</a:t>
            </a:r>
          </a:p>
          <a:p>
            <a:pPr lvl="0" algn="ctr"/>
            <a:r>
              <a:rPr lang="ar-SA" sz="2400" b="1" dirty="0">
                <a:solidFill>
                  <a:schemeClr val="tx1"/>
                </a:solidFill>
              </a:rPr>
              <a:t>البحوث الجامعية الاولى</a:t>
            </a:r>
            <a:r>
              <a:rPr lang="en-US" sz="2400" b="1" dirty="0">
                <a:solidFill>
                  <a:schemeClr val="tx1"/>
                </a:solidFill>
              </a:rPr>
              <a:t>:</a:t>
            </a:r>
            <a:r>
              <a:rPr lang="ar-SA" sz="2400" dirty="0"/>
              <a:t>وهي الابحاث التي يقوم الطلاب بإعدادها وكتابتها في مرحلة البكالوريوس، وهي تتميز بأنها من الدراسات القصيرة التي تتعمق بدراسة موضوع محدد، ويكون الهدف الأساسي منها تدريب الطلاب على العمل البحثي الأكاديمي، حتى وإن لم يصل الطالب الى نتائج معرفية جديدة</a:t>
            </a:r>
            <a:r>
              <a:rPr lang="en-US" sz="2400" dirty="0"/>
              <a:t>.</a:t>
            </a:r>
          </a:p>
          <a:p>
            <a:pPr lvl="0" algn="ctr"/>
            <a:r>
              <a:rPr lang="ar-SA" sz="2400" b="1" dirty="0">
                <a:solidFill>
                  <a:schemeClr val="tx1"/>
                </a:solidFill>
              </a:rPr>
              <a:t>البحوث الأكاديمية</a:t>
            </a:r>
            <a:r>
              <a:rPr lang="en-US" sz="2400" dirty="0"/>
              <a:t>:</a:t>
            </a:r>
            <a:r>
              <a:rPr lang="ar-SA" sz="2400" dirty="0"/>
              <a:t>ويشمل هذا النوع من أنواع البحوث العلمية وتصنيفاتها الأبحاث والدراسات والرسائل العلمية التي يجريها الطلاب للحصول على الشهادات العليا كالماجستير أو الدكتوراه، او تلك التي تستهدف النشر في المجلات والدوريات العلمية المحكمة الموثوقة والمعتمدة</a:t>
            </a:r>
            <a:r>
              <a:rPr lang="en-US" sz="2400" dirty="0"/>
              <a:t>.</a:t>
            </a:r>
          </a:p>
          <a:p>
            <a:pPr lvl="0" algn="ctr"/>
            <a:r>
              <a:rPr lang="ar-IQ" sz="2400" b="1" dirty="0">
                <a:solidFill>
                  <a:schemeClr val="tx1"/>
                </a:solidFill>
              </a:rPr>
              <a:t>بحوث الدراسات العليا : </a:t>
            </a:r>
            <a:r>
              <a:rPr lang="ar-IQ" sz="2400" dirty="0"/>
              <a:t>وهي انواع منها رسائل الدبلوم العالي ، رسائل الماجيستير، رسائل الدكتوراه التي يتفرغ منها الطالب فترة زمنية بعد اختيار لموضوع بحثة ووضع الاسس اللازمة له وتعين مشرف له .</a:t>
            </a:r>
            <a:endParaRPr lang="en-US" sz="2400" dirty="0"/>
          </a:p>
        </p:txBody>
      </p:sp>
      <p:sp>
        <p:nvSpPr>
          <p:cNvPr id="3" name="مستطيل 2">
            <a:extLst>
              <a:ext uri="{FF2B5EF4-FFF2-40B4-BE49-F238E27FC236}">
                <a16:creationId xmlns:a16="http://schemas.microsoft.com/office/drawing/2014/main" id="{1F0EBEBD-6E3F-0D7C-68D4-77EC80739922}"/>
              </a:ext>
            </a:extLst>
          </p:cNvPr>
          <p:cNvSpPr/>
          <p:nvPr/>
        </p:nvSpPr>
        <p:spPr>
          <a:xfrm>
            <a:off x="197126" y="4425933"/>
            <a:ext cx="11797747" cy="210218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lang="ar-IQ" sz="2000" b="1" dirty="0"/>
              <a:t>بحوث التدريسين : </a:t>
            </a:r>
            <a:r>
              <a:rPr lang="ar-IQ" dirty="0"/>
              <a:t>عندما يلتحق الحاصل على شهادة الدكتوراه بالجامعة لمزاولة مهنه التدريس الاكاديمي تسمى درجته العلمية ( استاذ مساعد ) ، وفي العادة يطلب من أساتذة الجامعات والمعاهد كتابة بحوث لغرض تقييمهم وترقياتهم الى درجات علمية اعلى ( استاذ مساعد ، استاذ ) وتنشر اما في مؤتمرات علمية داخلية او خارجية او دوريات علمية محكمة</a:t>
            </a:r>
            <a:r>
              <a:rPr lang="en-US" dirty="0"/>
              <a:t> .</a:t>
            </a:r>
          </a:p>
          <a:p>
            <a:pPr algn="ctr"/>
            <a:r>
              <a:rPr lang="ar-IQ" sz="2000" b="1" dirty="0"/>
              <a:t>البحوث الغير الاكاديمية </a:t>
            </a:r>
            <a:r>
              <a:rPr lang="ar-IQ" b="1" dirty="0"/>
              <a:t>:</a:t>
            </a:r>
            <a:r>
              <a:rPr lang="ar-IQ" dirty="0"/>
              <a:t> هي البحوث المتخصصة والتي تنفذ في المؤسسات والدوائر المختلفة بغرض تطوير اعمالها ومعالجة المشاكل والتحديات التي قد تعترض طريقها </a:t>
            </a:r>
            <a:endParaRPr lang="en-US" dirty="0"/>
          </a:p>
        </p:txBody>
      </p:sp>
    </p:spTree>
    <p:extLst>
      <p:ext uri="{BB962C8B-B14F-4D97-AF65-F5344CB8AC3E}">
        <p14:creationId xmlns:p14="http://schemas.microsoft.com/office/powerpoint/2010/main" val="269547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4C050286-6B44-C6EC-294B-40B355DC489A}"/>
              </a:ext>
            </a:extLst>
          </p:cNvPr>
          <p:cNvSpPr/>
          <p:nvPr/>
        </p:nvSpPr>
        <p:spPr>
          <a:xfrm>
            <a:off x="152400" y="398540"/>
            <a:ext cx="11887200" cy="6060920"/>
          </a:xfrm>
          <a:prstGeom prst="rect">
            <a:avLst/>
          </a:prstGeom>
          <a:solidFill>
            <a:srgbClr val="FF0000"/>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dirty="0">
                <a:solidFill>
                  <a:schemeClr val="tx1"/>
                </a:solidFill>
              </a:rPr>
              <a:t> </a:t>
            </a:r>
            <a:r>
              <a:rPr lang="ar-SA" sz="3200" b="1" dirty="0">
                <a:solidFill>
                  <a:schemeClr val="tx1"/>
                </a:solidFill>
              </a:rPr>
              <a:t>مواصفات ومكونات عنوان البحث العلمي الجيد:</a:t>
            </a:r>
            <a:endParaRPr lang="en-US" sz="3200" b="1" dirty="0">
              <a:solidFill>
                <a:schemeClr val="tx1"/>
              </a:solidFill>
            </a:endParaRPr>
          </a:p>
          <a:p>
            <a:pPr lvl="0" algn="ctr"/>
            <a:r>
              <a:rPr lang="ar-IQ" sz="3200" b="1" dirty="0"/>
              <a:t>1- </a:t>
            </a:r>
            <a:r>
              <a:rPr lang="ar-SA" sz="3200" b="1" dirty="0"/>
              <a:t>من أهم مواصفات العنوان أن يمنح القارئ لمحة عامة وشاملة عن موضوع البحث ومكوناته الأساسية، ولذلك من المفيد استخدم الكلمات المحددة وغير العامة التي تدل بدقة على الموضوع.</a:t>
            </a:r>
            <a:endParaRPr lang="en-US" sz="3200" b="1" dirty="0"/>
          </a:p>
          <a:p>
            <a:pPr lvl="0" algn="ctr"/>
            <a:r>
              <a:rPr lang="ar-IQ" sz="3200" b="1" dirty="0"/>
              <a:t>2- </a:t>
            </a:r>
            <a:r>
              <a:rPr lang="ar-SA" sz="3200" b="1" dirty="0"/>
              <a:t>إن العنوان يفترض أن يوضح للقارئ حدود وأبعاد البحث العلمي.</a:t>
            </a:r>
            <a:endParaRPr lang="en-US" sz="3200" b="1" dirty="0"/>
          </a:p>
          <a:p>
            <a:pPr lvl="0" algn="ctr"/>
            <a:r>
              <a:rPr lang="ar-IQ" sz="3200" b="1" dirty="0"/>
              <a:t>3- </a:t>
            </a:r>
            <a:r>
              <a:rPr lang="ar-SA" sz="3200" b="1" dirty="0"/>
              <a:t>من الضروري أن يكون العنوان مرتبط بشكل وثيق بما سيتناوله متن الدراسة العلمية.</a:t>
            </a:r>
            <a:endParaRPr lang="en-US" sz="3200" b="1" dirty="0"/>
          </a:p>
          <a:p>
            <a:pPr lvl="0" algn="ctr"/>
            <a:r>
              <a:rPr lang="ar-IQ" sz="3200" b="1" dirty="0"/>
              <a:t>4- </a:t>
            </a:r>
            <a:r>
              <a:rPr lang="ar-SA" sz="3200" b="1" dirty="0"/>
              <a:t>اختيار الكلمات البسيطة والسهلة التي يمكن حفظها بسهولة، والابتعاد عن الكلمات الغامضة والقابلة للتأويل.</a:t>
            </a:r>
            <a:endParaRPr lang="en-US" sz="3200" b="1" dirty="0"/>
          </a:p>
          <a:p>
            <a:pPr lvl="0" algn="ctr"/>
            <a:r>
              <a:rPr lang="ar-IQ" sz="3200" b="1" dirty="0"/>
              <a:t>5- </a:t>
            </a:r>
            <a:r>
              <a:rPr lang="ar-SA" sz="3200" b="1" dirty="0"/>
              <a:t>على الباحث أن يبتعد عن العبارات الدعائية التسويقية في العنوان، وذلك لكي يجذب القارئ، فنحن أمام بحث علمي أكاديمي رصين.</a:t>
            </a:r>
            <a:endParaRPr lang="en-US" sz="3200" b="1" dirty="0"/>
          </a:p>
          <a:p>
            <a:pPr lvl="0" algn="ctr"/>
            <a:r>
              <a:rPr lang="ar-IQ" sz="3200" b="1" dirty="0"/>
              <a:t>6- </a:t>
            </a:r>
            <a:r>
              <a:rPr lang="ar-SA" sz="3200" b="1" dirty="0"/>
              <a:t>على الباحث ان يضمن أن تكون مكونات عنوان البحث العلمي ذات طبيعة شاملة ومرنة.</a:t>
            </a:r>
            <a:endParaRPr lang="en-US" sz="3200" b="1" dirty="0"/>
          </a:p>
        </p:txBody>
      </p:sp>
    </p:spTree>
    <p:extLst>
      <p:ext uri="{BB962C8B-B14F-4D97-AF65-F5344CB8AC3E}">
        <p14:creationId xmlns:p14="http://schemas.microsoft.com/office/powerpoint/2010/main" val="38404313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متعاقبة 1">
            <a:extLst>
              <a:ext uri="{FF2B5EF4-FFF2-40B4-BE49-F238E27FC236}">
                <a16:creationId xmlns:a16="http://schemas.microsoft.com/office/drawing/2014/main" id="{F7AB7348-349D-13E4-0448-CD1020B7AD01}"/>
              </a:ext>
            </a:extLst>
          </p:cNvPr>
          <p:cNvSpPr/>
          <p:nvPr/>
        </p:nvSpPr>
        <p:spPr>
          <a:xfrm>
            <a:off x="142461" y="223630"/>
            <a:ext cx="11907078" cy="6410739"/>
          </a:xfrm>
          <a:prstGeom prst="flowChartAlternateProcess">
            <a:avLst/>
          </a:prstGeom>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2400" dirty="0"/>
              <a:t> </a:t>
            </a:r>
            <a:r>
              <a:rPr lang="ar-SA" sz="2400" b="1" dirty="0">
                <a:solidFill>
                  <a:schemeClr val="tx1"/>
                </a:solidFill>
              </a:rPr>
              <a:t>أسلوب كتابة عنوان البحث العلمي:</a:t>
            </a:r>
            <a:r>
              <a:rPr lang="ar-SA" sz="2400" dirty="0"/>
              <a:t> على الباحث العلمي أن يضمن كتابة جميع مكونات عنوان البحث العلمي بأسلوب سليم، ومن المفيد للغاية الحرص على توافر السمات التالية في العنوان البحثي:</a:t>
            </a:r>
            <a:endParaRPr lang="en-US" sz="2400" dirty="0"/>
          </a:p>
          <a:p>
            <a:pPr algn="ctr"/>
            <a:r>
              <a:rPr lang="ar-SA" sz="2800" b="1" i="1" dirty="0">
                <a:solidFill>
                  <a:srgbClr val="FF0000"/>
                </a:solidFill>
              </a:rPr>
              <a:t>اولا : </a:t>
            </a:r>
            <a:r>
              <a:rPr lang="ar-SA" sz="2400" b="1" dirty="0">
                <a:solidFill>
                  <a:schemeClr val="tx1"/>
                </a:solidFill>
              </a:rPr>
              <a:t>اختيار عنوان بحث جديد ومبتكر:</a:t>
            </a:r>
            <a:r>
              <a:rPr lang="ar-SA" sz="2400" b="1" dirty="0"/>
              <a:t> </a:t>
            </a:r>
            <a:r>
              <a:rPr lang="ar-SA" sz="2400" dirty="0"/>
              <a:t>من أهم سمات البحث العلمي الجيد الأصالة والحداثة لمشكلة او ظاهرة البحث العلمي، وعلى الباحث العلمي ان يحرص على أن يكون العنوان جديد وحديث كما هي المشكلة جديدة وبالتالي فإن العناوين المكررة تضعف من البحث العلمي، وتعطي انطباع سلبي عن مضمون البحث، وإمكانيات الباحث العلمي أو الطالب، بينما يكون الانطباع إيجابي عندما يكون العنوان جديد وغير مكرر.</a:t>
            </a:r>
            <a:endParaRPr lang="en-US" sz="2400" dirty="0"/>
          </a:p>
          <a:p>
            <a:pPr algn="ctr"/>
            <a:r>
              <a:rPr lang="ar-SA" sz="3200" b="1" dirty="0">
                <a:solidFill>
                  <a:srgbClr val="FF0000"/>
                </a:solidFill>
              </a:rPr>
              <a:t> ثانيا :</a:t>
            </a:r>
            <a:r>
              <a:rPr lang="ar-IQ" sz="3200" b="1" dirty="0">
                <a:solidFill>
                  <a:srgbClr val="FF0000"/>
                </a:solidFill>
              </a:rPr>
              <a:t> </a:t>
            </a:r>
            <a:r>
              <a:rPr lang="ar-SA" sz="2400" b="1" dirty="0">
                <a:solidFill>
                  <a:schemeClr val="tx1"/>
                </a:solidFill>
              </a:rPr>
              <a:t>كتابة العنوان بطول متوسط: </a:t>
            </a:r>
            <a:r>
              <a:rPr lang="ar-SA" sz="2400" dirty="0"/>
              <a:t>من أهم صفات عنوان البحث العلمي الجيد أنه متوسط الطول، تتراوح عدد الكلمات فيه بين خمس كلمات كأدنى حد، وقد تصل حتى الخمسة عشر كلمة في حدها الأقصى.</a:t>
            </a:r>
            <a:endParaRPr lang="en-US" sz="2400" dirty="0"/>
          </a:p>
          <a:p>
            <a:pPr algn="ctr"/>
            <a:r>
              <a:rPr lang="ar-SA" sz="2400" dirty="0"/>
              <a:t> </a:t>
            </a:r>
            <a:r>
              <a:rPr lang="ar-SA" sz="3200" b="1" dirty="0">
                <a:solidFill>
                  <a:srgbClr val="FF0000"/>
                </a:solidFill>
              </a:rPr>
              <a:t>ثالثا :</a:t>
            </a:r>
            <a:r>
              <a:rPr lang="ar-IQ" sz="3200" b="1" dirty="0">
                <a:solidFill>
                  <a:srgbClr val="FF0000"/>
                </a:solidFill>
              </a:rPr>
              <a:t> </a:t>
            </a:r>
            <a:r>
              <a:rPr lang="ar-SA" sz="2400" b="1" dirty="0">
                <a:solidFill>
                  <a:schemeClr val="tx1"/>
                </a:solidFill>
              </a:rPr>
              <a:t>عدم استخدام أية أدوات ربط أثناء صياغة عنوان البحث العلمي:</a:t>
            </a:r>
            <a:r>
              <a:rPr lang="ar-SA" sz="2400" dirty="0">
                <a:solidFill>
                  <a:schemeClr val="tx1"/>
                </a:solidFill>
              </a:rPr>
              <a:t> </a:t>
            </a:r>
            <a:r>
              <a:rPr lang="ar-SA" sz="2400" dirty="0"/>
              <a:t>إن استخدام أدوات الربط عند صياغة الباحث العلمي لعنوان بحثه، يضعف العنوان ويقلل من جودته، وهذا ما يؤثر على جودة البحث بالكامل، ولذلك على الباحث العلمي أن يتأكد من تماسك العنوان، وبأن جميع مكونات عنوان البحث العلمي مترابطة ومتينة. </a:t>
            </a:r>
            <a:endParaRPr lang="en-US" sz="2400" dirty="0"/>
          </a:p>
          <a:p>
            <a:pPr algn="ctr"/>
            <a:r>
              <a:rPr lang="ar-SA" sz="2400" dirty="0"/>
              <a:t> رابعا :</a:t>
            </a:r>
            <a:r>
              <a:rPr lang="ar-SA" sz="2400" b="1" dirty="0"/>
              <a:t>شمولية ومرونة عنوان البحث:</a:t>
            </a:r>
            <a:r>
              <a:rPr lang="ar-SA" sz="2400" dirty="0"/>
              <a:t> من الضروري أن يكون عنوان البحث العلمي معبر عن مضمون الدراسة ولا يخالفها، وأن يتسم بالشمولية والمرونة لكافة محاور ومحتويات الدراسة الاساسية.</a:t>
            </a:r>
            <a:endParaRPr lang="en-US" sz="2400" dirty="0"/>
          </a:p>
          <a:p>
            <a:pPr algn="ctr"/>
            <a:r>
              <a:rPr lang="ar-SA" sz="2400" dirty="0"/>
              <a:t>  </a:t>
            </a:r>
            <a:r>
              <a:rPr lang="ar-SA" sz="2400" b="1" dirty="0"/>
              <a:t>3- مقدمة البحث العلمي:</a:t>
            </a:r>
            <a:r>
              <a:rPr lang="ar-SA" sz="2400" dirty="0"/>
              <a:t> إن المقدمة الناجحة يجب أن تتضمن العناصر التالية</a:t>
            </a:r>
            <a:r>
              <a:rPr lang="en-US" dirty="0"/>
              <a:t>:</a:t>
            </a:r>
          </a:p>
        </p:txBody>
      </p:sp>
    </p:spTree>
    <p:extLst>
      <p:ext uri="{BB962C8B-B14F-4D97-AF65-F5344CB8AC3E}">
        <p14:creationId xmlns:p14="http://schemas.microsoft.com/office/powerpoint/2010/main" val="150459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951</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Simplified Arabic</vt:lpstr>
      <vt:lpstr>Times New Roman</vt:lpstr>
      <vt:lpstr>نسق Office</vt:lpstr>
      <vt:lpstr>المــــــحاضرة الثانـــية  منـهــجــــية البحــــث العــــــلمي طالبات الدكتوراه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المــــــحاضرة الثانـــية  منـهــجــــية البحــــث العــــــلمي طالبات الدكتوراه</dc:title>
  <dc:creator>saja ouda</dc:creator>
  <cp:lastModifiedBy>Lenovo</cp:lastModifiedBy>
  <cp:revision>4</cp:revision>
  <dcterms:created xsi:type="dcterms:W3CDTF">2025-09-07T15:13:23Z</dcterms:created>
  <dcterms:modified xsi:type="dcterms:W3CDTF">2025-09-12T10:08:36Z</dcterms:modified>
</cp:coreProperties>
</file>