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1" r:id="rId6"/>
    <p:sldId id="262" r:id="rId7"/>
    <p:sldId id="260" r:id="rId8"/>
    <p:sldId id="263" r:id="rId9"/>
    <p:sldId id="264" r:id="rId10"/>
    <p:sldId id="265" r:id="rId11"/>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82" d="100"/>
          <a:sy n="82" d="100"/>
        </p:scale>
        <p:origin x="147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3A49EBD-AE14-4103-A3D2-4644C37B2DED}" type="datetimeFigureOut">
              <a:rPr lang="ar-IQ" smtClean="0"/>
              <a:t>05/04/1447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095AE90-3D1D-4927-80A5-9D081ACFDBAC}" type="slidenum">
              <a:rPr lang="ar-IQ" smtClean="0"/>
              <a:t>‹#›</a:t>
            </a:fld>
            <a:endParaRPr lang="ar-IQ"/>
          </a:p>
        </p:txBody>
      </p:sp>
    </p:spTree>
    <p:extLst>
      <p:ext uri="{BB962C8B-B14F-4D97-AF65-F5344CB8AC3E}">
        <p14:creationId xmlns:p14="http://schemas.microsoft.com/office/powerpoint/2010/main" val="310055341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3A49EBD-AE14-4103-A3D2-4644C37B2DED}" type="datetimeFigureOut">
              <a:rPr lang="ar-IQ" smtClean="0"/>
              <a:t>05/04/1447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095AE90-3D1D-4927-80A5-9D081ACFDBAC}" type="slidenum">
              <a:rPr lang="ar-IQ" smtClean="0"/>
              <a:t>‹#›</a:t>
            </a:fld>
            <a:endParaRPr lang="ar-IQ"/>
          </a:p>
        </p:txBody>
      </p:sp>
    </p:spTree>
    <p:extLst>
      <p:ext uri="{BB962C8B-B14F-4D97-AF65-F5344CB8AC3E}">
        <p14:creationId xmlns:p14="http://schemas.microsoft.com/office/powerpoint/2010/main" val="147966337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3A49EBD-AE14-4103-A3D2-4644C37B2DED}" type="datetimeFigureOut">
              <a:rPr lang="ar-IQ" smtClean="0"/>
              <a:t>05/04/1447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095AE90-3D1D-4927-80A5-9D081ACFDBAC}" type="slidenum">
              <a:rPr lang="ar-IQ" smtClean="0"/>
              <a:t>‹#›</a:t>
            </a:fld>
            <a:endParaRPr lang="ar-IQ"/>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98924615"/>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3A49EBD-AE14-4103-A3D2-4644C37B2DED}" type="datetimeFigureOut">
              <a:rPr lang="ar-IQ" smtClean="0"/>
              <a:t>05/04/1447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095AE90-3D1D-4927-80A5-9D081ACFDBAC}" type="slidenum">
              <a:rPr lang="ar-IQ" smtClean="0"/>
              <a:t>‹#›</a:t>
            </a:fld>
            <a:endParaRPr lang="ar-IQ"/>
          </a:p>
        </p:txBody>
      </p:sp>
    </p:spTree>
    <p:extLst>
      <p:ext uri="{BB962C8B-B14F-4D97-AF65-F5344CB8AC3E}">
        <p14:creationId xmlns:p14="http://schemas.microsoft.com/office/powerpoint/2010/main" val="3372088985"/>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3A49EBD-AE14-4103-A3D2-4644C37B2DED}" type="datetimeFigureOut">
              <a:rPr lang="ar-IQ" smtClean="0"/>
              <a:t>05/04/1447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095AE90-3D1D-4927-80A5-9D081ACFDBAC}" type="slidenum">
              <a:rPr lang="ar-IQ" smtClean="0"/>
              <a:t>‹#›</a:t>
            </a:fld>
            <a:endParaRPr lang="ar-IQ"/>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30684583"/>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3A49EBD-AE14-4103-A3D2-4644C37B2DED}" type="datetimeFigureOut">
              <a:rPr lang="ar-IQ" smtClean="0"/>
              <a:t>05/04/1447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095AE90-3D1D-4927-80A5-9D081ACFDBAC}" type="slidenum">
              <a:rPr lang="ar-IQ" smtClean="0"/>
              <a:t>‹#›</a:t>
            </a:fld>
            <a:endParaRPr lang="ar-IQ"/>
          </a:p>
        </p:txBody>
      </p:sp>
    </p:spTree>
    <p:extLst>
      <p:ext uri="{BB962C8B-B14F-4D97-AF65-F5344CB8AC3E}">
        <p14:creationId xmlns:p14="http://schemas.microsoft.com/office/powerpoint/2010/main" val="2083218483"/>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A49EBD-AE14-4103-A3D2-4644C37B2DED}" type="datetimeFigureOut">
              <a:rPr lang="ar-IQ" smtClean="0"/>
              <a:t>05/04/1447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095AE90-3D1D-4927-80A5-9D081ACFDBAC}" type="slidenum">
              <a:rPr lang="ar-IQ" smtClean="0"/>
              <a:t>‹#›</a:t>
            </a:fld>
            <a:endParaRPr lang="ar-IQ"/>
          </a:p>
        </p:txBody>
      </p:sp>
    </p:spTree>
    <p:extLst>
      <p:ext uri="{BB962C8B-B14F-4D97-AF65-F5344CB8AC3E}">
        <p14:creationId xmlns:p14="http://schemas.microsoft.com/office/powerpoint/2010/main" val="289132468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A49EBD-AE14-4103-A3D2-4644C37B2DED}" type="datetimeFigureOut">
              <a:rPr lang="ar-IQ" smtClean="0"/>
              <a:t>05/04/1447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095AE90-3D1D-4927-80A5-9D081ACFDBAC}" type="slidenum">
              <a:rPr lang="ar-IQ" smtClean="0"/>
              <a:t>‹#›</a:t>
            </a:fld>
            <a:endParaRPr lang="ar-IQ"/>
          </a:p>
        </p:txBody>
      </p:sp>
    </p:spTree>
    <p:extLst>
      <p:ext uri="{BB962C8B-B14F-4D97-AF65-F5344CB8AC3E}">
        <p14:creationId xmlns:p14="http://schemas.microsoft.com/office/powerpoint/2010/main" val="72290916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A49EBD-AE14-4103-A3D2-4644C37B2DED}" type="datetimeFigureOut">
              <a:rPr lang="ar-IQ" smtClean="0"/>
              <a:t>05/04/1447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095AE90-3D1D-4927-80A5-9D081ACFDBAC}" type="slidenum">
              <a:rPr lang="ar-IQ" smtClean="0"/>
              <a:t>‹#›</a:t>
            </a:fld>
            <a:endParaRPr lang="ar-IQ"/>
          </a:p>
        </p:txBody>
      </p:sp>
    </p:spTree>
    <p:extLst>
      <p:ext uri="{BB962C8B-B14F-4D97-AF65-F5344CB8AC3E}">
        <p14:creationId xmlns:p14="http://schemas.microsoft.com/office/powerpoint/2010/main" val="25095330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3A49EBD-AE14-4103-A3D2-4644C37B2DED}" type="datetimeFigureOut">
              <a:rPr lang="ar-IQ" smtClean="0"/>
              <a:t>05/04/1447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D095AE90-3D1D-4927-80A5-9D081ACFDBAC}" type="slidenum">
              <a:rPr lang="ar-IQ" smtClean="0"/>
              <a:t>‹#›</a:t>
            </a:fld>
            <a:endParaRPr lang="ar-IQ"/>
          </a:p>
        </p:txBody>
      </p:sp>
    </p:spTree>
    <p:extLst>
      <p:ext uri="{BB962C8B-B14F-4D97-AF65-F5344CB8AC3E}">
        <p14:creationId xmlns:p14="http://schemas.microsoft.com/office/powerpoint/2010/main" val="350742424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3A49EBD-AE14-4103-A3D2-4644C37B2DED}" type="datetimeFigureOut">
              <a:rPr lang="ar-IQ" smtClean="0"/>
              <a:t>05/04/1447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D095AE90-3D1D-4927-80A5-9D081ACFDBAC}" type="slidenum">
              <a:rPr lang="ar-IQ" smtClean="0"/>
              <a:t>‹#›</a:t>
            </a:fld>
            <a:endParaRPr lang="ar-IQ"/>
          </a:p>
        </p:txBody>
      </p:sp>
    </p:spTree>
    <p:extLst>
      <p:ext uri="{BB962C8B-B14F-4D97-AF65-F5344CB8AC3E}">
        <p14:creationId xmlns:p14="http://schemas.microsoft.com/office/powerpoint/2010/main" val="1118141929"/>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3A49EBD-AE14-4103-A3D2-4644C37B2DED}" type="datetimeFigureOut">
              <a:rPr lang="ar-IQ" smtClean="0"/>
              <a:t>05/04/1447</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D095AE90-3D1D-4927-80A5-9D081ACFDBAC}" type="slidenum">
              <a:rPr lang="ar-IQ" smtClean="0"/>
              <a:t>‹#›</a:t>
            </a:fld>
            <a:endParaRPr lang="ar-IQ"/>
          </a:p>
        </p:txBody>
      </p:sp>
    </p:spTree>
    <p:extLst>
      <p:ext uri="{BB962C8B-B14F-4D97-AF65-F5344CB8AC3E}">
        <p14:creationId xmlns:p14="http://schemas.microsoft.com/office/powerpoint/2010/main" val="271120736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3A49EBD-AE14-4103-A3D2-4644C37B2DED}" type="datetimeFigureOut">
              <a:rPr lang="ar-IQ" smtClean="0"/>
              <a:t>05/04/1447</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D095AE90-3D1D-4927-80A5-9D081ACFDBAC}" type="slidenum">
              <a:rPr lang="ar-IQ" smtClean="0"/>
              <a:t>‹#›</a:t>
            </a:fld>
            <a:endParaRPr lang="ar-IQ"/>
          </a:p>
        </p:txBody>
      </p:sp>
    </p:spTree>
    <p:extLst>
      <p:ext uri="{BB962C8B-B14F-4D97-AF65-F5344CB8AC3E}">
        <p14:creationId xmlns:p14="http://schemas.microsoft.com/office/powerpoint/2010/main" val="411533691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A49EBD-AE14-4103-A3D2-4644C37B2DED}" type="datetimeFigureOut">
              <a:rPr lang="ar-IQ" smtClean="0"/>
              <a:t>05/04/1447</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D095AE90-3D1D-4927-80A5-9D081ACFDBAC}" type="slidenum">
              <a:rPr lang="ar-IQ" smtClean="0"/>
              <a:t>‹#›</a:t>
            </a:fld>
            <a:endParaRPr lang="ar-IQ"/>
          </a:p>
        </p:txBody>
      </p:sp>
    </p:spTree>
    <p:extLst>
      <p:ext uri="{BB962C8B-B14F-4D97-AF65-F5344CB8AC3E}">
        <p14:creationId xmlns:p14="http://schemas.microsoft.com/office/powerpoint/2010/main" val="424137784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B3A49EBD-AE14-4103-A3D2-4644C37B2DED}" type="datetimeFigureOut">
              <a:rPr lang="ar-IQ" smtClean="0"/>
              <a:t>05/04/1447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D095AE90-3D1D-4927-80A5-9D081ACFDBAC}" type="slidenum">
              <a:rPr lang="ar-IQ" smtClean="0"/>
              <a:t>‹#›</a:t>
            </a:fld>
            <a:endParaRPr lang="ar-IQ"/>
          </a:p>
        </p:txBody>
      </p:sp>
    </p:spTree>
    <p:extLst>
      <p:ext uri="{BB962C8B-B14F-4D97-AF65-F5344CB8AC3E}">
        <p14:creationId xmlns:p14="http://schemas.microsoft.com/office/powerpoint/2010/main" val="2864137600"/>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3A49EBD-AE14-4103-A3D2-4644C37B2DED}" type="datetimeFigureOut">
              <a:rPr lang="ar-IQ" smtClean="0"/>
              <a:t>05/04/1447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D095AE90-3D1D-4927-80A5-9D081ACFDBAC}" type="slidenum">
              <a:rPr lang="ar-IQ" smtClean="0"/>
              <a:t>‹#›</a:t>
            </a:fld>
            <a:endParaRPr lang="ar-IQ"/>
          </a:p>
        </p:txBody>
      </p:sp>
    </p:spTree>
    <p:extLst>
      <p:ext uri="{BB962C8B-B14F-4D97-AF65-F5344CB8AC3E}">
        <p14:creationId xmlns:p14="http://schemas.microsoft.com/office/powerpoint/2010/main" val="3457957310"/>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3A49EBD-AE14-4103-A3D2-4644C37B2DED}" type="datetimeFigureOut">
              <a:rPr lang="ar-IQ" smtClean="0"/>
              <a:t>05/04/1447</a:t>
            </a:fld>
            <a:endParaRPr lang="ar-IQ"/>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095AE90-3D1D-4927-80A5-9D081ACFDBAC}" type="slidenum">
              <a:rPr lang="ar-IQ" smtClean="0"/>
              <a:t>‹#›</a:t>
            </a:fld>
            <a:endParaRPr lang="ar-IQ"/>
          </a:p>
        </p:txBody>
      </p:sp>
    </p:spTree>
    <p:extLst>
      <p:ext uri="{BB962C8B-B14F-4D97-AF65-F5344CB8AC3E}">
        <p14:creationId xmlns:p14="http://schemas.microsoft.com/office/powerpoint/2010/main" val="402420386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ctrTitle"/>
          </p:nvPr>
        </p:nvSpPr>
        <p:spPr>
          <a:xfrm>
            <a:off x="817581" y="476672"/>
            <a:ext cx="7175351" cy="5904656"/>
          </a:xfrm>
        </p:spPr>
        <p:txBody>
          <a:bodyPr/>
          <a:lstStyle/>
          <a:p>
            <a:pPr algn="ctr"/>
            <a:r>
              <a:rPr lang="ar-IQ" sz="2400" dirty="0" smtClean="0"/>
              <a:t>المحاضرة  الثانية </a:t>
            </a:r>
            <a:r>
              <a:rPr lang="ar-IQ" sz="2800" dirty="0" smtClean="0"/>
              <a:t/>
            </a:r>
            <a:br>
              <a:rPr lang="ar-IQ" sz="2800" dirty="0" smtClean="0"/>
            </a:br>
            <a:r>
              <a:rPr lang="ar-IQ" sz="2800" dirty="0" smtClean="0"/>
              <a:t/>
            </a:r>
            <a:br>
              <a:rPr lang="ar-IQ" sz="2800" dirty="0" smtClean="0"/>
            </a:br>
            <a:r>
              <a:rPr lang="ar-IQ" sz="2800" dirty="0" smtClean="0">
                <a:solidFill>
                  <a:srgbClr val="FF0000"/>
                </a:solidFill>
              </a:rPr>
              <a:t>انواع البحث العلمي واخلاقيات الباحث  </a:t>
            </a:r>
            <a:r>
              <a:rPr lang="ar-IQ" sz="2800" dirty="0">
                <a:solidFill>
                  <a:srgbClr val="FF0000"/>
                </a:solidFill>
              </a:rPr>
              <a:t/>
            </a:r>
            <a:br>
              <a:rPr lang="ar-IQ" sz="2800" dirty="0">
                <a:solidFill>
                  <a:srgbClr val="FF0000"/>
                </a:solidFill>
              </a:rPr>
            </a:br>
            <a:r>
              <a:rPr lang="ar-IQ" sz="2800" dirty="0" smtClean="0">
                <a:solidFill>
                  <a:srgbClr val="FF0000"/>
                </a:solidFill>
              </a:rPr>
              <a:t/>
            </a:r>
            <a:br>
              <a:rPr lang="ar-IQ" sz="2800" dirty="0" smtClean="0">
                <a:solidFill>
                  <a:srgbClr val="FF0000"/>
                </a:solidFill>
              </a:rPr>
            </a:br>
            <a:r>
              <a:rPr lang="ar-KW" sz="2800" dirty="0">
                <a:solidFill>
                  <a:schemeClr val="tx1"/>
                </a:solidFill>
                <a:latin typeface="Arial" panose="020B0604020202020204" pitchFamily="34" charset="0"/>
                <a:cs typeface="Arial" panose="020B0604020202020204" pitchFamily="34" charset="0"/>
              </a:rPr>
              <a:t>اعداد </a:t>
            </a:r>
            <a:br>
              <a:rPr lang="ar-KW" sz="2800" dirty="0">
                <a:solidFill>
                  <a:schemeClr val="tx1"/>
                </a:solidFill>
                <a:latin typeface="Arial" panose="020B0604020202020204" pitchFamily="34" charset="0"/>
                <a:cs typeface="Arial" panose="020B0604020202020204" pitchFamily="34" charset="0"/>
              </a:rPr>
            </a:br>
            <a:r>
              <a:rPr lang="ar-KW" sz="2800" dirty="0">
                <a:solidFill>
                  <a:schemeClr val="tx1"/>
                </a:solidFill>
                <a:latin typeface="Arial" panose="020B0604020202020204" pitchFamily="34" charset="0"/>
                <a:cs typeface="Arial" panose="020B0604020202020204" pitchFamily="34" charset="0"/>
              </a:rPr>
              <a:t>ا.د عبير داخل حاتم </a:t>
            </a:r>
            <a:br>
              <a:rPr lang="ar-KW" sz="2800" dirty="0">
                <a:solidFill>
                  <a:schemeClr val="tx1"/>
                </a:solidFill>
                <a:latin typeface="Arial" panose="020B0604020202020204" pitchFamily="34" charset="0"/>
                <a:cs typeface="Arial" panose="020B0604020202020204" pitchFamily="34" charset="0"/>
              </a:rPr>
            </a:br>
            <a:r>
              <a:rPr lang="ar-KW" sz="2800" dirty="0">
                <a:solidFill>
                  <a:schemeClr val="tx1"/>
                </a:solidFill>
                <a:latin typeface="Arial" panose="020B0604020202020204" pitchFamily="34" charset="0"/>
                <a:cs typeface="Arial" panose="020B0604020202020204" pitchFamily="34" charset="0"/>
              </a:rPr>
              <a:t>م.د هناء عباس </a:t>
            </a:r>
            <a:br>
              <a:rPr lang="ar-KW" sz="2800" dirty="0">
                <a:solidFill>
                  <a:schemeClr val="tx1"/>
                </a:solidFill>
                <a:latin typeface="Arial" panose="020B0604020202020204" pitchFamily="34" charset="0"/>
                <a:cs typeface="Arial" panose="020B0604020202020204" pitchFamily="34" charset="0"/>
              </a:rPr>
            </a:br>
            <a:r>
              <a:rPr lang="en-US" sz="2800" dirty="0">
                <a:solidFill>
                  <a:schemeClr val="tx1"/>
                </a:solidFill>
                <a:latin typeface="Arial" panose="020B0604020202020204" pitchFamily="34" charset="0"/>
                <a:ea typeface="Calibri" panose="020F0502020204030204" pitchFamily="34" charset="0"/>
                <a:cs typeface="Arial" panose="020B0604020202020204" pitchFamily="34" charset="0"/>
              </a:rPr>
              <a:t>abeer@copew.uobaghdad.edu.iq</a:t>
            </a:r>
            <a:r>
              <a:rPr lang="ar-SA" sz="280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ar-SA" sz="2800" dirty="0">
                <a:solidFill>
                  <a:schemeClr val="tx1"/>
                </a:solidFill>
                <a:latin typeface="Arial" panose="020B0604020202020204" pitchFamily="34" charset="0"/>
                <a:ea typeface="Calibri" panose="020F0502020204030204" pitchFamily="34" charset="0"/>
                <a:cs typeface="Arial" panose="020B0604020202020204" pitchFamily="34" charset="0"/>
              </a:rPr>
            </a:br>
            <a:r>
              <a:rPr lang="ar-SA" sz="2800" dirty="0" smtClean="0">
                <a:solidFill>
                  <a:schemeClr val="tx1"/>
                </a:solidFill>
                <a:latin typeface="Arial" panose="020B0604020202020204" pitchFamily="34" charset="0"/>
                <a:ea typeface="Calibri" panose="020F0502020204030204" pitchFamily="34" charset="0"/>
                <a:cs typeface="Arial" panose="020B0604020202020204" pitchFamily="34" charset="0"/>
              </a:rPr>
              <a:t>كلية </a:t>
            </a:r>
            <a:r>
              <a:rPr lang="ar-SA" sz="2800" dirty="0">
                <a:solidFill>
                  <a:schemeClr val="tx1"/>
                </a:solidFill>
                <a:latin typeface="Arial" panose="020B0604020202020204" pitchFamily="34" charset="0"/>
                <a:ea typeface="Calibri" panose="020F0502020204030204" pitchFamily="34" charset="0"/>
                <a:cs typeface="Arial" panose="020B0604020202020204" pitchFamily="34" charset="0"/>
              </a:rPr>
              <a:t>التربية البدنية وعلوم الرياضة للبنات - جامعة بغدا</a:t>
            </a:r>
            <a:r>
              <a:rPr lang="ar-IQ" sz="2800" dirty="0" smtClean="0">
                <a:solidFill>
                  <a:schemeClr val="tx1"/>
                </a:solidFill>
                <a:latin typeface="Arial" panose="020B0604020202020204" pitchFamily="34" charset="0"/>
                <a:ea typeface="Calibri" panose="020F0502020204030204" pitchFamily="34" charset="0"/>
                <a:cs typeface="Arial" panose="020B0604020202020204" pitchFamily="34" charset="0"/>
              </a:rPr>
              <a:t>د</a:t>
            </a:r>
            <a:r>
              <a:rPr lang="ar-KW" sz="2800" dirty="0" smtClean="0">
                <a:solidFill>
                  <a:schemeClr val="tx1"/>
                </a:solidFill>
                <a:latin typeface="Arial" panose="020B0604020202020204" pitchFamily="34" charset="0"/>
                <a:ea typeface="Calibri" panose="020F0502020204030204" pitchFamily="34" charset="0"/>
                <a:cs typeface="Arial" panose="020B0604020202020204" pitchFamily="34" charset="0"/>
              </a:rPr>
              <a:t/>
            </a:r>
            <a:br>
              <a:rPr lang="ar-KW" sz="2800" dirty="0" smtClean="0">
                <a:solidFill>
                  <a:schemeClr val="tx1"/>
                </a:solidFill>
                <a:latin typeface="Arial" panose="020B0604020202020204" pitchFamily="34" charset="0"/>
                <a:ea typeface="Calibri" panose="020F0502020204030204" pitchFamily="34" charset="0"/>
                <a:cs typeface="Arial" panose="020B0604020202020204" pitchFamily="34" charset="0"/>
              </a:rPr>
            </a:br>
            <a:r>
              <a:rPr lang="ar-IQ" sz="2800" dirty="0">
                <a:solidFill>
                  <a:schemeClr val="tx1"/>
                </a:solidFill>
                <a:latin typeface="Arial" panose="020B0604020202020204" pitchFamily="34" charset="0"/>
                <a:ea typeface="Calibri" panose="020F0502020204030204" pitchFamily="34" charset="0"/>
                <a:cs typeface="Arial" panose="020B0604020202020204" pitchFamily="34" charset="0"/>
              </a:rPr>
              <a:t/>
            </a:r>
            <a:br>
              <a:rPr lang="ar-IQ" sz="2800" dirty="0">
                <a:solidFill>
                  <a:schemeClr val="tx1"/>
                </a:solidFill>
                <a:latin typeface="Arial" panose="020B0604020202020204" pitchFamily="34" charset="0"/>
                <a:ea typeface="Calibri" panose="020F0502020204030204" pitchFamily="34" charset="0"/>
                <a:cs typeface="Arial" panose="020B0604020202020204" pitchFamily="34" charset="0"/>
              </a:rPr>
            </a:br>
            <a:r>
              <a:rPr lang="ar-IQ" sz="2400" dirty="0" smtClean="0"/>
              <a:t>30 </a:t>
            </a:r>
            <a:r>
              <a:rPr lang="ar-IQ" sz="2400" dirty="0" smtClean="0"/>
              <a:t>\9\2025 </a:t>
            </a:r>
            <a:endParaRPr lang="ar-IQ" sz="2400" dirty="0"/>
          </a:p>
        </p:txBody>
      </p:sp>
    </p:spTree>
    <p:extLst>
      <p:ext uri="{BB962C8B-B14F-4D97-AF65-F5344CB8AC3E}">
        <p14:creationId xmlns:p14="http://schemas.microsoft.com/office/powerpoint/2010/main" val="269555409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1520" y="692696"/>
            <a:ext cx="8568952" cy="5616624"/>
          </a:xfrm>
        </p:spPr>
        <p:txBody>
          <a:bodyPr/>
          <a:lstStyle/>
          <a:p>
            <a:pPr algn="ctr" rtl="1"/>
            <a:r>
              <a:rPr lang="ar-IQ" sz="3200" dirty="0" smtClean="0"/>
              <a:t>           </a:t>
            </a:r>
            <a:r>
              <a:rPr lang="ar-IQ" sz="3200" dirty="0" smtClean="0">
                <a:solidFill>
                  <a:schemeClr val="accent1"/>
                </a:solidFill>
              </a:rPr>
              <a:t>التحليل </a:t>
            </a:r>
            <a:r>
              <a:rPr lang="ar-IQ" sz="3200" dirty="0" smtClean="0">
                <a:solidFill>
                  <a:schemeClr val="accent1"/>
                </a:solidFill>
              </a:rPr>
              <a:t>والمناقشة</a:t>
            </a:r>
            <a:r>
              <a:rPr lang="ar-KW" sz="3200" dirty="0" smtClean="0">
                <a:solidFill>
                  <a:schemeClr val="accent1"/>
                </a:solidFill>
              </a:rPr>
              <a:t>			</a:t>
            </a:r>
            <a:r>
              <a:rPr lang="ar-IQ" sz="3200" dirty="0" smtClean="0">
                <a:solidFill>
                  <a:schemeClr val="accent1"/>
                </a:solidFill>
              </a:rPr>
              <a:t> </a:t>
            </a:r>
            <a:r>
              <a:rPr lang="ar-IQ" sz="3200" dirty="0" smtClean="0">
                <a:solidFill>
                  <a:schemeClr val="accent1"/>
                </a:solidFill>
              </a:rPr>
              <a:t/>
            </a:r>
            <a:br>
              <a:rPr lang="ar-IQ" sz="3200" dirty="0" smtClean="0">
                <a:solidFill>
                  <a:schemeClr val="accent1"/>
                </a:solidFill>
              </a:rPr>
            </a:br>
            <a:r>
              <a:rPr lang="ar-IQ" sz="3200" dirty="0" smtClean="0">
                <a:solidFill>
                  <a:schemeClr val="accent1"/>
                </a:solidFill>
              </a:rPr>
              <a:t/>
            </a:r>
            <a:br>
              <a:rPr lang="ar-IQ" sz="3200" dirty="0" smtClean="0">
                <a:solidFill>
                  <a:schemeClr val="accent1"/>
                </a:solidFill>
              </a:rPr>
            </a:br>
            <a:r>
              <a:rPr lang="ar-IQ" sz="3200" dirty="0" smtClean="0">
                <a:solidFill>
                  <a:schemeClr val="accent1"/>
                </a:solidFill>
              </a:rPr>
              <a:t/>
            </a:r>
            <a:br>
              <a:rPr lang="ar-IQ" sz="3200" dirty="0" smtClean="0">
                <a:solidFill>
                  <a:schemeClr val="accent1"/>
                </a:solidFill>
              </a:rPr>
            </a:br>
            <a:r>
              <a:rPr lang="ar-IQ" sz="3200" dirty="0" smtClean="0">
                <a:solidFill>
                  <a:schemeClr val="accent1"/>
                </a:solidFill>
              </a:rPr>
              <a:t>الاستنتاجات والتوصيات </a:t>
            </a:r>
            <a:br>
              <a:rPr lang="ar-IQ" sz="3200" dirty="0" smtClean="0">
                <a:solidFill>
                  <a:schemeClr val="accent1"/>
                </a:solidFill>
              </a:rPr>
            </a:br>
            <a:r>
              <a:rPr lang="ar-IQ" sz="3200" dirty="0" smtClean="0">
                <a:solidFill>
                  <a:schemeClr val="accent1"/>
                </a:solidFill>
              </a:rPr>
              <a:t/>
            </a:r>
            <a:br>
              <a:rPr lang="ar-IQ" sz="3200" dirty="0" smtClean="0">
                <a:solidFill>
                  <a:schemeClr val="accent1"/>
                </a:solidFill>
              </a:rPr>
            </a:br>
            <a:r>
              <a:rPr lang="ar-IQ" sz="3200" dirty="0" smtClean="0">
                <a:solidFill>
                  <a:schemeClr val="accent1"/>
                </a:solidFill>
              </a:rPr>
              <a:t/>
            </a:r>
            <a:br>
              <a:rPr lang="ar-IQ" sz="3200" dirty="0" smtClean="0">
                <a:solidFill>
                  <a:schemeClr val="accent1"/>
                </a:solidFill>
              </a:rPr>
            </a:br>
            <a:r>
              <a:rPr lang="ar-KW" sz="3200" dirty="0" smtClean="0">
                <a:solidFill>
                  <a:schemeClr val="accent1"/>
                </a:solidFill>
              </a:rPr>
              <a:t>المصادر(</a:t>
            </a:r>
            <a:r>
              <a:rPr lang="en-US" sz="3200" dirty="0" smtClean="0">
                <a:solidFill>
                  <a:schemeClr val="accent1"/>
                </a:solidFill>
              </a:rPr>
              <a:t>APA</a:t>
            </a:r>
            <a:r>
              <a:rPr lang="ar-KW" sz="3200" dirty="0" smtClean="0">
                <a:solidFill>
                  <a:schemeClr val="accent1"/>
                </a:solidFill>
              </a:rPr>
              <a:t>)</a:t>
            </a:r>
            <a:r>
              <a:rPr lang="ar-IQ" sz="3200" dirty="0" smtClean="0">
                <a:solidFill>
                  <a:schemeClr val="accent1"/>
                </a:solidFill>
              </a:rPr>
              <a:t> </a:t>
            </a:r>
            <a:r>
              <a:rPr lang="ar-IQ" sz="3200" dirty="0" smtClean="0">
                <a:solidFill>
                  <a:schemeClr val="accent1"/>
                </a:solidFill>
              </a:rPr>
              <a:t/>
            </a:r>
            <a:br>
              <a:rPr lang="ar-IQ" sz="3200" dirty="0" smtClean="0">
                <a:solidFill>
                  <a:schemeClr val="accent1"/>
                </a:solidFill>
              </a:rPr>
            </a:br>
            <a:r>
              <a:rPr lang="ar-IQ" sz="3200" dirty="0" smtClean="0">
                <a:solidFill>
                  <a:schemeClr val="accent1"/>
                </a:solidFill>
              </a:rPr>
              <a:t/>
            </a:r>
            <a:br>
              <a:rPr lang="ar-IQ" sz="3200" dirty="0" smtClean="0">
                <a:solidFill>
                  <a:schemeClr val="accent1"/>
                </a:solidFill>
              </a:rPr>
            </a:br>
            <a:r>
              <a:rPr lang="ar-IQ" sz="3200" dirty="0" smtClean="0">
                <a:solidFill>
                  <a:schemeClr val="accent1"/>
                </a:solidFill>
              </a:rPr>
              <a:t/>
            </a:r>
            <a:br>
              <a:rPr lang="ar-IQ" sz="3200" dirty="0" smtClean="0">
                <a:solidFill>
                  <a:schemeClr val="accent1"/>
                </a:solidFill>
              </a:rPr>
            </a:br>
            <a:r>
              <a:rPr lang="ar-IQ" sz="3200" dirty="0" smtClean="0">
                <a:solidFill>
                  <a:schemeClr val="accent1"/>
                </a:solidFill>
              </a:rPr>
              <a:t>      الملاحق </a:t>
            </a:r>
            <a:endParaRPr lang="ar-IQ" sz="3200" dirty="0">
              <a:solidFill>
                <a:schemeClr val="accent1"/>
              </a:solidFill>
            </a:endParaRPr>
          </a:p>
        </p:txBody>
      </p:sp>
      <p:cxnSp>
        <p:nvCxnSpPr>
          <p:cNvPr id="5" name="رابط كسهم مستقيم 4"/>
          <p:cNvCxnSpPr/>
          <p:nvPr/>
        </p:nvCxnSpPr>
        <p:spPr>
          <a:xfrm>
            <a:off x="4349079" y="1340768"/>
            <a:ext cx="0"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رابط كسهم مستقيم 8"/>
          <p:cNvCxnSpPr/>
          <p:nvPr/>
        </p:nvCxnSpPr>
        <p:spPr>
          <a:xfrm>
            <a:off x="4355976" y="2780928"/>
            <a:ext cx="0" cy="7200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رابط كسهم مستقيم 11"/>
          <p:cNvCxnSpPr/>
          <p:nvPr/>
        </p:nvCxnSpPr>
        <p:spPr>
          <a:xfrm>
            <a:off x="4355976" y="4221088"/>
            <a:ext cx="0" cy="7200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524093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476672"/>
            <a:ext cx="8568952" cy="6120680"/>
          </a:xfrm>
        </p:spPr>
        <p:style>
          <a:lnRef idx="2">
            <a:schemeClr val="dk1"/>
          </a:lnRef>
          <a:fillRef idx="1">
            <a:schemeClr val="lt1"/>
          </a:fillRef>
          <a:effectRef idx="0">
            <a:schemeClr val="dk1"/>
          </a:effectRef>
          <a:fontRef idx="minor">
            <a:schemeClr val="dk1"/>
          </a:fontRef>
        </p:style>
        <p:txBody>
          <a:bodyPr/>
          <a:lstStyle/>
          <a:p>
            <a:r>
              <a:rPr lang="ar-IQ" dirty="0" smtClean="0"/>
              <a:t> </a:t>
            </a:r>
          </a:p>
          <a:p>
            <a:endParaRPr lang="ar-IQ" dirty="0"/>
          </a:p>
          <a:p>
            <a:pPr algn="r" rtl="1"/>
            <a:r>
              <a:rPr lang="ar-IQ" dirty="0" smtClean="0"/>
              <a:t>1-</a:t>
            </a:r>
            <a:r>
              <a:rPr lang="ar-IQ" dirty="0"/>
              <a:t>	</a:t>
            </a:r>
            <a:r>
              <a:rPr lang="ar-IQ" dirty="0">
                <a:solidFill>
                  <a:srgbClr val="FF0000"/>
                </a:solidFill>
              </a:rPr>
              <a:t>البحث التجريبي  : </a:t>
            </a:r>
            <a:r>
              <a:rPr lang="ar-IQ" dirty="0">
                <a:solidFill>
                  <a:schemeClr val="tx1"/>
                </a:solidFill>
              </a:rPr>
              <a:t>يتم فيه تصميم تجارب لفحص فرضيات محددة وجمع البيانات </a:t>
            </a:r>
            <a:r>
              <a:rPr lang="ar-IQ" dirty="0"/>
              <a:t>وتحليلها ويتم هذا النوع في المختبرات والمجالات الميدانية </a:t>
            </a:r>
            <a:endParaRPr lang="ar-IQ" dirty="0" smtClean="0"/>
          </a:p>
          <a:p>
            <a:pPr algn="r" rtl="1"/>
            <a:endParaRPr lang="ar-IQ" dirty="0"/>
          </a:p>
          <a:p>
            <a:pPr algn="r" rtl="1"/>
            <a:r>
              <a:rPr lang="ar-IQ" dirty="0"/>
              <a:t>2-	</a:t>
            </a:r>
            <a:r>
              <a:rPr lang="ar-IQ" dirty="0">
                <a:solidFill>
                  <a:srgbClr val="FF0000"/>
                </a:solidFill>
              </a:rPr>
              <a:t>البحث الوصفي </a:t>
            </a:r>
            <a:r>
              <a:rPr lang="ar-IQ" dirty="0"/>
              <a:t>: يتم وفيه وصف حالة او ظاهرة معينة بشكل مفصل يستخدم في مختلف العلوم </a:t>
            </a:r>
            <a:endParaRPr lang="ar-IQ" dirty="0" smtClean="0"/>
          </a:p>
          <a:p>
            <a:pPr algn="r" rtl="1"/>
            <a:endParaRPr lang="ar-IQ" dirty="0"/>
          </a:p>
          <a:p>
            <a:pPr algn="r" rtl="1"/>
            <a:r>
              <a:rPr lang="ar-IQ" dirty="0"/>
              <a:t>3-	</a:t>
            </a:r>
            <a:r>
              <a:rPr lang="ar-IQ" dirty="0">
                <a:solidFill>
                  <a:srgbClr val="FF0000"/>
                </a:solidFill>
              </a:rPr>
              <a:t>البحث التحليلي </a:t>
            </a:r>
            <a:r>
              <a:rPr lang="ar-IQ" dirty="0"/>
              <a:t>: يعمل على تحليل وفهم العلاقات والتفاعلات بين المتغيرات المختلفة ويستخدم خاصتا في الاحصاء وعلم الادارة </a:t>
            </a:r>
            <a:endParaRPr lang="ar-IQ" dirty="0" smtClean="0"/>
          </a:p>
          <a:p>
            <a:pPr algn="r" rtl="1"/>
            <a:endParaRPr lang="ar-IQ" dirty="0"/>
          </a:p>
          <a:p>
            <a:pPr algn="r" rtl="1"/>
            <a:r>
              <a:rPr lang="ar-IQ" dirty="0"/>
              <a:t>4-	</a:t>
            </a:r>
            <a:r>
              <a:rPr lang="ar-IQ" dirty="0">
                <a:solidFill>
                  <a:srgbClr val="FF0000"/>
                </a:solidFill>
              </a:rPr>
              <a:t>البحث التاريخي </a:t>
            </a:r>
            <a:r>
              <a:rPr lang="ar-IQ" dirty="0"/>
              <a:t>: يعمل على تطوير نظريات ومفاهيم جديدة وتوسيع المعرفة في مجال معين ويستخدم في الفلسفة </a:t>
            </a:r>
          </a:p>
          <a:p>
            <a:pPr algn="r" rtl="1"/>
            <a:endParaRPr lang="ar-IQ" dirty="0"/>
          </a:p>
        </p:txBody>
      </p:sp>
      <p:sp>
        <p:nvSpPr>
          <p:cNvPr id="5" name="مستطيل مستدير الزوايا 4"/>
          <p:cNvSpPr/>
          <p:nvPr/>
        </p:nvSpPr>
        <p:spPr>
          <a:xfrm>
            <a:off x="1979712" y="476672"/>
            <a:ext cx="4824536" cy="668266"/>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ar-IQ" sz="2800" dirty="0" smtClean="0"/>
              <a:t>انواع البحث العلمي </a:t>
            </a:r>
            <a:endParaRPr lang="ar-IQ" sz="2800" dirty="0"/>
          </a:p>
        </p:txBody>
      </p:sp>
    </p:spTree>
    <p:extLst>
      <p:ext uri="{BB962C8B-B14F-4D97-AF65-F5344CB8AC3E}">
        <p14:creationId xmlns:p14="http://schemas.microsoft.com/office/powerpoint/2010/main" val="268169185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3289" y="548680"/>
            <a:ext cx="6512511" cy="4966488"/>
          </a:xfrm>
        </p:spPr>
        <p:txBody>
          <a:bodyPr/>
          <a:lstStyle/>
          <a:p>
            <a:r>
              <a:rPr lang="ar-IQ" dirty="0" smtClean="0"/>
              <a:t> </a:t>
            </a:r>
            <a:endParaRPr lang="ar-IQ" dirty="0"/>
          </a:p>
        </p:txBody>
      </p:sp>
      <p:sp>
        <p:nvSpPr>
          <p:cNvPr id="4" name="شكل بيضاوي 3"/>
          <p:cNvSpPr/>
          <p:nvPr/>
        </p:nvSpPr>
        <p:spPr>
          <a:xfrm>
            <a:off x="1871700" y="91480"/>
            <a:ext cx="4896544" cy="914400"/>
          </a:xfrm>
          <a:prstGeom prst="ellipse">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ar-IQ" sz="2000" dirty="0" smtClean="0"/>
              <a:t>ادوات البحث العلمي </a:t>
            </a:r>
            <a:endParaRPr lang="ar-IQ" sz="2000" dirty="0"/>
          </a:p>
        </p:txBody>
      </p:sp>
      <p:sp>
        <p:nvSpPr>
          <p:cNvPr id="5" name="شكل بيضاوي 4"/>
          <p:cNvSpPr/>
          <p:nvPr/>
        </p:nvSpPr>
        <p:spPr>
          <a:xfrm>
            <a:off x="2051720" y="1508699"/>
            <a:ext cx="4608512" cy="1560261"/>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ar-IQ" sz="2800" dirty="0" smtClean="0">
                <a:solidFill>
                  <a:schemeClr val="tx1"/>
                </a:solidFill>
              </a:rPr>
              <a:t> </a:t>
            </a:r>
            <a:r>
              <a:rPr lang="ar-IQ" sz="1050" b="1" dirty="0" smtClean="0">
                <a:solidFill>
                  <a:schemeClr val="tx1"/>
                </a:solidFill>
                <a:latin typeface="Arial" panose="020B0604020202020204" pitchFamily="34" charset="0"/>
                <a:cs typeface="Arial" panose="020B0604020202020204" pitchFamily="34" charset="0"/>
              </a:rPr>
              <a:t>الاستبيانات</a:t>
            </a:r>
            <a:endParaRPr lang="ar-KW" sz="1050" b="1" dirty="0" smtClean="0">
              <a:solidFill>
                <a:schemeClr val="tx1"/>
              </a:solidFill>
              <a:latin typeface="Arial" panose="020B0604020202020204" pitchFamily="34" charset="0"/>
              <a:cs typeface="Arial" panose="020B0604020202020204" pitchFamily="34" charset="0"/>
            </a:endParaRPr>
          </a:p>
          <a:p>
            <a:pPr algn="ctr"/>
            <a:r>
              <a:rPr lang="ar-IQ" sz="1050" b="1" dirty="0">
                <a:solidFill>
                  <a:schemeClr val="tx1"/>
                </a:solidFill>
                <a:latin typeface="Arial" panose="020B0604020202020204" pitchFamily="34" charset="0"/>
                <a:cs typeface="Arial" panose="020B0604020202020204" pitchFamily="34" charset="0"/>
              </a:rPr>
              <a:t>هو مجموعة من الأسئلة المكتوبة (مغلقة أو مفتوحة) تُقدّم إلى عينة من الأفراد بهدف الحصول على بيانات كمية أو نوعية حول آرائهم، اتجاهاتهم، سلوكياتهم، أو خصائصهم.</a:t>
            </a:r>
            <a:endParaRPr lang="ar-KW" sz="1050" b="1" dirty="0" smtClean="0">
              <a:solidFill>
                <a:schemeClr val="tx1"/>
              </a:solidFill>
              <a:latin typeface="Arial" panose="020B0604020202020204" pitchFamily="34" charset="0"/>
              <a:cs typeface="Arial" panose="020B0604020202020204" pitchFamily="34" charset="0"/>
            </a:endParaRPr>
          </a:p>
          <a:p>
            <a:pPr algn="ctr"/>
            <a:r>
              <a:rPr lang="ar-IQ" sz="2800" dirty="0" smtClean="0">
                <a:solidFill>
                  <a:schemeClr val="tx1"/>
                </a:solidFill>
              </a:rPr>
              <a:t> </a:t>
            </a:r>
            <a:endParaRPr lang="ar-IQ" sz="2800" dirty="0">
              <a:solidFill>
                <a:schemeClr val="tx1"/>
              </a:solidFill>
            </a:endParaRPr>
          </a:p>
        </p:txBody>
      </p:sp>
      <p:sp>
        <p:nvSpPr>
          <p:cNvPr id="6" name="شكل بيضاوي 5"/>
          <p:cNvSpPr/>
          <p:nvPr/>
        </p:nvSpPr>
        <p:spPr>
          <a:xfrm>
            <a:off x="1973018" y="3377664"/>
            <a:ext cx="4680520" cy="1347480"/>
          </a:xfrm>
          <a:prstGeom prst="ellipse">
            <a:avLst/>
          </a:prstGeom>
        </p:spPr>
        <p:style>
          <a:lnRef idx="3">
            <a:schemeClr val="lt1"/>
          </a:lnRef>
          <a:fillRef idx="1">
            <a:schemeClr val="accent3"/>
          </a:fillRef>
          <a:effectRef idx="1">
            <a:schemeClr val="accent3"/>
          </a:effectRef>
          <a:fontRef idx="minor">
            <a:schemeClr val="lt1"/>
          </a:fontRef>
        </p:style>
        <p:txBody>
          <a:bodyPr rtlCol="1" anchor="ctr"/>
          <a:lstStyle/>
          <a:p>
            <a:pPr algn="ctr"/>
            <a:r>
              <a:rPr lang="ar-IQ" sz="1100" b="1" dirty="0" smtClean="0">
                <a:solidFill>
                  <a:schemeClr val="tx1"/>
                </a:solidFill>
                <a:latin typeface="Arial" panose="020B0604020202020204" pitchFamily="34" charset="0"/>
                <a:cs typeface="Arial" panose="020B0604020202020204" pitchFamily="34" charset="0"/>
              </a:rPr>
              <a:t>المقابلات </a:t>
            </a:r>
            <a:endParaRPr lang="ar-KW" sz="1100" b="1" dirty="0" smtClean="0">
              <a:solidFill>
                <a:schemeClr val="tx1"/>
              </a:solidFill>
              <a:latin typeface="Arial" panose="020B0604020202020204" pitchFamily="34" charset="0"/>
              <a:cs typeface="Arial" panose="020B0604020202020204" pitchFamily="34" charset="0"/>
            </a:endParaRPr>
          </a:p>
          <a:p>
            <a:pPr algn="ctr"/>
            <a:r>
              <a:rPr lang="ar-IQ" sz="1100" b="1" dirty="0" smtClean="0">
                <a:solidFill>
                  <a:schemeClr val="tx1"/>
                </a:solidFill>
                <a:latin typeface="Arial" panose="020B0604020202020204" pitchFamily="34" charset="0"/>
                <a:cs typeface="Arial" panose="020B0604020202020204" pitchFamily="34" charset="0"/>
              </a:rPr>
              <a:t>هي </a:t>
            </a:r>
            <a:r>
              <a:rPr lang="ar-IQ" sz="1100" b="1" dirty="0">
                <a:solidFill>
                  <a:schemeClr val="tx1"/>
                </a:solidFill>
                <a:latin typeface="Arial" panose="020B0604020202020204" pitchFamily="34" charset="0"/>
                <a:cs typeface="Arial" panose="020B0604020202020204" pitchFamily="34" charset="0"/>
              </a:rPr>
              <a:t>محادثة موجهة ومخططة بين الباحث (المُقابِل) والشخص المبحوث (المُقابَل معه)، تهدف إلى جمع بيانات ومعلومات محددة حول موضوع البحث، وذلك من خلال طرح أسئلة والإصغاء إلى الإجابات وتحليلها.</a:t>
            </a:r>
            <a:endParaRPr lang="ar-IQ" sz="1100" b="1" dirty="0">
              <a:solidFill>
                <a:schemeClr val="tx1"/>
              </a:solidFill>
              <a:latin typeface="Arial" panose="020B0604020202020204" pitchFamily="34" charset="0"/>
              <a:cs typeface="Arial" panose="020B0604020202020204" pitchFamily="34" charset="0"/>
            </a:endParaRPr>
          </a:p>
        </p:txBody>
      </p:sp>
      <p:sp>
        <p:nvSpPr>
          <p:cNvPr id="7" name="شكل بيضاوي 6"/>
          <p:cNvSpPr/>
          <p:nvPr/>
        </p:nvSpPr>
        <p:spPr>
          <a:xfrm>
            <a:off x="1882451" y="5057968"/>
            <a:ext cx="468052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ar-IQ" sz="1100" b="1" dirty="0" smtClean="0">
                <a:solidFill>
                  <a:schemeClr val="tx1"/>
                </a:solidFill>
                <a:latin typeface="Arial" panose="020B0604020202020204" pitchFamily="34" charset="0"/>
                <a:cs typeface="Arial" panose="020B0604020202020204" pitchFamily="34" charset="0"/>
              </a:rPr>
              <a:t>ملاحظات الميدانية </a:t>
            </a:r>
            <a:endParaRPr lang="ar-KW" sz="1100" b="1" dirty="0" smtClean="0">
              <a:solidFill>
                <a:schemeClr val="tx1"/>
              </a:solidFill>
              <a:latin typeface="Arial" panose="020B0604020202020204" pitchFamily="34" charset="0"/>
              <a:cs typeface="Arial" panose="020B0604020202020204" pitchFamily="34" charset="0"/>
            </a:endParaRPr>
          </a:p>
          <a:p>
            <a:pPr algn="ctr"/>
            <a:r>
              <a:rPr lang="ar-IQ" sz="1100" b="1" dirty="0">
                <a:solidFill>
                  <a:schemeClr val="tx1"/>
                </a:solidFill>
                <a:latin typeface="Arial" panose="020B0604020202020204" pitchFamily="34" charset="0"/>
                <a:cs typeface="Arial" panose="020B0604020202020204" pitchFamily="34" charset="0"/>
              </a:rPr>
              <a:t>ي عملية منهجية يقوم فيها الباحث بمراقبة وتسجيل السلوكيات أو الأحداث أو الظواهر كما تحدث في بيئتها الطبيعية، بهدف جمع بيانات دقيقة وموضوعية تخدم أهداف البحث.</a:t>
            </a:r>
            <a:endParaRPr lang="ar-IQ" sz="11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3273791"/>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11561" y="548680"/>
            <a:ext cx="7694240" cy="5760640"/>
          </a:xfrm>
        </p:spPr>
        <p:txBody>
          <a:bodyPr/>
          <a:lstStyle/>
          <a:p>
            <a:pPr algn="r" rtl="1"/>
            <a:r>
              <a:rPr lang="ar-IQ" sz="2000" dirty="0" smtClean="0">
                <a:solidFill>
                  <a:schemeClr val="accent6"/>
                </a:solidFill>
              </a:rPr>
              <a:t> </a:t>
            </a:r>
            <a:br>
              <a:rPr lang="ar-IQ" sz="2000" dirty="0" smtClean="0">
                <a:solidFill>
                  <a:schemeClr val="accent6"/>
                </a:solidFill>
              </a:rPr>
            </a:br>
            <a:r>
              <a:rPr lang="ar-IQ" sz="2000" dirty="0">
                <a:solidFill>
                  <a:schemeClr val="accent6"/>
                </a:solidFill>
              </a:rPr>
              <a:t/>
            </a:r>
            <a:br>
              <a:rPr lang="ar-IQ" sz="2000" dirty="0">
                <a:solidFill>
                  <a:schemeClr val="accent6"/>
                </a:solidFill>
              </a:rPr>
            </a:br>
            <a:r>
              <a:rPr lang="ar-IQ" sz="2000" dirty="0" smtClean="0">
                <a:solidFill>
                  <a:schemeClr val="accent6"/>
                </a:solidFill>
              </a:rPr>
              <a:t/>
            </a:r>
            <a:br>
              <a:rPr lang="ar-IQ" sz="2000" dirty="0" smtClean="0">
                <a:solidFill>
                  <a:schemeClr val="accent6"/>
                </a:solidFill>
              </a:rPr>
            </a:br>
            <a:r>
              <a:rPr lang="ar-IQ" sz="2000" dirty="0">
                <a:solidFill>
                  <a:schemeClr val="accent6"/>
                </a:solidFill>
              </a:rPr>
              <a:t/>
            </a:r>
            <a:br>
              <a:rPr lang="ar-IQ" sz="2000" dirty="0">
                <a:solidFill>
                  <a:schemeClr val="accent6"/>
                </a:solidFill>
              </a:rPr>
            </a:br>
            <a:r>
              <a:rPr lang="ar-IQ" sz="2000" dirty="0" smtClean="0">
                <a:solidFill>
                  <a:schemeClr val="accent6"/>
                </a:solidFill>
              </a:rPr>
              <a:t/>
            </a:r>
            <a:br>
              <a:rPr lang="ar-IQ" sz="2000" dirty="0" smtClean="0">
                <a:solidFill>
                  <a:schemeClr val="accent6"/>
                </a:solidFill>
              </a:rPr>
            </a:br>
            <a:r>
              <a:rPr lang="ar-IQ" sz="2000" dirty="0">
                <a:solidFill>
                  <a:schemeClr val="accent6"/>
                </a:solidFill>
              </a:rPr>
              <a:t/>
            </a:r>
            <a:br>
              <a:rPr lang="ar-IQ" sz="2000" dirty="0">
                <a:solidFill>
                  <a:schemeClr val="accent6"/>
                </a:solidFill>
              </a:rPr>
            </a:br>
            <a:r>
              <a:rPr lang="ar-IQ" sz="2000" dirty="0" smtClean="0">
                <a:solidFill>
                  <a:schemeClr val="accent6"/>
                </a:solidFill>
              </a:rPr>
              <a:t/>
            </a:r>
            <a:br>
              <a:rPr lang="ar-IQ" sz="2000" dirty="0" smtClean="0">
                <a:solidFill>
                  <a:schemeClr val="accent6"/>
                </a:solidFill>
              </a:rPr>
            </a:br>
            <a:r>
              <a:rPr lang="ar-IQ" sz="2000" dirty="0">
                <a:solidFill>
                  <a:schemeClr val="accent6"/>
                </a:solidFill>
              </a:rPr>
              <a:t/>
            </a:r>
            <a:br>
              <a:rPr lang="ar-IQ" sz="2000" dirty="0">
                <a:solidFill>
                  <a:schemeClr val="accent6"/>
                </a:solidFill>
              </a:rPr>
            </a:br>
            <a:r>
              <a:rPr lang="ar-IQ" sz="2000" dirty="0" smtClean="0">
                <a:solidFill>
                  <a:schemeClr val="accent6"/>
                </a:solidFill>
              </a:rPr>
              <a:t/>
            </a:r>
            <a:br>
              <a:rPr lang="ar-IQ" sz="2000" dirty="0" smtClean="0">
                <a:solidFill>
                  <a:schemeClr val="accent6"/>
                </a:solidFill>
              </a:rPr>
            </a:br>
            <a:r>
              <a:rPr lang="ar-IQ" sz="2000" dirty="0">
                <a:solidFill>
                  <a:schemeClr val="accent6"/>
                </a:solidFill>
              </a:rPr>
              <a:t/>
            </a:r>
            <a:br>
              <a:rPr lang="ar-IQ" sz="2000" dirty="0">
                <a:solidFill>
                  <a:schemeClr val="accent6"/>
                </a:solidFill>
              </a:rPr>
            </a:br>
            <a:r>
              <a:rPr lang="ar-IQ" sz="2000" dirty="0" smtClean="0">
                <a:solidFill>
                  <a:schemeClr val="accent6"/>
                </a:solidFill>
              </a:rPr>
              <a:t/>
            </a:r>
            <a:br>
              <a:rPr lang="ar-IQ" sz="2000" dirty="0" smtClean="0">
                <a:solidFill>
                  <a:schemeClr val="accent6"/>
                </a:solidFill>
              </a:rPr>
            </a:br>
            <a:r>
              <a:rPr lang="ar-IQ" sz="2000" dirty="0">
                <a:solidFill>
                  <a:schemeClr val="accent6"/>
                </a:solidFill>
              </a:rPr>
              <a:t/>
            </a:r>
            <a:br>
              <a:rPr lang="ar-IQ" sz="2000" dirty="0">
                <a:solidFill>
                  <a:schemeClr val="accent6"/>
                </a:solidFill>
              </a:rPr>
            </a:br>
            <a:r>
              <a:rPr lang="ar-IQ" sz="2000" dirty="0">
                <a:solidFill>
                  <a:schemeClr val="accent6"/>
                </a:solidFill>
              </a:rPr>
              <a:t/>
            </a:r>
            <a:br>
              <a:rPr lang="ar-IQ" sz="2000" dirty="0">
                <a:solidFill>
                  <a:schemeClr val="accent6"/>
                </a:solidFill>
              </a:rPr>
            </a:br>
            <a:r>
              <a:rPr lang="ar-IQ" sz="2000" b="1" dirty="0">
                <a:solidFill>
                  <a:schemeClr val="tx1"/>
                </a:solidFill>
                <a:latin typeface="Arial" panose="020B0604020202020204" pitchFamily="34" charset="0"/>
                <a:cs typeface="Arial" panose="020B0604020202020204" pitchFamily="34" charset="0"/>
              </a:rPr>
              <a:t>ملاحظة مهمة : وان الاختيار الصحيح للأدوات يعتمد على طبيعة البحث واهدافه ويجب ان تكون هنالك دقة ووضوح في جمع البيانات </a:t>
            </a:r>
          </a:p>
        </p:txBody>
      </p:sp>
      <p:sp>
        <p:nvSpPr>
          <p:cNvPr id="4" name="شكل بيضاوي 3"/>
          <p:cNvSpPr/>
          <p:nvPr/>
        </p:nvSpPr>
        <p:spPr>
          <a:xfrm>
            <a:off x="2447764" y="878170"/>
            <a:ext cx="4392488" cy="1542718"/>
          </a:xfrm>
          <a:prstGeom prst="ellipse">
            <a:avLst/>
          </a:prstGeom>
        </p:spPr>
        <p:style>
          <a:lnRef idx="3">
            <a:schemeClr val="lt1"/>
          </a:lnRef>
          <a:fillRef idx="1">
            <a:schemeClr val="accent3"/>
          </a:fillRef>
          <a:effectRef idx="1">
            <a:schemeClr val="accent3"/>
          </a:effectRef>
          <a:fontRef idx="minor">
            <a:schemeClr val="lt1"/>
          </a:fontRef>
        </p:style>
        <p:txBody>
          <a:bodyPr rtlCol="1" anchor="ctr"/>
          <a:lstStyle/>
          <a:p>
            <a:pPr algn="ctr"/>
            <a:r>
              <a:rPr lang="ar-IQ" sz="1200" b="1" dirty="0" smtClean="0">
                <a:solidFill>
                  <a:schemeClr val="tx1"/>
                </a:solidFill>
                <a:latin typeface="Arial" panose="020B0604020202020204" pitchFamily="34" charset="0"/>
                <a:cs typeface="Arial" panose="020B0604020202020204" pitchFamily="34" charset="0"/>
              </a:rPr>
              <a:t>التجارب</a:t>
            </a:r>
            <a:endParaRPr lang="ar-KW" sz="1200" b="1" dirty="0" smtClean="0">
              <a:solidFill>
                <a:schemeClr val="tx1"/>
              </a:solidFill>
              <a:latin typeface="Arial" panose="020B0604020202020204" pitchFamily="34" charset="0"/>
              <a:cs typeface="Arial" panose="020B0604020202020204" pitchFamily="34" charset="0"/>
            </a:endParaRPr>
          </a:p>
          <a:p>
            <a:pPr algn="ctr"/>
            <a:r>
              <a:rPr lang="ar-IQ" sz="1200" b="1" dirty="0">
                <a:solidFill>
                  <a:schemeClr val="tx1"/>
                </a:solidFill>
                <a:latin typeface="Arial" panose="020B0604020202020204" pitchFamily="34" charset="0"/>
                <a:cs typeface="Arial" panose="020B0604020202020204" pitchFamily="34" charset="0"/>
              </a:rPr>
              <a:t>هي إجراءات منظمة يقوم فيها الباحث بالتحكم في متغير أو أكثر (المتغير المستقل) لمعرفة تأثيره على متغير آخر (المتغير التابع)، مع ضبط باقي العوامل المؤثرة، وذلك بهدف التوصل إلى نتائج دقيقة وقابلة للتعميم</a:t>
            </a:r>
            <a:r>
              <a:rPr lang="ar-IQ" sz="3200" b="1" dirty="0">
                <a:solidFill>
                  <a:schemeClr val="tx1"/>
                </a:solidFill>
                <a:latin typeface="Arial" panose="020B0604020202020204" pitchFamily="34" charset="0"/>
                <a:cs typeface="Arial" panose="020B0604020202020204" pitchFamily="34" charset="0"/>
              </a:rPr>
              <a:t>.</a:t>
            </a:r>
            <a:endParaRPr lang="ar-IQ" sz="3200" b="1" dirty="0">
              <a:solidFill>
                <a:schemeClr val="tx1"/>
              </a:solidFill>
              <a:latin typeface="Arial" panose="020B0604020202020204" pitchFamily="34" charset="0"/>
              <a:cs typeface="Arial" panose="020B0604020202020204" pitchFamily="34" charset="0"/>
            </a:endParaRPr>
          </a:p>
        </p:txBody>
      </p:sp>
      <p:sp>
        <p:nvSpPr>
          <p:cNvPr id="5" name="شكل بيضاوي 4"/>
          <p:cNvSpPr/>
          <p:nvPr/>
        </p:nvSpPr>
        <p:spPr>
          <a:xfrm>
            <a:off x="2267744" y="2708920"/>
            <a:ext cx="4464496" cy="1368152"/>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ar-IQ" sz="1100" b="1" dirty="0" smtClean="0">
                <a:solidFill>
                  <a:schemeClr val="tx1"/>
                </a:solidFill>
                <a:latin typeface="Arial" panose="020B0604020202020204" pitchFamily="34" charset="0"/>
                <a:cs typeface="Arial" panose="020B0604020202020204" pitchFamily="34" charset="0"/>
              </a:rPr>
              <a:t>دراسات </a:t>
            </a:r>
            <a:r>
              <a:rPr lang="ar-IQ" sz="1100" b="1" dirty="0" smtClean="0">
                <a:solidFill>
                  <a:schemeClr val="tx1"/>
                </a:solidFill>
                <a:latin typeface="Arial" panose="020B0604020202020204" pitchFamily="34" charset="0"/>
                <a:cs typeface="Arial" panose="020B0604020202020204" pitchFamily="34" charset="0"/>
              </a:rPr>
              <a:t>الحالة</a:t>
            </a:r>
            <a:r>
              <a:rPr lang="ar-KW" sz="1100" b="1" dirty="0" smtClean="0">
                <a:solidFill>
                  <a:schemeClr val="tx1"/>
                </a:solidFill>
                <a:latin typeface="Arial" panose="020B0604020202020204" pitchFamily="34" charset="0"/>
                <a:cs typeface="Arial" panose="020B0604020202020204" pitchFamily="34" charset="0"/>
              </a:rPr>
              <a:t> </a:t>
            </a:r>
          </a:p>
          <a:p>
            <a:pPr algn="ctr"/>
            <a:r>
              <a:rPr lang="ar-IQ" sz="1100" b="1" dirty="0">
                <a:solidFill>
                  <a:schemeClr val="tx1"/>
                </a:solidFill>
                <a:latin typeface="Arial" panose="020B0604020202020204" pitchFamily="34" charset="0"/>
                <a:cs typeface="Arial" panose="020B0604020202020204" pitchFamily="34" charset="0"/>
              </a:rPr>
              <a:t>هي منهج بحثي متعمق يركز على دراسة وحدة معينة (فرد، مجموعة، مؤسسة، موقف، أو ظاهرة) دراسة شاملة ومفصلة بهدف فهمها بعمق وكشف العوامل المؤثرة فيها.</a:t>
            </a:r>
            <a:r>
              <a:rPr lang="ar-IQ" sz="1100" b="1" dirty="0" smtClean="0">
                <a:solidFill>
                  <a:schemeClr val="tx1"/>
                </a:solidFill>
                <a:latin typeface="Arial" panose="020B0604020202020204" pitchFamily="34" charset="0"/>
                <a:cs typeface="Arial" panose="020B0604020202020204" pitchFamily="34" charset="0"/>
              </a:rPr>
              <a:t> </a:t>
            </a:r>
            <a:endParaRPr lang="ar-IQ" sz="11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03824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99592" y="620688"/>
            <a:ext cx="7704856" cy="5472608"/>
          </a:xfrm>
        </p:spPr>
        <p:txBody>
          <a:bodyPr/>
          <a:lstStyle/>
          <a:p>
            <a:r>
              <a:rPr lang="ar-IQ" dirty="0" smtClean="0"/>
              <a:t> </a:t>
            </a:r>
            <a:br>
              <a:rPr lang="ar-IQ" dirty="0" smtClean="0"/>
            </a:br>
            <a:r>
              <a:rPr lang="ar-IQ" dirty="0" smtClean="0"/>
              <a:t/>
            </a:r>
            <a:br>
              <a:rPr lang="ar-IQ" dirty="0" smtClean="0"/>
            </a:br>
            <a:endParaRPr lang="ar-IQ" dirty="0"/>
          </a:p>
        </p:txBody>
      </p:sp>
      <p:sp>
        <p:nvSpPr>
          <p:cNvPr id="4" name="مستطيل 3"/>
          <p:cNvSpPr/>
          <p:nvPr/>
        </p:nvSpPr>
        <p:spPr>
          <a:xfrm>
            <a:off x="827584" y="302359"/>
            <a:ext cx="7704856" cy="5262979"/>
          </a:xfrm>
          <a:prstGeom prst="rect">
            <a:avLst/>
          </a:prstGeom>
        </p:spPr>
        <p:txBody>
          <a:bodyPr wrap="square">
            <a:spAutoFit/>
          </a:bodyPr>
          <a:lstStyle/>
          <a:p>
            <a:pPr algn="ctr"/>
            <a:r>
              <a:rPr lang="ar-IQ" sz="2800" b="1" dirty="0" smtClean="0"/>
              <a:t>صفات الباحث العلمي : </a:t>
            </a:r>
          </a:p>
          <a:p>
            <a:pPr algn="just"/>
            <a:endParaRPr lang="ar-IQ" sz="2800" dirty="0" smtClean="0">
              <a:latin typeface="Arial" panose="020B0604020202020204" pitchFamily="34" charset="0"/>
              <a:cs typeface="Arial" panose="020B0604020202020204" pitchFamily="34" charset="0"/>
            </a:endParaRPr>
          </a:p>
          <a:p>
            <a:pPr algn="just"/>
            <a:r>
              <a:rPr lang="ar-IQ" sz="2800" dirty="0" smtClean="0">
                <a:latin typeface="Arial" panose="020B0604020202020204" pitchFamily="34" charset="0"/>
                <a:cs typeface="Arial" panose="020B0604020202020204" pitchFamily="34" charset="0"/>
              </a:rPr>
              <a:t>1- الفضول : ان يكون فضوليا ومتحمسا لاكتشاف المعرفة </a:t>
            </a:r>
          </a:p>
          <a:p>
            <a:pPr algn="just"/>
            <a:endParaRPr lang="ar-IQ" sz="2800" dirty="0">
              <a:latin typeface="Arial" panose="020B0604020202020204" pitchFamily="34" charset="0"/>
              <a:cs typeface="Arial" panose="020B0604020202020204" pitchFamily="34" charset="0"/>
            </a:endParaRPr>
          </a:p>
          <a:p>
            <a:pPr algn="just"/>
            <a:r>
              <a:rPr lang="ar-IQ" sz="2800" dirty="0" smtClean="0">
                <a:latin typeface="Arial" panose="020B0604020202020204" pitchFamily="34" charset="0"/>
                <a:cs typeface="Arial" panose="020B0604020202020204" pitchFamily="34" charset="0"/>
              </a:rPr>
              <a:t>2- الصبر : لان البحث العلمي يحتاج الى وقت طويل وجهد وقد يواجه الباحث صعوبات عديدة </a:t>
            </a:r>
          </a:p>
          <a:p>
            <a:pPr algn="just"/>
            <a:endParaRPr lang="ar-IQ" sz="2800" dirty="0" smtClean="0">
              <a:latin typeface="Arial" panose="020B0604020202020204" pitchFamily="34" charset="0"/>
              <a:cs typeface="Arial" panose="020B0604020202020204" pitchFamily="34" charset="0"/>
            </a:endParaRPr>
          </a:p>
          <a:p>
            <a:pPr algn="just"/>
            <a:r>
              <a:rPr lang="ar-IQ" sz="2800" dirty="0" smtClean="0">
                <a:latin typeface="Arial" panose="020B0604020202020204" pitchFamily="34" charset="0"/>
                <a:cs typeface="Arial" panose="020B0604020202020204" pitchFamily="34" charset="0"/>
              </a:rPr>
              <a:t>3-  الدقة : يجب ان يكون الباحث دقيقا </a:t>
            </a:r>
            <a:r>
              <a:rPr lang="ar-IQ" sz="2800" dirty="0" smtClean="0">
                <a:latin typeface="Arial" panose="020B0604020202020204" pitchFamily="34" charset="0"/>
                <a:cs typeface="Arial" panose="020B0604020202020204" pitchFamily="34" charset="0"/>
              </a:rPr>
              <a:t>في</a:t>
            </a:r>
            <a:r>
              <a:rPr lang="ar-KW" sz="2800" dirty="0" smtClean="0">
                <a:latin typeface="Arial" panose="020B0604020202020204" pitchFamily="34" charset="0"/>
                <a:cs typeface="Arial" panose="020B0604020202020204" pitchFamily="34" charset="0"/>
              </a:rPr>
              <a:t> </a:t>
            </a:r>
            <a:r>
              <a:rPr lang="ar-IQ" sz="2800" dirty="0" smtClean="0">
                <a:latin typeface="Arial" panose="020B0604020202020204" pitchFamily="34" charset="0"/>
                <a:cs typeface="Arial" panose="020B0604020202020204" pitchFamily="34" charset="0"/>
              </a:rPr>
              <a:t>نقل </a:t>
            </a:r>
            <a:r>
              <a:rPr lang="ar-IQ" sz="2800" dirty="0" smtClean="0">
                <a:latin typeface="Arial" panose="020B0604020202020204" pitchFamily="34" charset="0"/>
                <a:cs typeface="Arial" panose="020B0604020202020204" pitchFamily="34" charset="0"/>
              </a:rPr>
              <a:t>ا لبيانات وتحليلها </a:t>
            </a:r>
          </a:p>
          <a:p>
            <a:pPr algn="just"/>
            <a:endParaRPr lang="ar-IQ" sz="2800" dirty="0" smtClean="0">
              <a:latin typeface="Arial" panose="020B0604020202020204" pitchFamily="34" charset="0"/>
              <a:cs typeface="Arial" panose="020B0604020202020204" pitchFamily="34" charset="0"/>
            </a:endParaRPr>
          </a:p>
          <a:p>
            <a:pPr algn="just"/>
            <a:r>
              <a:rPr lang="ar-IQ" sz="2800" dirty="0" smtClean="0">
                <a:latin typeface="Arial" panose="020B0604020202020204" pitchFamily="34" charset="0"/>
                <a:cs typeface="Arial" panose="020B0604020202020204" pitchFamily="34" charset="0"/>
              </a:rPr>
              <a:t>4-  المنهجية : يجب ان يتبع منهجية علمية في اجراء البحث </a:t>
            </a:r>
          </a:p>
          <a:p>
            <a:endParaRPr lang="ar-IQ" sz="2800" dirty="0" smtClean="0"/>
          </a:p>
          <a:p>
            <a:endParaRPr lang="ar-IQ" sz="2800" dirty="0"/>
          </a:p>
        </p:txBody>
      </p:sp>
      <p:sp>
        <p:nvSpPr>
          <p:cNvPr id="5" name="مستطيل 4"/>
          <p:cNvSpPr/>
          <p:nvPr/>
        </p:nvSpPr>
        <p:spPr>
          <a:xfrm>
            <a:off x="467544" y="1412776"/>
            <a:ext cx="8064896" cy="369332"/>
          </a:xfrm>
          <a:prstGeom prst="rect">
            <a:avLst/>
          </a:prstGeom>
        </p:spPr>
        <p:txBody>
          <a:bodyPr wrap="square">
            <a:spAutoFit/>
          </a:bodyPr>
          <a:lstStyle/>
          <a:p>
            <a:r>
              <a:rPr lang="ar-IQ" dirty="0" smtClean="0"/>
              <a:t> </a:t>
            </a:r>
            <a:endParaRPr lang="ar-IQ" dirty="0"/>
          </a:p>
        </p:txBody>
      </p:sp>
    </p:spTree>
    <p:extLst>
      <p:ext uri="{BB962C8B-B14F-4D97-AF65-F5344CB8AC3E}">
        <p14:creationId xmlns:p14="http://schemas.microsoft.com/office/powerpoint/2010/main" val="385996392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83568" y="548680"/>
            <a:ext cx="7848873" cy="6192688"/>
          </a:xfrm>
        </p:spPr>
        <p:txBody>
          <a:bodyPr>
            <a:normAutofit/>
          </a:bodyPr>
          <a:lstStyle/>
          <a:p>
            <a:pPr algn="r" rtl="1"/>
            <a:r>
              <a:rPr lang="ar-IQ" sz="4800" dirty="0" smtClean="0">
                <a:solidFill>
                  <a:schemeClr val="tx1"/>
                </a:solidFill>
              </a:rPr>
              <a:t> </a:t>
            </a:r>
            <a:r>
              <a:rPr lang="ar-IQ" sz="2200" dirty="0" smtClean="0">
                <a:solidFill>
                  <a:schemeClr val="tx1"/>
                </a:solidFill>
                <a:latin typeface="Arial" panose="020B0604020202020204" pitchFamily="34" charset="0"/>
                <a:cs typeface="Arial" panose="020B0604020202020204" pitchFamily="34" charset="0"/>
              </a:rPr>
              <a:t>5- الابداع : له القدرة على التفكير الابداعي وايجاد الحلول الجديدة </a:t>
            </a:r>
            <a:br>
              <a:rPr lang="ar-IQ" sz="2200" dirty="0" smtClean="0">
                <a:solidFill>
                  <a:schemeClr val="tx1"/>
                </a:solidFill>
                <a:latin typeface="Arial" panose="020B0604020202020204" pitchFamily="34" charset="0"/>
                <a:cs typeface="Arial" panose="020B0604020202020204" pitchFamily="34" charset="0"/>
              </a:rPr>
            </a:br>
            <a:r>
              <a:rPr lang="ar-IQ" sz="2200" dirty="0">
                <a:solidFill>
                  <a:schemeClr val="tx1"/>
                </a:solidFill>
                <a:latin typeface="Arial" panose="020B0604020202020204" pitchFamily="34" charset="0"/>
                <a:cs typeface="Arial" panose="020B0604020202020204" pitchFamily="34" charset="0"/>
              </a:rPr>
              <a:t/>
            </a:r>
            <a:br>
              <a:rPr lang="ar-IQ" sz="2200" dirty="0">
                <a:solidFill>
                  <a:schemeClr val="tx1"/>
                </a:solidFill>
                <a:latin typeface="Arial" panose="020B0604020202020204" pitchFamily="34" charset="0"/>
                <a:cs typeface="Arial" panose="020B0604020202020204" pitchFamily="34" charset="0"/>
              </a:rPr>
            </a:br>
            <a:r>
              <a:rPr lang="ar-IQ" sz="2200" dirty="0" smtClean="0">
                <a:solidFill>
                  <a:schemeClr val="tx1"/>
                </a:solidFill>
                <a:latin typeface="Arial" panose="020B0604020202020204" pitchFamily="34" charset="0"/>
                <a:cs typeface="Arial" panose="020B0604020202020204" pitchFamily="34" charset="0"/>
              </a:rPr>
              <a:t>6- النزاهة والاخلاق : ان يلتزم بمعاير النزاهة والاخلاق في عمله وان ان يحترم حقوق المشاركين بالدراسة </a:t>
            </a:r>
            <a:br>
              <a:rPr lang="ar-IQ" sz="2200" dirty="0" smtClean="0">
                <a:solidFill>
                  <a:schemeClr val="tx1"/>
                </a:solidFill>
                <a:latin typeface="Arial" panose="020B0604020202020204" pitchFamily="34" charset="0"/>
                <a:cs typeface="Arial" panose="020B0604020202020204" pitchFamily="34" charset="0"/>
              </a:rPr>
            </a:br>
            <a:r>
              <a:rPr lang="ar-IQ" sz="2200" dirty="0">
                <a:solidFill>
                  <a:schemeClr val="tx1"/>
                </a:solidFill>
                <a:latin typeface="Arial" panose="020B0604020202020204" pitchFamily="34" charset="0"/>
                <a:cs typeface="Arial" panose="020B0604020202020204" pitchFamily="34" charset="0"/>
              </a:rPr>
              <a:t/>
            </a:r>
            <a:br>
              <a:rPr lang="ar-IQ" sz="2200" dirty="0">
                <a:solidFill>
                  <a:schemeClr val="tx1"/>
                </a:solidFill>
                <a:latin typeface="Arial" panose="020B0604020202020204" pitchFamily="34" charset="0"/>
                <a:cs typeface="Arial" panose="020B0604020202020204" pitchFamily="34" charset="0"/>
              </a:rPr>
            </a:br>
            <a:r>
              <a:rPr lang="ar-IQ" sz="2200" dirty="0" smtClean="0">
                <a:solidFill>
                  <a:schemeClr val="tx1"/>
                </a:solidFill>
                <a:latin typeface="Arial" panose="020B0604020202020204" pitchFamily="34" charset="0"/>
                <a:cs typeface="Arial" panose="020B0604020202020204" pitchFamily="34" charset="0"/>
              </a:rPr>
              <a:t>7- القدرة على التعلم والتطوير : ان يواكب التطورات الجديدة في العلوم ومواكبة التقدم العلمي </a:t>
            </a:r>
            <a:br>
              <a:rPr lang="ar-IQ" sz="2200" dirty="0" smtClean="0">
                <a:solidFill>
                  <a:schemeClr val="tx1"/>
                </a:solidFill>
                <a:latin typeface="Arial" panose="020B0604020202020204" pitchFamily="34" charset="0"/>
                <a:cs typeface="Arial" panose="020B0604020202020204" pitchFamily="34" charset="0"/>
              </a:rPr>
            </a:br>
            <a:r>
              <a:rPr lang="ar-IQ" sz="2200" dirty="0" smtClean="0">
                <a:solidFill>
                  <a:schemeClr val="tx1"/>
                </a:solidFill>
                <a:latin typeface="Arial" panose="020B0604020202020204" pitchFamily="34" charset="0"/>
                <a:cs typeface="Arial" panose="020B0604020202020204" pitchFamily="34" charset="0"/>
              </a:rPr>
              <a:t/>
            </a:r>
            <a:br>
              <a:rPr lang="ar-IQ" sz="2200" dirty="0" smtClean="0">
                <a:solidFill>
                  <a:schemeClr val="tx1"/>
                </a:solidFill>
                <a:latin typeface="Arial" panose="020B0604020202020204" pitchFamily="34" charset="0"/>
                <a:cs typeface="Arial" panose="020B0604020202020204" pitchFamily="34" charset="0"/>
              </a:rPr>
            </a:br>
            <a:r>
              <a:rPr lang="ar-IQ" sz="2200" dirty="0" smtClean="0">
                <a:solidFill>
                  <a:schemeClr val="tx1"/>
                </a:solidFill>
                <a:latin typeface="Arial" panose="020B0604020202020204" pitchFamily="34" charset="0"/>
                <a:cs typeface="Arial" panose="020B0604020202020204" pitchFamily="34" charset="0"/>
              </a:rPr>
              <a:t>8- القدرة على التواصل : القدرة على كتابة التقارير  ومقالات العلمية وتقديم النتائج بطريقة </a:t>
            </a:r>
            <a:r>
              <a:rPr lang="ar-IQ" sz="2200" dirty="0">
                <a:solidFill>
                  <a:schemeClr val="tx1"/>
                </a:solidFill>
                <a:latin typeface="Arial" panose="020B0604020202020204" pitchFamily="34" charset="0"/>
                <a:cs typeface="Arial" panose="020B0604020202020204" pitchFamily="34" charset="0"/>
              </a:rPr>
              <a:t>واضحة </a:t>
            </a:r>
            <a:br>
              <a:rPr lang="ar-IQ" sz="2200" dirty="0">
                <a:solidFill>
                  <a:schemeClr val="tx1"/>
                </a:solidFill>
                <a:latin typeface="Arial" panose="020B0604020202020204" pitchFamily="34" charset="0"/>
                <a:cs typeface="Arial" panose="020B0604020202020204" pitchFamily="34" charset="0"/>
              </a:rPr>
            </a:br>
            <a:r>
              <a:rPr lang="ar-IQ" sz="2200" dirty="0">
                <a:solidFill>
                  <a:schemeClr val="tx1"/>
                </a:solidFill>
                <a:latin typeface="Arial" panose="020B0604020202020204" pitchFamily="34" charset="0"/>
                <a:cs typeface="Arial" panose="020B0604020202020204" pitchFamily="34" charset="0"/>
              </a:rPr>
              <a:t/>
            </a:r>
            <a:br>
              <a:rPr lang="ar-IQ" sz="2200" dirty="0">
                <a:solidFill>
                  <a:schemeClr val="tx1"/>
                </a:solidFill>
                <a:latin typeface="Arial" panose="020B0604020202020204" pitchFamily="34" charset="0"/>
                <a:cs typeface="Arial" panose="020B0604020202020204" pitchFamily="34" charset="0"/>
              </a:rPr>
            </a:br>
            <a:r>
              <a:rPr lang="ar-IQ" sz="2200" dirty="0">
                <a:solidFill>
                  <a:schemeClr val="tx1"/>
                </a:solidFill>
                <a:latin typeface="Arial" panose="020B0604020202020204" pitchFamily="34" charset="0"/>
                <a:cs typeface="Arial" panose="020B0604020202020204" pitchFamily="34" charset="0"/>
              </a:rPr>
              <a:t>9- 	القدرة على التعامل مع التكنولوجيا </a:t>
            </a:r>
            <a:r>
              <a:rPr lang="ar-IQ" sz="2200" dirty="0" smtClean="0">
                <a:solidFill>
                  <a:schemeClr val="tx1"/>
                </a:solidFill>
                <a:latin typeface="Arial" panose="020B0604020202020204" pitchFamily="34" charset="0"/>
                <a:cs typeface="Arial" panose="020B0604020202020204" pitchFamily="34" charset="0"/>
              </a:rPr>
              <a:t>ان يكون ملما بجميع الادوات والتقنيات المتطورة لإجراء بحوثه </a:t>
            </a:r>
            <a:br>
              <a:rPr lang="ar-IQ" sz="2200" dirty="0" smtClean="0">
                <a:solidFill>
                  <a:schemeClr val="tx1"/>
                </a:solidFill>
                <a:latin typeface="Arial" panose="020B0604020202020204" pitchFamily="34" charset="0"/>
                <a:cs typeface="Arial" panose="020B0604020202020204" pitchFamily="34" charset="0"/>
              </a:rPr>
            </a:br>
            <a:r>
              <a:rPr lang="ar-IQ" sz="2400" dirty="0" smtClean="0">
                <a:solidFill>
                  <a:schemeClr val="tx1"/>
                </a:solidFill>
              </a:rPr>
              <a:t/>
            </a:r>
            <a:br>
              <a:rPr lang="ar-IQ" sz="2400" dirty="0" smtClean="0">
                <a:solidFill>
                  <a:schemeClr val="tx1"/>
                </a:solidFill>
              </a:rPr>
            </a:br>
            <a:endParaRPr lang="ar-IQ" sz="4800" dirty="0">
              <a:solidFill>
                <a:schemeClr val="tx1"/>
              </a:solidFill>
            </a:endParaRPr>
          </a:p>
        </p:txBody>
      </p:sp>
    </p:spTree>
    <p:extLst>
      <p:ext uri="{BB962C8B-B14F-4D97-AF65-F5344CB8AC3E}">
        <p14:creationId xmlns:p14="http://schemas.microsoft.com/office/powerpoint/2010/main" val="1054401813"/>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9552" y="620688"/>
            <a:ext cx="8064895" cy="4894480"/>
          </a:xfrm>
        </p:spPr>
        <p:txBody>
          <a:bodyPr/>
          <a:lstStyle/>
          <a:p>
            <a:pPr algn="ctr" rtl="1"/>
            <a:r>
              <a:rPr lang="ar-IQ" dirty="0"/>
              <a:t> اخلاقيات الباحث العلمي </a:t>
            </a:r>
            <a:r>
              <a:rPr lang="ar-IQ" dirty="0" smtClean="0"/>
              <a:t/>
            </a:r>
            <a:br>
              <a:rPr lang="ar-IQ" dirty="0" smtClean="0"/>
            </a:br>
            <a:r>
              <a:rPr lang="ar-IQ" dirty="0"/>
              <a:t/>
            </a:r>
            <a:br>
              <a:rPr lang="ar-IQ" dirty="0"/>
            </a:br>
            <a:r>
              <a:rPr lang="ar-IQ" sz="3200" dirty="0">
                <a:solidFill>
                  <a:schemeClr val="accent6">
                    <a:lumMod val="75000"/>
                  </a:schemeClr>
                </a:solidFill>
              </a:rPr>
              <a:t>هي مجموعة من المبادئ والقواعد التي يجب على الباحثين الالتزام بها لضمان </a:t>
            </a:r>
            <a:r>
              <a:rPr lang="ar-IQ" sz="3200" dirty="0" smtClean="0">
                <a:solidFill>
                  <a:schemeClr val="accent6">
                    <a:lumMod val="75000"/>
                  </a:schemeClr>
                </a:solidFill>
              </a:rPr>
              <a:t>نزاهة وشفافية  </a:t>
            </a:r>
            <a:r>
              <a:rPr lang="ar-IQ" sz="3200" dirty="0">
                <a:solidFill>
                  <a:schemeClr val="accent6">
                    <a:lumMod val="75000"/>
                  </a:schemeClr>
                </a:solidFill>
              </a:rPr>
              <a:t>ابحاثهم </a:t>
            </a:r>
          </a:p>
        </p:txBody>
      </p:sp>
    </p:spTree>
    <p:extLst>
      <p:ext uri="{BB962C8B-B14F-4D97-AF65-F5344CB8AC3E}">
        <p14:creationId xmlns:p14="http://schemas.microsoft.com/office/powerpoint/2010/main" val="3323868789"/>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  </a:t>
            </a:r>
            <a:endParaRPr lang="ar-IQ" dirty="0"/>
          </a:p>
        </p:txBody>
      </p:sp>
      <p:sp>
        <p:nvSpPr>
          <p:cNvPr id="4" name="شكل بيضاوي 3"/>
          <p:cNvSpPr/>
          <p:nvPr/>
        </p:nvSpPr>
        <p:spPr>
          <a:xfrm>
            <a:off x="5220072" y="1426895"/>
            <a:ext cx="3456384" cy="792088"/>
          </a:xfrm>
          <a:prstGeom prst="ellipse">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ar-IQ" dirty="0" smtClean="0"/>
              <a:t>الامانة والصدق </a:t>
            </a:r>
            <a:endParaRPr lang="ar-IQ" dirty="0"/>
          </a:p>
        </p:txBody>
      </p:sp>
      <p:sp>
        <p:nvSpPr>
          <p:cNvPr id="5" name="شكل بيضاوي 4"/>
          <p:cNvSpPr/>
          <p:nvPr/>
        </p:nvSpPr>
        <p:spPr>
          <a:xfrm>
            <a:off x="467544" y="1304583"/>
            <a:ext cx="3384376" cy="914400"/>
          </a:xfrm>
          <a:prstGeom prst="ellipse">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ar-IQ" dirty="0" smtClean="0"/>
              <a:t>الحياد  والموضوعية </a:t>
            </a:r>
            <a:endParaRPr lang="ar-IQ" dirty="0"/>
          </a:p>
        </p:txBody>
      </p:sp>
      <p:sp>
        <p:nvSpPr>
          <p:cNvPr id="6" name="شكل بيضاوي 5"/>
          <p:cNvSpPr/>
          <p:nvPr/>
        </p:nvSpPr>
        <p:spPr>
          <a:xfrm>
            <a:off x="5195979" y="3077525"/>
            <a:ext cx="3456384" cy="914400"/>
          </a:xfrm>
          <a:prstGeom prst="ellipse">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ar-IQ" dirty="0" smtClean="0"/>
              <a:t>الشفافية </a:t>
            </a:r>
            <a:endParaRPr lang="ar-IQ" dirty="0"/>
          </a:p>
        </p:txBody>
      </p:sp>
      <p:sp>
        <p:nvSpPr>
          <p:cNvPr id="7" name="شكل بيضاوي 6"/>
          <p:cNvSpPr/>
          <p:nvPr/>
        </p:nvSpPr>
        <p:spPr>
          <a:xfrm>
            <a:off x="467544" y="3378696"/>
            <a:ext cx="3528392" cy="914400"/>
          </a:xfrm>
          <a:prstGeom prst="ellipse">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ar-IQ" dirty="0" smtClean="0"/>
              <a:t>حماية حقوق المشاركين </a:t>
            </a:r>
            <a:endParaRPr lang="ar-IQ" dirty="0"/>
          </a:p>
        </p:txBody>
      </p:sp>
      <p:sp>
        <p:nvSpPr>
          <p:cNvPr id="8" name="شكل بيضاوي 7"/>
          <p:cNvSpPr/>
          <p:nvPr/>
        </p:nvSpPr>
        <p:spPr>
          <a:xfrm>
            <a:off x="2771800" y="4941168"/>
            <a:ext cx="3456384" cy="925421"/>
          </a:xfrm>
          <a:prstGeom prst="ellipse">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ar-IQ" dirty="0" smtClean="0"/>
              <a:t>الالتزام بالقوانين واللوائح </a:t>
            </a:r>
            <a:endParaRPr lang="ar-IQ" dirty="0"/>
          </a:p>
        </p:txBody>
      </p:sp>
      <p:sp>
        <p:nvSpPr>
          <p:cNvPr id="9" name="شكل بيضاوي 8"/>
          <p:cNvSpPr/>
          <p:nvPr/>
        </p:nvSpPr>
        <p:spPr>
          <a:xfrm>
            <a:off x="2699792" y="548680"/>
            <a:ext cx="3672408" cy="755903"/>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r>
              <a:rPr lang="ar-IQ" dirty="0" smtClean="0"/>
              <a:t>اخلاقيات الباحث العلمي </a:t>
            </a:r>
            <a:endParaRPr lang="ar-IQ" dirty="0"/>
          </a:p>
        </p:txBody>
      </p:sp>
    </p:spTree>
    <p:extLst>
      <p:ext uri="{BB962C8B-B14F-4D97-AF65-F5344CB8AC3E}">
        <p14:creationId xmlns:p14="http://schemas.microsoft.com/office/powerpoint/2010/main" val="1666571350"/>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1520" y="476672"/>
            <a:ext cx="8712968" cy="6048672"/>
          </a:xfrm>
        </p:spPr>
        <p:txBody>
          <a:bodyPr>
            <a:normAutofit fontScale="90000"/>
          </a:bodyPr>
          <a:lstStyle/>
          <a:p>
            <a:pPr marL="0" indent="0" algn="ctr">
              <a:buNone/>
            </a:pPr>
            <a:r>
              <a:rPr lang="ar-IQ" sz="2800" dirty="0" smtClean="0">
                <a:solidFill>
                  <a:schemeClr val="accent6">
                    <a:lumMod val="75000"/>
                  </a:schemeClr>
                </a:solidFill>
              </a:rPr>
              <a:t>مكونات وخطوات البحث العلمي النهائية </a:t>
            </a:r>
            <a:br>
              <a:rPr lang="ar-IQ" sz="2800" dirty="0" smtClean="0">
                <a:solidFill>
                  <a:schemeClr val="accent6">
                    <a:lumMod val="75000"/>
                  </a:schemeClr>
                </a:solidFill>
              </a:rPr>
            </a:br>
            <a:r>
              <a:rPr lang="ar-IQ" sz="2800" dirty="0">
                <a:solidFill>
                  <a:schemeClr val="accent6">
                    <a:lumMod val="75000"/>
                  </a:schemeClr>
                </a:solidFill>
              </a:rPr>
              <a:t/>
            </a:r>
            <a:br>
              <a:rPr lang="ar-IQ" sz="2800" dirty="0">
                <a:solidFill>
                  <a:schemeClr val="accent6">
                    <a:lumMod val="75000"/>
                  </a:schemeClr>
                </a:solidFill>
              </a:rPr>
            </a:br>
            <a:r>
              <a:rPr lang="ar-IQ" sz="2800" dirty="0" smtClean="0">
                <a:solidFill>
                  <a:schemeClr val="accent1"/>
                </a:solidFill>
              </a:rPr>
              <a:t>عنوان البحث</a:t>
            </a:r>
            <a:br>
              <a:rPr lang="ar-IQ" sz="2800" dirty="0" smtClean="0">
                <a:solidFill>
                  <a:schemeClr val="accent1"/>
                </a:solidFill>
              </a:rPr>
            </a:br>
            <a:r>
              <a:rPr lang="ar-IQ" sz="2800" dirty="0" smtClean="0">
                <a:solidFill>
                  <a:schemeClr val="accent1"/>
                </a:solidFill>
              </a:rPr>
              <a:t> </a:t>
            </a:r>
            <a:r>
              <a:rPr lang="ar-IQ" sz="2800" dirty="0">
                <a:solidFill>
                  <a:schemeClr val="accent1"/>
                </a:solidFill>
              </a:rPr>
              <a:t/>
            </a:r>
            <a:br>
              <a:rPr lang="ar-IQ" sz="2800" dirty="0">
                <a:solidFill>
                  <a:schemeClr val="accent1"/>
                </a:solidFill>
              </a:rPr>
            </a:br>
            <a:r>
              <a:rPr lang="ar-IQ" sz="2800" dirty="0" smtClean="0">
                <a:solidFill>
                  <a:schemeClr val="accent1"/>
                </a:solidFill>
              </a:rPr>
              <a:t>الملخص</a:t>
            </a:r>
            <a:br>
              <a:rPr lang="ar-IQ" sz="2800" dirty="0" smtClean="0">
                <a:solidFill>
                  <a:schemeClr val="accent1"/>
                </a:solidFill>
              </a:rPr>
            </a:br>
            <a:r>
              <a:rPr lang="ar-IQ" sz="2800" dirty="0">
                <a:solidFill>
                  <a:schemeClr val="accent1"/>
                </a:solidFill>
              </a:rPr>
              <a:t/>
            </a:r>
            <a:br>
              <a:rPr lang="ar-IQ" sz="2800" dirty="0">
                <a:solidFill>
                  <a:schemeClr val="accent1"/>
                </a:solidFill>
              </a:rPr>
            </a:br>
            <a:r>
              <a:rPr lang="ar-IQ" sz="2800" dirty="0" smtClean="0">
                <a:solidFill>
                  <a:schemeClr val="accent1"/>
                </a:solidFill>
              </a:rPr>
              <a:t>المقدمة </a:t>
            </a:r>
            <a:br>
              <a:rPr lang="ar-IQ" sz="2800" dirty="0" smtClean="0">
                <a:solidFill>
                  <a:schemeClr val="accent1"/>
                </a:solidFill>
              </a:rPr>
            </a:br>
            <a:r>
              <a:rPr lang="ar-IQ" sz="2800" dirty="0">
                <a:solidFill>
                  <a:schemeClr val="accent1"/>
                </a:solidFill>
              </a:rPr>
              <a:t/>
            </a:r>
            <a:br>
              <a:rPr lang="ar-IQ" sz="2800" dirty="0">
                <a:solidFill>
                  <a:schemeClr val="accent1"/>
                </a:solidFill>
              </a:rPr>
            </a:br>
            <a:r>
              <a:rPr lang="ar-IQ" sz="2800" dirty="0" smtClean="0">
                <a:solidFill>
                  <a:schemeClr val="accent1"/>
                </a:solidFill>
              </a:rPr>
              <a:t>المراجع العلمية والدراسات السابقة </a:t>
            </a:r>
            <a:br>
              <a:rPr lang="ar-IQ" sz="2800" dirty="0" smtClean="0">
                <a:solidFill>
                  <a:schemeClr val="accent1"/>
                </a:solidFill>
              </a:rPr>
            </a:br>
            <a:r>
              <a:rPr lang="ar-IQ" sz="2800" dirty="0" smtClean="0">
                <a:solidFill>
                  <a:schemeClr val="accent1"/>
                </a:solidFill>
              </a:rPr>
              <a:t> </a:t>
            </a:r>
            <a:br>
              <a:rPr lang="ar-IQ" sz="2800" dirty="0" smtClean="0">
                <a:solidFill>
                  <a:schemeClr val="accent1"/>
                </a:solidFill>
              </a:rPr>
            </a:br>
            <a:r>
              <a:rPr lang="ar-IQ" sz="2800" dirty="0" smtClean="0">
                <a:solidFill>
                  <a:schemeClr val="accent1"/>
                </a:solidFill>
              </a:rPr>
              <a:t>منهجية البحث</a:t>
            </a:r>
            <a:br>
              <a:rPr lang="ar-IQ" sz="2800" dirty="0" smtClean="0">
                <a:solidFill>
                  <a:schemeClr val="accent1"/>
                </a:solidFill>
              </a:rPr>
            </a:br>
            <a:r>
              <a:rPr lang="ar-IQ" sz="2800" dirty="0">
                <a:solidFill>
                  <a:schemeClr val="accent1"/>
                </a:solidFill>
              </a:rPr>
              <a:t/>
            </a:r>
            <a:br>
              <a:rPr lang="ar-IQ" sz="2800" dirty="0">
                <a:solidFill>
                  <a:schemeClr val="accent1"/>
                </a:solidFill>
              </a:rPr>
            </a:br>
            <a:r>
              <a:rPr lang="ar-IQ" sz="2800" dirty="0" smtClean="0">
                <a:solidFill>
                  <a:schemeClr val="accent1"/>
                </a:solidFill>
              </a:rPr>
              <a:t>نتائج البحث  </a:t>
            </a:r>
            <a:br>
              <a:rPr lang="ar-IQ" sz="2800" dirty="0" smtClean="0">
                <a:solidFill>
                  <a:schemeClr val="accent1"/>
                </a:solidFill>
              </a:rPr>
            </a:br>
            <a:r>
              <a:rPr lang="ar-IQ" sz="2800" dirty="0" smtClean="0">
                <a:solidFill>
                  <a:schemeClr val="accent1"/>
                </a:solidFill>
              </a:rPr>
              <a:t> </a:t>
            </a:r>
            <a:br>
              <a:rPr lang="ar-IQ" sz="2800" dirty="0" smtClean="0">
                <a:solidFill>
                  <a:schemeClr val="accent1"/>
                </a:solidFill>
              </a:rPr>
            </a:br>
            <a:r>
              <a:rPr lang="ar-IQ" sz="2800" dirty="0" smtClean="0">
                <a:solidFill>
                  <a:schemeClr val="accent1"/>
                </a:solidFill>
              </a:rPr>
              <a:t/>
            </a:r>
            <a:br>
              <a:rPr lang="ar-IQ" sz="2800" dirty="0" smtClean="0">
                <a:solidFill>
                  <a:schemeClr val="accent1"/>
                </a:solidFill>
              </a:rPr>
            </a:br>
            <a:endParaRPr lang="ar-IQ" sz="2800" dirty="0">
              <a:solidFill>
                <a:schemeClr val="accent1"/>
              </a:solidFill>
            </a:endParaRPr>
          </a:p>
        </p:txBody>
      </p:sp>
      <p:cxnSp>
        <p:nvCxnSpPr>
          <p:cNvPr id="5" name="رابط كسهم مستقيم 4"/>
          <p:cNvCxnSpPr/>
          <p:nvPr/>
        </p:nvCxnSpPr>
        <p:spPr>
          <a:xfrm>
            <a:off x="4572000" y="1916832"/>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رابط كسهم مستقيم 7"/>
          <p:cNvCxnSpPr/>
          <p:nvPr/>
        </p:nvCxnSpPr>
        <p:spPr>
          <a:xfrm>
            <a:off x="4572000" y="2420888"/>
            <a:ext cx="0" cy="4012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رابط كسهم مستقيم 13"/>
          <p:cNvCxnSpPr/>
          <p:nvPr/>
        </p:nvCxnSpPr>
        <p:spPr>
          <a:xfrm>
            <a:off x="4572000" y="4005064"/>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رابط كسهم مستقيم 16"/>
          <p:cNvCxnSpPr/>
          <p:nvPr/>
        </p:nvCxnSpPr>
        <p:spPr>
          <a:xfrm>
            <a:off x="4572000" y="4653136"/>
            <a:ext cx="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 name="Straight Arrow Connector 3"/>
          <p:cNvCxnSpPr/>
          <p:nvPr/>
        </p:nvCxnSpPr>
        <p:spPr>
          <a:xfrm>
            <a:off x="4572000" y="3212976"/>
            <a:ext cx="0" cy="4320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4002100"/>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88</TotalTime>
  <Words>281</Words>
  <Application>Microsoft Office PowerPoint</Application>
  <PresentationFormat>On-screen Show (4:3)</PresentationFormat>
  <Paragraphs>47</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Tahoma</vt:lpstr>
      <vt:lpstr>Trebuchet MS</vt:lpstr>
      <vt:lpstr>Wingdings 3</vt:lpstr>
      <vt:lpstr>Facet</vt:lpstr>
      <vt:lpstr>المحاضرة  الثانية   انواع البحث العلمي واخلاقيات الباحث    اعداد  ا.د عبير داخل حاتم  م.د هناء عباس  abeer@copew.uobaghdad.edu.iq كلية التربية البدنية وعلوم الرياضة للبنات - جامعة بغداد  30 \9\2025 </vt:lpstr>
      <vt:lpstr>PowerPoint Presentation</vt:lpstr>
      <vt:lpstr> </vt:lpstr>
      <vt:lpstr>              ملاحظة مهمة : وان الاختيار الصحيح للأدوات يعتمد على طبيعة البحث واهدافه ويجب ان تكون هنالك دقة ووضوح في جمع البيانات </vt:lpstr>
      <vt:lpstr>   </vt:lpstr>
      <vt:lpstr> 5- الابداع : له القدرة على التفكير الابداعي وايجاد الحلول الجديدة   6- النزاهة والاخلاق : ان يلتزم بمعاير النزاهة والاخلاق في عمله وان ان يحترم حقوق المشاركين بالدراسة   7- القدرة على التعلم والتطوير : ان يواكب التطورات الجديدة في العلوم ومواكبة التقدم العلمي   8- القدرة على التواصل : القدرة على كتابة التقارير  ومقالات العلمية وتقديم النتائج بطريقة واضحة   9-  القدرة على التعامل مع التكنولوجيا ان يكون ملما بجميع الادوات والتقنيات المتطورة لإجراء بحوثه   </vt:lpstr>
      <vt:lpstr> اخلاقيات الباحث العلمي   هي مجموعة من المبادئ والقواعد التي يجب على الباحثين الالتزام بها لضمان نزاهة وشفافية  ابحاثهم </vt:lpstr>
      <vt:lpstr>  </vt:lpstr>
      <vt:lpstr>مكونات وخطوات البحث العلمي النهائية   عنوان البحث   الملخص  المقدمة   المراجع العلمية والدراسات السابقة    منهجية البحث  نتائج البحث      </vt:lpstr>
      <vt:lpstr>           التحليل والمناقشة       الاستنتاجات والتوصيات    المصادر(APA)          الملاحق </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الثانية   انواع البحث العلمي واخلاقيات الباحث    اعداد ا.د عبير داخل حاتم م.د هناء عباس  كلية التربية البدنية وعلوم الرياضة للبنات - جامعة بغداد  30 \9\2025</dc:title>
  <dc:creator>Maher</dc:creator>
  <cp:lastModifiedBy>Lenovo</cp:lastModifiedBy>
  <cp:revision>11</cp:revision>
  <dcterms:created xsi:type="dcterms:W3CDTF">2025-09-27T07:49:22Z</dcterms:created>
  <dcterms:modified xsi:type="dcterms:W3CDTF">2025-09-27T15:55:52Z</dcterms:modified>
</cp:coreProperties>
</file>