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sldIdLst>
    <p:sldId id="256" r:id="rId2"/>
    <p:sldId id="257" r:id="rId3"/>
    <p:sldId id="258" r:id="rId4"/>
    <p:sldId id="259" r:id="rId5"/>
    <p:sldId id="276"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82" d="100"/>
          <a:sy n="82" d="100"/>
        </p:scale>
        <p:origin x="1474" y="6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ar-SA" smtClean="0"/>
              <a:t>انقر لتحرير نمط العنوان الرئيسي</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smtClean="0"/>
              <a:t>انقر لتحرير نمط العنوان الثانوي الرئيسي</a:t>
            </a:r>
            <a:endParaRPr kumimoji="0" lang="en-US"/>
          </a:p>
        </p:txBody>
      </p:sp>
      <p:sp>
        <p:nvSpPr>
          <p:cNvPr id="30" name="Date Placeholder 29"/>
          <p:cNvSpPr>
            <a:spLocks noGrp="1"/>
          </p:cNvSpPr>
          <p:nvPr>
            <p:ph type="dt" sz="half" idx="10"/>
          </p:nvPr>
        </p:nvSpPr>
        <p:spPr/>
        <p:txBody>
          <a:bodyPr/>
          <a:lstStyle/>
          <a:p>
            <a:fld id="{16C32D8D-3349-4669-B4EB-9927028F076F}" type="datetimeFigureOut">
              <a:rPr lang="ar-IQ" smtClean="0"/>
              <a:t>26/05/1447</a:t>
            </a:fld>
            <a:endParaRPr lang="ar-IQ"/>
          </a:p>
        </p:txBody>
      </p:sp>
      <p:sp>
        <p:nvSpPr>
          <p:cNvPr id="19" name="Footer Placeholder 18"/>
          <p:cNvSpPr>
            <a:spLocks noGrp="1"/>
          </p:cNvSpPr>
          <p:nvPr>
            <p:ph type="ftr" sz="quarter" idx="11"/>
          </p:nvPr>
        </p:nvSpPr>
        <p:spPr/>
        <p:txBody>
          <a:bodyPr/>
          <a:lstStyle/>
          <a:p>
            <a:endParaRPr lang="ar-IQ"/>
          </a:p>
        </p:txBody>
      </p:sp>
      <p:sp>
        <p:nvSpPr>
          <p:cNvPr id="27" name="Slide Number Placeholder 26"/>
          <p:cNvSpPr>
            <a:spLocks noGrp="1"/>
          </p:cNvSpPr>
          <p:nvPr>
            <p:ph type="sldNum" sz="quarter" idx="12"/>
          </p:nvPr>
        </p:nvSpPr>
        <p:spPr/>
        <p:txBody>
          <a:bodyPr/>
          <a:lstStyle/>
          <a:p>
            <a:fld id="{2F600B03-34DE-4A93-AC97-DE99638DB202}" type="slidenum">
              <a:rPr lang="ar-IQ" smtClean="0"/>
              <a:t>‹#›</a:t>
            </a:fld>
            <a:endParaRPr lang="ar-IQ"/>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Date Placeholder 3"/>
          <p:cNvSpPr>
            <a:spLocks noGrp="1"/>
          </p:cNvSpPr>
          <p:nvPr>
            <p:ph type="dt" sz="half" idx="10"/>
          </p:nvPr>
        </p:nvSpPr>
        <p:spPr/>
        <p:txBody>
          <a:bodyPr/>
          <a:lstStyle/>
          <a:p>
            <a:fld id="{16C32D8D-3349-4669-B4EB-9927028F076F}" type="datetimeFigureOut">
              <a:rPr lang="ar-IQ" smtClean="0"/>
              <a:t>26/05/1447</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2F600B03-34DE-4A93-AC97-DE99638DB202}" type="slidenum">
              <a:rPr lang="ar-IQ" smtClean="0"/>
              <a:t>‹#›</a:t>
            </a:fld>
            <a:endParaRPr lang="ar-IQ"/>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ar-SA" smtClean="0"/>
              <a:t>انقر لتحرير نمط العنوان الرئيسي</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Date Placeholder 3"/>
          <p:cNvSpPr>
            <a:spLocks noGrp="1"/>
          </p:cNvSpPr>
          <p:nvPr>
            <p:ph type="dt" sz="half" idx="10"/>
          </p:nvPr>
        </p:nvSpPr>
        <p:spPr/>
        <p:txBody>
          <a:bodyPr/>
          <a:lstStyle/>
          <a:p>
            <a:fld id="{16C32D8D-3349-4669-B4EB-9927028F076F}" type="datetimeFigureOut">
              <a:rPr lang="ar-IQ" smtClean="0"/>
              <a:t>26/05/1447</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2F600B03-34DE-4A93-AC97-DE99638DB202}" type="slidenum">
              <a:rPr lang="ar-IQ" smtClean="0"/>
              <a:t>‹#›</a:t>
            </a:fld>
            <a:endParaRPr lang="ar-IQ"/>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Content Placeholder 2"/>
          <p:cNvSpPr>
            <a:spLocks noGrp="1"/>
          </p:cNvSpPr>
          <p:nvPr>
            <p:ph idx="1"/>
          </p:nvPr>
        </p:nvSpPr>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Date Placeholder 3"/>
          <p:cNvSpPr>
            <a:spLocks noGrp="1"/>
          </p:cNvSpPr>
          <p:nvPr>
            <p:ph type="dt" sz="half" idx="10"/>
          </p:nvPr>
        </p:nvSpPr>
        <p:spPr/>
        <p:txBody>
          <a:bodyPr/>
          <a:lstStyle/>
          <a:p>
            <a:fld id="{16C32D8D-3349-4669-B4EB-9927028F076F}" type="datetimeFigureOut">
              <a:rPr lang="ar-IQ" smtClean="0"/>
              <a:t>26/05/1447</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2F600B03-34DE-4A93-AC97-DE99638DB202}" type="slidenum">
              <a:rPr lang="ar-IQ" smtClean="0"/>
              <a:t>‹#›</a:t>
            </a:fld>
            <a:endParaRPr lang="ar-IQ"/>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ar-SA" smtClean="0"/>
              <a:t>انقر لتحرير نمط العنوان الرئيسي</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smtClean="0"/>
              <a:t>انقر لتحرير أنماط النص الرئيسي</a:t>
            </a:r>
          </a:p>
        </p:txBody>
      </p:sp>
      <p:sp>
        <p:nvSpPr>
          <p:cNvPr id="4" name="Date Placeholder 3"/>
          <p:cNvSpPr>
            <a:spLocks noGrp="1"/>
          </p:cNvSpPr>
          <p:nvPr>
            <p:ph type="dt" sz="half" idx="10"/>
          </p:nvPr>
        </p:nvSpPr>
        <p:spPr/>
        <p:txBody>
          <a:bodyPr/>
          <a:lstStyle/>
          <a:p>
            <a:fld id="{16C32D8D-3349-4669-B4EB-9927028F076F}" type="datetimeFigureOut">
              <a:rPr lang="ar-IQ" smtClean="0"/>
              <a:t>26/05/1447</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2F600B03-34DE-4A93-AC97-DE99638DB202}" type="slidenum">
              <a:rPr lang="ar-IQ" smtClean="0"/>
              <a:t>‹#›</a:t>
            </a:fld>
            <a:endParaRPr lang="ar-IQ"/>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ar-SA" smtClean="0"/>
              <a:t>انقر لتحرير نمط العنوان الرئيسي</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Date Placeholder 4"/>
          <p:cNvSpPr>
            <a:spLocks noGrp="1"/>
          </p:cNvSpPr>
          <p:nvPr>
            <p:ph type="dt" sz="half" idx="10"/>
          </p:nvPr>
        </p:nvSpPr>
        <p:spPr/>
        <p:txBody>
          <a:bodyPr/>
          <a:lstStyle/>
          <a:p>
            <a:fld id="{16C32D8D-3349-4669-B4EB-9927028F076F}" type="datetimeFigureOut">
              <a:rPr lang="ar-IQ" smtClean="0"/>
              <a:t>26/05/1447</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2F600B03-34DE-4A93-AC97-DE99638DB202}" type="slidenum">
              <a:rPr lang="ar-IQ" smtClean="0"/>
              <a:t>‹#›</a:t>
            </a:fld>
            <a:endParaRPr lang="ar-IQ"/>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ar-SA" smtClean="0"/>
              <a:t>انقر لتحرير نمط العنوان الرئيسي</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Date Placeholder 6"/>
          <p:cNvSpPr>
            <a:spLocks noGrp="1"/>
          </p:cNvSpPr>
          <p:nvPr>
            <p:ph type="dt" sz="half" idx="10"/>
          </p:nvPr>
        </p:nvSpPr>
        <p:spPr/>
        <p:txBody>
          <a:bodyPr/>
          <a:lstStyle/>
          <a:p>
            <a:fld id="{16C32D8D-3349-4669-B4EB-9927028F076F}" type="datetimeFigureOut">
              <a:rPr lang="ar-IQ" smtClean="0"/>
              <a:t>26/05/1447</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2F600B03-34DE-4A93-AC97-DE99638DB202}" type="slidenum">
              <a:rPr lang="ar-IQ" smtClean="0"/>
              <a:t>‹#›</a:t>
            </a:fld>
            <a:endParaRPr lang="ar-IQ"/>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ar-SA" smtClean="0"/>
              <a:t>انقر لتحرير نمط العنوان الرئيسي</a:t>
            </a:r>
            <a:endParaRPr kumimoji="0" lang="en-US"/>
          </a:p>
        </p:txBody>
      </p:sp>
      <p:sp>
        <p:nvSpPr>
          <p:cNvPr id="3" name="Date Placeholder 2"/>
          <p:cNvSpPr>
            <a:spLocks noGrp="1"/>
          </p:cNvSpPr>
          <p:nvPr>
            <p:ph type="dt" sz="half" idx="10"/>
          </p:nvPr>
        </p:nvSpPr>
        <p:spPr/>
        <p:txBody>
          <a:bodyPr/>
          <a:lstStyle/>
          <a:p>
            <a:fld id="{16C32D8D-3349-4669-B4EB-9927028F076F}" type="datetimeFigureOut">
              <a:rPr lang="ar-IQ" smtClean="0"/>
              <a:t>26/05/1447</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2F600B03-34DE-4A93-AC97-DE99638DB202}" type="slidenum">
              <a:rPr lang="ar-IQ" smtClean="0"/>
              <a:t>‹#›</a:t>
            </a:fld>
            <a:endParaRPr lang="ar-IQ"/>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C32D8D-3349-4669-B4EB-9927028F076F}" type="datetimeFigureOut">
              <a:rPr lang="ar-IQ" smtClean="0"/>
              <a:t>26/05/1447</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2F600B03-34DE-4A93-AC97-DE99638DB202}" type="slidenum">
              <a:rPr lang="ar-IQ" smtClean="0"/>
              <a:t>‹#›</a:t>
            </a:fld>
            <a:endParaRPr lang="ar-IQ"/>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ar-SA" smtClean="0"/>
              <a:t>انقر لتحرير نمط العنوان الرئيسي</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ar-SA" smtClean="0"/>
              <a:t>انقر لتحرير أنماط النص الرئيسي</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Date Placeholder 4"/>
          <p:cNvSpPr>
            <a:spLocks noGrp="1"/>
          </p:cNvSpPr>
          <p:nvPr>
            <p:ph type="dt" sz="half" idx="10"/>
          </p:nvPr>
        </p:nvSpPr>
        <p:spPr/>
        <p:txBody>
          <a:bodyPr/>
          <a:lstStyle/>
          <a:p>
            <a:fld id="{16C32D8D-3349-4669-B4EB-9927028F076F}" type="datetimeFigureOut">
              <a:rPr lang="ar-IQ" smtClean="0"/>
              <a:t>26/05/1447</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2F600B03-34DE-4A93-AC97-DE99638DB202}" type="slidenum">
              <a:rPr lang="ar-IQ" smtClean="0"/>
              <a:t>‹#›</a:t>
            </a:fld>
            <a:endParaRPr lang="ar-IQ"/>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ar-SA" smtClean="0"/>
              <a:t>انقر لتحرير نمط العنوان الرئيسي</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ar-SA" smtClean="0"/>
              <a:t>انقر لتحرير أنماط النص الرئيسي</a:t>
            </a:r>
          </a:p>
        </p:txBody>
      </p:sp>
      <p:sp>
        <p:nvSpPr>
          <p:cNvPr id="5" name="Date Placeholder 4"/>
          <p:cNvSpPr>
            <a:spLocks noGrp="1"/>
          </p:cNvSpPr>
          <p:nvPr>
            <p:ph type="dt" sz="half" idx="10"/>
          </p:nvPr>
        </p:nvSpPr>
        <p:spPr/>
        <p:txBody>
          <a:bodyPr/>
          <a:lstStyle/>
          <a:p>
            <a:fld id="{16C32D8D-3349-4669-B4EB-9927028F076F}" type="datetimeFigureOut">
              <a:rPr lang="ar-IQ" smtClean="0"/>
              <a:t>26/05/1447</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a:xfrm>
            <a:off x="8077200" y="6356350"/>
            <a:ext cx="609600" cy="365125"/>
          </a:xfrm>
        </p:spPr>
        <p:txBody>
          <a:bodyPr/>
          <a:lstStyle/>
          <a:p>
            <a:fld id="{2F600B03-34DE-4A93-AC97-DE99638DB202}" type="slidenum">
              <a:rPr lang="ar-IQ" smtClean="0"/>
              <a:t>‹#›</a:t>
            </a:fld>
            <a:endParaRPr lang="ar-IQ"/>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ar-SA" smtClean="0"/>
              <a:t>انقر فوق الأيقونة لإضافة صورة</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ar-SA" smtClean="0"/>
              <a:t>انقر لتحرير نمط العنوان الرئيسي</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6C32D8D-3349-4669-B4EB-9927028F076F}" type="datetimeFigureOut">
              <a:rPr lang="ar-IQ" smtClean="0"/>
              <a:t>26/05/1447</a:t>
            </a:fld>
            <a:endParaRPr lang="ar-IQ"/>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ar-IQ"/>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2F600B03-34DE-4A93-AC97-DE99638DB202}" type="slidenum">
              <a:rPr lang="ar-IQ" smtClean="0"/>
              <a:t>‹#›</a:t>
            </a:fld>
            <a:endParaRPr lang="ar-IQ"/>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1"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r" rtl="1"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r" rtl="1"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r" rtl="1"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r" rtl="1"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r" rtl="1"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r" rtl="1"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r" rtl="1"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r" rtl="1"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scielo.pt/pdf/tms/v11n1/v11n1a01.pdf"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noAutofit/>
          </a:bodyPr>
          <a:lstStyle/>
          <a:p>
            <a:pPr algn="ctr" rtl="1">
              <a:lnSpc>
                <a:spcPct val="115000"/>
              </a:lnSpc>
              <a:spcAft>
                <a:spcPts val="1000"/>
              </a:spcAft>
            </a:pPr>
            <a:r>
              <a:rPr lang="ar-SA" sz="3600" dirty="0">
                <a:solidFill>
                  <a:schemeClr val="tx1"/>
                </a:solidFill>
                <a:effectLst/>
                <a:ea typeface="Calibri"/>
                <a:cs typeface="Simplified Arabic"/>
              </a:rPr>
              <a:t>المحاضرة الحادية عشر</a:t>
            </a:r>
            <a:r>
              <a:rPr lang="en-US" sz="3600" dirty="0">
                <a:solidFill>
                  <a:schemeClr val="tx1"/>
                </a:solidFill>
                <a:effectLst/>
                <a:ea typeface="Calibri"/>
                <a:cs typeface="Arial"/>
              </a:rPr>
              <a:t/>
            </a:r>
            <a:br>
              <a:rPr lang="en-US" sz="3600" dirty="0">
                <a:solidFill>
                  <a:schemeClr val="tx1"/>
                </a:solidFill>
                <a:effectLst/>
                <a:ea typeface="Calibri"/>
                <a:cs typeface="Arial"/>
              </a:rPr>
            </a:br>
            <a:r>
              <a:rPr lang="ar-SA" sz="3600" dirty="0">
                <a:solidFill>
                  <a:schemeClr val="tx1"/>
                </a:solidFill>
                <a:effectLst/>
                <a:ea typeface="Calibri"/>
                <a:cs typeface="Simplified Arabic"/>
              </a:rPr>
              <a:t>طالبات الدكتوراه منهجية البحث العلمي</a:t>
            </a:r>
            <a:r>
              <a:rPr lang="en-US" sz="3600" dirty="0">
                <a:solidFill>
                  <a:schemeClr val="tx1"/>
                </a:solidFill>
                <a:effectLst/>
                <a:ea typeface="Calibri"/>
                <a:cs typeface="Arial"/>
              </a:rPr>
              <a:t/>
            </a:r>
            <a:br>
              <a:rPr lang="en-US" sz="3600" dirty="0">
                <a:solidFill>
                  <a:schemeClr val="tx1"/>
                </a:solidFill>
                <a:effectLst/>
                <a:ea typeface="Calibri"/>
                <a:cs typeface="Arial"/>
              </a:rPr>
            </a:br>
            <a:endParaRPr lang="ar-IQ" sz="3600" dirty="0">
              <a:solidFill>
                <a:schemeClr val="tx1"/>
              </a:solidFill>
            </a:endParaRPr>
          </a:p>
        </p:txBody>
      </p:sp>
      <p:sp>
        <p:nvSpPr>
          <p:cNvPr id="3" name="عنوان فرعي 2"/>
          <p:cNvSpPr>
            <a:spLocks noGrp="1"/>
          </p:cNvSpPr>
          <p:nvPr>
            <p:ph type="subTitle" idx="1"/>
          </p:nvPr>
        </p:nvSpPr>
        <p:spPr/>
        <p:txBody>
          <a:bodyPr>
            <a:normAutofit fontScale="55000" lnSpcReduction="20000"/>
          </a:bodyPr>
          <a:lstStyle/>
          <a:p>
            <a:pPr algn="ctr">
              <a:lnSpc>
                <a:spcPct val="115000"/>
              </a:lnSpc>
              <a:spcAft>
                <a:spcPts val="1000"/>
              </a:spcAft>
            </a:pPr>
            <a:r>
              <a:rPr lang="ar-SA" sz="3200" b="1" dirty="0">
                <a:latin typeface="Calibri"/>
                <a:ea typeface="Calibri"/>
                <a:cs typeface="Simplified Arabic"/>
              </a:rPr>
              <a:t>مقدمة من قبل</a:t>
            </a:r>
            <a:endParaRPr lang="en-US" sz="3200" dirty="0">
              <a:latin typeface="Calibri"/>
              <a:ea typeface="Calibri"/>
              <a:cs typeface="Arial"/>
            </a:endParaRPr>
          </a:p>
          <a:p>
            <a:pPr algn="ctr">
              <a:lnSpc>
                <a:spcPct val="115000"/>
              </a:lnSpc>
              <a:spcAft>
                <a:spcPts val="1000"/>
              </a:spcAft>
            </a:pPr>
            <a:r>
              <a:rPr lang="ar-IQ" sz="3200" b="1" dirty="0" err="1">
                <a:latin typeface="Calibri"/>
                <a:ea typeface="Calibri"/>
                <a:cs typeface="Simplified Arabic"/>
              </a:rPr>
              <a:t>ا.د</a:t>
            </a:r>
            <a:r>
              <a:rPr lang="ar-IQ" sz="3200" b="1" dirty="0">
                <a:latin typeface="Calibri"/>
                <a:ea typeface="Calibri"/>
                <a:cs typeface="Simplified Arabic"/>
              </a:rPr>
              <a:t> عبير داخل حاتم </a:t>
            </a:r>
            <a:br>
              <a:rPr lang="ar-IQ" sz="3200" b="1" dirty="0">
                <a:latin typeface="Calibri"/>
                <a:ea typeface="Calibri"/>
                <a:cs typeface="Simplified Arabic"/>
              </a:rPr>
            </a:br>
            <a:r>
              <a:rPr lang="en-US" sz="3200" b="1" dirty="0">
                <a:latin typeface="Simplified Arabic"/>
                <a:ea typeface="Calibri"/>
                <a:cs typeface="Arial"/>
              </a:rPr>
              <a:t>abeer@copew.uobaghdad.edu.iq</a:t>
            </a:r>
            <a:r>
              <a:rPr lang="ar-IQ" sz="3200" b="1" dirty="0">
                <a:latin typeface="Calibri"/>
                <a:ea typeface="Calibri"/>
                <a:cs typeface="Simplified Arabic"/>
              </a:rPr>
              <a:t/>
            </a:r>
            <a:br>
              <a:rPr lang="ar-IQ" sz="3200" b="1" dirty="0">
                <a:latin typeface="Calibri"/>
                <a:ea typeface="Calibri"/>
                <a:cs typeface="Simplified Arabic"/>
              </a:rPr>
            </a:br>
            <a:r>
              <a:rPr lang="ar-IQ" sz="3200" b="1" dirty="0">
                <a:latin typeface="Calibri"/>
                <a:ea typeface="Calibri"/>
                <a:cs typeface="Simplified Arabic"/>
              </a:rPr>
              <a:t>كلية التربية البدنية وعلوم الرياضة للبنات - جامعة بغداد </a:t>
            </a:r>
            <a:r>
              <a:rPr lang="en-US" sz="3200" b="1" dirty="0">
                <a:latin typeface="Simplified Arabic"/>
                <a:ea typeface="Calibri"/>
                <a:cs typeface="Arial"/>
              </a:rPr>
              <a:t/>
            </a:r>
            <a:br>
              <a:rPr lang="en-US" sz="3200" b="1" dirty="0">
                <a:latin typeface="Simplified Arabic"/>
                <a:ea typeface="Calibri"/>
                <a:cs typeface="Arial"/>
              </a:rPr>
            </a:br>
            <a:r>
              <a:rPr lang="en-US" sz="3200" b="1" dirty="0">
                <a:latin typeface="Simplified Arabic"/>
                <a:ea typeface="Calibri"/>
                <a:cs typeface="Arial"/>
              </a:rPr>
              <a:t>9</a:t>
            </a:r>
            <a:r>
              <a:rPr lang="ar-IQ" sz="3200" b="1" dirty="0" smtClean="0">
                <a:latin typeface="Calibri"/>
                <a:ea typeface="Calibri"/>
                <a:cs typeface="Simplified Arabic"/>
              </a:rPr>
              <a:t>/</a:t>
            </a:r>
            <a:r>
              <a:rPr lang="en-US" sz="3200" b="1" dirty="0" smtClean="0">
                <a:latin typeface="Calibri"/>
                <a:ea typeface="Calibri"/>
                <a:cs typeface="Simplified Arabic"/>
              </a:rPr>
              <a:t>11</a:t>
            </a:r>
            <a:r>
              <a:rPr lang="ar-KW" sz="3200" b="1" smtClean="0">
                <a:latin typeface="Calibri"/>
                <a:ea typeface="Calibri"/>
                <a:cs typeface="Simplified Arabic"/>
              </a:rPr>
              <a:t>/2025</a:t>
            </a:r>
            <a:endParaRPr lang="en-US" sz="3200" dirty="0">
              <a:latin typeface="Calibri"/>
              <a:ea typeface="Calibri"/>
              <a:cs typeface="Arial"/>
            </a:endParaRPr>
          </a:p>
          <a:p>
            <a:endParaRPr lang="ar-IQ" dirty="0"/>
          </a:p>
        </p:txBody>
      </p:sp>
    </p:spTree>
    <p:extLst>
      <p:ext uri="{BB962C8B-B14F-4D97-AF65-F5344CB8AC3E}">
        <p14:creationId xmlns:p14="http://schemas.microsoft.com/office/powerpoint/2010/main" val="7076865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555776" y="1052736"/>
            <a:ext cx="6408712" cy="5131148"/>
          </a:xfrm>
          <a:prstGeom prst="rect">
            <a:avLst/>
          </a:prstGeom>
        </p:spPr>
        <p:txBody>
          <a:bodyPr wrap="square">
            <a:spAutoFit/>
          </a:bodyPr>
          <a:lstStyle/>
          <a:p>
            <a:pPr>
              <a:lnSpc>
                <a:spcPct val="115000"/>
              </a:lnSpc>
              <a:spcAft>
                <a:spcPts val="1000"/>
              </a:spcAft>
            </a:pPr>
            <a:r>
              <a:rPr lang="ar-SA" b="1" dirty="0">
                <a:latin typeface="Calibri"/>
                <a:ea typeface="Calibri"/>
                <a:cs typeface="Simplified Arabic"/>
              </a:rPr>
              <a:t>تتكون عملية البحث من </a:t>
            </a:r>
            <a:r>
              <a:rPr lang="ar-SA" b="1" dirty="0" err="1">
                <a:latin typeface="Calibri"/>
                <a:ea typeface="Calibri"/>
                <a:cs typeface="Simplified Arabic"/>
              </a:rPr>
              <a:t>ثلات</a:t>
            </a:r>
            <a:r>
              <a:rPr lang="ar-SA" b="1" dirty="0">
                <a:latin typeface="Calibri"/>
                <a:ea typeface="Calibri"/>
                <a:cs typeface="Simplified Arabic"/>
              </a:rPr>
              <a:t> مراحل هي :</a:t>
            </a:r>
            <a:endParaRPr lang="en-US" sz="1400" dirty="0">
              <a:latin typeface="Calibri"/>
              <a:ea typeface="Calibri"/>
              <a:cs typeface="Arial"/>
            </a:endParaRPr>
          </a:p>
          <a:p>
            <a:pPr>
              <a:lnSpc>
                <a:spcPct val="115000"/>
              </a:lnSpc>
              <a:spcAft>
                <a:spcPts val="1000"/>
              </a:spcAft>
            </a:pPr>
            <a:r>
              <a:rPr lang="ar-SA" dirty="0">
                <a:latin typeface="Calibri"/>
                <a:ea typeface="Calibri"/>
                <a:cs typeface="Simplified Arabic"/>
              </a:rPr>
              <a:t>(الاختيار والتحديد – التحقق من البيانات وتحليلها – تبادل الآراء والمعلومات) ولكل مرحلة اساسيات يجب اتباعها.</a:t>
            </a:r>
            <a:endParaRPr lang="en-US" sz="1400" dirty="0">
              <a:latin typeface="Calibri"/>
              <a:ea typeface="Calibri"/>
              <a:cs typeface="Arial"/>
            </a:endParaRPr>
          </a:p>
          <a:p>
            <a:pPr>
              <a:lnSpc>
                <a:spcPct val="115000"/>
              </a:lnSpc>
              <a:spcAft>
                <a:spcPts val="1000"/>
              </a:spcAft>
            </a:pPr>
            <a:r>
              <a:rPr lang="ar-SA" b="1" dirty="0">
                <a:latin typeface="Calibri"/>
                <a:ea typeface="Calibri"/>
                <a:cs typeface="Simplified Arabic"/>
              </a:rPr>
              <a:t>المرحلة الاول</a:t>
            </a:r>
            <a:r>
              <a:rPr lang="ar-IQ" b="1" dirty="0">
                <a:latin typeface="Calibri"/>
                <a:ea typeface="Calibri"/>
                <a:cs typeface="Simplified Arabic"/>
              </a:rPr>
              <a:t>ى</a:t>
            </a:r>
            <a:r>
              <a:rPr lang="ar-SA" b="1" dirty="0">
                <a:latin typeface="Calibri"/>
                <a:ea typeface="Calibri"/>
                <a:cs typeface="Simplified Arabic"/>
              </a:rPr>
              <a:t>:</a:t>
            </a:r>
            <a:endParaRPr lang="en-US" sz="1400" dirty="0">
              <a:latin typeface="Calibri"/>
              <a:ea typeface="Calibri"/>
              <a:cs typeface="Arial"/>
            </a:endParaRPr>
          </a:p>
          <a:p>
            <a:pPr algn="just">
              <a:lnSpc>
                <a:spcPct val="115000"/>
              </a:lnSpc>
              <a:spcAft>
                <a:spcPts val="1000"/>
              </a:spcAft>
            </a:pPr>
            <a:r>
              <a:rPr lang="ar-SA" dirty="0">
                <a:latin typeface="Calibri"/>
                <a:ea typeface="Calibri"/>
                <a:cs typeface="Simplified Arabic"/>
              </a:rPr>
              <a:t>الاختيار والتحديد وفيها يجب عليك تحديد اساسيات البحث الخاصة بك مثل الموضوع ومشكلة البحث والاهداف والفرضيات والاساليب ويكون ذلك طبقا للمراجعات الأدبية ويكون العصف الذهني مسموح في هذه المرحلة.</a:t>
            </a:r>
            <a:endParaRPr lang="en-US" sz="1400" dirty="0">
              <a:latin typeface="Calibri"/>
              <a:ea typeface="Calibri"/>
              <a:cs typeface="Arial"/>
            </a:endParaRPr>
          </a:p>
          <a:p>
            <a:pPr>
              <a:lnSpc>
                <a:spcPct val="115000"/>
              </a:lnSpc>
              <a:spcAft>
                <a:spcPts val="1000"/>
              </a:spcAft>
            </a:pPr>
            <a:r>
              <a:rPr lang="ar-SA" b="1" dirty="0">
                <a:latin typeface="Calibri"/>
                <a:ea typeface="Calibri"/>
                <a:cs typeface="Simplified Arabic"/>
              </a:rPr>
              <a:t>المرحلة الثانية:</a:t>
            </a:r>
            <a:endParaRPr lang="en-US" sz="1400" dirty="0">
              <a:latin typeface="Calibri"/>
              <a:ea typeface="Calibri"/>
              <a:cs typeface="Arial"/>
            </a:endParaRPr>
          </a:p>
          <a:p>
            <a:pPr>
              <a:lnSpc>
                <a:spcPct val="115000"/>
              </a:lnSpc>
              <a:spcAft>
                <a:spcPts val="1000"/>
              </a:spcAft>
            </a:pPr>
            <a:r>
              <a:rPr lang="ar-SA" dirty="0">
                <a:latin typeface="Calibri"/>
                <a:ea typeface="Calibri"/>
                <a:cs typeface="Simplified Arabic"/>
              </a:rPr>
              <a:t>التحقق من البيانات وتحليلها وفيها يجب التعامل مع البيانات بجمعها ومعالجتها وتفسير الفرضيات التي تم اختبارها وتقديم الاستنتاجات المتعلقة بأهداف دراسة البحث.</a:t>
            </a:r>
            <a:endParaRPr lang="en-US" sz="1400" dirty="0">
              <a:latin typeface="Calibri"/>
              <a:ea typeface="Calibri"/>
              <a:cs typeface="Arial"/>
            </a:endParaRPr>
          </a:p>
          <a:p>
            <a:pPr>
              <a:lnSpc>
                <a:spcPct val="115000"/>
              </a:lnSpc>
              <a:spcAft>
                <a:spcPts val="1000"/>
              </a:spcAft>
            </a:pPr>
            <a:r>
              <a:rPr lang="ar-SA" b="1" dirty="0">
                <a:latin typeface="Calibri"/>
                <a:ea typeface="Calibri"/>
                <a:cs typeface="Simplified Arabic"/>
              </a:rPr>
              <a:t>المرحلة الثالثة:</a:t>
            </a:r>
            <a:endParaRPr lang="en-US" sz="1400" dirty="0">
              <a:latin typeface="Calibri"/>
              <a:ea typeface="Calibri"/>
              <a:cs typeface="Arial"/>
            </a:endParaRPr>
          </a:p>
          <a:p>
            <a:pPr>
              <a:lnSpc>
                <a:spcPct val="115000"/>
              </a:lnSpc>
              <a:spcAft>
                <a:spcPts val="1000"/>
              </a:spcAft>
            </a:pPr>
            <a:r>
              <a:rPr lang="ar-SA" dirty="0">
                <a:latin typeface="Calibri"/>
                <a:ea typeface="Calibri"/>
                <a:cs typeface="Simplified Arabic"/>
              </a:rPr>
              <a:t>تبادل الآراء والمعلومات وفيها يجب عليك مشاركة المجتمع العلمي من خلال تقديم تقرير او عرض تقديمي في إحدى المؤتمرات.</a:t>
            </a:r>
            <a:endParaRPr lang="en-US" sz="1400" dirty="0">
              <a:effectLst/>
              <a:latin typeface="Calibri"/>
              <a:ea typeface="Calibri"/>
              <a:cs typeface="Arial"/>
            </a:endParaRPr>
          </a:p>
        </p:txBody>
      </p:sp>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463" y="1916832"/>
            <a:ext cx="2411313" cy="3456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104836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2913" y="1175667"/>
            <a:ext cx="7179567" cy="4773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44896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251520" y="855965"/>
            <a:ext cx="8712968" cy="5237331"/>
          </a:xfrm>
          <a:prstGeom prst="rect">
            <a:avLst/>
          </a:prstGeom>
        </p:spPr>
        <p:txBody>
          <a:bodyPr wrap="square">
            <a:spAutoFit/>
          </a:bodyPr>
          <a:lstStyle/>
          <a:p>
            <a:pPr marL="228600">
              <a:lnSpc>
                <a:spcPct val="115000"/>
              </a:lnSpc>
              <a:spcAft>
                <a:spcPts val="1000"/>
              </a:spcAft>
            </a:pPr>
            <a:r>
              <a:rPr lang="ar-IQ" sz="2400" b="1" dirty="0">
                <a:latin typeface="Calibri"/>
                <a:ea typeface="Calibri"/>
                <a:cs typeface="Simplified Arabic"/>
              </a:rPr>
              <a:t>رابعا :كيفية كتابة مقال المراجعة </a:t>
            </a:r>
            <a:r>
              <a:rPr lang="en-US" sz="2400" b="1" dirty="0">
                <a:latin typeface="Simplified Arabic"/>
                <a:ea typeface="Calibri"/>
                <a:cs typeface="Arial"/>
              </a:rPr>
              <a:t>( Reviewer paper)</a:t>
            </a:r>
            <a:r>
              <a:rPr lang="ar-IQ" sz="2400" b="1" dirty="0">
                <a:latin typeface="Calibri"/>
                <a:ea typeface="Calibri"/>
                <a:cs typeface="Simplified Arabic"/>
              </a:rPr>
              <a:t>.</a:t>
            </a:r>
            <a:endParaRPr lang="en-US" sz="1400" dirty="0">
              <a:latin typeface="Calibri"/>
              <a:ea typeface="Calibri"/>
              <a:cs typeface="Arial"/>
            </a:endParaRPr>
          </a:p>
          <a:p>
            <a:pPr algn="just">
              <a:lnSpc>
                <a:spcPct val="115000"/>
              </a:lnSpc>
              <a:spcAft>
                <a:spcPts val="1000"/>
              </a:spcAft>
            </a:pPr>
            <a:r>
              <a:rPr lang="ar-SA" b="1" dirty="0">
                <a:latin typeface="Calibri"/>
                <a:ea typeface="Calibri"/>
                <a:cs typeface="Simplified Arabic"/>
              </a:rPr>
              <a:t>ما هي عناصر الورقة العلمية</a:t>
            </a:r>
            <a:r>
              <a:rPr lang="en-US" b="1" dirty="0">
                <a:latin typeface="Simplified Arabic"/>
                <a:ea typeface="Calibri"/>
                <a:cs typeface="Arial"/>
              </a:rPr>
              <a:t>:</a:t>
            </a:r>
            <a:endParaRPr lang="en-US" sz="1400" dirty="0">
              <a:latin typeface="Calibri"/>
              <a:ea typeface="Calibri"/>
              <a:cs typeface="Arial"/>
            </a:endParaRPr>
          </a:p>
          <a:p>
            <a:pPr algn="just">
              <a:lnSpc>
                <a:spcPct val="115000"/>
              </a:lnSpc>
              <a:spcAft>
                <a:spcPts val="1000"/>
              </a:spcAft>
            </a:pPr>
            <a:r>
              <a:rPr lang="ar-SA" dirty="0">
                <a:latin typeface="Calibri"/>
                <a:ea typeface="Calibri"/>
                <a:cs typeface="Simplified Arabic"/>
              </a:rPr>
              <a:t>إن معرفة كيفية كتابة ورقة بحثية، يحتاج من الباحث الالتزام بوجود عدد من العناصر في الورقة العلمية، كما يفترض منه تجنب المصطلحات الغامضة أو صعبة الفهم</a:t>
            </a:r>
            <a:r>
              <a:rPr lang="en-US" dirty="0">
                <a:latin typeface="Simplified Arabic"/>
                <a:ea typeface="Calibri"/>
                <a:cs typeface="Arial"/>
              </a:rPr>
              <a:t>.</a:t>
            </a:r>
            <a:endParaRPr lang="en-US" sz="1400" dirty="0">
              <a:latin typeface="Calibri"/>
              <a:ea typeface="Calibri"/>
              <a:cs typeface="Arial"/>
            </a:endParaRPr>
          </a:p>
          <a:p>
            <a:pPr algn="just">
              <a:lnSpc>
                <a:spcPct val="115000"/>
              </a:lnSpc>
              <a:spcAft>
                <a:spcPts val="1000"/>
              </a:spcAft>
            </a:pPr>
            <a:r>
              <a:rPr lang="ar-SA" dirty="0">
                <a:latin typeface="Calibri"/>
                <a:ea typeface="Calibri"/>
                <a:cs typeface="Simplified Arabic"/>
              </a:rPr>
              <a:t>وأن يتجنب استخدام الاختصارات قدر المستطاع، وهنا لا بدّ من الإشارة للباحث الذي يرغب نشر ورقته العلمية في إحدى المجلات العلمية، أن معظم هذه المجلات تشترط كتابة الورقة البحثية بصيغة مبني للمعلوم، فما هي عناصر الورقة العلمية التي يشترط تواجدها بالورقة</a:t>
            </a:r>
            <a:r>
              <a:rPr lang="en-US" dirty="0">
                <a:latin typeface="Simplified Arabic"/>
                <a:ea typeface="Calibri"/>
                <a:cs typeface="Arial"/>
              </a:rPr>
              <a:t>:</a:t>
            </a:r>
            <a:endParaRPr lang="en-US" sz="1400" dirty="0">
              <a:latin typeface="Calibri"/>
              <a:ea typeface="Calibri"/>
              <a:cs typeface="Arial"/>
            </a:endParaRPr>
          </a:p>
          <a:p>
            <a:pPr algn="just">
              <a:lnSpc>
                <a:spcPct val="115000"/>
              </a:lnSpc>
              <a:spcAft>
                <a:spcPts val="1000"/>
              </a:spcAft>
            </a:pPr>
            <a:r>
              <a:rPr lang="ar-SA" b="1" dirty="0">
                <a:latin typeface="Calibri"/>
                <a:ea typeface="Calibri"/>
                <a:cs typeface="Simplified Arabic"/>
              </a:rPr>
              <a:t>العنوان</a:t>
            </a:r>
            <a:endParaRPr lang="en-US" sz="1400" dirty="0">
              <a:latin typeface="Calibri"/>
              <a:ea typeface="Calibri"/>
              <a:cs typeface="Arial"/>
            </a:endParaRPr>
          </a:p>
          <a:p>
            <a:pPr algn="just">
              <a:lnSpc>
                <a:spcPct val="115000"/>
              </a:lnSpc>
              <a:spcAft>
                <a:spcPts val="1000"/>
              </a:spcAft>
            </a:pPr>
            <a:r>
              <a:rPr lang="ar-SA" dirty="0">
                <a:latin typeface="Calibri"/>
                <a:ea typeface="Calibri"/>
                <a:cs typeface="Simplified Arabic"/>
              </a:rPr>
              <a:t>على الباحث العلمي ان يختار لورقته العلمية عنوان مميز وجذاب ومعبر عن موضوع ومضمون الورقة، كما يفترض أن يكون العنوان قصير وكلماته سهلة ومفهومة وسهلة الحفظ</a:t>
            </a:r>
            <a:r>
              <a:rPr lang="en-US" dirty="0">
                <a:latin typeface="Simplified Arabic"/>
                <a:ea typeface="Calibri"/>
                <a:cs typeface="Arial"/>
              </a:rPr>
              <a:t>.</a:t>
            </a:r>
            <a:endParaRPr lang="en-US" sz="1400" dirty="0">
              <a:latin typeface="Calibri"/>
              <a:ea typeface="Calibri"/>
              <a:cs typeface="Arial"/>
            </a:endParaRPr>
          </a:p>
          <a:p>
            <a:pPr algn="just">
              <a:lnSpc>
                <a:spcPct val="115000"/>
              </a:lnSpc>
              <a:spcAft>
                <a:spcPts val="1000"/>
              </a:spcAft>
            </a:pPr>
            <a:r>
              <a:rPr lang="ar-SA" b="1" dirty="0">
                <a:latin typeface="Calibri"/>
                <a:ea typeface="Calibri"/>
                <a:cs typeface="Simplified Arabic"/>
              </a:rPr>
              <a:t>اسم مؤلف الورقة العلمية</a:t>
            </a:r>
            <a:endParaRPr lang="en-US" sz="1400" dirty="0">
              <a:latin typeface="Calibri"/>
              <a:ea typeface="Calibri"/>
              <a:cs typeface="Arial"/>
            </a:endParaRPr>
          </a:p>
          <a:p>
            <a:pPr algn="just">
              <a:lnSpc>
                <a:spcPct val="115000"/>
              </a:lnSpc>
              <a:spcAft>
                <a:spcPts val="1000"/>
              </a:spcAft>
            </a:pPr>
            <a:r>
              <a:rPr lang="ar-SA" dirty="0">
                <a:latin typeface="Calibri"/>
                <a:ea typeface="Calibri"/>
                <a:cs typeface="Simplified Arabic"/>
              </a:rPr>
              <a:t>حيث يذكر اسم من قام بالدراسة كمؤلف وباحث رئيسي فيها، مع ذكر أسماء الأشخاص الآخرين المساهمين بالدراسة كمؤلفين آخرين</a:t>
            </a:r>
            <a:r>
              <a:rPr lang="en-US" dirty="0">
                <a:latin typeface="Simplified Arabic"/>
                <a:ea typeface="Calibri"/>
                <a:cs typeface="Arial"/>
              </a:rPr>
              <a:t>.</a:t>
            </a:r>
            <a:endParaRPr lang="en-US" sz="1400" dirty="0">
              <a:effectLst/>
              <a:latin typeface="Calibri"/>
              <a:ea typeface="Calibri"/>
              <a:cs typeface="Arial"/>
            </a:endParaRPr>
          </a:p>
        </p:txBody>
      </p:sp>
    </p:spTree>
    <p:extLst>
      <p:ext uri="{BB962C8B-B14F-4D97-AF65-F5344CB8AC3E}">
        <p14:creationId xmlns:p14="http://schemas.microsoft.com/office/powerpoint/2010/main" val="34699185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51520" y="813330"/>
            <a:ext cx="8712968" cy="5640006"/>
          </a:xfrm>
          <a:prstGeom prst="rect">
            <a:avLst/>
          </a:prstGeom>
        </p:spPr>
        <p:txBody>
          <a:bodyPr wrap="square">
            <a:spAutoFit/>
          </a:bodyPr>
          <a:lstStyle/>
          <a:p>
            <a:pPr algn="just">
              <a:lnSpc>
                <a:spcPct val="115000"/>
              </a:lnSpc>
              <a:spcAft>
                <a:spcPts val="1000"/>
              </a:spcAft>
            </a:pPr>
            <a:r>
              <a:rPr lang="ar-SA" b="1" dirty="0">
                <a:latin typeface="Calibri"/>
                <a:ea typeface="Calibri"/>
                <a:cs typeface="Simplified Arabic"/>
              </a:rPr>
              <a:t>استخدام كلمات مفتاحية</a:t>
            </a:r>
            <a:endParaRPr lang="en-US" sz="1400" dirty="0">
              <a:latin typeface="Calibri"/>
              <a:ea typeface="Calibri"/>
              <a:cs typeface="Arial"/>
            </a:endParaRPr>
          </a:p>
          <a:p>
            <a:pPr algn="just">
              <a:lnSpc>
                <a:spcPct val="115000"/>
              </a:lnSpc>
              <a:spcAft>
                <a:spcPts val="1000"/>
              </a:spcAft>
            </a:pPr>
            <a:r>
              <a:rPr lang="ar-SA" dirty="0">
                <a:latin typeface="Calibri"/>
                <a:ea typeface="Calibri"/>
                <a:cs typeface="Simplified Arabic"/>
              </a:rPr>
              <a:t>وهي من العناصر المهمة في كيفية كتابة ورقة علمية، فمن الضروري أن يحرص الباحث على أن يستخدم هذه الكلمات بالصورة الصحيحة، فهذا الأمر سيجعل القارئ قادراً على البحث عن الورقة العلمية وإيجادها بكل سهولة</a:t>
            </a:r>
            <a:r>
              <a:rPr lang="en-US" dirty="0">
                <a:latin typeface="Simplified Arabic"/>
                <a:ea typeface="Calibri"/>
                <a:cs typeface="Arial"/>
              </a:rPr>
              <a:t>.</a:t>
            </a:r>
            <a:endParaRPr lang="en-US" sz="1400" dirty="0">
              <a:latin typeface="Calibri"/>
              <a:ea typeface="Calibri"/>
              <a:cs typeface="Arial"/>
            </a:endParaRPr>
          </a:p>
          <a:p>
            <a:pPr algn="just">
              <a:lnSpc>
                <a:spcPct val="115000"/>
              </a:lnSpc>
              <a:spcAft>
                <a:spcPts val="1000"/>
              </a:spcAft>
            </a:pPr>
            <a:r>
              <a:rPr lang="ar-SA" b="1" dirty="0">
                <a:latin typeface="Calibri"/>
                <a:ea typeface="Calibri"/>
                <a:cs typeface="Simplified Arabic"/>
              </a:rPr>
              <a:t>ملخص الورقة</a:t>
            </a:r>
            <a:endParaRPr lang="en-US" sz="1400" dirty="0">
              <a:latin typeface="Calibri"/>
              <a:ea typeface="Calibri"/>
              <a:cs typeface="Arial"/>
            </a:endParaRPr>
          </a:p>
          <a:p>
            <a:pPr algn="just">
              <a:lnSpc>
                <a:spcPct val="115000"/>
              </a:lnSpc>
              <a:spcAft>
                <a:spcPts val="1000"/>
              </a:spcAft>
            </a:pPr>
            <a:r>
              <a:rPr lang="ar-SA" dirty="0">
                <a:latin typeface="Calibri"/>
                <a:ea typeface="Calibri"/>
                <a:cs typeface="Simplified Arabic"/>
              </a:rPr>
              <a:t>وهو بوابة القارئ للتعرف من خلاله على الورقة العلمية التي جرى إعدادها من قبل الباحث العلمي، وهذا الملخص سيكون العنصر التشويقي والتسويقي الذي قد يشجع القارئ على الاستمرار في قراءة الورقة البحثية او عدم مواصلة قراءتها</a:t>
            </a:r>
            <a:r>
              <a:rPr lang="en-US" dirty="0">
                <a:latin typeface="Simplified Arabic"/>
                <a:ea typeface="Calibri"/>
                <a:cs typeface="Arial"/>
              </a:rPr>
              <a:t>.</a:t>
            </a:r>
            <a:endParaRPr lang="en-US" sz="1400" dirty="0">
              <a:latin typeface="Calibri"/>
              <a:ea typeface="Calibri"/>
              <a:cs typeface="Arial"/>
            </a:endParaRPr>
          </a:p>
          <a:p>
            <a:pPr algn="just">
              <a:lnSpc>
                <a:spcPct val="115000"/>
              </a:lnSpc>
              <a:spcAft>
                <a:spcPts val="1000"/>
              </a:spcAft>
            </a:pPr>
            <a:r>
              <a:rPr lang="ar-SA" dirty="0">
                <a:latin typeface="Calibri"/>
                <a:ea typeface="Calibri"/>
                <a:cs typeface="Simplified Arabic"/>
              </a:rPr>
              <a:t>ولذلك يفترض أن يحرص الباحث العلمي أن يكتب الملخص بشكل مختصر بحيث لا تزيد عدد كلماته عن 250 كلمة، وأن يستخدم الكلمات السهلة والمفهومة التي يكثف من خلالها معلومات ورقته العلمية</a:t>
            </a:r>
            <a:r>
              <a:rPr lang="en-US" dirty="0">
                <a:latin typeface="Simplified Arabic"/>
                <a:ea typeface="Calibri"/>
                <a:cs typeface="Arial"/>
              </a:rPr>
              <a:t>.</a:t>
            </a:r>
            <a:endParaRPr lang="en-US" sz="1400" dirty="0">
              <a:latin typeface="Calibri"/>
              <a:ea typeface="Calibri"/>
              <a:cs typeface="Arial"/>
            </a:endParaRPr>
          </a:p>
          <a:p>
            <a:pPr algn="just">
              <a:lnSpc>
                <a:spcPct val="115000"/>
              </a:lnSpc>
              <a:spcAft>
                <a:spcPts val="1000"/>
              </a:spcAft>
            </a:pPr>
            <a:r>
              <a:rPr lang="ar-SA" b="1" dirty="0">
                <a:latin typeface="Calibri"/>
                <a:ea typeface="Calibri"/>
                <a:cs typeface="Simplified Arabic"/>
              </a:rPr>
              <a:t>مواد الورقة ونتائجها</a:t>
            </a:r>
            <a:endParaRPr lang="en-US" sz="1400" dirty="0">
              <a:latin typeface="Calibri"/>
              <a:ea typeface="Calibri"/>
              <a:cs typeface="Arial"/>
            </a:endParaRPr>
          </a:p>
          <a:p>
            <a:pPr algn="just">
              <a:lnSpc>
                <a:spcPct val="115000"/>
              </a:lnSpc>
              <a:spcAft>
                <a:spcPts val="1000"/>
              </a:spcAft>
            </a:pPr>
            <a:r>
              <a:rPr lang="ar-SA" dirty="0">
                <a:latin typeface="Calibri"/>
                <a:ea typeface="Calibri"/>
                <a:cs typeface="Simplified Arabic"/>
              </a:rPr>
              <a:t>ومن خلال هذا العنصر يتم ذكر الدراسات السابقة التي استفاد منها الباحث العلمي في الورقة البحثية، وهذا ما سيستفيد منه الباحثون الآخرون</a:t>
            </a:r>
            <a:r>
              <a:rPr lang="ar-IQ" dirty="0">
                <a:latin typeface="Calibri"/>
                <a:ea typeface="Calibri"/>
                <a:cs typeface="Simplified Arabic"/>
              </a:rPr>
              <a:t>، </a:t>
            </a:r>
            <a:r>
              <a:rPr lang="ar-SA" dirty="0">
                <a:latin typeface="Calibri"/>
                <a:ea typeface="Calibri"/>
                <a:cs typeface="Simplified Arabic"/>
              </a:rPr>
              <a:t>حيث يمكنهم بكل سهولة وبساطة العودة الى المصادر والمراجع للتوسع بناحية معينة أو الحصول على المعلومات المفيدة بالأبحاث الجديدة ،ومن الأمور الأخرى الواجبة في كيفية كتابة ورقة علمية وتنتمي الى هذا العنصر، الحاجة لأن يصف الباحث المواد والأدوات المستخدمة في البحث، والتعديلات التي أجراها على الأدوات البحثية والمنهج العلمي المستخدم</a:t>
            </a:r>
            <a:r>
              <a:rPr lang="en-US" dirty="0">
                <a:latin typeface="Simplified Arabic"/>
                <a:ea typeface="Calibri"/>
                <a:cs typeface="Arial"/>
              </a:rPr>
              <a:t>.</a:t>
            </a:r>
            <a:endParaRPr lang="en-US" sz="1400" dirty="0">
              <a:effectLst/>
              <a:latin typeface="Calibri"/>
              <a:ea typeface="Calibri"/>
              <a:cs typeface="Arial"/>
            </a:endParaRPr>
          </a:p>
        </p:txBody>
      </p:sp>
    </p:spTree>
    <p:extLst>
      <p:ext uri="{BB962C8B-B14F-4D97-AF65-F5344CB8AC3E}">
        <p14:creationId xmlns:p14="http://schemas.microsoft.com/office/powerpoint/2010/main" val="17068474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971600" y="908720"/>
            <a:ext cx="8064896" cy="3025444"/>
          </a:xfrm>
          <a:prstGeom prst="rect">
            <a:avLst/>
          </a:prstGeom>
        </p:spPr>
        <p:txBody>
          <a:bodyPr wrap="square">
            <a:spAutoFit/>
          </a:bodyPr>
          <a:lstStyle/>
          <a:p>
            <a:pPr algn="just">
              <a:lnSpc>
                <a:spcPct val="115000"/>
              </a:lnSpc>
              <a:spcAft>
                <a:spcPts val="1000"/>
              </a:spcAft>
            </a:pPr>
            <a:r>
              <a:rPr lang="ar-SA" b="1" dirty="0">
                <a:latin typeface="Calibri"/>
                <a:ea typeface="Calibri"/>
                <a:cs typeface="Simplified Arabic"/>
              </a:rPr>
              <a:t>عرض نتائج الورقة البحثية</a:t>
            </a:r>
            <a:endParaRPr lang="en-US" sz="1400" dirty="0">
              <a:latin typeface="Calibri"/>
              <a:ea typeface="Calibri"/>
              <a:cs typeface="Arial"/>
            </a:endParaRPr>
          </a:p>
          <a:p>
            <a:pPr algn="just">
              <a:lnSpc>
                <a:spcPct val="115000"/>
              </a:lnSpc>
              <a:spcAft>
                <a:spcPts val="1000"/>
              </a:spcAft>
            </a:pPr>
            <a:r>
              <a:rPr lang="ar-SA" dirty="0">
                <a:latin typeface="Calibri"/>
                <a:ea typeface="Calibri"/>
                <a:cs typeface="Simplified Arabic"/>
              </a:rPr>
              <a:t>ومن خلال هذا العنصر يتم عرض النتائج التي توصل الباحث العلمي إليها في عمليته البحثية العلمية، ويستخدم في عرض النتائج الجداول أو الاشكال التوضيحية والبيانات الموجزة والمختصرة، والعرض الجيد للنتائج هو الذي يتم بشكل بسيط وكلمات مفهومة وواضحة ومختصرة</a:t>
            </a:r>
            <a:r>
              <a:rPr lang="en-US" dirty="0">
                <a:latin typeface="Simplified Arabic"/>
                <a:ea typeface="Calibri"/>
                <a:cs typeface="Arial"/>
              </a:rPr>
              <a:t>.</a:t>
            </a:r>
            <a:endParaRPr lang="en-US" sz="1400" dirty="0">
              <a:latin typeface="Calibri"/>
              <a:ea typeface="Calibri"/>
              <a:cs typeface="Arial"/>
            </a:endParaRPr>
          </a:p>
          <a:p>
            <a:pPr algn="just">
              <a:lnSpc>
                <a:spcPct val="115000"/>
              </a:lnSpc>
              <a:spcAft>
                <a:spcPts val="1000"/>
              </a:spcAft>
            </a:pPr>
            <a:r>
              <a:rPr lang="ar-SA" b="1" dirty="0">
                <a:latin typeface="Calibri"/>
                <a:ea typeface="Calibri"/>
                <a:cs typeface="Simplified Arabic"/>
              </a:rPr>
              <a:t>مناقشة نتائج الورقة العلمية</a:t>
            </a:r>
            <a:endParaRPr lang="en-US" sz="1400" dirty="0">
              <a:latin typeface="Calibri"/>
              <a:ea typeface="Calibri"/>
              <a:cs typeface="Arial"/>
            </a:endParaRPr>
          </a:p>
          <a:p>
            <a:pPr algn="just">
              <a:lnSpc>
                <a:spcPct val="115000"/>
              </a:lnSpc>
              <a:spcAft>
                <a:spcPts val="1000"/>
              </a:spcAft>
            </a:pPr>
            <a:r>
              <a:rPr lang="ar-SA" dirty="0">
                <a:latin typeface="Calibri"/>
                <a:ea typeface="Calibri"/>
                <a:cs typeface="Simplified Arabic"/>
              </a:rPr>
              <a:t>ويتم من خلال هذا العنصر الاساسي مناقشة نتائج الورقة، ويقوم الباحث بإجراء المقارنات الخاصة بين نتائج هذه الدراسة وما توصل اليه الباحث، مع نتائج الأبحاث والدراسات السابقة، وهذا ما يجعل الباحث مجبراً على صياغة نتائج ورقته بالشكل الصحيح المثبت بالقرائن والأدلة</a:t>
            </a:r>
            <a:r>
              <a:rPr lang="en-US" dirty="0">
                <a:latin typeface="Simplified Arabic"/>
                <a:ea typeface="Calibri"/>
                <a:cs typeface="Arial"/>
              </a:rPr>
              <a:t>.</a:t>
            </a:r>
            <a:endParaRPr lang="en-US" sz="1400" dirty="0">
              <a:effectLst/>
              <a:latin typeface="Calibri"/>
              <a:ea typeface="Calibri"/>
              <a:cs typeface="Arial"/>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4005064"/>
            <a:ext cx="7704856" cy="2636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071661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07504" y="874364"/>
            <a:ext cx="8928992" cy="5002908"/>
          </a:xfrm>
          <a:prstGeom prst="rect">
            <a:avLst/>
          </a:prstGeom>
        </p:spPr>
        <p:txBody>
          <a:bodyPr wrap="square">
            <a:spAutoFit/>
          </a:bodyPr>
          <a:lstStyle/>
          <a:p>
            <a:pPr algn="just">
              <a:lnSpc>
                <a:spcPct val="115000"/>
              </a:lnSpc>
              <a:spcAft>
                <a:spcPts val="1000"/>
              </a:spcAft>
            </a:pPr>
            <a:r>
              <a:rPr lang="ar-SA" b="1" dirty="0">
                <a:latin typeface="Calibri"/>
                <a:ea typeface="Calibri"/>
                <a:cs typeface="Simplified Arabic"/>
              </a:rPr>
              <a:t>توثيق المصادر والمراجع:</a:t>
            </a:r>
            <a:endParaRPr lang="en-US" sz="1400" dirty="0">
              <a:latin typeface="Calibri"/>
              <a:ea typeface="Calibri"/>
              <a:cs typeface="Arial"/>
            </a:endParaRPr>
          </a:p>
          <a:p>
            <a:pPr algn="just">
              <a:lnSpc>
                <a:spcPct val="115000"/>
              </a:lnSpc>
              <a:spcAft>
                <a:spcPts val="1000"/>
              </a:spcAft>
            </a:pPr>
            <a:r>
              <a:rPr lang="ar-SA" dirty="0">
                <a:latin typeface="Calibri"/>
                <a:ea typeface="Calibri"/>
                <a:cs typeface="Simplified Arabic"/>
              </a:rPr>
              <a:t>وهو ليس أمر أساسي في كيفية كتابة ورقة علمية وحسب، بل هو عنصر أساسي في أي دراسة علمية، فمن خلال التوثيق العلمي الاكاديمي وفق إحدى الطرق المعروفة على الصعيد العالمي نضمن الأمانة العلمية</a:t>
            </a:r>
            <a:r>
              <a:rPr lang="en-US" dirty="0">
                <a:latin typeface="Simplified Arabic"/>
                <a:ea typeface="Calibri"/>
                <a:cs typeface="Arial"/>
              </a:rPr>
              <a:t>.</a:t>
            </a:r>
            <a:endParaRPr lang="en-US" sz="1400" dirty="0">
              <a:latin typeface="Calibri"/>
              <a:ea typeface="Calibri"/>
              <a:cs typeface="Arial"/>
            </a:endParaRPr>
          </a:p>
          <a:p>
            <a:pPr algn="just">
              <a:lnSpc>
                <a:spcPct val="115000"/>
              </a:lnSpc>
              <a:spcAft>
                <a:spcPts val="1000"/>
              </a:spcAft>
            </a:pPr>
            <a:r>
              <a:rPr lang="ar-SA" dirty="0">
                <a:latin typeface="Calibri"/>
                <a:ea typeface="Calibri"/>
                <a:cs typeface="Simplified Arabic"/>
              </a:rPr>
              <a:t>وعدم وجود سرقة أدبية في الدراسة العلمية، كما يمكن من خلاله التأكد من أن الباحث لم يتخطى نسب الاقتباس المسموح بها، وبأنه عاد الى المراجع الموثوقة، كما يمكن للقارئ من خلال التوثيق العودة الى المصادر بشكل سهل جداً</a:t>
            </a:r>
            <a:r>
              <a:rPr lang="en-US" dirty="0">
                <a:latin typeface="Simplified Arabic"/>
                <a:ea typeface="Calibri"/>
                <a:cs typeface="Arial"/>
              </a:rPr>
              <a:t>.</a:t>
            </a:r>
            <a:endParaRPr lang="en-US" sz="1400" dirty="0">
              <a:latin typeface="Calibri"/>
              <a:ea typeface="Calibri"/>
              <a:cs typeface="Arial"/>
            </a:endParaRPr>
          </a:p>
          <a:p>
            <a:pPr algn="just">
              <a:lnSpc>
                <a:spcPct val="115000"/>
              </a:lnSpc>
              <a:spcAft>
                <a:spcPts val="1000"/>
              </a:spcAft>
            </a:pPr>
            <a:r>
              <a:rPr lang="ar-SA" b="1" dirty="0">
                <a:latin typeface="Calibri"/>
                <a:ea typeface="Calibri"/>
                <a:cs typeface="Simplified Arabic"/>
              </a:rPr>
              <a:t>تنسيق الورقة العلمية:</a:t>
            </a:r>
            <a:endParaRPr lang="en-US" sz="1400" dirty="0">
              <a:latin typeface="Calibri"/>
              <a:ea typeface="Calibri"/>
              <a:cs typeface="Arial"/>
            </a:endParaRPr>
          </a:p>
          <a:p>
            <a:pPr algn="just">
              <a:lnSpc>
                <a:spcPct val="115000"/>
              </a:lnSpc>
              <a:spcAft>
                <a:spcPts val="1000"/>
              </a:spcAft>
            </a:pPr>
            <a:r>
              <a:rPr lang="ar-SA" dirty="0">
                <a:latin typeface="Calibri"/>
                <a:ea typeface="Calibri"/>
                <a:cs typeface="Simplified Arabic"/>
              </a:rPr>
              <a:t>إذا رغب الباحث العلمي أن ينشر ورقته البحثية العلمية بإحدى المجلات العلمية المحكمة، فيجب عليه أن يطلع على الشروط الشكلية (ومنها التنسيق) التي وضعتها المجلة العلمية المحكمة لقبول النشر، وأن يقوم بتنسيق هذه الورقة بالشكل المطلوب</a:t>
            </a:r>
            <a:r>
              <a:rPr lang="en-US" dirty="0">
                <a:latin typeface="Simplified Arabic"/>
                <a:ea typeface="Calibri"/>
                <a:cs typeface="Arial"/>
              </a:rPr>
              <a:t>.</a:t>
            </a:r>
            <a:endParaRPr lang="en-US" sz="1400" dirty="0">
              <a:latin typeface="Calibri"/>
              <a:ea typeface="Calibri"/>
              <a:cs typeface="Arial"/>
            </a:endParaRPr>
          </a:p>
          <a:p>
            <a:pPr algn="just">
              <a:lnSpc>
                <a:spcPct val="115000"/>
              </a:lnSpc>
              <a:spcAft>
                <a:spcPts val="1000"/>
              </a:spcAft>
            </a:pPr>
            <a:r>
              <a:rPr lang="ar-SA" b="1" dirty="0">
                <a:latin typeface="Calibri"/>
                <a:ea typeface="Calibri"/>
                <a:cs typeface="Simplified Arabic"/>
              </a:rPr>
              <a:t>ملحق الورقة العلمية:</a:t>
            </a:r>
            <a:endParaRPr lang="en-US" sz="1400" dirty="0">
              <a:latin typeface="Calibri"/>
              <a:ea typeface="Calibri"/>
              <a:cs typeface="Arial"/>
            </a:endParaRPr>
          </a:p>
          <a:p>
            <a:pPr algn="just">
              <a:lnSpc>
                <a:spcPct val="115000"/>
              </a:lnSpc>
              <a:spcAft>
                <a:spcPts val="1000"/>
              </a:spcAft>
            </a:pPr>
            <a:r>
              <a:rPr lang="ar-SA" dirty="0">
                <a:latin typeface="Calibri"/>
                <a:ea typeface="Calibri"/>
                <a:cs typeface="Simplified Arabic"/>
              </a:rPr>
              <a:t>الذي يحتوي على عدد من البيانات والمعلومات التفصيلية الخاصة بأجزاء محددة من الورقة، والتي يكون حجمها أكبر من إمكانية إدراجه في متن الورقة الرئيسي، ويمكن الاستفادة من الملحق من قبل الباحثين العلميين المختصين بذات موضوع الباحث والبحث</a:t>
            </a:r>
            <a:r>
              <a:rPr lang="en-US" dirty="0">
                <a:latin typeface="Simplified Arabic"/>
                <a:ea typeface="Calibri"/>
                <a:cs typeface="Arial"/>
              </a:rPr>
              <a:t>.</a:t>
            </a:r>
            <a:endParaRPr lang="en-US" sz="1400" dirty="0">
              <a:effectLst/>
              <a:latin typeface="Calibri"/>
              <a:ea typeface="Calibri"/>
              <a:cs typeface="Arial"/>
            </a:endParaRPr>
          </a:p>
        </p:txBody>
      </p:sp>
    </p:spTree>
    <p:extLst>
      <p:ext uri="{BB962C8B-B14F-4D97-AF65-F5344CB8AC3E}">
        <p14:creationId xmlns:p14="http://schemas.microsoft.com/office/powerpoint/2010/main" val="19238000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51520" y="1124744"/>
            <a:ext cx="8784976" cy="1494768"/>
          </a:xfrm>
          <a:prstGeom prst="rect">
            <a:avLst/>
          </a:prstGeom>
        </p:spPr>
        <p:txBody>
          <a:bodyPr wrap="square">
            <a:spAutoFit/>
          </a:bodyPr>
          <a:lstStyle/>
          <a:p>
            <a:pPr algn="just">
              <a:lnSpc>
                <a:spcPct val="115000"/>
              </a:lnSpc>
              <a:spcAft>
                <a:spcPts val="1000"/>
              </a:spcAft>
            </a:pPr>
            <a:r>
              <a:rPr lang="ar-SA" b="1" dirty="0">
                <a:latin typeface="Calibri"/>
                <a:ea typeface="Calibri"/>
                <a:cs typeface="Simplified Arabic"/>
              </a:rPr>
              <a:t>الجداول والأشكال والرسومات:</a:t>
            </a:r>
            <a:endParaRPr lang="en-US" sz="1400" dirty="0">
              <a:latin typeface="Calibri"/>
              <a:ea typeface="Calibri"/>
              <a:cs typeface="Arial"/>
            </a:endParaRPr>
          </a:p>
          <a:p>
            <a:pPr algn="just">
              <a:lnSpc>
                <a:spcPct val="115000"/>
              </a:lnSpc>
              <a:spcAft>
                <a:spcPts val="1000"/>
              </a:spcAft>
            </a:pPr>
            <a:r>
              <a:rPr lang="ar-SA" dirty="0">
                <a:latin typeface="Calibri"/>
                <a:ea typeface="Calibri"/>
                <a:cs typeface="Simplified Arabic"/>
              </a:rPr>
              <a:t>‘وهو عنصر هام وأساسي بالنسبة الى كيفية كتابة ورقة علمية، وذلك من خلال تضمين الورقة الصور والجداول والاشكال والرسومات البيانية التي أشير اليها في البحث العلمي، وهنا من المناسب أن يراعي الباحث القياسات المناسبة للجدول، بحيث تكون واضحة ومفهومة وغير مكتظة، وأن لا تكون الجداول كثيفة وطويلة كي لا تصيب القارئ بالملل.</a:t>
            </a:r>
            <a:endParaRPr lang="en-US" sz="1400" dirty="0">
              <a:effectLst/>
              <a:latin typeface="Calibri"/>
              <a:ea typeface="Calibri"/>
              <a:cs typeface="Arial"/>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3" y="2852936"/>
            <a:ext cx="7776865" cy="36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43173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2913" y="980728"/>
            <a:ext cx="7323583" cy="503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52871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95536" y="520497"/>
            <a:ext cx="8496944" cy="6148863"/>
          </a:xfrm>
          <a:prstGeom prst="rect">
            <a:avLst/>
          </a:prstGeom>
        </p:spPr>
        <p:txBody>
          <a:bodyPr wrap="square">
            <a:spAutoFit/>
          </a:bodyPr>
          <a:lstStyle/>
          <a:p>
            <a:pPr>
              <a:lnSpc>
                <a:spcPct val="115000"/>
              </a:lnSpc>
              <a:spcAft>
                <a:spcPts val="1000"/>
              </a:spcAft>
            </a:pPr>
            <a:r>
              <a:rPr lang="ar-SA" b="1" u="sng" dirty="0">
                <a:latin typeface="Calibri"/>
                <a:ea typeface="Calibri"/>
                <a:cs typeface="Simplified Arabic"/>
              </a:rPr>
              <a:t>عملية التقديم</a:t>
            </a:r>
            <a:endParaRPr lang="en-US" sz="1400" dirty="0">
              <a:latin typeface="Calibri"/>
              <a:ea typeface="Calibri"/>
              <a:cs typeface="Arial"/>
            </a:endParaRPr>
          </a:p>
          <a:p>
            <a:pPr algn="just">
              <a:lnSpc>
                <a:spcPct val="115000"/>
              </a:lnSpc>
              <a:spcAft>
                <a:spcPts val="1000"/>
              </a:spcAft>
            </a:pPr>
            <a:r>
              <a:rPr lang="ar-SA" dirty="0">
                <a:latin typeface="Calibri"/>
                <a:ea typeface="Calibri"/>
                <a:cs typeface="Simplified Arabic"/>
              </a:rPr>
              <a:t>تتطلب معظم المجلات تأكيدًا على صحة ورقتك بأنه لم يتم تقديمها إلى مجلات أخرى في نفس الوقت، وكما ذكرنا سابقا فأنه يوجد العديد من الارشادات لكل مجلة والتي يجب مراعاة وجودها في البحث قبل التقديم لضمان القبول، تقوم المجلة بإرسال نسختين الي اثنين من المراجعين المتخصصين في كتابة ونشر الاوراق والمقالات البحثية حيث يتم تقييم جميع جوانب الكتابة والبحث وباقي العناصر واعطاء تقييم من 1 الي 5 حيث 1 تعتبر ضعيف و5 تعتبر ممتاز، هناك بعض المجلات تقوم بترشيح بعض الاقتراحات بالتعديل واعادة التقديم مره اخري. ولكن في معظم الاحيان يكون نادرا ما يتم القبول من المرة الاولي.</a:t>
            </a:r>
            <a:endParaRPr lang="en-US" sz="1400" dirty="0">
              <a:latin typeface="Calibri"/>
              <a:ea typeface="Calibri"/>
              <a:cs typeface="Arial"/>
            </a:endParaRPr>
          </a:p>
          <a:p>
            <a:pPr>
              <a:lnSpc>
                <a:spcPct val="115000"/>
              </a:lnSpc>
              <a:spcAft>
                <a:spcPts val="1000"/>
              </a:spcAft>
            </a:pPr>
            <a:r>
              <a:rPr lang="ar-SA" b="1" dirty="0">
                <a:latin typeface="Calibri"/>
                <a:ea typeface="Calibri"/>
                <a:cs typeface="Simplified Arabic"/>
              </a:rPr>
              <a:t>نصائح لورقة بحثية مميزة</a:t>
            </a:r>
            <a:endParaRPr lang="en-US" sz="1400" dirty="0">
              <a:latin typeface="Calibri"/>
              <a:ea typeface="Calibri"/>
              <a:cs typeface="Arial"/>
            </a:endParaRPr>
          </a:p>
          <a:p>
            <a:pPr marL="342900" lvl="0" indent="-342900" algn="just">
              <a:lnSpc>
                <a:spcPct val="115000"/>
              </a:lnSpc>
              <a:spcAft>
                <a:spcPts val="1000"/>
              </a:spcAft>
              <a:tabLst>
                <a:tab pos="457200" algn="l"/>
              </a:tabLst>
            </a:pPr>
            <a:r>
              <a:rPr lang="ar-IQ" dirty="0" smtClean="0">
                <a:latin typeface="Calibri"/>
                <a:ea typeface="Calibri"/>
                <a:cs typeface="Simplified Arabic"/>
              </a:rPr>
              <a:t>1. ا</a:t>
            </a:r>
            <a:r>
              <a:rPr lang="ar-SA" dirty="0" err="1" smtClean="0">
                <a:latin typeface="Calibri"/>
                <a:ea typeface="Calibri"/>
                <a:cs typeface="Simplified Arabic"/>
              </a:rPr>
              <a:t>ختيار</a:t>
            </a:r>
            <a:r>
              <a:rPr lang="ar-SA" dirty="0" smtClean="0">
                <a:latin typeface="Calibri"/>
                <a:ea typeface="Calibri"/>
                <a:cs typeface="Simplified Arabic"/>
              </a:rPr>
              <a:t> </a:t>
            </a:r>
            <a:r>
              <a:rPr lang="ar-SA" dirty="0">
                <a:latin typeface="Calibri"/>
                <a:ea typeface="Calibri"/>
                <a:cs typeface="Simplified Arabic"/>
              </a:rPr>
              <a:t>موضوع الورقة البحثية بكل عناية يجب أن يفكر الباحث في موضوع مميز بعيد عن المواضيع التي قد تكون مطروحة من الآخرين ،مع الحرص على اختيار موضوع يستحق البحث وله العديد من المراجع والمصادر المتوافرة .</a:t>
            </a:r>
            <a:endParaRPr lang="en-US" sz="1400" dirty="0">
              <a:latin typeface="Calibri"/>
              <a:ea typeface="Calibri"/>
              <a:cs typeface="Arial"/>
            </a:endParaRPr>
          </a:p>
          <a:p>
            <a:pPr marL="342900" lvl="0" indent="-342900" algn="just">
              <a:lnSpc>
                <a:spcPct val="115000"/>
              </a:lnSpc>
              <a:spcAft>
                <a:spcPts val="1000"/>
              </a:spcAft>
              <a:buFont typeface="+mj-lt"/>
              <a:buAutoNum type="arabicPeriod" startAt="2"/>
              <a:tabLst>
                <a:tab pos="457200" algn="l"/>
              </a:tabLst>
            </a:pPr>
            <a:r>
              <a:rPr lang="ar-SA" b="1" dirty="0">
                <a:latin typeface="Calibri"/>
                <a:ea typeface="Calibri"/>
                <a:cs typeface="Simplified Arabic"/>
              </a:rPr>
              <a:t>اختيار العنوان </a:t>
            </a:r>
            <a:r>
              <a:rPr lang="ar-SA" dirty="0">
                <a:latin typeface="Calibri"/>
                <a:ea typeface="Calibri"/>
                <a:cs typeface="Simplified Arabic"/>
              </a:rPr>
              <a:t>: لكتابة ورقة بحثية قوية هو اختيار العنوان الجذاب الذي يصف موضوع الورقة البحثية بوضوح ،وأن يكون مختصراً قدر الإمكان ، ويجب أن يستطيع غير المتخصصين فهمه ، وعندما يكون هذا العنوان طويل، يجب وضع عنوان مختصر للورقة وتحت هذا العنوان نضع عنوان فرعي .</a:t>
            </a:r>
            <a:endParaRPr lang="en-US" sz="1400" dirty="0">
              <a:latin typeface="Calibri"/>
              <a:ea typeface="Calibri"/>
              <a:cs typeface="Arial"/>
            </a:endParaRPr>
          </a:p>
          <a:p>
            <a:pPr marL="342900" lvl="0" indent="-342900" algn="just">
              <a:lnSpc>
                <a:spcPct val="115000"/>
              </a:lnSpc>
              <a:spcAft>
                <a:spcPts val="1000"/>
              </a:spcAft>
              <a:buFont typeface="+mj-lt"/>
              <a:buAutoNum type="arabicPeriod" startAt="3"/>
              <a:tabLst>
                <a:tab pos="457200" algn="l"/>
              </a:tabLst>
            </a:pPr>
            <a:r>
              <a:rPr lang="ar-SA" b="1" dirty="0">
                <a:latin typeface="Calibri"/>
                <a:ea typeface="Calibri"/>
                <a:cs typeface="Simplified Arabic"/>
              </a:rPr>
              <a:t>تنظيم الأفكار قبل البدء بكتابة الورقة البحثية </a:t>
            </a:r>
            <a:r>
              <a:rPr lang="ar-SA" dirty="0">
                <a:latin typeface="Calibri"/>
                <a:ea typeface="Calibri"/>
                <a:cs typeface="Simplified Arabic"/>
              </a:rPr>
              <a:t>:لا بد للباحث من التفكير ملياً في الشكل الذي يريد أن يظهر به موضوع ورقته البحثية ،وتحديد ما يريد إظهاره من معلومات ووجهات نظر، وأن يحدد النقاط التي يرغب التركيز عليها .</a:t>
            </a:r>
            <a:endParaRPr lang="en-US" sz="1400" dirty="0">
              <a:effectLst/>
              <a:latin typeface="Calibri"/>
              <a:ea typeface="Calibri"/>
              <a:cs typeface="Arial"/>
            </a:endParaRPr>
          </a:p>
        </p:txBody>
      </p:sp>
    </p:spTree>
    <p:extLst>
      <p:ext uri="{BB962C8B-B14F-4D97-AF65-F5344CB8AC3E}">
        <p14:creationId xmlns:p14="http://schemas.microsoft.com/office/powerpoint/2010/main" val="35112038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0" y="895278"/>
            <a:ext cx="9036496" cy="6020623"/>
          </a:xfrm>
          <a:prstGeom prst="rect">
            <a:avLst/>
          </a:prstGeom>
        </p:spPr>
        <p:txBody>
          <a:bodyPr wrap="square">
            <a:spAutoFit/>
          </a:bodyPr>
          <a:lstStyle/>
          <a:p>
            <a:pPr marL="342900" lvl="0" indent="-342900" algn="just">
              <a:lnSpc>
                <a:spcPct val="115000"/>
              </a:lnSpc>
              <a:spcAft>
                <a:spcPts val="1000"/>
              </a:spcAft>
              <a:buFont typeface="+mj-lt"/>
              <a:buAutoNum type="arabicPeriod" startAt="4"/>
              <a:tabLst>
                <a:tab pos="457200" algn="l"/>
              </a:tabLst>
            </a:pPr>
            <a:r>
              <a:rPr lang="ar-SA" b="1" dirty="0">
                <a:latin typeface="Calibri"/>
                <a:ea typeface="Calibri"/>
                <a:cs typeface="Simplified Arabic"/>
              </a:rPr>
              <a:t>الذهاب الى المكتبة واختيار المراجع :</a:t>
            </a:r>
            <a:r>
              <a:rPr lang="ar-SA" dirty="0">
                <a:latin typeface="Calibri"/>
                <a:ea typeface="Calibri"/>
                <a:cs typeface="Simplified Arabic"/>
              </a:rPr>
              <a:t>لا بدّ للباحث من العودة الى المكتبة ومراجعة الفهرس فيها لاختيار أهم الكتب والمجلات والدوريات التي يمكنه الاستعانة بها في موضوع ورقته البحثية، فعلى الباحث العودة الى عشرات المراجع وعدم تقديم الآراء الشخصية .</a:t>
            </a:r>
            <a:endParaRPr lang="en-US" sz="1400" dirty="0">
              <a:latin typeface="Calibri"/>
              <a:ea typeface="Calibri"/>
              <a:cs typeface="Arial"/>
            </a:endParaRPr>
          </a:p>
          <a:p>
            <a:pPr marL="342900" lvl="0" indent="-342900" algn="just">
              <a:lnSpc>
                <a:spcPct val="115000"/>
              </a:lnSpc>
              <a:spcAft>
                <a:spcPts val="1000"/>
              </a:spcAft>
              <a:buFont typeface="+mj-lt"/>
              <a:buAutoNum type="arabicPeriod" startAt="5"/>
              <a:tabLst>
                <a:tab pos="457200" algn="l"/>
              </a:tabLst>
            </a:pPr>
            <a:r>
              <a:rPr lang="ar-SA" b="1" dirty="0">
                <a:latin typeface="Calibri"/>
                <a:ea typeface="Calibri"/>
                <a:cs typeface="Simplified Arabic"/>
              </a:rPr>
              <a:t>الاستعانة بالشبكة الالكترونية ( الانترنت ) </a:t>
            </a:r>
            <a:r>
              <a:rPr lang="ar-SA" dirty="0" smtClean="0">
                <a:latin typeface="Calibri"/>
                <a:ea typeface="Calibri"/>
                <a:cs typeface="Simplified Arabic"/>
              </a:rPr>
              <a:t>:</a:t>
            </a:r>
            <a:r>
              <a:rPr lang="ar-IQ" dirty="0" smtClean="0">
                <a:latin typeface="Calibri"/>
                <a:ea typeface="Calibri"/>
                <a:cs typeface="Simplified Arabic"/>
              </a:rPr>
              <a:t> </a:t>
            </a:r>
            <a:r>
              <a:rPr lang="ar-SA" dirty="0" smtClean="0">
                <a:latin typeface="Calibri"/>
                <a:ea typeface="Calibri"/>
                <a:cs typeface="Simplified Arabic"/>
              </a:rPr>
              <a:t>طبعاً </a:t>
            </a:r>
            <a:r>
              <a:rPr lang="ar-SA" dirty="0">
                <a:latin typeface="Calibri"/>
                <a:ea typeface="Calibri"/>
                <a:cs typeface="Simplified Arabic"/>
              </a:rPr>
              <a:t>لا يمكن للباحث الاستعانة بأي موقع الكتروني بل عليه اختيار الهيئات والمواقع الموثوقة والاستعانة بالموسوعات الضخمة العامة المعروفة ، كما يمكن أن نجد على الانترنت الكتب والدوريات والمجلات المحكمة التي نحتاجها أو المحاضرات الجامعية التي نستطيع الحصول على بعض المعلومات منها .</a:t>
            </a:r>
            <a:endParaRPr lang="en-US" sz="1400" dirty="0">
              <a:latin typeface="Calibri"/>
              <a:ea typeface="Calibri"/>
              <a:cs typeface="Arial"/>
            </a:endParaRPr>
          </a:p>
          <a:p>
            <a:pPr marL="342900" lvl="0" indent="-342900" algn="just">
              <a:lnSpc>
                <a:spcPct val="115000"/>
              </a:lnSpc>
              <a:spcAft>
                <a:spcPts val="1000"/>
              </a:spcAft>
              <a:buFont typeface="+mj-lt"/>
              <a:buAutoNum type="arabicPeriod" startAt="6"/>
              <a:tabLst>
                <a:tab pos="457200" algn="l"/>
              </a:tabLst>
            </a:pPr>
            <a:r>
              <a:rPr lang="ar-SA" b="1" dirty="0">
                <a:latin typeface="Calibri"/>
                <a:ea typeface="Calibri"/>
                <a:cs typeface="Simplified Arabic"/>
              </a:rPr>
              <a:t>البدء بكتابة الورقة البحثية </a:t>
            </a:r>
            <a:r>
              <a:rPr lang="ar-SA" dirty="0" smtClean="0">
                <a:latin typeface="Calibri"/>
                <a:ea typeface="Calibri"/>
                <a:cs typeface="Simplified Arabic"/>
              </a:rPr>
              <a:t>:</a:t>
            </a:r>
            <a:r>
              <a:rPr lang="ar-IQ" dirty="0" smtClean="0">
                <a:latin typeface="Calibri"/>
                <a:ea typeface="Calibri"/>
                <a:cs typeface="Simplified Arabic"/>
              </a:rPr>
              <a:t> ب</a:t>
            </a:r>
            <a:r>
              <a:rPr lang="ar-SA" dirty="0" smtClean="0">
                <a:latin typeface="Calibri"/>
                <a:ea typeface="Calibri"/>
                <a:cs typeface="Simplified Arabic"/>
              </a:rPr>
              <a:t>عد </a:t>
            </a:r>
            <a:r>
              <a:rPr lang="ar-SA" dirty="0">
                <a:latin typeface="Calibri"/>
                <a:ea typeface="Calibri"/>
                <a:cs typeface="Simplified Arabic"/>
              </a:rPr>
              <a:t>أن حددنا موضوع البحث وعنوانه ونظمنا الأفكار وحددنا المراجع، نبدأ بتقسيم المعلومات وتحديد ارتباط كل منها بالأخرى ، فنحدد ما هي فصول الورقة البحثية، ونكتب مسودة أولية لجميع الفصول ثمّ نقوم بتنقيحها .</a:t>
            </a:r>
            <a:endParaRPr lang="en-US" sz="1400" dirty="0">
              <a:latin typeface="Calibri"/>
              <a:ea typeface="Calibri"/>
              <a:cs typeface="Arial"/>
            </a:endParaRPr>
          </a:p>
          <a:p>
            <a:pPr marL="342900" lvl="0" indent="-342900" algn="just">
              <a:lnSpc>
                <a:spcPct val="115000"/>
              </a:lnSpc>
              <a:spcAft>
                <a:spcPts val="1000"/>
              </a:spcAft>
              <a:buFont typeface="+mj-lt"/>
              <a:buAutoNum type="arabicPeriod" startAt="7"/>
              <a:tabLst>
                <a:tab pos="457200" algn="l"/>
              </a:tabLst>
            </a:pPr>
            <a:r>
              <a:rPr lang="ar-SA" b="1" dirty="0">
                <a:latin typeface="Calibri"/>
                <a:ea typeface="Calibri"/>
                <a:cs typeface="Simplified Arabic"/>
              </a:rPr>
              <a:t>اتباع أسلوب منهجي في ذكر المراجع </a:t>
            </a:r>
            <a:r>
              <a:rPr lang="ar-SA" dirty="0" smtClean="0">
                <a:latin typeface="Calibri"/>
                <a:ea typeface="Calibri"/>
                <a:cs typeface="Simplified Arabic"/>
              </a:rPr>
              <a:t>:</a:t>
            </a:r>
            <a:r>
              <a:rPr lang="ar-IQ" dirty="0" smtClean="0">
                <a:latin typeface="Calibri"/>
                <a:ea typeface="Calibri"/>
                <a:cs typeface="Simplified Arabic"/>
              </a:rPr>
              <a:t> </a:t>
            </a:r>
            <a:r>
              <a:rPr lang="ar-SA" dirty="0" smtClean="0">
                <a:latin typeface="Calibri"/>
                <a:ea typeface="Calibri"/>
                <a:cs typeface="Simplified Arabic"/>
              </a:rPr>
              <a:t>من </a:t>
            </a:r>
            <a:r>
              <a:rPr lang="ar-SA" dirty="0">
                <a:latin typeface="Calibri"/>
                <a:ea typeface="Calibri"/>
                <a:cs typeface="Simplified Arabic"/>
              </a:rPr>
              <a:t>الضروري عند كتابة ورقة بحثية قوية تغذيتها ،الإحصائيات واستطلاعات الرأي والرسوم البيانية المأخوذة من المصادر التي تحدثنا عنها سابقاً.</a:t>
            </a:r>
            <a:endParaRPr lang="en-US" sz="1400" dirty="0">
              <a:latin typeface="Calibri"/>
              <a:ea typeface="Calibri"/>
              <a:cs typeface="Arial"/>
            </a:endParaRPr>
          </a:p>
          <a:p>
            <a:pPr marL="342900" lvl="0" indent="-342900" algn="just">
              <a:lnSpc>
                <a:spcPct val="115000"/>
              </a:lnSpc>
              <a:spcAft>
                <a:spcPts val="1000"/>
              </a:spcAft>
              <a:buFont typeface="+mj-lt"/>
              <a:buAutoNum type="arabicPeriod" startAt="8"/>
              <a:tabLst>
                <a:tab pos="457200" algn="l"/>
              </a:tabLst>
            </a:pPr>
            <a:r>
              <a:rPr lang="ar-SA" b="1" dirty="0">
                <a:latin typeface="Calibri"/>
                <a:ea typeface="Calibri"/>
                <a:cs typeface="Simplified Arabic"/>
              </a:rPr>
              <a:t>الالتزام بخطوات إعداد الورقة البحثية </a:t>
            </a:r>
            <a:r>
              <a:rPr lang="ar-SA" dirty="0">
                <a:latin typeface="Calibri"/>
                <a:ea typeface="Calibri"/>
                <a:cs typeface="Simplified Arabic"/>
              </a:rPr>
              <a:t>: أهم نصيحة لكتابة ورقة بحثية قوية ، فيفترض على الباحث التزام الترتيب في ورقته البحثية، ففي بداية الورقة نكتب مقدمة نطرح فيها ملخص عام للموضوع ، ومن ثمّ ننتقل للفصل التمهيدي ، وعندما تكون الورقة البحثية طويلة فإن كتابة ملخص للمحتوى بالإضافة الى الأمور التي نرغب بتقديمها هو أمر ضروري، وبعد ذلك ننتقل الى الفصول الرئيسية ونناقش فيها معلومات الورقة البحثية بالترتيب ، وفي نهاية الورقة نكتب خاتمة مختصرة ثمّ فهرس للدراسات السابقة والمراجع .</a:t>
            </a:r>
            <a:endParaRPr lang="en-US" sz="1400" dirty="0">
              <a:effectLst/>
              <a:latin typeface="Calibri"/>
              <a:ea typeface="Calibri"/>
              <a:cs typeface="Arial"/>
            </a:endParaRPr>
          </a:p>
        </p:txBody>
      </p:sp>
    </p:spTree>
    <p:extLst>
      <p:ext uri="{BB962C8B-B14F-4D97-AF65-F5344CB8AC3E}">
        <p14:creationId xmlns:p14="http://schemas.microsoft.com/office/powerpoint/2010/main" val="8065902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39552" y="692696"/>
            <a:ext cx="8229600" cy="864096"/>
          </a:xfrm>
        </p:spPr>
        <p:txBody>
          <a:bodyPr>
            <a:normAutofit/>
          </a:bodyPr>
          <a:lstStyle/>
          <a:p>
            <a:pPr algn="r"/>
            <a:r>
              <a:rPr lang="ar-IQ" dirty="0"/>
              <a:t> </a:t>
            </a:r>
            <a:r>
              <a:rPr lang="ar-IQ" dirty="0" smtClean="0"/>
              <a:t>المحتويات</a:t>
            </a:r>
            <a:endParaRPr lang="ar-IQ" dirty="0"/>
          </a:p>
        </p:txBody>
      </p:sp>
      <p:sp>
        <p:nvSpPr>
          <p:cNvPr id="3" name="عنصر نائب للمحتوى 2"/>
          <p:cNvSpPr>
            <a:spLocks noGrp="1"/>
          </p:cNvSpPr>
          <p:nvPr>
            <p:ph idx="1"/>
          </p:nvPr>
        </p:nvSpPr>
        <p:spPr>
          <a:xfrm>
            <a:off x="3419872" y="1181472"/>
            <a:ext cx="5266928" cy="5415880"/>
          </a:xfrm>
        </p:spPr>
        <p:txBody>
          <a:bodyPr>
            <a:normAutofit/>
          </a:bodyPr>
          <a:lstStyle/>
          <a:p>
            <a:pPr marL="0" indent="0">
              <a:lnSpc>
                <a:spcPct val="115000"/>
              </a:lnSpc>
              <a:spcAft>
                <a:spcPts val="1000"/>
              </a:spcAft>
              <a:buNone/>
            </a:pPr>
            <a:endParaRPr lang="en-US" sz="1600" dirty="0">
              <a:latin typeface="Calibri"/>
              <a:ea typeface="Calibri"/>
              <a:cs typeface="Arial"/>
            </a:endParaRPr>
          </a:p>
          <a:p>
            <a:pPr marL="342900" lvl="0" indent="-342900">
              <a:lnSpc>
                <a:spcPct val="115000"/>
              </a:lnSpc>
              <a:spcAft>
                <a:spcPts val="1000"/>
              </a:spcAft>
              <a:buFont typeface="Wingdings"/>
              <a:buChar char=""/>
            </a:pPr>
            <a:r>
              <a:rPr lang="ar-IQ" sz="2800" b="1" dirty="0">
                <a:latin typeface="Calibri"/>
                <a:ea typeface="Calibri"/>
                <a:cs typeface="Simplified Arabic"/>
              </a:rPr>
              <a:t>التطبيق العملي كتابة ملخص البحث في المجلات العالمية .</a:t>
            </a:r>
            <a:endParaRPr lang="en-US" sz="1600" dirty="0">
              <a:latin typeface="Calibri"/>
              <a:ea typeface="Calibri"/>
              <a:cs typeface="Arial"/>
            </a:endParaRPr>
          </a:p>
          <a:p>
            <a:pPr marL="342900" lvl="0" indent="-342900">
              <a:lnSpc>
                <a:spcPct val="115000"/>
              </a:lnSpc>
              <a:spcAft>
                <a:spcPts val="1000"/>
              </a:spcAft>
              <a:buFont typeface="Wingdings"/>
              <a:buChar char=""/>
            </a:pPr>
            <a:r>
              <a:rPr lang="ar-IQ" sz="2800" b="1" dirty="0">
                <a:latin typeface="Calibri"/>
                <a:ea typeface="Calibri"/>
                <a:cs typeface="Simplified Arabic"/>
              </a:rPr>
              <a:t>مهارات كتابة البحث العلمي (المقدمة ، المشكلة، الاهداف ، الطريقة الاجراءات ، النتائج ، المناقشة ، المصادر) .</a:t>
            </a:r>
            <a:endParaRPr lang="en-US" sz="1600" dirty="0">
              <a:latin typeface="Calibri"/>
              <a:ea typeface="Calibri"/>
              <a:cs typeface="Arial"/>
            </a:endParaRPr>
          </a:p>
          <a:p>
            <a:pPr marL="342900" lvl="0" indent="-342900">
              <a:lnSpc>
                <a:spcPct val="115000"/>
              </a:lnSpc>
              <a:spcAft>
                <a:spcPts val="1000"/>
              </a:spcAft>
              <a:buFont typeface="Wingdings"/>
              <a:buChar char=""/>
            </a:pPr>
            <a:r>
              <a:rPr lang="ar-IQ" sz="2800" b="1" dirty="0">
                <a:latin typeface="Calibri"/>
                <a:ea typeface="Calibri"/>
                <a:cs typeface="Simplified Arabic"/>
              </a:rPr>
              <a:t>كيفية كتابة (</a:t>
            </a:r>
            <a:r>
              <a:rPr lang="en-US" sz="2800" b="1" dirty="0">
                <a:latin typeface="Simplified Arabic"/>
                <a:ea typeface="Calibri"/>
                <a:cs typeface="Arial"/>
              </a:rPr>
              <a:t>Reviewer Article</a:t>
            </a:r>
            <a:r>
              <a:rPr lang="ar-IQ" sz="2800" b="1" dirty="0">
                <a:latin typeface="Calibri"/>
                <a:ea typeface="Calibri"/>
                <a:cs typeface="Simplified Arabic"/>
              </a:rPr>
              <a:t>).</a:t>
            </a:r>
            <a:endParaRPr lang="en-US" sz="1600" dirty="0">
              <a:latin typeface="Calibri"/>
              <a:ea typeface="Calibri"/>
              <a:cs typeface="Arial"/>
            </a:endParaRPr>
          </a:p>
          <a:p>
            <a:pPr marL="342900" lvl="0" indent="-342900">
              <a:lnSpc>
                <a:spcPct val="115000"/>
              </a:lnSpc>
              <a:spcAft>
                <a:spcPts val="1000"/>
              </a:spcAft>
              <a:buFont typeface="Wingdings"/>
              <a:buChar char=""/>
            </a:pPr>
            <a:r>
              <a:rPr lang="ar-IQ" sz="2800" b="1" dirty="0">
                <a:latin typeface="Calibri"/>
                <a:ea typeface="Calibri"/>
                <a:cs typeface="Simplified Arabic"/>
              </a:rPr>
              <a:t>كيفية كتابة مقال المراجعة </a:t>
            </a:r>
            <a:r>
              <a:rPr lang="en-US" sz="2800" b="1" dirty="0">
                <a:latin typeface="Simplified Arabic"/>
                <a:ea typeface="Calibri"/>
                <a:cs typeface="Arial"/>
              </a:rPr>
              <a:t>( Reviewer paper)</a:t>
            </a:r>
            <a:r>
              <a:rPr lang="ar-IQ" sz="2800" b="1" dirty="0">
                <a:latin typeface="Calibri"/>
                <a:ea typeface="Calibri"/>
                <a:cs typeface="Simplified Arabic"/>
              </a:rPr>
              <a:t>.</a:t>
            </a:r>
            <a:endParaRPr lang="en-US" sz="1600" dirty="0">
              <a:latin typeface="Calibri"/>
              <a:ea typeface="Calibri"/>
              <a:cs typeface="Arial"/>
            </a:endParaRPr>
          </a:p>
          <a:p>
            <a:endParaRPr lang="ar-IQ"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556792"/>
            <a:ext cx="3168352" cy="4176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727103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539552" y="980728"/>
            <a:ext cx="8496944" cy="1494768"/>
          </a:xfrm>
          <a:prstGeom prst="rect">
            <a:avLst/>
          </a:prstGeom>
        </p:spPr>
        <p:txBody>
          <a:bodyPr wrap="square">
            <a:spAutoFit/>
          </a:bodyPr>
          <a:lstStyle/>
          <a:p>
            <a:pPr marL="342900" lvl="0" indent="-342900" algn="just">
              <a:lnSpc>
                <a:spcPct val="115000"/>
              </a:lnSpc>
              <a:spcAft>
                <a:spcPts val="1000"/>
              </a:spcAft>
              <a:buFont typeface="+mj-lt"/>
              <a:buAutoNum type="arabicPeriod" startAt="9"/>
              <a:tabLst>
                <a:tab pos="457200" algn="l"/>
              </a:tabLst>
            </a:pPr>
            <a:r>
              <a:rPr lang="ar-SA" b="1" dirty="0">
                <a:latin typeface="Calibri"/>
                <a:ea typeface="Calibri"/>
                <a:cs typeface="Simplified Arabic"/>
              </a:rPr>
              <a:t>طريقة وأسلوب الكتابة </a:t>
            </a:r>
            <a:r>
              <a:rPr lang="ar-SA" dirty="0" smtClean="0">
                <a:latin typeface="Calibri"/>
                <a:ea typeface="Calibri"/>
                <a:cs typeface="Simplified Arabic"/>
              </a:rPr>
              <a:t>:</a:t>
            </a:r>
            <a:r>
              <a:rPr lang="ar-IQ" dirty="0" smtClean="0">
                <a:latin typeface="Calibri"/>
                <a:ea typeface="Calibri"/>
                <a:cs typeface="Simplified Arabic"/>
              </a:rPr>
              <a:t> </a:t>
            </a:r>
            <a:r>
              <a:rPr lang="ar-SA" dirty="0" smtClean="0">
                <a:latin typeface="Calibri"/>
                <a:ea typeface="Calibri"/>
                <a:cs typeface="Simplified Arabic"/>
              </a:rPr>
              <a:t>من </a:t>
            </a:r>
            <a:r>
              <a:rPr lang="ar-SA" dirty="0">
                <a:latin typeface="Calibri"/>
                <a:ea typeface="Calibri"/>
                <a:cs typeface="Simplified Arabic"/>
              </a:rPr>
              <a:t>الضروري لمن يريد كتابة ورقة بحثية قوية أن يتبع أسلوب سلس في الكتابة، يحرص فيه على الترابط والتحول المثالي بين الكلمات والعبارات ، بحيث تكون كل فقرة امتداد لسابقتها.</a:t>
            </a:r>
            <a:endParaRPr lang="en-US" sz="1400" dirty="0">
              <a:latin typeface="Calibri"/>
              <a:ea typeface="Calibri"/>
              <a:cs typeface="Arial"/>
            </a:endParaRPr>
          </a:p>
          <a:p>
            <a:pPr marL="228600" algn="just">
              <a:lnSpc>
                <a:spcPct val="115000"/>
              </a:lnSpc>
              <a:spcAft>
                <a:spcPts val="1000"/>
              </a:spcAft>
            </a:pPr>
            <a:r>
              <a:rPr lang="ar-SA" dirty="0">
                <a:latin typeface="Calibri"/>
                <a:ea typeface="Calibri"/>
                <a:cs typeface="Simplified Arabic"/>
              </a:rPr>
              <a:t>10</a:t>
            </a:r>
            <a:r>
              <a:rPr lang="en-US" dirty="0">
                <a:latin typeface="Simplified Arabic"/>
                <a:ea typeface="Calibri"/>
                <a:cs typeface="Arial"/>
              </a:rPr>
              <a:t>.</a:t>
            </a:r>
            <a:r>
              <a:rPr lang="ar-SA" dirty="0">
                <a:latin typeface="Calibri"/>
                <a:ea typeface="Calibri"/>
                <a:cs typeface="Simplified Arabic"/>
              </a:rPr>
              <a:t>المراجعة والنقد الشخصي :لا بد للكاتب في النهاية من مراجعة ورقته البحثية أكثر من مرة ونقدها ليقف على نقاط الضعف أو الخلل فيها.</a:t>
            </a:r>
            <a:endParaRPr lang="en-US" sz="1400" dirty="0">
              <a:effectLst/>
              <a:latin typeface="Calibri"/>
              <a:ea typeface="Calibri"/>
              <a:cs typeface="Arial"/>
            </a:endParaRPr>
          </a:p>
        </p:txBody>
      </p:sp>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4724" y="2420888"/>
            <a:ext cx="6686600" cy="42298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593178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85800" y="-2403648"/>
            <a:ext cx="2743200" cy="72008"/>
          </a:xfrm>
        </p:spPr>
        <p:txBody>
          <a:bodyPr/>
          <a:lstStyle/>
          <a:p>
            <a:endParaRPr lang="ar-IQ" dirty="0"/>
          </a:p>
        </p:txBody>
      </p:sp>
      <p:sp>
        <p:nvSpPr>
          <p:cNvPr id="3" name="عنصر نائب للنص 2"/>
          <p:cNvSpPr>
            <a:spLocks noGrp="1"/>
          </p:cNvSpPr>
          <p:nvPr>
            <p:ph type="body" idx="2"/>
          </p:nvPr>
        </p:nvSpPr>
        <p:spPr>
          <a:xfrm>
            <a:off x="685800" y="1484784"/>
            <a:ext cx="2743200" cy="4320480"/>
          </a:xfrm>
        </p:spPr>
        <p:txBody>
          <a:bodyPr>
            <a:normAutofit/>
          </a:bodyPr>
          <a:lstStyle/>
          <a:p>
            <a:pPr algn="ctr"/>
            <a:r>
              <a:rPr lang="ar-IQ" sz="6600" dirty="0" smtClean="0">
                <a:solidFill>
                  <a:srgbClr val="7030A0"/>
                </a:solidFill>
                <a:latin typeface="Arial Rounded MT Bold" pitchFamily="34" charset="0"/>
              </a:rPr>
              <a:t>شكرا</a:t>
            </a:r>
          </a:p>
          <a:p>
            <a:pPr algn="ctr"/>
            <a:r>
              <a:rPr lang="ar-IQ" sz="6600" dirty="0" smtClean="0">
                <a:solidFill>
                  <a:srgbClr val="7030A0"/>
                </a:solidFill>
                <a:latin typeface="Arial Rounded MT Bold" pitchFamily="34" charset="0"/>
              </a:rPr>
              <a:t>لحسن</a:t>
            </a:r>
          </a:p>
          <a:p>
            <a:pPr algn="ctr"/>
            <a:r>
              <a:rPr lang="ar-IQ" sz="6600" dirty="0">
                <a:solidFill>
                  <a:srgbClr val="7030A0"/>
                </a:solidFill>
                <a:latin typeface="Arial Rounded MT Bold" pitchFamily="34" charset="0"/>
              </a:rPr>
              <a:t> </a:t>
            </a:r>
            <a:r>
              <a:rPr lang="ar-IQ" sz="6600" dirty="0" smtClean="0">
                <a:solidFill>
                  <a:srgbClr val="7030A0"/>
                </a:solidFill>
                <a:latin typeface="Arial Rounded MT Bold" pitchFamily="34" charset="0"/>
              </a:rPr>
              <a:t>الاصغاء</a:t>
            </a:r>
            <a:endParaRPr lang="ar-IQ" sz="6600" dirty="0">
              <a:solidFill>
                <a:srgbClr val="7030A0"/>
              </a:solidFill>
              <a:latin typeface="Arial Rounded MT Bold" pitchFamily="34" charset="0"/>
            </a:endParaRPr>
          </a:p>
        </p:txBody>
      </p:sp>
      <p:pic>
        <p:nvPicPr>
          <p:cNvPr id="12290"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3575050" y="908720"/>
            <a:ext cx="5111750" cy="5256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053363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51520" y="917588"/>
            <a:ext cx="8784976" cy="5073184"/>
          </a:xfrm>
          <a:prstGeom prst="rect">
            <a:avLst/>
          </a:prstGeom>
        </p:spPr>
        <p:txBody>
          <a:bodyPr wrap="square">
            <a:spAutoFit/>
          </a:bodyPr>
          <a:lstStyle/>
          <a:p>
            <a:pPr>
              <a:lnSpc>
                <a:spcPct val="115000"/>
              </a:lnSpc>
              <a:spcAft>
                <a:spcPts val="1000"/>
              </a:spcAft>
            </a:pPr>
            <a:r>
              <a:rPr lang="ar-IQ" b="1" dirty="0" smtClean="0">
                <a:effectLst/>
                <a:latin typeface="Calibri"/>
                <a:ea typeface="Calibri"/>
                <a:cs typeface="Simplified Arabic"/>
              </a:rPr>
              <a:t>اولا :كتابة ملخص البحث في المجلات العالمية:</a:t>
            </a:r>
            <a:endParaRPr lang="en-US" sz="1400" dirty="0" smtClean="0">
              <a:effectLst/>
              <a:latin typeface="Calibri"/>
              <a:ea typeface="Calibri"/>
              <a:cs typeface="Arial"/>
            </a:endParaRPr>
          </a:p>
          <a:p>
            <a:pPr>
              <a:lnSpc>
                <a:spcPct val="115000"/>
              </a:lnSpc>
              <a:spcBef>
                <a:spcPts val="1500"/>
              </a:spcBef>
              <a:spcAft>
                <a:spcPts val="750"/>
              </a:spcAft>
            </a:pPr>
            <a:r>
              <a:rPr lang="ar-SA" kern="1800" dirty="0" smtClean="0">
                <a:solidFill>
                  <a:srgbClr val="000000"/>
                </a:solidFill>
                <a:effectLst/>
                <a:latin typeface="Calibri"/>
                <a:ea typeface="Times New Roman"/>
                <a:cs typeface="Simplified Arabic"/>
              </a:rPr>
              <a:t>تضمن</a:t>
            </a:r>
            <a:r>
              <a:rPr lang="en-US" kern="1800" dirty="0" smtClean="0">
                <a:solidFill>
                  <a:srgbClr val="000000"/>
                </a:solidFill>
                <a:effectLst/>
                <a:latin typeface="Simplified Arabic"/>
                <a:ea typeface="Times New Roman"/>
                <a:cs typeface="Arial"/>
              </a:rPr>
              <a:t>:</a:t>
            </a:r>
            <a:endParaRPr lang="en-US" sz="1400" dirty="0" smtClean="0">
              <a:effectLst/>
              <a:latin typeface="Calibri"/>
              <a:ea typeface="Calibri"/>
              <a:cs typeface="Arial"/>
            </a:endParaRPr>
          </a:p>
          <a:p>
            <a:pPr marL="342900" lvl="0" indent="-342900">
              <a:lnSpc>
                <a:spcPct val="115000"/>
              </a:lnSpc>
              <a:spcBef>
                <a:spcPts val="1500"/>
              </a:spcBef>
              <a:spcAft>
                <a:spcPts val="750"/>
              </a:spcAft>
              <a:tabLst>
                <a:tab pos="457200" algn="l"/>
              </a:tabLst>
            </a:pPr>
            <a:r>
              <a:rPr lang="ar-IQ" kern="1800" dirty="0" smtClean="0">
                <a:solidFill>
                  <a:srgbClr val="000000"/>
                </a:solidFill>
                <a:effectLst/>
                <a:latin typeface="Calibri"/>
                <a:ea typeface="Times New Roman"/>
                <a:cs typeface="Simplified Arabic"/>
              </a:rPr>
              <a:t>1_</a:t>
            </a:r>
            <a:r>
              <a:rPr lang="ar-SA" kern="1800" dirty="0" smtClean="0">
                <a:solidFill>
                  <a:srgbClr val="000000"/>
                </a:solidFill>
                <a:effectLst/>
                <a:latin typeface="Calibri"/>
                <a:ea typeface="Times New Roman"/>
                <a:cs typeface="Simplified Arabic"/>
              </a:rPr>
              <a:t>الهدف العام من الدراسة ومشكلة (مشاكل) البحث التي تمت دراستها</a:t>
            </a:r>
            <a:r>
              <a:rPr lang="en-US" kern="1800" dirty="0" smtClean="0">
                <a:solidFill>
                  <a:srgbClr val="000000"/>
                </a:solidFill>
                <a:effectLst/>
                <a:latin typeface="Simplified Arabic"/>
                <a:ea typeface="Times New Roman"/>
                <a:cs typeface="Arial"/>
              </a:rPr>
              <a:t>.</a:t>
            </a:r>
            <a:endParaRPr lang="en-US" sz="1400" dirty="0" smtClean="0">
              <a:effectLst/>
              <a:latin typeface="Calibri"/>
              <a:ea typeface="Calibri"/>
              <a:cs typeface="Arial"/>
            </a:endParaRPr>
          </a:p>
          <a:p>
            <a:pPr marL="342900" lvl="0" indent="-342900">
              <a:lnSpc>
                <a:spcPct val="115000"/>
              </a:lnSpc>
              <a:spcBef>
                <a:spcPts val="1500"/>
              </a:spcBef>
              <a:spcAft>
                <a:spcPts val="750"/>
              </a:spcAft>
              <a:tabLst>
                <a:tab pos="457200" algn="l"/>
              </a:tabLst>
            </a:pPr>
            <a:r>
              <a:rPr lang="ar-IQ" kern="1800" dirty="0" smtClean="0">
                <a:solidFill>
                  <a:srgbClr val="000000"/>
                </a:solidFill>
                <a:latin typeface="Calibri"/>
                <a:ea typeface="Times New Roman"/>
                <a:cs typeface="Simplified Arabic"/>
              </a:rPr>
              <a:t>2_</a:t>
            </a:r>
            <a:r>
              <a:rPr lang="ar-SA" kern="1800" dirty="0" smtClean="0">
                <a:solidFill>
                  <a:srgbClr val="000000"/>
                </a:solidFill>
                <a:effectLst/>
                <a:latin typeface="Calibri"/>
                <a:ea typeface="Times New Roman"/>
                <a:cs typeface="Simplified Arabic"/>
              </a:rPr>
              <a:t>التصميم الأساسي للدراسة (منهج وأدوات الدراسة).</a:t>
            </a:r>
            <a:endParaRPr lang="en-US" sz="1400" dirty="0" smtClean="0">
              <a:effectLst/>
              <a:latin typeface="Calibri"/>
              <a:ea typeface="Calibri"/>
              <a:cs typeface="Arial"/>
            </a:endParaRPr>
          </a:p>
          <a:p>
            <a:pPr marL="342900" lvl="0" indent="-342900">
              <a:lnSpc>
                <a:spcPct val="115000"/>
              </a:lnSpc>
              <a:spcBef>
                <a:spcPts val="1500"/>
              </a:spcBef>
              <a:spcAft>
                <a:spcPts val="750"/>
              </a:spcAft>
              <a:tabLst>
                <a:tab pos="457200" algn="l"/>
              </a:tabLst>
            </a:pPr>
            <a:r>
              <a:rPr lang="ar-IQ" kern="1800" dirty="0" smtClean="0">
                <a:solidFill>
                  <a:srgbClr val="000000"/>
                </a:solidFill>
                <a:latin typeface="Calibri"/>
                <a:ea typeface="Times New Roman"/>
                <a:cs typeface="Simplified Arabic"/>
              </a:rPr>
              <a:t>3_</a:t>
            </a:r>
            <a:r>
              <a:rPr lang="ar-SA" kern="1800" dirty="0" smtClean="0">
                <a:solidFill>
                  <a:srgbClr val="000000"/>
                </a:solidFill>
                <a:effectLst/>
                <a:latin typeface="Calibri"/>
                <a:ea typeface="Times New Roman"/>
                <a:cs typeface="Simplified Arabic"/>
              </a:rPr>
              <a:t>النتائج التي تم الوصول إليها نتيجة تحليل البيانات</a:t>
            </a:r>
            <a:r>
              <a:rPr lang="en-US" kern="1800" dirty="0" smtClean="0">
                <a:solidFill>
                  <a:srgbClr val="000000"/>
                </a:solidFill>
                <a:effectLst/>
                <a:latin typeface="Simplified Arabic"/>
                <a:ea typeface="Times New Roman"/>
                <a:cs typeface="Arial"/>
              </a:rPr>
              <a:t>.</a:t>
            </a:r>
            <a:endParaRPr lang="en-US" sz="1400" dirty="0" smtClean="0">
              <a:effectLst/>
              <a:latin typeface="Calibri"/>
              <a:ea typeface="Calibri"/>
              <a:cs typeface="Arial"/>
            </a:endParaRPr>
          </a:p>
          <a:p>
            <a:pPr marL="342900" lvl="0" indent="-342900">
              <a:lnSpc>
                <a:spcPct val="115000"/>
              </a:lnSpc>
              <a:spcBef>
                <a:spcPts val="1500"/>
              </a:spcBef>
              <a:spcAft>
                <a:spcPts val="750"/>
              </a:spcAft>
              <a:tabLst>
                <a:tab pos="457200" algn="l"/>
              </a:tabLst>
            </a:pPr>
            <a:r>
              <a:rPr lang="en-US" kern="1800" dirty="0" smtClean="0">
                <a:solidFill>
                  <a:srgbClr val="000000"/>
                </a:solidFill>
                <a:effectLst/>
                <a:latin typeface="Calibri"/>
                <a:ea typeface="Times New Roman"/>
                <a:cs typeface="Simplified Arabic"/>
              </a:rPr>
              <a:t>4_</a:t>
            </a:r>
            <a:r>
              <a:rPr lang="ar-SA" kern="1800" dirty="0" smtClean="0">
                <a:solidFill>
                  <a:srgbClr val="000000"/>
                </a:solidFill>
                <a:effectLst/>
                <a:latin typeface="Calibri"/>
                <a:ea typeface="Times New Roman"/>
                <a:cs typeface="Simplified Arabic"/>
              </a:rPr>
              <a:t>إيجاز للتفسيرات والاستنتاجات والتوصيات</a:t>
            </a:r>
            <a:r>
              <a:rPr lang="en-US" kern="1800" dirty="0" smtClean="0">
                <a:solidFill>
                  <a:srgbClr val="000000"/>
                </a:solidFill>
                <a:effectLst/>
                <a:latin typeface="Simplified Arabic"/>
                <a:ea typeface="Times New Roman"/>
                <a:cs typeface="Arial"/>
              </a:rPr>
              <a:t>.</a:t>
            </a:r>
            <a:endParaRPr lang="en-US" sz="1400" dirty="0" smtClean="0">
              <a:effectLst/>
              <a:latin typeface="Calibri"/>
              <a:ea typeface="Calibri"/>
              <a:cs typeface="Arial"/>
            </a:endParaRPr>
          </a:p>
          <a:p>
            <a:pPr algn="just">
              <a:lnSpc>
                <a:spcPct val="115000"/>
              </a:lnSpc>
              <a:spcBef>
                <a:spcPts val="1500"/>
              </a:spcBef>
              <a:spcAft>
                <a:spcPts val="750"/>
              </a:spcAft>
            </a:pPr>
            <a:r>
              <a:rPr lang="en-US" kern="1800" dirty="0" smtClean="0">
                <a:solidFill>
                  <a:srgbClr val="000000"/>
                </a:solidFill>
                <a:effectLst/>
                <a:latin typeface="Simplified Arabic"/>
                <a:ea typeface="Times New Roman"/>
                <a:cs typeface="Arial"/>
              </a:rPr>
              <a:t> </a:t>
            </a:r>
            <a:r>
              <a:rPr lang="ar-SA" b="1" kern="1800" dirty="0" smtClean="0">
                <a:solidFill>
                  <a:srgbClr val="000000"/>
                </a:solidFill>
                <a:effectLst/>
                <a:latin typeface="Calibri"/>
                <a:ea typeface="Times New Roman"/>
                <a:cs typeface="Simplified Arabic"/>
              </a:rPr>
              <a:t>أهمية ملخص البحث الجيد</a:t>
            </a:r>
            <a:r>
              <a:rPr lang="ar-SA" kern="1800" dirty="0" smtClean="0">
                <a:solidFill>
                  <a:srgbClr val="000000"/>
                </a:solidFill>
                <a:effectLst/>
                <a:latin typeface="Calibri"/>
                <a:ea typeface="Times New Roman"/>
                <a:cs typeface="Simplified Arabic"/>
              </a:rPr>
              <a:t>: يتيح لك ملخص البحث فرصة لتفصل بشكل دقيق كل الجوانب الأساسية لدراستك، كما يساعد القراء على تحديد ما إذا كانوا يريدون إكمال قراءة البحث أم لا، أي أنه يوضح موضوع البحث في سطور، لذلك يجب أن تتوفر في الملخص كل المعلومات الأساسية عن المحتوى الكامل للدراسة، كالهدف من الدراسة والمنهج المستخدم، والنتائج بشكل موجز</a:t>
            </a:r>
            <a:r>
              <a:rPr lang="en-US" kern="1800" dirty="0" smtClean="0">
                <a:solidFill>
                  <a:srgbClr val="000000"/>
                </a:solidFill>
                <a:effectLst/>
                <a:latin typeface="Simplified Arabic"/>
                <a:ea typeface="Times New Roman"/>
                <a:cs typeface="Arial"/>
              </a:rPr>
              <a:t>.</a:t>
            </a:r>
            <a:endParaRPr lang="en-US" sz="1400" dirty="0">
              <a:effectLst/>
              <a:latin typeface="Calibri"/>
              <a:ea typeface="Calibri"/>
              <a:cs typeface="Arial"/>
            </a:endParaRP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1052736"/>
            <a:ext cx="3240361" cy="3470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152255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107504" y="980728"/>
            <a:ext cx="8856984" cy="4801314"/>
          </a:xfrm>
          <a:prstGeom prst="rect">
            <a:avLst/>
          </a:prstGeom>
        </p:spPr>
        <p:txBody>
          <a:bodyPr wrap="square">
            <a:spAutoFit/>
          </a:bodyPr>
          <a:lstStyle/>
          <a:p>
            <a:r>
              <a:rPr lang="ar-IQ" b="1" dirty="0" smtClean="0"/>
              <a:t>أنواع الملخصات:</a:t>
            </a:r>
          </a:p>
          <a:p>
            <a:r>
              <a:rPr lang="ar-IQ" dirty="0" smtClean="0"/>
              <a:t>قبل البدء بالكتابة عليك تحديد أي نوع من الملخصات ستستخدم، هناك أربعة أنواع عامة:</a:t>
            </a:r>
          </a:p>
          <a:p>
            <a:r>
              <a:rPr lang="ar-IQ" b="1" dirty="0" smtClean="0"/>
              <a:t>1.الملخص النقدي </a:t>
            </a:r>
            <a:r>
              <a:rPr lang="ar-IQ" dirty="0" smtClean="0"/>
              <a:t>: يوفر هذا النوع، بالإضافة إلى وصف النتائج والمعلومات الرئيسية ، حكمًا أو تعليقًا على صحة الدراسة أو موثوقيتها أو اكتمالها. يقيم الباحث الدراسة ويقارنها غالبًا مع أعمال أخرى حول نفس الموضوع. الملخصات النقدية تكتب في 400-500 كلمة بشكل عام بسبب التعليقات التفسيرية الإضافية. هذه الأنواع من الملخصات تستخدم بشكل غير منتظم.</a:t>
            </a:r>
          </a:p>
          <a:p>
            <a:r>
              <a:rPr lang="ar-IQ" b="1" dirty="0" smtClean="0"/>
              <a:t>2.الملخص الوصفي </a:t>
            </a:r>
            <a:r>
              <a:rPr lang="ar-IQ" dirty="0" smtClean="0"/>
              <a:t>: ويشير إلى نوع المعلومات الموجودة في العمل. لا تصدر أي أحكام حول العمل ، ولا تقدم نتائج أو استنتاجات البحث،  وتتضمن الكلمات المفتاحية الموجودة في النص وقد تتضمن الغرض من البحث وطرقه وحدوده، كما أنه يصف العمل الذي يجري تلخيصه فقط. بعض الباحثين يعتبرونه مخططًا للعمل ، وليس ملخصًا. الملخصات الوصفية عادة ما تكون قصيرة للغاية ، 100 كلمة أو أقل.</a:t>
            </a:r>
          </a:p>
          <a:p>
            <a:r>
              <a:rPr lang="ar-IQ" b="1" dirty="0" smtClean="0"/>
              <a:t>3.الملخص الإعلامي أو الإخباري </a:t>
            </a:r>
            <a:r>
              <a:rPr lang="ar-IQ" dirty="0" smtClean="0"/>
              <a:t>: يحتوي على المعلومات التي يمكن العثور عليها في الملخص الوصفي (الغرض ، الطرق ، الحدود) ولكنه يتضمن أيضًا نتائج واستنتاجات البحث وتوصيات الباحث، يختلف الطول وفقًا لنوع مجال البحث ، لكن نادرًا ما يزيد طول الملخص عن 300 كلمة.</a:t>
            </a:r>
          </a:p>
          <a:p>
            <a:r>
              <a:rPr lang="ar-IQ" b="1" dirty="0" smtClean="0"/>
              <a:t>4.ملخص بؤرة التركيز </a:t>
            </a:r>
            <a:r>
              <a:rPr lang="ar-IQ" dirty="0" smtClean="0"/>
              <a:t>: يتم كتابة هذا النوع من الملخصات بشكل محدد لجذب انتباه القارئ إلى الدراسة، لا يوجد أي ذريعة لوجود صورة متوازنة أو كاملة للدراسة ، وفي الواقع ، يمكن استخدام الملاحظات غير المكتملة والمميزة فقط لإثارة اهتمام القارئ. نظرًا لأن هذا النوع من الملخصات لا يمكن أن يكون مستقلاً عن مقالته المرتبطة به ، فهو ليس حقيقي ، وبالتالي نادراً ما يستخدم في الكتابة الأكاديمية.</a:t>
            </a:r>
            <a:endParaRPr lang="ar-IQ" dirty="0"/>
          </a:p>
        </p:txBody>
      </p:sp>
    </p:spTree>
    <p:extLst>
      <p:ext uri="{BB962C8B-B14F-4D97-AF65-F5344CB8AC3E}">
        <p14:creationId xmlns:p14="http://schemas.microsoft.com/office/powerpoint/2010/main" val="3190156897"/>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179512" y="810194"/>
            <a:ext cx="8856984" cy="6003182"/>
          </a:xfrm>
          <a:prstGeom prst="rect">
            <a:avLst/>
          </a:prstGeom>
        </p:spPr>
        <p:txBody>
          <a:bodyPr wrap="square">
            <a:spAutoFit/>
          </a:bodyPr>
          <a:lstStyle/>
          <a:p>
            <a:pPr>
              <a:lnSpc>
                <a:spcPct val="115000"/>
              </a:lnSpc>
              <a:spcBef>
                <a:spcPts val="1500"/>
              </a:spcBef>
              <a:spcAft>
                <a:spcPts val="750"/>
              </a:spcAft>
            </a:pPr>
            <a:r>
              <a:rPr lang="ar-SA" b="1" kern="1800" dirty="0">
                <a:solidFill>
                  <a:srgbClr val="000000"/>
                </a:solidFill>
                <a:latin typeface="Calibri"/>
                <a:ea typeface="Times New Roman"/>
                <a:cs typeface="Simplified Arabic"/>
              </a:rPr>
              <a:t>خطوات كتابة ملخص البحث العلمي:</a:t>
            </a:r>
            <a:endParaRPr lang="en-US" sz="1400" dirty="0">
              <a:latin typeface="Calibri"/>
              <a:ea typeface="Calibri"/>
              <a:cs typeface="Arial"/>
            </a:endParaRPr>
          </a:p>
          <a:p>
            <a:pPr algn="just">
              <a:lnSpc>
                <a:spcPct val="115000"/>
              </a:lnSpc>
              <a:spcBef>
                <a:spcPts val="1500"/>
              </a:spcBef>
              <a:spcAft>
                <a:spcPts val="750"/>
              </a:spcAft>
            </a:pPr>
            <a:r>
              <a:rPr lang="ar-SA" kern="1800" dirty="0">
                <a:solidFill>
                  <a:srgbClr val="000000"/>
                </a:solidFill>
                <a:latin typeface="Calibri"/>
                <a:ea typeface="Times New Roman"/>
                <a:cs typeface="Simplified Arabic"/>
              </a:rPr>
              <a:t>      يجب أن يقوم الباحث بكتابة سؤال البحث العلمي، ويحدد من خلاله الأسباب التي جعلت هذا السؤال مثيرا للاهتمام، ولذلك لكي يتشجع القارئ ويصبح لديه الحافز على اقتحام البحث العلمي الذي قام الباحث بإعداده، بالإضافة إلى ذلك فإنه سيساعدك كباحث على تذكر هدفك والتركيز عليه بشكل كامل</a:t>
            </a:r>
            <a:r>
              <a:rPr lang="en-US" kern="1800" dirty="0">
                <a:solidFill>
                  <a:srgbClr val="000000"/>
                </a:solidFill>
                <a:latin typeface="Simplified Arabic"/>
                <a:ea typeface="Times New Roman"/>
                <a:cs typeface="Arial"/>
              </a:rPr>
              <a:t>.</a:t>
            </a:r>
            <a:endParaRPr lang="en-US" sz="1400" dirty="0">
              <a:latin typeface="Calibri"/>
              <a:ea typeface="Calibri"/>
              <a:cs typeface="Arial"/>
            </a:endParaRPr>
          </a:p>
          <a:p>
            <a:pPr marL="342900" lvl="0" indent="-342900" algn="just">
              <a:lnSpc>
                <a:spcPct val="115000"/>
              </a:lnSpc>
              <a:spcBef>
                <a:spcPts val="1500"/>
              </a:spcBef>
              <a:spcAft>
                <a:spcPts val="750"/>
              </a:spcAft>
              <a:buFont typeface="+mj-lt"/>
              <a:buAutoNum type="arabicPeriod"/>
            </a:pPr>
            <a:r>
              <a:rPr lang="ar-SA" kern="1800" dirty="0">
                <a:solidFill>
                  <a:srgbClr val="000000"/>
                </a:solidFill>
                <a:latin typeface="Calibri"/>
                <a:ea typeface="Times New Roman"/>
                <a:cs typeface="Simplified Arabic"/>
              </a:rPr>
              <a:t>بعد ذلك يجب أن يقوم الباحث بوضع النظريات التي قام باختبارها وتأكد من صحتها دون أن يقدم أي شرح عنها</a:t>
            </a:r>
            <a:r>
              <a:rPr lang="en-US" kern="1800" dirty="0">
                <a:solidFill>
                  <a:srgbClr val="000000"/>
                </a:solidFill>
                <a:latin typeface="Simplified Arabic"/>
                <a:ea typeface="Times New Roman"/>
                <a:cs typeface="Arial"/>
              </a:rPr>
              <a:t>.</a:t>
            </a:r>
            <a:endParaRPr lang="en-US" sz="1400" dirty="0">
              <a:latin typeface="Calibri"/>
              <a:ea typeface="Calibri"/>
              <a:cs typeface="Arial"/>
            </a:endParaRPr>
          </a:p>
          <a:p>
            <a:pPr marL="342900" lvl="0" indent="-342900" algn="just">
              <a:lnSpc>
                <a:spcPct val="115000"/>
              </a:lnSpc>
              <a:spcBef>
                <a:spcPts val="1500"/>
              </a:spcBef>
              <a:spcAft>
                <a:spcPts val="750"/>
              </a:spcAft>
              <a:buFont typeface="+mj-lt"/>
              <a:buAutoNum type="arabicPeriod"/>
            </a:pPr>
            <a:r>
              <a:rPr lang="ar-SA" kern="1800" dirty="0">
                <a:solidFill>
                  <a:srgbClr val="000000"/>
                </a:solidFill>
                <a:latin typeface="Calibri"/>
                <a:ea typeface="Times New Roman"/>
                <a:cs typeface="Simplified Arabic"/>
              </a:rPr>
              <a:t>بعد ذلك يقوم الباحث بوصف الطرق التي سار عليها أثناء قيامه بالبحث العلمي، كما يقوم بالتحدث عن الطرق التي اتبعها أثناء قيامه بتحليل البيانات</a:t>
            </a:r>
            <a:r>
              <a:rPr lang="en-US" kern="1800" dirty="0">
                <a:solidFill>
                  <a:srgbClr val="000000"/>
                </a:solidFill>
                <a:latin typeface="Simplified Arabic"/>
                <a:ea typeface="Times New Roman"/>
                <a:cs typeface="Arial"/>
              </a:rPr>
              <a:t>.</a:t>
            </a:r>
            <a:endParaRPr lang="en-US" sz="1400" dirty="0">
              <a:latin typeface="Calibri"/>
              <a:ea typeface="Calibri"/>
              <a:cs typeface="Arial"/>
            </a:endParaRPr>
          </a:p>
          <a:p>
            <a:pPr marL="342900" lvl="0" indent="-342900" algn="just">
              <a:lnSpc>
                <a:spcPct val="115000"/>
              </a:lnSpc>
              <a:spcBef>
                <a:spcPts val="1500"/>
              </a:spcBef>
              <a:spcAft>
                <a:spcPts val="750"/>
              </a:spcAft>
              <a:buFont typeface="+mj-lt"/>
              <a:buAutoNum type="arabicPeriod"/>
            </a:pPr>
            <a:r>
              <a:rPr lang="ar-SA" kern="1800" dirty="0">
                <a:solidFill>
                  <a:srgbClr val="000000"/>
                </a:solidFill>
                <a:latin typeface="Calibri"/>
                <a:ea typeface="Times New Roman"/>
                <a:cs typeface="Simplified Arabic"/>
              </a:rPr>
              <a:t>بعد ذلك يجب أن يقوم الباحث بوصف نتائج البحث العملي وتحديدها، مع ذكر الآثار الرئيسية لتلك النتائج والتي تركتها على البحث العلمي الذي قام فيه الباحث</a:t>
            </a:r>
            <a:r>
              <a:rPr lang="en-US" kern="1800" dirty="0">
                <a:solidFill>
                  <a:srgbClr val="000000"/>
                </a:solidFill>
                <a:latin typeface="Simplified Arabic"/>
                <a:ea typeface="Times New Roman"/>
                <a:cs typeface="Arial"/>
              </a:rPr>
              <a:t>.</a:t>
            </a:r>
            <a:endParaRPr lang="en-US" sz="1400" dirty="0">
              <a:latin typeface="Calibri"/>
              <a:ea typeface="Calibri"/>
              <a:cs typeface="Arial"/>
            </a:endParaRPr>
          </a:p>
          <a:p>
            <a:pPr marL="342900" lvl="0" indent="-342900" algn="just">
              <a:lnSpc>
                <a:spcPct val="115000"/>
              </a:lnSpc>
              <a:spcBef>
                <a:spcPts val="1500"/>
              </a:spcBef>
              <a:spcAft>
                <a:spcPts val="750"/>
              </a:spcAft>
              <a:buFont typeface="+mj-lt"/>
              <a:buAutoNum type="arabicPeriod"/>
            </a:pPr>
            <a:r>
              <a:rPr lang="ar-SA" kern="1800" dirty="0">
                <a:solidFill>
                  <a:srgbClr val="000000"/>
                </a:solidFill>
                <a:latin typeface="Calibri"/>
                <a:ea typeface="Times New Roman"/>
                <a:cs typeface="Simplified Arabic"/>
              </a:rPr>
              <a:t>بعد ذلك يجب أن تترك مساحة صغيرة فارغة وذلك لكي تعود في النهاية إليها وتشرح الفرضيات التي استخدمتها، والنتائج التي توصلت إليها، ومن الممكن أن تقوم بتعديل بعض الأخطاء فيها</a:t>
            </a:r>
            <a:r>
              <a:rPr lang="en-US" kern="1800" dirty="0">
                <a:solidFill>
                  <a:srgbClr val="000000"/>
                </a:solidFill>
                <a:latin typeface="Simplified Arabic"/>
                <a:ea typeface="Times New Roman"/>
                <a:cs typeface="Arial"/>
              </a:rPr>
              <a:t>.</a:t>
            </a:r>
            <a:endParaRPr lang="en-US" sz="1400" dirty="0">
              <a:latin typeface="Calibri"/>
              <a:ea typeface="Calibri"/>
              <a:cs typeface="Arial"/>
            </a:endParaRPr>
          </a:p>
          <a:p>
            <a:pPr marL="342900" lvl="0" indent="-342900" algn="just">
              <a:lnSpc>
                <a:spcPct val="115000"/>
              </a:lnSpc>
              <a:spcBef>
                <a:spcPts val="1500"/>
              </a:spcBef>
              <a:spcAft>
                <a:spcPts val="750"/>
              </a:spcAft>
              <a:buFont typeface="+mj-lt"/>
              <a:buAutoNum type="arabicPeriod"/>
            </a:pPr>
            <a:r>
              <a:rPr lang="ar-SA" kern="1800" dirty="0">
                <a:solidFill>
                  <a:srgbClr val="000000"/>
                </a:solidFill>
                <a:latin typeface="Calibri"/>
                <a:ea typeface="Times New Roman"/>
                <a:cs typeface="Simplified Arabic"/>
              </a:rPr>
              <a:t>بعد ذلك يكمل الباحث تلخيص البحث مع التركيز بشلك مستمر على المسألة المراد تلخيصها في الملخص، والحرص الكبير على الإيجاز والاختصار والابتعاد عن العموميات</a:t>
            </a:r>
            <a:r>
              <a:rPr lang="en-US" kern="1800" dirty="0">
                <a:solidFill>
                  <a:srgbClr val="000000"/>
                </a:solidFill>
                <a:latin typeface="Simplified Arabic"/>
                <a:ea typeface="Times New Roman"/>
                <a:cs typeface="Arial"/>
              </a:rPr>
              <a:t>.</a:t>
            </a:r>
            <a:endParaRPr lang="en-US" sz="1400" dirty="0">
              <a:effectLst/>
              <a:latin typeface="Calibri"/>
              <a:ea typeface="Calibri"/>
              <a:cs typeface="Arial"/>
            </a:endParaRPr>
          </a:p>
        </p:txBody>
      </p:sp>
    </p:spTree>
    <p:extLst>
      <p:ext uri="{BB962C8B-B14F-4D97-AF65-F5344CB8AC3E}">
        <p14:creationId xmlns:p14="http://schemas.microsoft.com/office/powerpoint/2010/main" val="4723625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0" y="1015244"/>
            <a:ext cx="9036496" cy="5366084"/>
          </a:xfrm>
          <a:prstGeom prst="rect">
            <a:avLst/>
          </a:prstGeom>
        </p:spPr>
        <p:txBody>
          <a:bodyPr wrap="square">
            <a:spAutoFit/>
          </a:bodyPr>
          <a:lstStyle/>
          <a:p>
            <a:pPr lvl="0" algn="just">
              <a:lnSpc>
                <a:spcPct val="115000"/>
              </a:lnSpc>
              <a:spcBef>
                <a:spcPts val="1500"/>
              </a:spcBef>
              <a:spcAft>
                <a:spcPts val="750"/>
              </a:spcAft>
            </a:pPr>
            <a:r>
              <a:rPr lang="ar-IQ" kern="1800" dirty="0" smtClean="0">
                <a:solidFill>
                  <a:srgbClr val="000000"/>
                </a:solidFill>
                <a:latin typeface="Calibri"/>
                <a:ea typeface="Times New Roman"/>
                <a:cs typeface="Simplified Arabic"/>
              </a:rPr>
              <a:t>6_</a:t>
            </a:r>
            <a:r>
              <a:rPr lang="ar-SA" kern="1800" dirty="0" smtClean="0">
                <a:solidFill>
                  <a:srgbClr val="000000"/>
                </a:solidFill>
                <a:latin typeface="Calibri"/>
                <a:ea typeface="Times New Roman"/>
                <a:cs typeface="Simplified Arabic"/>
              </a:rPr>
              <a:t>يجب </a:t>
            </a:r>
            <a:r>
              <a:rPr lang="ar-SA" kern="1800" dirty="0">
                <a:solidFill>
                  <a:srgbClr val="000000"/>
                </a:solidFill>
                <a:latin typeface="Calibri"/>
                <a:ea typeface="Times New Roman"/>
                <a:cs typeface="Simplified Arabic"/>
              </a:rPr>
              <a:t>أن يحرص الباحث عند قيامه بكتابة ملخص البحث على أن يكون تمهيدا للدراسة التي يقوم بها الباحث، وأن يعطي فكرة عامة ومختصرة عنها</a:t>
            </a:r>
            <a:r>
              <a:rPr lang="en-US" kern="1800" dirty="0">
                <a:solidFill>
                  <a:srgbClr val="000000"/>
                </a:solidFill>
                <a:latin typeface="Simplified Arabic"/>
                <a:ea typeface="Times New Roman"/>
                <a:cs typeface="Arial"/>
              </a:rPr>
              <a:t>.</a:t>
            </a:r>
            <a:endParaRPr lang="en-US" sz="1400" dirty="0">
              <a:latin typeface="Calibri"/>
              <a:ea typeface="Calibri"/>
              <a:cs typeface="Arial"/>
            </a:endParaRPr>
          </a:p>
          <a:p>
            <a:pPr lvl="0" algn="just">
              <a:lnSpc>
                <a:spcPct val="115000"/>
              </a:lnSpc>
              <a:spcBef>
                <a:spcPts val="1500"/>
              </a:spcBef>
              <a:spcAft>
                <a:spcPts val="750"/>
              </a:spcAft>
            </a:pPr>
            <a:r>
              <a:rPr lang="ar-IQ" kern="1800" dirty="0" smtClean="0">
                <a:solidFill>
                  <a:srgbClr val="000000"/>
                </a:solidFill>
                <a:latin typeface="Calibri"/>
                <a:ea typeface="Times New Roman"/>
                <a:cs typeface="Simplified Arabic"/>
              </a:rPr>
              <a:t>7_</a:t>
            </a:r>
            <a:r>
              <a:rPr lang="ar-SA" kern="1800" dirty="0" smtClean="0">
                <a:solidFill>
                  <a:srgbClr val="000000"/>
                </a:solidFill>
                <a:latin typeface="Calibri"/>
                <a:ea typeface="Times New Roman"/>
                <a:cs typeface="Simplified Arabic"/>
              </a:rPr>
              <a:t>ويجب </a:t>
            </a:r>
            <a:r>
              <a:rPr lang="ar-SA" kern="1800" dirty="0">
                <a:solidFill>
                  <a:srgbClr val="000000"/>
                </a:solidFill>
                <a:latin typeface="Calibri"/>
                <a:ea typeface="Times New Roman"/>
                <a:cs typeface="Simplified Arabic"/>
              </a:rPr>
              <a:t>أن يحرص الباحث على أن يكون ملخص البحث الذي يقوم به مكتوبا بلغة قوية ومحكمة، وخاليا من الأخطاء اللغوية والنحوية، والعبارات الغامضة التي تسبب الإرباك للقارئ</a:t>
            </a:r>
            <a:r>
              <a:rPr lang="en-US" kern="1800" dirty="0">
                <a:solidFill>
                  <a:srgbClr val="000000"/>
                </a:solidFill>
                <a:latin typeface="Simplified Arabic"/>
                <a:ea typeface="Times New Roman"/>
                <a:cs typeface="Arial"/>
              </a:rPr>
              <a:t>.</a:t>
            </a:r>
            <a:endParaRPr lang="en-US" sz="1400" dirty="0">
              <a:latin typeface="Calibri"/>
              <a:ea typeface="Calibri"/>
              <a:cs typeface="Arial"/>
            </a:endParaRPr>
          </a:p>
          <a:p>
            <a:pPr lvl="0" algn="just">
              <a:lnSpc>
                <a:spcPct val="115000"/>
              </a:lnSpc>
              <a:spcBef>
                <a:spcPts val="1500"/>
              </a:spcBef>
              <a:spcAft>
                <a:spcPts val="750"/>
              </a:spcAft>
            </a:pPr>
            <a:r>
              <a:rPr lang="ar-IQ" kern="1800" dirty="0" smtClean="0">
                <a:solidFill>
                  <a:srgbClr val="000000"/>
                </a:solidFill>
                <a:latin typeface="Calibri"/>
                <a:ea typeface="Times New Roman"/>
                <a:cs typeface="Simplified Arabic"/>
              </a:rPr>
              <a:t>8_ ب</a:t>
            </a:r>
            <a:r>
              <a:rPr lang="ar-SA" kern="1800" dirty="0" smtClean="0">
                <a:solidFill>
                  <a:srgbClr val="000000"/>
                </a:solidFill>
                <a:latin typeface="Calibri"/>
                <a:ea typeface="Times New Roman"/>
                <a:cs typeface="Simplified Arabic"/>
              </a:rPr>
              <a:t>عد </a:t>
            </a:r>
            <a:r>
              <a:rPr lang="ar-SA" kern="1800" dirty="0">
                <a:solidFill>
                  <a:srgbClr val="000000"/>
                </a:solidFill>
                <a:latin typeface="Calibri"/>
                <a:ea typeface="Times New Roman"/>
                <a:cs typeface="Simplified Arabic"/>
              </a:rPr>
              <a:t>أن تنتهي من كتابة ملخص البحث العلمي يجب عليك أن تقوم بقراءته بصوت مرتفع، وذلك لكي تتأكد من سلامته من الأخطاء اللغوية والنحوية.</a:t>
            </a:r>
            <a:endParaRPr lang="en-US" sz="1400" dirty="0">
              <a:latin typeface="Calibri"/>
              <a:ea typeface="Calibri"/>
              <a:cs typeface="Arial"/>
            </a:endParaRPr>
          </a:p>
          <a:p>
            <a:pPr algn="just">
              <a:lnSpc>
                <a:spcPct val="115000"/>
              </a:lnSpc>
              <a:spcBef>
                <a:spcPts val="1500"/>
              </a:spcBef>
              <a:spcAft>
                <a:spcPts val="750"/>
              </a:spcAft>
              <a:tabLst>
                <a:tab pos="2971800" algn="ctr"/>
              </a:tabLst>
            </a:pPr>
            <a:r>
              <a:rPr lang="ar-SA" b="1" kern="1800" dirty="0">
                <a:solidFill>
                  <a:srgbClr val="000000"/>
                </a:solidFill>
                <a:latin typeface="Calibri"/>
                <a:ea typeface="Times New Roman"/>
                <a:cs typeface="Simplified Arabic"/>
              </a:rPr>
              <a:t>ثانيا مهارات كتابة البحث العلمي :	</a:t>
            </a:r>
            <a:endParaRPr lang="en-US" sz="1400" dirty="0">
              <a:latin typeface="Calibri"/>
              <a:ea typeface="Calibri"/>
              <a:cs typeface="Arial"/>
            </a:endParaRPr>
          </a:p>
          <a:p>
            <a:pPr>
              <a:lnSpc>
                <a:spcPct val="115000"/>
              </a:lnSpc>
              <a:spcBef>
                <a:spcPts val="1500"/>
              </a:spcBef>
              <a:spcAft>
                <a:spcPts val="750"/>
              </a:spcAft>
            </a:pPr>
            <a:r>
              <a:rPr lang="ar-SA" kern="1800" dirty="0">
                <a:solidFill>
                  <a:srgbClr val="000000"/>
                </a:solidFill>
                <a:latin typeface="Calibri"/>
                <a:ea typeface="Times New Roman"/>
                <a:cs typeface="Simplified Arabic"/>
              </a:rPr>
              <a:t>يوجد هناك مجموعة من المهارات التي يجب أن يمتلكها الباحث العلمي ومن أهم وأبرز هذه المهارات</a:t>
            </a:r>
            <a:endParaRPr lang="en-US" sz="1400" dirty="0">
              <a:latin typeface="Calibri"/>
              <a:ea typeface="Calibri"/>
              <a:cs typeface="Arial"/>
            </a:endParaRPr>
          </a:p>
          <a:p>
            <a:pPr marL="342900" lvl="0" indent="-342900" algn="just">
              <a:lnSpc>
                <a:spcPct val="115000"/>
              </a:lnSpc>
              <a:spcBef>
                <a:spcPts val="1500"/>
              </a:spcBef>
              <a:spcAft>
                <a:spcPts val="750"/>
              </a:spcAft>
              <a:buFont typeface="+mj-lt"/>
              <a:buAutoNum type="arabicPeriod"/>
            </a:pPr>
            <a:r>
              <a:rPr lang="ar-SA" b="1" kern="1800" dirty="0">
                <a:solidFill>
                  <a:srgbClr val="000000"/>
                </a:solidFill>
                <a:latin typeface="Calibri"/>
                <a:ea typeface="Times New Roman"/>
                <a:cs typeface="Simplified Arabic"/>
              </a:rPr>
              <a:t>القدرة على الملاحظة والشرح والتفسير والتحليل</a:t>
            </a:r>
            <a:r>
              <a:rPr lang="ar-SA" kern="1800" dirty="0">
                <a:solidFill>
                  <a:srgbClr val="000000"/>
                </a:solidFill>
                <a:latin typeface="Calibri"/>
                <a:ea typeface="Times New Roman"/>
                <a:cs typeface="Simplified Arabic"/>
              </a:rPr>
              <a:t>: تعد هذه المهارات من أهم وأبرز المهارات التي يجب أن يمتلكها الباحث العلمي، لأن البحث العلمي يتطلب أن يقوم الباحث بملاحظة الظاهرة وتحليلها وشرحها وتفسيرها</a:t>
            </a:r>
            <a:r>
              <a:rPr lang="en-US" kern="1800" dirty="0">
                <a:solidFill>
                  <a:srgbClr val="000000"/>
                </a:solidFill>
                <a:latin typeface="Simplified Arabic"/>
                <a:ea typeface="Times New Roman"/>
                <a:cs typeface="Arial"/>
              </a:rPr>
              <a:t>.</a:t>
            </a:r>
            <a:endParaRPr lang="en-US" sz="1400" dirty="0">
              <a:latin typeface="Calibri"/>
              <a:ea typeface="Calibri"/>
              <a:cs typeface="Arial"/>
            </a:endParaRPr>
          </a:p>
          <a:p>
            <a:pPr marL="342900" lvl="0" indent="-342900" algn="just">
              <a:lnSpc>
                <a:spcPct val="115000"/>
              </a:lnSpc>
              <a:spcBef>
                <a:spcPts val="1500"/>
              </a:spcBef>
              <a:spcAft>
                <a:spcPts val="750"/>
              </a:spcAft>
              <a:buFont typeface="+mj-lt"/>
              <a:buAutoNum type="arabicPeriod"/>
            </a:pPr>
            <a:r>
              <a:rPr lang="ar-SA" b="1" kern="1800" dirty="0">
                <a:solidFill>
                  <a:srgbClr val="000000"/>
                </a:solidFill>
                <a:latin typeface="Calibri"/>
                <a:ea typeface="Times New Roman"/>
                <a:cs typeface="Simplified Arabic"/>
              </a:rPr>
              <a:t>التواضع والحيادية: </a:t>
            </a:r>
            <a:r>
              <a:rPr lang="ar-SA" kern="1800" dirty="0">
                <a:solidFill>
                  <a:srgbClr val="000000"/>
                </a:solidFill>
                <a:latin typeface="Calibri"/>
                <a:ea typeface="Times New Roman"/>
                <a:cs typeface="Simplified Arabic"/>
              </a:rPr>
              <a:t>يجب أن يكون الباحث العلمي متواضعا وحياديا، ويقوم بتسجيل النتائج كما يعثر عليها</a:t>
            </a:r>
            <a:r>
              <a:rPr lang="en-US" kern="1800" dirty="0">
                <a:solidFill>
                  <a:srgbClr val="000000"/>
                </a:solidFill>
                <a:latin typeface="Simplified Arabic"/>
                <a:ea typeface="Times New Roman"/>
                <a:cs typeface="Arial"/>
              </a:rPr>
              <a:t>.</a:t>
            </a:r>
            <a:endParaRPr lang="en-US" sz="1400" dirty="0">
              <a:effectLst/>
              <a:latin typeface="Calibri"/>
              <a:ea typeface="Calibri"/>
              <a:cs typeface="Arial"/>
            </a:endParaRPr>
          </a:p>
        </p:txBody>
      </p:sp>
    </p:spTree>
    <p:extLst>
      <p:ext uri="{BB962C8B-B14F-4D97-AF65-F5344CB8AC3E}">
        <p14:creationId xmlns:p14="http://schemas.microsoft.com/office/powerpoint/2010/main" val="21345918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467544" y="964965"/>
            <a:ext cx="8568952" cy="4840299"/>
          </a:xfrm>
          <a:prstGeom prst="rect">
            <a:avLst/>
          </a:prstGeom>
        </p:spPr>
        <p:txBody>
          <a:bodyPr wrap="square">
            <a:spAutoFit/>
          </a:bodyPr>
          <a:lstStyle/>
          <a:p>
            <a:pPr lvl="0" algn="just">
              <a:lnSpc>
                <a:spcPct val="115000"/>
              </a:lnSpc>
              <a:spcBef>
                <a:spcPts val="1500"/>
              </a:spcBef>
              <a:spcAft>
                <a:spcPts val="750"/>
              </a:spcAft>
            </a:pPr>
            <a:r>
              <a:rPr lang="ar-IQ" b="1" kern="1800" dirty="0" smtClean="0">
                <a:solidFill>
                  <a:srgbClr val="000000"/>
                </a:solidFill>
                <a:effectLst/>
                <a:latin typeface="Calibri"/>
                <a:ea typeface="Times New Roman"/>
                <a:cs typeface="Simplified Arabic"/>
              </a:rPr>
              <a:t>3_</a:t>
            </a:r>
            <a:r>
              <a:rPr lang="ar-SA" b="1" kern="1800" dirty="0" smtClean="0">
                <a:solidFill>
                  <a:srgbClr val="000000"/>
                </a:solidFill>
                <a:effectLst/>
                <a:latin typeface="Calibri"/>
                <a:ea typeface="Times New Roman"/>
                <a:cs typeface="Simplified Arabic"/>
              </a:rPr>
              <a:t>الصبر: </a:t>
            </a:r>
            <a:r>
              <a:rPr lang="ar-SA" kern="1800" dirty="0" smtClean="0">
                <a:solidFill>
                  <a:srgbClr val="000000"/>
                </a:solidFill>
                <a:effectLst/>
                <a:latin typeface="Calibri"/>
                <a:ea typeface="Times New Roman"/>
                <a:cs typeface="Simplified Arabic"/>
              </a:rPr>
              <a:t>تعد هذه المهارة من أهم وأبرز مهارات البحث العلمي، لأن البحث العلمي يتطلب من الباحث صبرا كبيرا حتى يصل إلى النتائج الصحيحة</a:t>
            </a:r>
            <a:r>
              <a:rPr lang="en-US" kern="1800" dirty="0" smtClean="0">
                <a:solidFill>
                  <a:srgbClr val="000000"/>
                </a:solidFill>
                <a:effectLst/>
                <a:latin typeface="Simplified Arabic"/>
                <a:ea typeface="Times New Roman"/>
                <a:cs typeface="Arial"/>
              </a:rPr>
              <a:t>.</a:t>
            </a:r>
            <a:endParaRPr lang="en-US" sz="1400" dirty="0" smtClean="0">
              <a:effectLst/>
              <a:latin typeface="Calibri"/>
              <a:ea typeface="Calibri"/>
              <a:cs typeface="Arial"/>
            </a:endParaRPr>
          </a:p>
          <a:p>
            <a:pPr lvl="0" algn="just">
              <a:lnSpc>
                <a:spcPct val="115000"/>
              </a:lnSpc>
              <a:spcBef>
                <a:spcPts val="1500"/>
              </a:spcBef>
              <a:spcAft>
                <a:spcPts val="750"/>
              </a:spcAft>
            </a:pPr>
            <a:r>
              <a:rPr lang="ar-IQ" b="1" kern="1800" dirty="0" smtClean="0">
                <a:solidFill>
                  <a:srgbClr val="000000"/>
                </a:solidFill>
                <a:effectLst/>
                <a:latin typeface="Calibri"/>
                <a:ea typeface="Times New Roman"/>
                <a:cs typeface="Simplified Arabic"/>
              </a:rPr>
              <a:t>4_</a:t>
            </a:r>
            <a:r>
              <a:rPr lang="ar-SA" b="1" kern="1800" dirty="0" smtClean="0">
                <a:solidFill>
                  <a:srgbClr val="000000"/>
                </a:solidFill>
                <a:effectLst/>
                <a:latin typeface="Calibri"/>
                <a:ea typeface="Times New Roman"/>
                <a:cs typeface="Simplified Arabic"/>
              </a:rPr>
              <a:t>مهارات الكتابة</a:t>
            </a:r>
            <a:r>
              <a:rPr lang="ar-SA" kern="1800" dirty="0" smtClean="0">
                <a:solidFill>
                  <a:srgbClr val="000000"/>
                </a:solidFill>
                <a:effectLst/>
                <a:latin typeface="Calibri"/>
                <a:ea typeface="Times New Roman"/>
                <a:cs typeface="Simplified Arabic"/>
              </a:rPr>
              <a:t>: يجب أن يكون الباحث قادرا على كتابة البحث بطريقة صحيحة وسليمة وخالية من الأخطاء اللغوية والنحوية والإملائية.</a:t>
            </a:r>
            <a:endParaRPr lang="en-US" sz="1400" dirty="0" smtClean="0">
              <a:effectLst/>
              <a:latin typeface="Calibri"/>
              <a:ea typeface="Calibri"/>
              <a:cs typeface="Arial"/>
            </a:endParaRPr>
          </a:p>
          <a:p>
            <a:pPr marL="457200" algn="just">
              <a:lnSpc>
                <a:spcPct val="115000"/>
              </a:lnSpc>
              <a:spcBef>
                <a:spcPts val="1500"/>
              </a:spcBef>
              <a:spcAft>
                <a:spcPts val="750"/>
              </a:spcAft>
            </a:pPr>
            <a:r>
              <a:rPr lang="ar-SA" b="1" kern="1800" dirty="0" smtClean="0">
                <a:solidFill>
                  <a:srgbClr val="000000"/>
                </a:solidFill>
                <a:effectLst/>
                <a:latin typeface="Calibri"/>
                <a:ea typeface="Times New Roman"/>
                <a:cs typeface="Simplified Arabic"/>
              </a:rPr>
              <a:t>ثالثا :كيفية كتابة (</a:t>
            </a:r>
            <a:r>
              <a:rPr lang="en-US" b="1" kern="1800" dirty="0" smtClean="0">
                <a:solidFill>
                  <a:srgbClr val="000000"/>
                </a:solidFill>
                <a:effectLst/>
                <a:latin typeface="Simplified Arabic"/>
                <a:ea typeface="Times New Roman"/>
                <a:cs typeface="Arial"/>
              </a:rPr>
              <a:t>Reviewer Article</a:t>
            </a:r>
            <a:r>
              <a:rPr lang="ar-SA" b="1" kern="1800" dirty="0" smtClean="0">
                <a:solidFill>
                  <a:srgbClr val="000000"/>
                </a:solidFill>
                <a:effectLst/>
                <a:latin typeface="Calibri"/>
                <a:ea typeface="Times New Roman"/>
                <a:cs typeface="Simplified Arabic"/>
              </a:rPr>
              <a:t>):</a:t>
            </a:r>
            <a:endParaRPr lang="en-US" sz="1400" dirty="0" smtClean="0">
              <a:effectLst/>
              <a:latin typeface="Calibri"/>
              <a:ea typeface="Calibri"/>
              <a:cs typeface="Arial"/>
            </a:endParaRPr>
          </a:p>
          <a:p>
            <a:pPr algn="ctr">
              <a:lnSpc>
                <a:spcPct val="115000"/>
              </a:lnSpc>
              <a:spcBef>
                <a:spcPts val="1500"/>
              </a:spcBef>
              <a:spcAft>
                <a:spcPts val="750"/>
              </a:spcAft>
            </a:pPr>
            <a:r>
              <a:rPr lang="ar-SA" b="1" kern="1800" dirty="0" smtClean="0">
                <a:solidFill>
                  <a:srgbClr val="000000"/>
                </a:solidFill>
                <a:effectLst/>
                <a:latin typeface="Calibri"/>
                <a:ea typeface="Times New Roman"/>
                <a:cs typeface="Simplified Arabic"/>
              </a:rPr>
              <a:t>كيفية كتابة الأوراق البحثية</a:t>
            </a:r>
            <a:endParaRPr lang="en-US" sz="1400" dirty="0" smtClean="0">
              <a:effectLst/>
              <a:latin typeface="Calibri"/>
              <a:ea typeface="Calibri"/>
              <a:cs typeface="Arial"/>
            </a:endParaRPr>
          </a:p>
          <a:p>
            <a:pPr marL="342900" lvl="0" indent="-342900" algn="just">
              <a:lnSpc>
                <a:spcPct val="115000"/>
              </a:lnSpc>
              <a:spcAft>
                <a:spcPts val="1000"/>
              </a:spcAft>
              <a:buSzPts val="1000"/>
              <a:buFont typeface="+mj-lt"/>
              <a:buAutoNum type="arabicPeriod"/>
              <a:tabLst>
                <a:tab pos="457200" algn="l"/>
              </a:tabLst>
            </a:pPr>
            <a:r>
              <a:rPr lang="ar-SA" dirty="0" smtClean="0">
                <a:solidFill>
                  <a:srgbClr val="000000"/>
                </a:solidFill>
                <a:effectLst/>
                <a:latin typeface="Calibri"/>
                <a:ea typeface="Times New Roman"/>
                <a:cs typeface="Simplified Arabic"/>
              </a:rPr>
              <a:t>تعد كتابة ونشر أوراق بحثية جيدة أمرًا ضروريًا للعديد من الأسباب: ليس فقط التقدم الوظيفي للباحثين الأكاديميين، ولكن قبل كل شيء لنشر نتائج البحث والنهوض بحالة المعرفة التجريبية.</a:t>
            </a:r>
            <a:endParaRPr lang="en-US" sz="1400" dirty="0" smtClean="0">
              <a:solidFill>
                <a:srgbClr val="000000"/>
              </a:solidFill>
              <a:effectLst/>
              <a:latin typeface="Calibri"/>
              <a:ea typeface="Calibri"/>
              <a:cs typeface="Arial"/>
            </a:endParaRPr>
          </a:p>
          <a:p>
            <a:pPr marL="342900" lvl="0" indent="-342900" algn="just">
              <a:lnSpc>
                <a:spcPct val="115000"/>
              </a:lnSpc>
              <a:spcAft>
                <a:spcPts val="1000"/>
              </a:spcAft>
              <a:buSzPts val="1000"/>
              <a:buFont typeface="+mj-lt"/>
              <a:buAutoNum type="arabicPeriod"/>
              <a:tabLst>
                <a:tab pos="457200" algn="l"/>
              </a:tabLst>
            </a:pPr>
            <a:r>
              <a:rPr lang="ar-SA" dirty="0" smtClean="0">
                <a:solidFill>
                  <a:srgbClr val="000000"/>
                </a:solidFill>
                <a:effectLst/>
                <a:latin typeface="Calibri"/>
                <a:ea typeface="Times New Roman"/>
                <a:cs typeface="Simplified Arabic"/>
              </a:rPr>
              <a:t>بالإضافة إلى ذلك، تعد المنشورات مقياسًا للإنتاجية الأكاديمية اللازمة للترقية.</a:t>
            </a:r>
            <a:endParaRPr lang="en-US" sz="1400" dirty="0" smtClean="0">
              <a:solidFill>
                <a:srgbClr val="000000"/>
              </a:solidFill>
              <a:effectLst/>
              <a:latin typeface="Calibri"/>
              <a:ea typeface="Calibri"/>
              <a:cs typeface="Arial"/>
            </a:endParaRPr>
          </a:p>
          <a:p>
            <a:pPr marL="342900" lvl="0" indent="-342900" algn="just">
              <a:lnSpc>
                <a:spcPct val="115000"/>
              </a:lnSpc>
              <a:spcAft>
                <a:spcPts val="1000"/>
              </a:spcAft>
              <a:buSzPts val="1000"/>
              <a:buFont typeface="+mj-lt"/>
              <a:buAutoNum type="arabicPeriod"/>
              <a:tabLst>
                <a:tab pos="457200" algn="l"/>
              </a:tabLst>
            </a:pPr>
            <a:r>
              <a:rPr lang="ar-SA" dirty="0" smtClean="0">
                <a:solidFill>
                  <a:srgbClr val="000000"/>
                </a:solidFill>
                <a:effectLst/>
                <a:latin typeface="Calibri"/>
                <a:ea typeface="Times New Roman"/>
                <a:cs typeface="Simplified Arabic"/>
              </a:rPr>
              <a:t>أن معظم الباحثين يصبحون خبراء في مجال بحث معين، ويتم الاعتراف بهم على هذا النحو من قبل أقرانهم عندما يساهمون بنشاط في الأدبيات، مما يساعد على تقدم حالة المعرفة التجريبية</a:t>
            </a:r>
            <a:endParaRPr lang="en-US" sz="1400" dirty="0">
              <a:solidFill>
                <a:srgbClr val="000000"/>
              </a:solidFill>
              <a:effectLst/>
              <a:latin typeface="Calibri"/>
              <a:ea typeface="Calibri"/>
              <a:cs typeface="Arial"/>
            </a:endParaRPr>
          </a:p>
        </p:txBody>
      </p:sp>
    </p:spTree>
    <p:extLst>
      <p:ext uri="{BB962C8B-B14F-4D97-AF65-F5344CB8AC3E}">
        <p14:creationId xmlns:p14="http://schemas.microsoft.com/office/powerpoint/2010/main" val="3289432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79512" y="703598"/>
            <a:ext cx="8856984" cy="4237570"/>
          </a:xfrm>
          <a:prstGeom prst="rect">
            <a:avLst/>
          </a:prstGeom>
        </p:spPr>
        <p:txBody>
          <a:bodyPr wrap="square">
            <a:spAutoFit/>
          </a:bodyPr>
          <a:lstStyle/>
          <a:p>
            <a:pPr lvl="0" algn="just">
              <a:lnSpc>
                <a:spcPct val="115000"/>
              </a:lnSpc>
              <a:spcAft>
                <a:spcPts val="1000"/>
              </a:spcAft>
              <a:buSzPts val="1000"/>
              <a:tabLst>
                <a:tab pos="457200" algn="l"/>
              </a:tabLst>
            </a:pPr>
            <a:r>
              <a:rPr lang="ar-IQ" dirty="0" smtClean="0">
                <a:solidFill>
                  <a:srgbClr val="000000"/>
                </a:solidFill>
                <a:latin typeface="Calibri"/>
                <a:ea typeface="Times New Roman"/>
                <a:cs typeface="Simplified Arabic"/>
              </a:rPr>
              <a:t>4_ ا</a:t>
            </a:r>
            <a:r>
              <a:rPr lang="ar-SA" dirty="0" smtClean="0">
                <a:solidFill>
                  <a:srgbClr val="000000"/>
                </a:solidFill>
                <a:effectLst/>
                <a:latin typeface="Calibri"/>
                <a:ea typeface="Times New Roman"/>
                <a:cs typeface="Simplified Arabic"/>
              </a:rPr>
              <a:t>ن نشر أفضل المقالات البحثية الممكنة هو أيضًا الهدف الأساسي لمحرري المجلات، الذين يقدرون المقالات التي تهم قراءهم والتي توضح الأصالة والأهمية وأسئلة البحث الواضحة والأساليب الصحيحة.</a:t>
            </a:r>
            <a:endParaRPr lang="en-US" sz="1400" dirty="0" smtClean="0">
              <a:solidFill>
                <a:srgbClr val="000000"/>
              </a:solidFill>
              <a:effectLst/>
              <a:latin typeface="Calibri"/>
              <a:ea typeface="Calibri"/>
              <a:cs typeface="Arial"/>
            </a:endParaRPr>
          </a:p>
          <a:p>
            <a:pPr lvl="0" algn="just">
              <a:lnSpc>
                <a:spcPct val="115000"/>
              </a:lnSpc>
              <a:spcAft>
                <a:spcPts val="1000"/>
              </a:spcAft>
              <a:buSzPts val="1000"/>
              <a:tabLst>
                <a:tab pos="457200" algn="l"/>
              </a:tabLst>
            </a:pPr>
            <a:r>
              <a:rPr lang="ar-IQ" dirty="0" smtClean="0">
                <a:solidFill>
                  <a:srgbClr val="000000"/>
                </a:solidFill>
                <a:effectLst/>
                <a:latin typeface="Calibri"/>
                <a:ea typeface="Times New Roman"/>
                <a:cs typeface="Simplified Arabic"/>
              </a:rPr>
              <a:t>5_ </a:t>
            </a:r>
            <a:r>
              <a:rPr lang="ar-SA" dirty="0" smtClean="0">
                <a:solidFill>
                  <a:srgbClr val="000000"/>
                </a:solidFill>
                <a:effectLst/>
                <a:latin typeface="Calibri"/>
                <a:ea typeface="Times New Roman"/>
                <a:cs typeface="Simplified Arabic"/>
              </a:rPr>
              <a:t>عند تقييم بحثك، يراعي المحررون ما إذا كان من المحتمل الاستشهاد بمقالك، إذا تم نشره في مجلتهم، على نطاق واسع، وبالتالي تحسين سمعة وسمعة مجلتهم</a:t>
            </a:r>
            <a:endParaRPr lang="en-US" sz="1400" dirty="0" smtClean="0">
              <a:solidFill>
                <a:srgbClr val="000000"/>
              </a:solidFill>
              <a:effectLst/>
              <a:latin typeface="Calibri"/>
              <a:ea typeface="Calibri"/>
              <a:cs typeface="Arial"/>
            </a:endParaRPr>
          </a:p>
          <a:p>
            <a:pPr lvl="0" algn="just">
              <a:lnSpc>
                <a:spcPct val="115000"/>
              </a:lnSpc>
              <a:spcAft>
                <a:spcPts val="1000"/>
              </a:spcAft>
              <a:buSzPts val="1000"/>
              <a:tabLst>
                <a:tab pos="457200" algn="l"/>
              </a:tabLst>
            </a:pPr>
            <a:r>
              <a:rPr lang="ar-IQ" dirty="0" smtClean="0">
                <a:solidFill>
                  <a:srgbClr val="000000"/>
                </a:solidFill>
                <a:effectLst/>
                <a:latin typeface="Calibri"/>
                <a:ea typeface="Times New Roman"/>
                <a:cs typeface="Simplified Arabic"/>
              </a:rPr>
              <a:t>6_ </a:t>
            </a:r>
            <a:r>
              <a:rPr lang="ar-SA" dirty="0" smtClean="0">
                <a:solidFill>
                  <a:srgbClr val="000000"/>
                </a:solidFill>
                <a:effectLst/>
                <a:latin typeface="Calibri"/>
                <a:ea typeface="Times New Roman"/>
                <a:cs typeface="Simplified Arabic"/>
              </a:rPr>
              <a:t>يقضي الناشرون والمراجعون ساعات في قراءة المخطوطات ويقدرون تلقي المقالات التي يسهل قراءتها وتعديلها.</a:t>
            </a:r>
            <a:endParaRPr lang="en-US" sz="1400" dirty="0" smtClean="0">
              <a:solidFill>
                <a:srgbClr val="000000"/>
              </a:solidFill>
              <a:effectLst/>
              <a:latin typeface="Calibri"/>
              <a:ea typeface="Calibri"/>
              <a:cs typeface="Arial"/>
            </a:endParaRPr>
          </a:p>
          <a:p>
            <a:pPr lvl="0" algn="just">
              <a:lnSpc>
                <a:spcPct val="115000"/>
              </a:lnSpc>
              <a:spcAft>
                <a:spcPts val="1000"/>
              </a:spcAft>
              <a:buSzPts val="1000"/>
              <a:tabLst>
                <a:tab pos="457200" algn="l"/>
              </a:tabLst>
            </a:pPr>
            <a:r>
              <a:rPr lang="ar-IQ" dirty="0" smtClean="0">
                <a:solidFill>
                  <a:srgbClr val="000000"/>
                </a:solidFill>
                <a:latin typeface="Calibri"/>
                <a:ea typeface="Times New Roman"/>
                <a:cs typeface="Simplified Arabic"/>
              </a:rPr>
              <a:t>7_ </a:t>
            </a:r>
            <a:r>
              <a:rPr lang="ar-SA" dirty="0" smtClean="0">
                <a:solidFill>
                  <a:srgbClr val="000000"/>
                </a:solidFill>
                <a:effectLst/>
                <a:latin typeface="Calibri"/>
                <a:ea typeface="Times New Roman"/>
                <a:cs typeface="Simplified Arabic"/>
              </a:rPr>
              <a:t>نهم يكرهون المقالات الطويلة والكلامية بأسلوب متواضع مع استنتاجات لا تبررها البيانات، مما يدل على عدم القدرة على اتباع “إرشادات المؤلف” واحتواء الأخطاء المتهورة.</a:t>
            </a:r>
            <a:endParaRPr lang="en-US" sz="1400" dirty="0" smtClean="0">
              <a:solidFill>
                <a:srgbClr val="000000"/>
              </a:solidFill>
              <a:effectLst/>
              <a:latin typeface="Calibri"/>
              <a:ea typeface="Calibri"/>
              <a:cs typeface="Arial"/>
            </a:endParaRPr>
          </a:p>
          <a:p>
            <a:pPr lvl="0" algn="just">
              <a:lnSpc>
                <a:spcPct val="115000"/>
              </a:lnSpc>
              <a:spcAft>
                <a:spcPts val="1000"/>
              </a:spcAft>
              <a:buSzPts val="1000"/>
              <a:tabLst>
                <a:tab pos="457200" algn="l"/>
              </a:tabLst>
            </a:pPr>
            <a:r>
              <a:rPr lang="ar-IQ" dirty="0" smtClean="0">
                <a:solidFill>
                  <a:srgbClr val="000000"/>
                </a:solidFill>
                <a:effectLst/>
                <a:latin typeface="Calibri"/>
                <a:ea typeface="Times New Roman"/>
                <a:cs typeface="Simplified Arabic"/>
              </a:rPr>
              <a:t>8_ </a:t>
            </a:r>
            <a:r>
              <a:rPr lang="ar-SA" dirty="0" smtClean="0">
                <a:solidFill>
                  <a:srgbClr val="000000"/>
                </a:solidFill>
                <a:effectLst/>
                <a:latin typeface="Calibri"/>
                <a:ea typeface="Times New Roman"/>
                <a:cs typeface="Simplified Arabic"/>
              </a:rPr>
              <a:t>في الواقع، تحتاج معظم الأوراق المقدمة إلى تحسينات جوهرية قبل نشرها، وللأسف، يتم رفض العديد منها لأنها لا تستوفي الشروط الأساسية للنشر.</a:t>
            </a:r>
            <a:endParaRPr lang="en-US" sz="1400" dirty="0" smtClean="0">
              <a:solidFill>
                <a:srgbClr val="000000"/>
              </a:solidFill>
              <a:effectLst/>
              <a:latin typeface="Calibri"/>
              <a:ea typeface="Calibri"/>
              <a:cs typeface="Arial"/>
            </a:endParaRPr>
          </a:p>
          <a:p>
            <a:pPr lvl="0" algn="just">
              <a:lnSpc>
                <a:spcPct val="115000"/>
              </a:lnSpc>
              <a:spcAft>
                <a:spcPts val="1000"/>
              </a:spcAft>
              <a:buSzPts val="1000"/>
              <a:tabLst>
                <a:tab pos="457200" algn="l"/>
              </a:tabLst>
            </a:pPr>
            <a:r>
              <a:rPr lang="ar-IQ" dirty="0" smtClean="0">
                <a:solidFill>
                  <a:srgbClr val="000000"/>
                </a:solidFill>
                <a:effectLst/>
                <a:latin typeface="Calibri"/>
                <a:ea typeface="Times New Roman"/>
                <a:cs typeface="Simplified Arabic"/>
              </a:rPr>
              <a:t>9_ </a:t>
            </a:r>
            <a:r>
              <a:rPr lang="ar-SA" dirty="0" smtClean="0">
                <a:solidFill>
                  <a:srgbClr val="000000"/>
                </a:solidFill>
                <a:effectLst/>
                <a:latin typeface="Calibri"/>
                <a:ea typeface="Times New Roman"/>
                <a:cs typeface="Simplified Arabic"/>
              </a:rPr>
              <a:t>لذلك، تسعى هذه </a:t>
            </a:r>
            <a:r>
              <a:rPr lang="ar-SA" u="none" strike="noStrike" dirty="0" smtClean="0">
                <a:solidFill>
                  <a:srgbClr val="000000"/>
                </a:solidFill>
                <a:effectLst/>
                <a:latin typeface="Calibri"/>
                <a:ea typeface="Times New Roman"/>
                <a:cs typeface="Simplified Arabic"/>
                <a:hlinkClick r:id="rId2"/>
              </a:rPr>
              <a:t>الورقة</a:t>
            </a:r>
            <a:r>
              <a:rPr lang="ar-SA" dirty="0" smtClean="0">
                <a:solidFill>
                  <a:srgbClr val="000000"/>
                </a:solidFill>
                <a:effectLst/>
                <a:latin typeface="Calibri"/>
                <a:ea typeface="Times New Roman"/>
                <a:cs typeface="Simplified Arabic"/>
              </a:rPr>
              <a:t> إلى تقديم بعض الاستراتيجيات الأساسية لكتابة الأوراق البحثية ومساعدة الباحثين الجدد بشكل خاص على تحسين الأوراق قبل إرسالها إلى المجلات.</a:t>
            </a:r>
            <a:endParaRPr lang="en-US" sz="1400" dirty="0">
              <a:solidFill>
                <a:srgbClr val="000000"/>
              </a:solidFill>
              <a:effectLst/>
              <a:latin typeface="Calibri"/>
              <a:ea typeface="Calibri"/>
              <a:cs typeface="Aria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7" y="4941168"/>
            <a:ext cx="8568953" cy="16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023430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2913" y="980728"/>
            <a:ext cx="7179567" cy="446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3784522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تدفق">
  <a:themeElements>
    <a:clrScheme name="تدفق">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تدفق">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تدفق">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158</TotalTime>
  <Words>2267</Words>
  <Application>Microsoft Office PowerPoint</Application>
  <PresentationFormat>On-screen Show (4:3)</PresentationFormat>
  <Paragraphs>101</Paragraphs>
  <Slides>21</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21</vt:i4>
      </vt:variant>
    </vt:vector>
  </HeadingPairs>
  <TitlesOfParts>
    <vt:vector size="32" baseType="lpstr">
      <vt:lpstr>Arial</vt:lpstr>
      <vt:lpstr>Arial Rounded MT Bold</vt:lpstr>
      <vt:lpstr>Calibri</vt:lpstr>
      <vt:lpstr>Constantia</vt:lpstr>
      <vt:lpstr>Majalla UI</vt:lpstr>
      <vt:lpstr>Simplified Arabic</vt:lpstr>
      <vt:lpstr>Times New Roman</vt:lpstr>
      <vt:lpstr>Traditional Arabic</vt:lpstr>
      <vt:lpstr>Wingdings</vt:lpstr>
      <vt:lpstr>Wingdings 2</vt:lpstr>
      <vt:lpstr>تدفق</vt:lpstr>
      <vt:lpstr>المحاضرة الحادية عشر طالبات الدكتوراه منهجية البحث العلمي </vt:lpstr>
      <vt:lpstr> المحتويات</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 (C)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المحاضرة الحادية عشر طالبات الدكتوراه منهجية البحث العلمي</dc:title>
  <dc:creator>ahmedcanon</dc:creator>
  <cp:lastModifiedBy>Lenovo</cp:lastModifiedBy>
  <cp:revision>17</cp:revision>
  <dcterms:created xsi:type="dcterms:W3CDTF">2025-11-07T19:40:39Z</dcterms:created>
  <dcterms:modified xsi:type="dcterms:W3CDTF">2025-11-17T04:08:30Z</dcterms:modified>
</cp:coreProperties>
</file>