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9CB46DC5-0D2B-499A-8588-D84CAE5F4886}" type="datetimeFigureOut">
              <a:rPr lang="en-US" smtClean="0"/>
              <a:t>12/20/2025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B2DC0DA-4619-4809-813A-61544F4930EA}"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CB46DC5-0D2B-499A-8588-D84CAE5F4886}" type="datetimeFigureOut">
              <a:rPr lang="en-US" smtClean="0"/>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2DC0DA-4619-4809-813A-61544F4930E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CB46DC5-0D2B-499A-8588-D84CAE5F4886}" type="datetimeFigureOut">
              <a:rPr lang="en-US" smtClean="0"/>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2DC0DA-4619-4809-813A-61544F4930E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9CB46DC5-0D2B-499A-8588-D84CAE5F4886}" type="datetimeFigureOut">
              <a:rPr lang="en-US" smtClean="0"/>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2DC0DA-4619-4809-813A-61544F4930EA}"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CB46DC5-0D2B-499A-8588-D84CAE5F4886}" type="datetimeFigureOut">
              <a:rPr lang="en-US" smtClean="0"/>
              <a:t>12/20/2025</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B2DC0DA-4619-4809-813A-61544F4930E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CB46DC5-0D2B-499A-8588-D84CAE5F4886}" type="datetimeFigureOut">
              <a:rPr lang="en-US" smtClean="0"/>
              <a:t>12/20/2025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2DC0DA-4619-4809-813A-61544F4930EA}"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9CB46DC5-0D2B-499A-8588-D84CAE5F4886}" type="datetimeFigureOut">
              <a:rPr lang="en-US" smtClean="0"/>
              <a:t>12/20/2025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2DC0DA-4619-4809-813A-61544F4930EA}"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CB46DC5-0D2B-499A-8588-D84CAE5F4886}" type="datetimeFigureOut">
              <a:rPr lang="en-US" smtClean="0"/>
              <a:t>12/20/2025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2DC0DA-4619-4809-813A-61544F4930E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B46DC5-0D2B-499A-8588-D84CAE5F4886}" type="datetimeFigureOut">
              <a:rPr lang="en-US" smtClean="0"/>
              <a:t>12/20/2025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2DC0DA-4619-4809-813A-61544F4930E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CB46DC5-0D2B-499A-8588-D84CAE5F4886}" type="datetimeFigureOut">
              <a:rPr lang="en-US" smtClean="0"/>
              <a:t>12/20/2025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2DC0DA-4619-4809-813A-61544F4930EA}"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CB46DC5-0D2B-499A-8588-D84CAE5F4886}" type="datetimeFigureOut">
              <a:rPr lang="en-US" smtClean="0"/>
              <a:t>12/20/2025</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B2DC0DA-4619-4809-813A-61544F4930EA}"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CB46DC5-0D2B-499A-8588-D84CAE5F4886}" type="datetimeFigureOut">
              <a:rPr lang="en-US" smtClean="0"/>
              <a:t>12/20/2025</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B2DC0DA-4619-4809-813A-61544F4930E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16632"/>
            <a:ext cx="8229600" cy="6552728"/>
          </a:xfrm>
        </p:spPr>
        <p:txBody>
          <a:bodyPr>
            <a:normAutofit fontScale="90000"/>
          </a:bodyPr>
          <a:lstStyle/>
          <a:p>
            <a:pPr>
              <a:lnSpc>
                <a:spcPct val="115000"/>
              </a:lnSpc>
              <a:spcAft>
                <a:spcPts val="1000"/>
              </a:spcAft>
            </a:pPr>
            <a:r>
              <a:rPr lang="ar-IQ" dirty="0" smtClean="0"/>
              <a:t> </a:t>
            </a:r>
            <a:br>
              <a:rPr lang="ar-IQ" dirty="0" smtClean="0"/>
            </a:br>
            <a:r>
              <a:rPr lang="ar-IQ" dirty="0"/>
              <a:t/>
            </a:r>
            <a:br>
              <a:rPr lang="ar-IQ" dirty="0"/>
            </a:br>
            <a:r>
              <a:rPr lang="ar-IQ" dirty="0" smtClean="0"/>
              <a:t/>
            </a:r>
            <a:br>
              <a:rPr lang="ar-IQ" dirty="0" smtClean="0"/>
            </a:br>
            <a:r>
              <a:rPr lang="ar-IQ" dirty="0"/>
              <a:t/>
            </a:r>
            <a:br>
              <a:rPr lang="ar-IQ" dirty="0"/>
            </a:br>
            <a:r>
              <a:rPr lang="ar-IQ" dirty="0" smtClean="0"/>
              <a:t/>
            </a:r>
            <a:br>
              <a:rPr lang="ar-IQ" dirty="0" smtClean="0"/>
            </a:br>
            <a:r>
              <a:rPr lang="ar-IQ" dirty="0"/>
              <a:t/>
            </a:r>
            <a:br>
              <a:rPr lang="ar-IQ" dirty="0"/>
            </a:br>
            <a:r>
              <a:rPr lang="ar-IQ" dirty="0"/>
              <a:t/>
            </a:r>
            <a:br>
              <a:rPr lang="ar-IQ" dirty="0"/>
            </a:br>
            <a:r>
              <a:rPr lang="ar-IQ" dirty="0" smtClean="0">
                <a:latin typeface="Calibri"/>
                <a:ea typeface="Calibri"/>
                <a:cs typeface="Arial"/>
              </a:rPr>
              <a:t>المحاضرة الحادية عشر</a:t>
            </a:r>
            <a:r>
              <a:rPr lang="en-US" sz="1800" dirty="0" smtClean="0">
                <a:latin typeface="Calibri"/>
                <a:ea typeface="Calibri"/>
                <a:cs typeface="Arial"/>
              </a:rPr>
              <a:t/>
            </a:r>
            <a:br>
              <a:rPr lang="en-US" sz="1800" dirty="0" smtClean="0">
                <a:latin typeface="Calibri"/>
                <a:ea typeface="Calibri"/>
                <a:cs typeface="Arial"/>
              </a:rPr>
            </a:br>
            <a:r>
              <a:rPr lang="ar-IQ" dirty="0" smtClean="0">
                <a:latin typeface="Calibri"/>
                <a:ea typeface="Calibri"/>
                <a:cs typeface="Arial"/>
              </a:rPr>
              <a:t>طرق عرض البيانات والمعلومات</a:t>
            </a:r>
            <a:r>
              <a:rPr lang="en-US" sz="1800" dirty="0" smtClean="0">
                <a:latin typeface="Calibri"/>
                <a:ea typeface="Calibri"/>
                <a:cs typeface="Arial"/>
              </a:rPr>
              <a:t/>
            </a:r>
            <a:br>
              <a:rPr lang="en-US" sz="1800" dirty="0" smtClean="0">
                <a:latin typeface="Calibri"/>
                <a:ea typeface="Calibri"/>
                <a:cs typeface="Arial"/>
              </a:rPr>
            </a:br>
            <a:r>
              <a:rPr lang="en-US" sz="1800" dirty="0" smtClean="0">
                <a:latin typeface="Calibri"/>
                <a:ea typeface="Calibri"/>
                <a:cs typeface="Arial"/>
              </a:rPr>
              <a:t/>
            </a:r>
            <a:br>
              <a:rPr lang="en-US" sz="1800" dirty="0" smtClean="0">
                <a:latin typeface="Calibri"/>
                <a:ea typeface="Calibri"/>
                <a:cs typeface="Arial"/>
              </a:rPr>
            </a:br>
            <a:r>
              <a:rPr lang="ar-IQ" dirty="0" smtClean="0">
                <a:solidFill>
                  <a:srgbClr val="FF0000"/>
                </a:solidFill>
                <a:latin typeface="Calibri"/>
                <a:ea typeface="Calibri"/>
                <a:cs typeface="Arial"/>
              </a:rPr>
              <a:t>اعداد</a:t>
            </a:r>
            <a:r>
              <a:rPr lang="en-US" sz="2000" b="1" dirty="0" smtClean="0">
                <a:solidFill>
                  <a:srgbClr val="FF0000"/>
                </a:solidFill>
                <a:latin typeface="Calibri"/>
                <a:ea typeface="Calibri"/>
                <a:cs typeface="Arial"/>
              </a:rPr>
              <a:t/>
            </a:r>
            <a:br>
              <a:rPr lang="en-US" sz="2000" b="1" dirty="0" smtClean="0">
                <a:solidFill>
                  <a:srgbClr val="FF0000"/>
                </a:solidFill>
                <a:latin typeface="Calibri"/>
                <a:ea typeface="Calibri"/>
                <a:cs typeface="Arial"/>
              </a:rPr>
            </a:br>
            <a:r>
              <a:rPr lang="ar-IQ" sz="4400" b="1" dirty="0" err="1" smtClean="0">
                <a:solidFill>
                  <a:srgbClr val="FF0000"/>
                </a:solidFill>
                <a:latin typeface="Calibri"/>
                <a:ea typeface="Calibri"/>
                <a:cs typeface="Arial"/>
              </a:rPr>
              <a:t>أ.د</a:t>
            </a:r>
            <a:r>
              <a:rPr lang="ar-IQ" sz="4400" b="1" dirty="0" smtClean="0">
                <a:solidFill>
                  <a:srgbClr val="FF0000"/>
                </a:solidFill>
                <a:latin typeface="Calibri"/>
                <a:ea typeface="Calibri"/>
                <a:cs typeface="Arial"/>
              </a:rPr>
              <a:t> عبير داخل</a:t>
            </a:r>
            <a:r>
              <a:rPr lang="en-US" sz="2000" b="1" dirty="0" smtClean="0">
                <a:solidFill>
                  <a:srgbClr val="FF0000"/>
                </a:solidFill>
                <a:latin typeface="Calibri"/>
                <a:ea typeface="Calibri"/>
                <a:cs typeface="Arial"/>
              </a:rPr>
              <a:t/>
            </a:r>
            <a:br>
              <a:rPr lang="en-US" sz="2000" b="1" dirty="0" smtClean="0">
                <a:solidFill>
                  <a:srgbClr val="FF0000"/>
                </a:solidFill>
                <a:latin typeface="Calibri"/>
                <a:ea typeface="Calibri"/>
                <a:cs typeface="Arial"/>
              </a:rPr>
            </a:br>
            <a:r>
              <a:rPr lang="ar-IQ" sz="4400" b="1" dirty="0" err="1" smtClean="0">
                <a:solidFill>
                  <a:srgbClr val="FF0000"/>
                </a:solidFill>
                <a:latin typeface="Calibri"/>
                <a:ea typeface="Calibri"/>
                <a:cs typeface="Arial"/>
              </a:rPr>
              <a:t>م.د</a:t>
            </a:r>
            <a:r>
              <a:rPr lang="ar-IQ" sz="4400" b="1" dirty="0" smtClean="0">
                <a:solidFill>
                  <a:srgbClr val="FF0000"/>
                </a:solidFill>
                <a:latin typeface="Calibri"/>
                <a:ea typeface="Calibri"/>
                <a:cs typeface="Arial"/>
              </a:rPr>
              <a:t> هناء عباس</a:t>
            </a:r>
            <a:r>
              <a:rPr lang="en-US" sz="2000" b="1" dirty="0" smtClean="0">
                <a:solidFill>
                  <a:srgbClr val="FF0000"/>
                </a:solidFill>
                <a:latin typeface="Calibri"/>
                <a:ea typeface="Calibri"/>
                <a:cs typeface="Arial"/>
              </a:rPr>
              <a:t/>
            </a:r>
            <a:br>
              <a:rPr lang="en-US" sz="2000" b="1" dirty="0" smtClean="0">
                <a:solidFill>
                  <a:srgbClr val="FF0000"/>
                </a:solidFill>
                <a:latin typeface="Calibri"/>
                <a:ea typeface="Calibri"/>
                <a:cs typeface="Arial"/>
              </a:rPr>
            </a:br>
            <a:r>
              <a:rPr lang="en-US" sz="3100" b="1" dirty="0" smtClean="0">
                <a:solidFill>
                  <a:srgbClr val="FF0000"/>
                </a:solidFill>
                <a:latin typeface="Calibri"/>
                <a:ea typeface="Calibri"/>
                <a:cs typeface="Arial"/>
              </a:rPr>
              <a:t>	</a:t>
            </a:r>
            <a:r>
              <a:rPr lang="ar-IQ" sz="3100" b="1" dirty="0" smtClean="0">
                <a:solidFill>
                  <a:srgbClr val="FF0000"/>
                </a:solidFill>
                <a:latin typeface="Calibri"/>
                <a:ea typeface="Calibri"/>
                <a:cs typeface="Arial"/>
              </a:rPr>
              <a:t>كلية التربية البدنية وعلوم الرياضة للبنات  \     جامعة بغداد 2025\12\23</a:t>
            </a:r>
            <a:r>
              <a:rPr lang="ar-IQ" sz="2800" dirty="0" smtClean="0">
                <a:latin typeface="Calibri"/>
                <a:ea typeface="Calibri"/>
                <a:cs typeface="Arial"/>
              </a:rPr>
              <a:t> 2مة</a:t>
            </a:r>
            <a:r>
              <a:rPr lang="en-US" sz="1800" dirty="0">
                <a:latin typeface="Calibri"/>
                <a:ea typeface="Calibri"/>
                <a:cs typeface="Arial"/>
              </a:rPr>
              <a:t/>
            </a:r>
            <a:br>
              <a:rPr lang="en-US" sz="1800" dirty="0">
                <a:latin typeface="Calibri"/>
                <a:ea typeface="Calibri"/>
                <a:cs typeface="Arial"/>
              </a:rPr>
            </a:br>
            <a:r>
              <a:rPr lang="en-US" sz="1800" dirty="0">
                <a:latin typeface="Calibri"/>
                <a:ea typeface="Calibri"/>
                <a:cs typeface="Arial"/>
              </a:rPr>
              <a:t>2025\12\ 23</a:t>
            </a:r>
            <a:r>
              <a:rPr lang="ar-IQ" sz="2800" dirty="0" smtClean="0">
                <a:latin typeface="Calibri"/>
                <a:ea typeface="Calibri"/>
                <a:cs typeface="Arial"/>
              </a:rPr>
              <a:t> </a:t>
            </a:r>
            <a:r>
              <a:rPr lang="en-US" sz="1800" dirty="0" smtClean="0">
                <a:latin typeface="Calibri"/>
                <a:ea typeface="Calibri"/>
                <a:cs typeface="Arial"/>
              </a:rPr>
              <a:t/>
            </a:r>
            <a:br>
              <a:rPr lang="en-US" sz="1800" dirty="0" smtClean="0">
                <a:latin typeface="Calibri"/>
                <a:ea typeface="Calibri"/>
                <a:cs typeface="Arial"/>
              </a:rPr>
            </a:br>
            <a:r>
              <a:rPr lang="ar-IQ" sz="2800" dirty="0" smtClean="0">
                <a:latin typeface="Calibri"/>
                <a:ea typeface="Calibri"/>
                <a:cs typeface="Arial"/>
              </a:rPr>
              <a:t> </a:t>
            </a:r>
            <a:r>
              <a:rPr lang="en-US" sz="1800" dirty="0" smtClean="0">
                <a:latin typeface="Calibri"/>
                <a:ea typeface="Calibri"/>
                <a:cs typeface="Arial"/>
              </a:rPr>
              <a:t/>
            </a:r>
            <a:br>
              <a:rPr lang="en-US" sz="1800" dirty="0" smtClean="0">
                <a:latin typeface="Calibri"/>
                <a:ea typeface="Calibri"/>
                <a:cs typeface="Arial"/>
              </a:rPr>
            </a:br>
            <a:r>
              <a:rPr lang="ar-IQ" sz="2800" dirty="0" smtClean="0">
                <a:latin typeface="Calibri"/>
                <a:ea typeface="Calibri"/>
                <a:cs typeface="Arial"/>
              </a:rPr>
              <a:t> </a:t>
            </a:r>
            <a:r>
              <a:rPr lang="en-US" sz="1800" dirty="0" smtClean="0">
                <a:latin typeface="Calibri"/>
                <a:ea typeface="Calibri"/>
                <a:cs typeface="Arial"/>
              </a:rPr>
              <a:t/>
            </a:r>
            <a:br>
              <a:rPr lang="en-US" sz="1800" dirty="0" smtClean="0">
                <a:latin typeface="Calibri"/>
                <a:ea typeface="Calibri"/>
                <a:cs typeface="Arial"/>
              </a:rPr>
            </a:br>
            <a:r>
              <a:rPr lang="ar-IQ" sz="2800" dirty="0" smtClean="0">
                <a:latin typeface="Calibri"/>
                <a:ea typeface="Calibri"/>
                <a:cs typeface="Arial"/>
              </a:rPr>
              <a:t> </a:t>
            </a:r>
            <a:r>
              <a:rPr lang="en-US" sz="1800" dirty="0" smtClean="0">
                <a:latin typeface="Calibri"/>
                <a:ea typeface="Calibri"/>
                <a:cs typeface="Arial"/>
              </a:rPr>
              <a:t/>
            </a:r>
            <a:br>
              <a:rPr lang="en-US" sz="1800" dirty="0" smtClean="0">
                <a:latin typeface="Calibri"/>
                <a:ea typeface="Calibri"/>
                <a:cs typeface="Arial"/>
              </a:rPr>
            </a:br>
            <a:r>
              <a:rPr lang="ar-IQ" sz="2800" dirty="0" smtClean="0">
                <a:latin typeface="Calibri"/>
                <a:ea typeface="Calibri"/>
                <a:cs typeface="Arial"/>
              </a:rPr>
              <a:t> </a:t>
            </a:r>
            <a:r>
              <a:rPr lang="en-US" sz="1800" dirty="0" smtClean="0">
                <a:latin typeface="Calibri"/>
                <a:ea typeface="Calibri"/>
                <a:cs typeface="Arial"/>
              </a:rPr>
              <a:t/>
            </a:r>
            <a:br>
              <a:rPr lang="en-US" sz="1800" dirty="0" smtClean="0">
                <a:latin typeface="Calibri"/>
                <a:ea typeface="Calibri"/>
                <a:cs typeface="Arial"/>
              </a:rPr>
            </a:br>
            <a:r>
              <a:rPr lang="ar-IQ" sz="2800" dirty="0" smtClean="0">
                <a:latin typeface="Calibri"/>
                <a:ea typeface="Calibri"/>
                <a:cs typeface="Arial"/>
              </a:rPr>
              <a:t> </a:t>
            </a:r>
            <a:r>
              <a:rPr lang="en-US" sz="1800" dirty="0" smtClean="0">
                <a:latin typeface="Calibri"/>
                <a:ea typeface="Calibri"/>
                <a:cs typeface="Arial"/>
              </a:rPr>
              <a:t/>
            </a:r>
            <a:br>
              <a:rPr lang="en-US" sz="1800" dirty="0" smtClean="0">
                <a:latin typeface="Calibri"/>
                <a:ea typeface="Calibri"/>
                <a:cs typeface="Arial"/>
              </a:rPr>
            </a:br>
            <a:r>
              <a:rPr lang="ar-IQ" sz="2800" dirty="0" smtClean="0">
                <a:latin typeface="Calibri"/>
                <a:ea typeface="Calibri"/>
                <a:cs typeface="Arial"/>
              </a:rPr>
              <a:t> </a:t>
            </a:r>
            <a:r>
              <a:rPr lang="en-US" sz="1800" dirty="0" smtClean="0">
                <a:latin typeface="Calibri"/>
                <a:ea typeface="Calibri"/>
                <a:cs typeface="Arial"/>
              </a:rPr>
              <a:t/>
            </a:r>
            <a:br>
              <a:rPr lang="en-US" sz="1800" dirty="0" smtClean="0">
                <a:latin typeface="Calibri"/>
                <a:ea typeface="Calibri"/>
                <a:cs typeface="Arial"/>
              </a:rPr>
            </a:br>
            <a:r>
              <a:rPr lang="ar-IQ" sz="1800" dirty="0">
                <a:latin typeface="Calibri"/>
                <a:ea typeface="Calibri"/>
                <a:cs typeface="Arial"/>
              </a:rPr>
              <a:t> </a:t>
            </a:r>
            <a:r>
              <a:rPr lang="en-US" sz="1800" dirty="0">
                <a:latin typeface="Calibri"/>
                <a:ea typeface="Calibri"/>
                <a:cs typeface="Arial"/>
              </a:rPr>
              <a:t/>
            </a:r>
            <a:br>
              <a:rPr lang="en-US" sz="1800" dirty="0">
                <a:latin typeface="Calibri"/>
                <a:ea typeface="Calibri"/>
                <a:cs typeface="Arial"/>
              </a:rPr>
            </a:br>
            <a:r>
              <a:rPr lang="ar-IQ" dirty="0" smtClean="0"/>
              <a:t> </a:t>
            </a:r>
            <a:endParaRPr lang="en-US" dirty="0"/>
          </a:p>
        </p:txBody>
      </p:sp>
    </p:spTree>
    <p:extLst>
      <p:ext uri="{BB962C8B-B14F-4D97-AF65-F5344CB8AC3E}">
        <p14:creationId xmlns:p14="http://schemas.microsoft.com/office/powerpoint/2010/main" val="24025065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620688"/>
            <a:ext cx="7772400" cy="5399112"/>
          </a:xfrm>
          <a:solidFill>
            <a:schemeClr val="accent1">
              <a:lumMod val="40000"/>
              <a:lumOff val="60000"/>
            </a:schemeClr>
          </a:solidFill>
        </p:spPr>
        <p:txBody>
          <a:bodyPr>
            <a:normAutofit/>
          </a:bodyPr>
          <a:lstStyle/>
          <a:p>
            <a:pPr algn="r" rtl="1">
              <a:lnSpc>
                <a:spcPct val="115000"/>
              </a:lnSpc>
              <a:spcAft>
                <a:spcPts val="1000"/>
              </a:spcAft>
            </a:pPr>
            <a:r>
              <a:rPr lang="ar-IQ" sz="2800" dirty="0">
                <a:latin typeface="Calibri"/>
                <a:ea typeface="Calibri"/>
                <a:cs typeface="Arial"/>
              </a:rPr>
              <a:t>7 –  الكتابة  والتقارير : قم بكتابة تقرير شامل ومنظم يشمل جميع الجوانب البحث الميداني قدم النتائج بشكل واضح ودقيق واكتب الاستنتاجات والتوصيات </a:t>
            </a:r>
            <a:endParaRPr lang="en-US" sz="1800" dirty="0">
              <a:latin typeface="Calibri"/>
              <a:ea typeface="Calibri"/>
              <a:cs typeface="Arial"/>
            </a:endParaRPr>
          </a:p>
          <a:p>
            <a:pPr algn="r">
              <a:lnSpc>
                <a:spcPct val="115000"/>
              </a:lnSpc>
              <a:spcAft>
                <a:spcPts val="1000"/>
              </a:spcAft>
            </a:pPr>
            <a:r>
              <a:rPr lang="ar-IQ" sz="2800" dirty="0">
                <a:latin typeface="Calibri"/>
                <a:ea typeface="Calibri"/>
                <a:cs typeface="Arial"/>
              </a:rPr>
              <a:t>8 – التقييم الذاتي :  قم بتقييم العمل الميداني الذي قمت به واستخرج التوصيات لتحسين الاداء في الابحاث المستقبلية  </a:t>
            </a:r>
            <a:endParaRPr lang="en-US" sz="1800" dirty="0">
              <a:latin typeface="Calibri"/>
              <a:ea typeface="Calibri"/>
              <a:cs typeface="Arial"/>
            </a:endParaRPr>
          </a:p>
          <a:p>
            <a:pPr algn="just" rtl="1">
              <a:lnSpc>
                <a:spcPct val="115000"/>
              </a:lnSpc>
              <a:spcAft>
                <a:spcPts val="1000"/>
              </a:spcAft>
            </a:pPr>
            <a:r>
              <a:rPr lang="ar-IQ" sz="2800" dirty="0">
                <a:latin typeface="Calibri"/>
                <a:ea typeface="Calibri"/>
                <a:cs typeface="Arial"/>
              </a:rPr>
              <a:t> </a:t>
            </a:r>
            <a:r>
              <a:rPr lang="ar-IQ" sz="2800" b="1" dirty="0" smtClean="0">
                <a:solidFill>
                  <a:schemeClr val="accent1"/>
                </a:solidFill>
                <a:latin typeface="Calibri"/>
                <a:ea typeface="Calibri"/>
                <a:cs typeface="Arial"/>
              </a:rPr>
              <a:t>وتذكر </a:t>
            </a:r>
            <a:r>
              <a:rPr lang="ar-IQ" sz="2800" b="1" dirty="0">
                <a:solidFill>
                  <a:schemeClr val="accent1"/>
                </a:solidFill>
                <a:latin typeface="Calibri"/>
                <a:ea typeface="Calibri"/>
                <a:cs typeface="Arial"/>
              </a:rPr>
              <a:t>دائما ان العمل الميداني يحتاج الى صبر والتفاعل مع المشاركين في الدراسة ( العينة ) بشكل متساو واحترام حقوقهم </a:t>
            </a:r>
            <a:r>
              <a:rPr lang="ar-IQ" sz="1800" b="1" dirty="0">
                <a:solidFill>
                  <a:schemeClr val="accent1"/>
                </a:solidFill>
                <a:latin typeface="Calibri"/>
                <a:ea typeface="Calibri"/>
                <a:cs typeface="Arial"/>
              </a:rPr>
              <a:t> </a:t>
            </a:r>
            <a:endParaRPr lang="en-US" sz="1800" b="1" dirty="0">
              <a:solidFill>
                <a:schemeClr val="accent1"/>
              </a:solidFill>
              <a:latin typeface="Calibri"/>
              <a:ea typeface="Calibri"/>
              <a:cs typeface="Arial"/>
            </a:endParaRPr>
          </a:p>
          <a:p>
            <a:endParaRPr lang="en-US" dirty="0"/>
          </a:p>
        </p:txBody>
      </p:sp>
    </p:spTree>
    <p:extLst>
      <p:ext uri="{BB962C8B-B14F-4D97-AF65-F5344CB8AC3E}">
        <p14:creationId xmlns:p14="http://schemas.microsoft.com/office/powerpoint/2010/main" val="2114818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9552" y="620688"/>
            <a:ext cx="8147248" cy="5616624"/>
          </a:xfrm>
        </p:spPr>
        <p:txBody>
          <a:bodyPr/>
          <a:lstStyle/>
          <a:p>
            <a:pPr marL="0" indent="0">
              <a:buNone/>
            </a:pPr>
            <a:r>
              <a:rPr lang="ar-IQ" dirty="0" smtClean="0"/>
              <a:t>  </a:t>
            </a:r>
            <a:endParaRPr lang="en-US" dirty="0"/>
          </a:p>
        </p:txBody>
      </p:sp>
      <p:sp>
        <p:nvSpPr>
          <p:cNvPr id="4" name="Rectangle 3"/>
          <p:cNvSpPr/>
          <p:nvPr/>
        </p:nvSpPr>
        <p:spPr>
          <a:xfrm>
            <a:off x="899592" y="1166843"/>
            <a:ext cx="7488832" cy="4524315"/>
          </a:xfrm>
          <a:prstGeom prst="rect">
            <a:avLst/>
          </a:prstGeom>
        </p:spPr>
        <p:txBody>
          <a:bodyPr wrap="square">
            <a:spAutoFit/>
          </a:bodyPr>
          <a:lstStyle/>
          <a:p>
            <a:pPr algn="r"/>
            <a:r>
              <a:rPr lang="ar-IQ" sz="2400" dirty="0">
                <a:solidFill>
                  <a:srgbClr val="FF0000"/>
                </a:solidFill>
              </a:rPr>
              <a:t>منهجية العينة العشوائية المنظمة </a:t>
            </a:r>
            <a:endParaRPr lang="en-US" sz="2400" dirty="0">
              <a:solidFill>
                <a:srgbClr val="FF0000"/>
              </a:solidFill>
            </a:endParaRPr>
          </a:p>
          <a:p>
            <a:pPr algn="r"/>
            <a:r>
              <a:rPr lang="ar-IQ" sz="2400" dirty="0"/>
              <a:t>هي نوع من انواع اختيار العينات التي تستخدم في البحث العلمي وتعتمد هذه المنهجية على اختيار العينات بشكل عشوائي وفقا لترتيب محدد او نظام معين هنالك عدة طرق لتنفيذ منهجية العينة العشوائية المنظمة ومن بينها</a:t>
            </a:r>
            <a:endParaRPr lang="en-US" sz="2400" dirty="0"/>
          </a:p>
          <a:p>
            <a:pPr algn="r"/>
            <a:r>
              <a:rPr lang="ar-IQ" sz="2400" dirty="0">
                <a:solidFill>
                  <a:srgbClr val="FF0000"/>
                </a:solidFill>
              </a:rPr>
              <a:t>1 – العينة النظامية : </a:t>
            </a:r>
            <a:r>
              <a:rPr lang="ar-IQ" sz="2400" dirty="0"/>
              <a:t>يتم اختيار العينات بشكل عشوائي ولكن وفقا لنظام محدد على سبيل المثال يمكن اختيار العينات كل 10 أفراد من قاعدة بيانات مستهدفة </a:t>
            </a:r>
            <a:endParaRPr lang="en-US" sz="2400" dirty="0"/>
          </a:p>
          <a:p>
            <a:pPr algn="r"/>
            <a:r>
              <a:rPr lang="ar-IQ" sz="2400" dirty="0">
                <a:solidFill>
                  <a:srgbClr val="FF0000"/>
                </a:solidFill>
              </a:rPr>
              <a:t>2 – العينة النسبية </a:t>
            </a:r>
            <a:r>
              <a:rPr lang="ar-IQ" sz="2400" dirty="0"/>
              <a:t>: يتم اختيار العينات بناء على نسبة محددة من السكان الهدف وعلى سبيل المثال يمكن اختيار عينة تشمل 10 % من السكان العام </a:t>
            </a:r>
            <a:endParaRPr lang="en-US" sz="2400" dirty="0"/>
          </a:p>
          <a:p>
            <a:pPr algn="r"/>
            <a:r>
              <a:rPr lang="ar-IQ" sz="2400" dirty="0">
                <a:solidFill>
                  <a:srgbClr val="FF0000"/>
                </a:solidFill>
              </a:rPr>
              <a:t>3- العينة النظامية العشوائية </a:t>
            </a:r>
            <a:r>
              <a:rPr lang="ar-IQ" sz="2400" dirty="0"/>
              <a:t>: يتم اختيار العينة بشكل عشوائي وفقا لنظام محدد ويمكن تحقيق ذلك بتحديد نقطة بداية عشوائية ومن ثم اختيار العينات بشكل متساوي للفواصل الزمنية او المكانية وعلى سبيل المثال يمكن اختيار العينات كل ساعة من الوقت او كل 100 على الموقع المحدد </a:t>
            </a:r>
            <a:endParaRPr lang="en-US" sz="2400" dirty="0"/>
          </a:p>
        </p:txBody>
      </p:sp>
    </p:spTree>
    <p:extLst>
      <p:ext uri="{BB962C8B-B14F-4D97-AF65-F5344CB8AC3E}">
        <p14:creationId xmlns:p14="http://schemas.microsoft.com/office/powerpoint/2010/main" val="2754379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611560" y="836712"/>
            <a:ext cx="7992888" cy="56166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63560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67544" y="404664"/>
            <a:ext cx="8219256" cy="6264696"/>
          </a:xfrm>
        </p:spPr>
        <p:style>
          <a:lnRef idx="1">
            <a:schemeClr val="accent1"/>
          </a:lnRef>
          <a:fillRef idx="2">
            <a:schemeClr val="accent1"/>
          </a:fillRef>
          <a:effectRef idx="1">
            <a:schemeClr val="accent1"/>
          </a:effectRef>
          <a:fontRef idx="minor">
            <a:schemeClr val="dk1"/>
          </a:fontRef>
        </p:style>
        <p:txBody>
          <a:bodyPr/>
          <a:lstStyle/>
          <a:p>
            <a:pPr algn="ctr">
              <a:lnSpc>
                <a:spcPct val="115000"/>
              </a:lnSpc>
              <a:spcAft>
                <a:spcPts val="1000"/>
              </a:spcAft>
            </a:pPr>
            <a:r>
              <a:rPr lang="ar-IQ" sz="2800" b="1" dirty="0">
                <a:solidFill>
                  <a:srgbClr val="FF0000"/>
                </a:solidFill>
                <a:latin typeface="Calibri"/>
                <a:ea typeface="Calibri"/>
                <a:cs typeface="Arial"/>
              </a:rPr>
              <a:t>طرق عرض البيانات والمعلومات </a:t>
            </a:r>
            <a:endParaRPr lang="en-US" sz="1600" dirty="0">
              <a:latin typeface="Calibri"/>
              <a:ea typeface="Calibri"/>
              <a:cs typeface="Arial"/>
            </a:endParaRPr>
          </a:p>
          <a:p>
            <a:pPr marL="0" indent="0">
              <a:buNone/>
            </a:pPr>
            <a:endParaRPr lang="en-US" dirty="0"/>
          </a:p>
        </p:txBody>
      </p:sp>
      <p:sp>
        <p:nvSpPr>
          <p:cNvPr id="4" name="Rectangle 3"/>
          <p:cNvSpPr/>
          <p:nvPr/>
        </p:nvSpPr>
        <p:spPr>
          <a:xfrm>
            <a:off x="899592" y="980728"/>
            <a:ext cx="7488832" cy="2904385"/>
          </a:xfrm>
          <a:prstGeom prst="rect">
            <a:avLst/>
          </a:prstGeom>
        </p:spPr>
        <p:txBody>
          <a:bodyPr wrap="square">
            <a:spAutoFit/>
          </a:bodyPr>
          <a:lstStyle/>
          <a:p>
            <a:pPr algn="r">
              <a:lnSpc>
                <a:spcPct val="115000"/>
              </a:lnSpc>
              <a:spcAft>
                <a:spcPts val="1000"/>
              </a:spcAft>
            </a:pPr>
            <a:r>
              <a:rPr lang="ar-IQ" sz="3200" dirty="0" smtClean="0">
                <a:effectLst/>
                <a:latin typeface="Calibri"/>
                <a:ea typeface="Calibri"/>
                <a:cs typeface="Arial"/>
              </a:rPr>
              <a:t>يجب على الباحث تحديد طريقة مناسبة لعرض البيانات والمعلومات التي قام بجمعها وتنظيمها وتحليلها بأي اداة من الادوات السابقة في  محتوى بحثه </a:t>
            </a:r>
            <a:endParaRPr lang="en-US" sz="2000" dirty="0" smtClean="0">
              <a:effectLst/>
              <a:latin typeface="Calibri"/>
              <a:ea typeface="Calibri"/>
              <a:cs typeface="Arial"/>
            </a:endParaRPr>
          </a:p>
          <a:p>
            <a:pPr algn="r"/>
            <a:r>
              <a:rPr lang="ar-IQ" sz="3200" dirty="0" smtClean="0">
                <a:solidFill>
                  <a:srgbClr val="FF0000"/>
                </a:solidFill>
                <a:effectLst/>
                <a:latin typeface="Calibri"/>
                <a:ea typeface="Calibri"/>
                <a:cs typeface="Arial"/>
              </a:rPr>
              <a:t>فهنالك اربع طرق رئيسية يستطيع الباحث عرض البيانات والمعلومات وافهام القارئ محتواها وموضوعها وهي</a:t>
            </a:r>
            <a:r>
              <a:rPr lang="ar-IQ" sz="3200" dirty="0" smtClean="0">
                <a:effectLst/>
                <a:latin typeface="Calibri"/>
                <a:ea typeface="Calibri"/>
                <a:cs typeface="Arial"/>
              </a:rPr>
              <a:t> </a:t>
            </a:r>
            <a:endParaRPr lang="en-US" sz="3200" dirty="0"/>
          </a:p>
        </p:txBody>
      </p:sp>
    </p:spTree>
    <p:extLst>
      <p:ext uri="{BB962C8B-B14F-4D97-AF65-F5344CB8AC3E}">
        <p14:creationId xmlns:p14="http://schemas.microsoft.com/office/powerpoint/2010/main" val="2403073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476672"/>
            <a:ext cx="7772400" cy="5543128"/>
          </a:xfrm>
        </p:spPr>
        <p:txBody>
          <a:bodyPr/>
          <a:lstStyle/>
          <a:p>
            <a:pPr algn="r"/>
            <a:r>
              <a:rPr lang="ar-IQ" dirty="0" smtClean="0"/>
              <a:t> </a:t>
            </a:r>
            <a:r>
              <a:rPr lang="ar-IQ" sz="2800" dirty="0">
                <a:solidFill>
                  <a:srgbClr val="00B0F0"/>
                </a:solidFill>
                <a:latin typeface="Calibri"/>
                <a:ea typeface="Calibri"/>
                <a:cs typeface="Arial"/>
              </a:rPr>
              <a:t>طريقة عرض المعلومات بشكل انشائي : </a:t>
            </a:r>
          </a:p>
          <a:p>
            <a:pPr algn="r"/>
            <a:r>
              <a:rPr lang="ar-IQ" sz="2800" dirty="0" smtClean="0">
                <a:latin typeface="Calibri"/>
                <a:ea typeface="Calibri"/>
                <a:cs typeface="Arial"/>
              </a:rPr>
              <a:t>وفي </a:t>
            </a:r>
            <a:r>
              <a:rPr lang="ar-IQ" sz="2800" dirty="0">
                <a:latin typeface="Calibri"/>
                <a:ea typeface="Calibri"/>
                <a:cs typeface="Arial"/>
              </a:rPr>
              <a:t>هذه الطريقة يتم عرض ووصف البيانات بجمل وعبارات انشائية توضح النتائج التي قد تستخلص منها  كأن يقول الباحث : انه توجد علاقة طردية بين مؤهلات معلمي المرحلة الابتدائية وبين استخدامهم الوسائل التعليمية , وتوجد علاقة عكسية بين عدد سنوات الخدمة للمعلمين وبين تنوع طرائق  التدريس لديهم وتوجد علاقة ايجابية بين استخدام المعلمين للوسائل التعليمية وبين مستويات التحصيل الدراسي لطلابهم </a:t>
            </a:r>
            <a:endParaRPr lang="en-US" dirty="0"/>
          </a:p>
        </p:txBody>
      </p:sp>
    </p:spTree>
    <p:extLst>
      <p:ext uri="{BB962C8B-B14F-4D97-AF65-F5344CB8AC3E}">
        <p14:creationId xmlns:p14="http://schemas.microsoft.com/office/powerpoint/2010/main" val="4132829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548680"/>
            <a:ext cx="7772400" cy="5471120"/>
          </a:xfrm>
        </p:spPr>
        <p:txBody>
          <a:bodyPr>
            <a:normAutofit fontScale="85000" lnSpcReduction="20000"/>
          </a:bodyPr>
          <a:lstStyle/>
          <a:p>
            <a:pPr algn="r">
              <a:lnSpc>
                <a:spcPct val="115000"/>
              </a:lnSpc>
              <a:spcAft>
                <a:spcPts val="1000"/>
              </a:spcAft>
            </a:pPr>
            <a:r>
              <a:rPr lang="ar-IQ" b="1" dirty="0" smtClean="0">
                <a:solidFill>
                  <a:schemeClr val="accent1">
                    <a:lumMod val="60000"/>
                    <a:lumOff val="40000"/>
                  </a:schemeClr>
                </a:solidFill>
              </a:rPr>
              <a:t> </a:t>
            </a:r>
            <a:r>
              <a:rPr lang="ar-IQ" sz="2800" b="1" dirty="0">
                <a:solidFill>
                  <a:schemeClr val="accent1">
                    <a:lumMod val="60000"/>
                    <a:lumOff val="40000"/>
                  </a:schemeClr>
                </a:solidFill>
                <a:latin typeface="Calibri"/>
                <a:ea typeface="Calibri"/>
                <a:cs typeface="Arial"/>
              </a:rPr>
              <a:t>طريقة عرض المعلومات في جداول </a:t>
            </a:r>
            <a:endParaRPr lang="en-US" sz="1800" b="1" dirty="0">
              <a:solidFill>
                <a:schemeClr val="accent1">
                  <a:lumMod val="60000"/>
                  <a:lumOff val="40000"/>
                </a:schemeClr>
              </a:solidFill>
              <a:latin typeface="Calibri"/>
              <a:ea typeface="Calibri"/>
              <a:cs typeface="Arial"/>
            </a:endParaRPr>
          </a:p>
          <a:p>
            <a:pPr algn="r">
              <a:lnSpc>
                <a:spcPct val="115000"/>
              </a:lnSpc>
              <a:spcAft>
                <a:spcPts val="1000"/>
              </a:spcAft>
            </a:pPr>
            <a:r>
              <a:rPr lang="ar-IQ" sz="2800" dirty="0">
                <a:latin typeface="Calibri"/>
                <a:ea typeface="Calibri"/>
                <a:cs typeface="Arial"/>
              </a:rPr>
              <a:t>وهذه الطريقة الاكثر طرق عرض البيانات شيوعا كما انها وسيلة لتخزين كميات كبيرة من البيانات ففي هذه الطريقة تصنف البيانات الكمية في جداول ليسهل استيعابها ومن ثم تحليلها وتصنيفها في فئات واستخلاص النتائج منها فعادة ما يعبر عن الحقائق الكمية بعدد كبير من الارقام فان لم تعرض هذه الحقائق بطرق منظمة فانه لا يمكن اكتشاف اهميتها ومن ثم الاستفادة منها وتتنوع الجداول الاحصائية الى جداول عادية وجدول تكرارية ويمكن تصنيفها بطرق متعددة منها </a:t>
            </a:r>
            <a:endParaRPr lang="en-US" sz="1800" dirty="0">
              <a:latin typeface="Calibri"/>
              <a:ea typeface="Calibri"/>
              <a:cs typeface="Arial"/>
            </a:endParaRPr>
          </a:p>
          <a:p>
            <a:pPr algn="r">
              <a:lnSpc>
                <a:spcPct val="115000"/>
              </a:lnSpc>
              <a:spcAft>
                <a:spcPts val="1000"/>
              </a:spcAft>
            </a:pPr>
            <a:r>
              <a:rPr lang="ar-IQ" sz="2800" dirty="0">
                <a:latin typeface="Calibri"/>
                <a:ea typeface="Calibri"/>
                <a:cs typeface="Arial"/>
              </a:rPr>
              <a:t>تصنف حسب النوع </a:t>
            </a:r>
            <a:endParaRPr lang="en-US" sz="1800" dirty="0">
              <a:latin typeface="Calibri"/>
              <a:ea typeface="Calibri"/>
              <a:cs typeface="Arial"/>
            </a:endParaRPr>
          </a:p>
          <a:p>
            <a:pPr algn="r">
              <a:lnSpc>
                <a:spcPct val="115000"/>
              </a:lnSpc>
              <a:spcAft>
                <a:spcPts val="1000"/>
              </a:spcAft>
            </a:pPr>
            <a:r>
              <a:rPr lang="ar-IQ" sz="2800" dirty="0">
                <a:latin typeface="Calibri"/>
                <a:ea typeface="Calibri"/>
                <a:cs typeface="Arial"/>
              </a:rPr>
              <a:t>تصنف على حسب اختلاف درجة خاصية معينة </a:t>
            </a:r>
            <a:endParaRPr lang="en-US" sz="1800" dirty="0">
              <a:latin typeface="Calibri"/>
              <a:ea typeface="Calibri"/>
              <a:cs typeface="Arial"/>
            </a:endParaRPr>
          </a:p>
          <a:p>
            <a:pPr algn="r">
              <a:lnSpc>
                <a:spcPct val="115000"/>
              </a:lnSpc>
              <a:spcAft>
                <a:spcPts val="1000"/>
              </a:spcAft>
            </a:pPr>
            <a:r>
              <a:rPr lang="ar-IQ" sz="2800" dirty="0">
                <a:latin typeface="Calibri"/>
                <a:ea typeface="Calibri"/>
                <a:cs typeface="Arial"/>
              </a:rPr>
              <a:t>تصنف تعتمد على التقسيمات الجغرافية </a:t>
            </a:r>
            <a:endParaRPr lang="en-US" sz="1800" dirty="0">
              <a:latin typeface="Calibri"/>
              <a:ea typeface="Calibri"/>
              <a:cs typeface="Arial"/>
            </a:endParaRPr>
          </a:p>
          <a:p>
            <a:pPr algn="r"/>
            <a:r>
              <a:rPr lang="ar-IQ" sz="2800" dirty="0">
                <a:latin typeface="Calibri"/>
                <a:ea typeface="Calibri"/>
                <a:cs typeface="Arial"/>
              </a:rPr>
              <a:t>تصنف حسب السلاسل الزمنية </a:t>
            </a:r>
            <a:endParaRPr lang="en-US" dirty="0"/>
          </a:p>
        </p:txBody>
      </p:sp>
    </p:spTree>
    <p:extLst>
      <p:ext uri="{BB962C8B-B14F-4D97-AF65-F5344CB8AC3E}">
        <p14:creationId xmlns:p14="http://schemas.microsoft.com/office/powerpoint/2010/main" val="624665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548680"/>
            <a:ext cx="7772400" cy="5471120"/>
          </a:xfrm>
        </p:spPr>
        <p:txBody>
          <a:bodyPr>
            <a:normAutofit/>
          </a:bodyPr>
          <a:lstStyle/>
          <a:p>
            <a:pPr algn="r">
              <a:lnSpc>
                <a:spcPct val="115000"/>
              </a:lnSpc>
              <a:spcAft>
                <a:spcPts val="1000"/>
              </a:spcAft>
            </a:pPr>
            <a:r>
              <a:rPr lang="ar-IQ" sz="2800" dirty="0">
                <a:solidFill>
                  <a:schemeClr val="accent1">
                    <a:lumMod val="60000"/>
                    <a:lumOff val="40000"/>
                  </a:schemeClr>
                </a:solidFill>
                <a:latin typeface="Calibri"/>
                <a:ea typeface="Calibri"/>
                <a:cs typeface="Arial"/>
              </a:rPr>
              <a:t>طريقة عرض المعلومات في رسوم بيانية </a:t>
            </a:r>
            <a:endParaRPr lang="ar-IQ" sz="2800" dirty="0" smtClean="0">
              <a:solidFill>
                <a:schemeClr val="accent1">
                  <a:lumMod val="60000"/>
                  <a:lumOff val="40000"/>
                </a:schemeClr>
              </a:solidFill>
              <a:latin typeface="Calibri"/>
              <a:ea typeface="Calibri"/>
              <a:cs typeface="Arial"/>
            </a:endParaRPr>
          </a:p>
          <a:p>
            <a:pPr algn="r">
              <a:lnSpc>
                <a:spcPct val="115000"/>
              </a:lnSpc>
              <a:spcAft>
                <a:spcPts val="1000"/>
              </a:spcAft>
            </a:pPr>
            <a:r>
              <a:rPr lang="ar-IQ" sz="2800" dirty="0" smtClean="0">
                <a:latin typeface="Calibri"/>
                <a:ea typeface="Calibri"/>
                <a:cs typeface="Arial"/>
              </a:rPr>
              <a:t>وذلك </a:t>
            </a:r>
            <a:r>
              <a:rPr lang="ar-IQ" sz="2800" dirty="0">
                <a:latin typeface="Calibri"/>
                <a:ea typeface="Calibri"/>
                <a:cs typeface="Arial"/>
              </a:rPr>
              <a:t>بعرض البيانات بشكل رسوم بيانية توضح مفرداتها ومنها يحاول الباحث اكتشاف العلاقة بمجرد النظر الى الرسم البياني حيث ان للرسوم البيانية انواع منها الاعمدة او الدوائر والمربعات والمستطيلات والمنحنيات وهكذا </a:t>
            </a:r>
            <a:endParaRPr lang="en-US" sz="1800" dirty="0">
              <a:latin typeface="Calibri"/>
              <a:ea typeface="Calibri"/>
              <a:cs typeface="Arial"/>
            </a:endParaRPr>
          </a:p>
          <a:p>
            <a:pPr algn="r">
              <a:lnSpc>
                <a:spcPct val="115000"/>
              </a:lnSpc>
              <a:spcAft>
                <a:spcPts val="1000"/>
              </a:spcAft>
            </a:pPr>
            <a:r>
              <a:rPr lang="ar-IQ" sz="2800" dirty="0">
                <a:latin typeface="Calibri"/>
                <a:ea typeface="Calibri"/>
                <a:cs typeface="Arial"/>
              </a:rPr>
              <a:t> </a:t>
            </a:r>
            <a:endParaRPr lang="en-US" sz="1800" dirty="0">
              <a:latin typeface="Calibri"/>
              <a:ea typeface="Calibri"/>
              <a:cs typeface="Arial"/>
            </a:endParaRPr>
          </a:p>
          <a:p>
            <a:pPr algn="r"/>
            <a:r>
              <a:rPr lang="ar-IQ" sz="2800" dirty="0" smtClean="0">
                <a:latin typeface="Calibri"/>
                <a:ea typeface="Calibri"/>
                <a:cs typeface="Arial"/>
              </a:rPr>
              <a:t> </a:t>
            </a:r>
            <a:r>
              <a:rPr lang="ar-IQ" sz="2800" b="1" dirty="0" smtClean="0">
                <a:solidFill>
                  <a:schemeClr val="accent1">
                    <a:lumMod val="60000"/>
                    <a:lumOff val="40000"/>
                  </a:schemeClr>
                </a:solidFill>
                <a:latin typeface="Calibri"/>
                <a:ea typeface="Calibri"/>
                <a:cs typeface="Arial"/>
              </a:rPr>
              <a:t>طريقة </a:t>
            </a:r>
            <a:r>
              <a:rPr lang="ar-IQ" sz="2800" b="1" dirty="0">
                <a:solidFill>
                  <a:schemeClr val="accent1">
                    <a:lumMod val="60000"/>
                    <a:lumOff val="40000"/>
                  </a:schemeClr>
                </a:solidFill>
                <a:latin typeface="Calibri"/>
                <a:ea typeface="Calibri"/>
                <a:cs typeface="Arial"/>
              </a:rPr>
              <a:t>عرض البيانات باستخدام اكثر من طريقة واحدة </a:t>
            </a:r>
            <a:r>
              <a:rPr lang="ar-IQ" sz="2800" dirty="0">
                <a:latin typeface="Calibri"/>
                <a:ea typeface="Calibri"/>
                <a:cs typeface="Arial"/>
              </a:rPr>
              <a:t>: وهنا يستخدم الباحث اكثر من طريقة عرض للبيانات والمعلومات في البحث الواحد كجداول ورسوم بيانية معا </a:t>
            </a:r>
            <a:endParaRPr lang="en-US" dirty="0"/>
          </a:p>
        </p:txBody>
      </p:sp>
    </p:spTree>
    <p:extLst>
      <p:ext uri="{BB962C8B-B14F-4D97-AF65-F5344CB8AC3E}">
        <p14:creationId xmlns:p14="http://schemas.microsoft.com/office/powerpoint/2010/main" val="22014587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9512" y="476672"/>
            <a:ext cx="8507288" cy="5543128"/>
          </a:xfrm>
          <a:solidFill>
            <a:schemeClr val="accent1">
              <a:lumMod val="40000"/>
              <a:lumOff val="60000"/>
            </a:schemeClr>
          </a:solidFill>
        </p:spPr>
        <p:txBody>
          <a:bodyPr>
            <a:normAutofit fontScale="92500" lnSpcReduction="10000"/>
          </a:bodyPr>
          <a:lstStyle/>
          <a:p>
            <a:pPr algn="r">
              <a:lnSpc>
                <a:spcPct val="115000"/>
              </a:lnSpc>
              <a:spcAft>
                <a:spcPts val="1000"/>
              </a:spcAft>
            </a:pPr>
            <a:r>
              <a:rPr lang="ar-IQ" dirty="0" smtClean="0"/>
              <a:t> </a:t>
            </a:r>
            <a:r>
              <a:rPr lang="ar-IQ" sz="2800" dirty="0">
                <a:latin typeface="Calibri"/>
                <a:ea typeface="Calibri"/>
                <a:cs typeface="Arial"/>
              </a:rPr>
              <a:t>ارشادات للباحث في العمل الميداني </a:t>
            </a:r>
            <a:r>
              <a:rPr lang="ar-IQ" sz="2800" dirty="0" smtClean="0">
                <a:latin typeface="Calibri"/>
                <a:ea typeface="Calibri"/>
                <a:cs typeface="Arial"/>
              </a:rPr>
              <a:t> </a:t>
            </a:r>
          </a:p>
          <a:p>
            <a:pPr algn="r" rtl="1">
              <a:lnSpc>
                <a:spcPct val="115000"/>
              </a:lnSpc>
              <a:spcAft>
                <a:spcPts val="1000"/>
              </a:spcAft>
            </a:pPr>
            <a:r>
              <a:rPr lang="ar-IQ" sz="2800" dirty="0">
                <a:latin typeface="Calibri"/>
                <a:ea typeface="Calibri"/>
                <a:cs typeface="Arial"/>
              </a:rPr>
              <a:t>1 – التخطيط المسبق :  قم بوضع خطة مفصلة للعمل الميداني قبل البدء فيه حدد الاهداف والادوات والاجراءات التي ستتبعها خلال العمل الميداني </a:t>
            </a:r>
            <a:endParaRPr lang="en-US" sz="1800" dirty="0">
              <a:latin typeface="Calibri"/>
              <a:ea typeface="Calibri"/>
              <a:cs typeface="Arial"/>
            </a:endParaRPr>
          </a:p>
          <a:p>
            <a:pPr algn="r">
              <a:lnSpc>
                <a:spcPct val="115000"/>
              </a:lnSpc>
              <a:spcAft>
                <a:spcPts val="1000"/>
              </a:spcAft>
            </a:pPr>
            <a:r>
              <a:rPr lang="ar-IQ" sz="2800" dirty="0">
                <a:latin typeface="Calibri"/>
                <a:ea typeface="Calibri"/>
                <a:cs typeface="Arial"/>
              </a:rPr>
              <a:t> </a:t>
            </a:r>
            <a:endParaRPr lang="en-US" sz="1800" dirty="0">
              <a:latin typeface="Calibri"/>
              <a:ea typeface="Calibri"/>
              <a:cs typeface="Arial"/>
            </a:endParaRPr>
          </a:p>
          <a:p>
            <a:pPr algn="r">
              <a:lnSpc>
                <a:spcPct val="115000"/>
              </a:lnSpc>
              <a:spcAft>
                <a:spcPts val="1000"/>
              </a:spcAft>
            </a:pPr>
            <a:r>
              <a:rPr lang="ar-IQ" sz="2800" dirty="0">
                <a:latin typeface="Calibri"/>
                <a:ea typeface="Calibri"/>
                <a:cs typeface="Arial"/>
              </a:rPr>
              <a:t>2 – جمع المعلومات : قم بجمع المعلومات والبيانات المطلوبة للبحث عن طريق استخدام مختلف </a:t>
            </a:r>
            <a:r>
              <a:rPr lang="ar-IQ" sz="2800" dirty="0" err="1">
                <a:latin typeface="Calibri"/>
                <a:ea typeface="Calibri"/>
                <a:cs typeface="Arial"/>
              </a:rPr>
              <a:t>للادوات</a:t>
            </a:r>
            <a:r>
              <a:rPr lang="ar-IQ" sz="2800" dirty="0">
                <a:latin typeface="Calibri"/>
                <a:ea typeface="Calibri"/>
                <a:cs typeface="Arial"/>
              </a:rPr>
              <a:t> والتقنيات مثل المقابلات والاستبانات وغيرها</a:t>
            </a:r>
            <a:endParaRPr lang="en-US" sz="1800" dirty="0">
              <a:latin typeface="Calibri"/>
              <a:ea typeface="Calibri"/>
              <a:cs typeface="Arial"/>
            </a:endParaRPr>
          </a:p>
          <a:p>
            <a:pPr algn="r">
              <a:lnSpc>
                <a:spcPct val="115000"/>
              </a:lnSpc>
              <a:spcAft>
                <a:spcPts val="1000"/>
              </a:spcAft>
            </a:pPr>
            <a:r>
              <a:rPr lang="ar-IQ" sz="2800" dirty="0">
                <a:latin typeface="Calibri"/>
                <a:ea typeface="Calibri"/>
                <a:cs typeface="Arial"/>
              </a:rPr>
              <a:t> </a:t>
            </a:r>
            <a:endParaRPr lang="en-US" sz="1800" dirty="0">
              <a:latin typeface="Calibri"/>
              <a:ea typeface="Calibri"/>
              <a:cs typeface="Arial"/>
            </a:endParaRPr>
          </a:p>
          <a:p>
            <a:pPr algn="r">
              <a:lnSpc>
                <a:spcPct val="115000"/>
              </a:lnSpc>
              <a:spcAft>
                <a:spcPts val="1000"/>
              </a:spcAft>
            </a:pPr>
            <a:r>
              <a:rPr lang="ar-IQ" sz="2800" dirty="0">
                <a:latin typeface="Calibri"/>
                <a:ea typeface="Calibri"/>
                <a:cs typeface="Arial"/>
              </a:rPr>
              <a:t>3 – الاهتمام بالأخلاقيات :    </a:t>
            </a:r>
            <a:r>
              <a:rPr lang="ar-IQ" sz="2800" dirty="0" err="1">
                <a:latin typeface="Calibri"/>
                <a:ea typeface="Calibri"/>
                <a:cs typeface="Arial"/>
              </a:rPr>
              <a:t>تاكد</a:t>
            </a:r>
            <a:r>
              <a:rPr lang="ar-IQ" sz="2800" dirty="0">
                <a:latin typeface="Calibri"/>
                <a:ea typeface="Calibri"/>
                <a:cs typeface="Arial"/>
              </a:rPr>
              <a:t> من احترام حقوق المشاركين في الدراسة وضمان سرية المعلومات قم بالحصول على موافقة مشاركي البحث قبل جمع البيانات وتأكد من ايضاح اهداف البحث </a:t>
            </a:r>
            <a:endParaRPr lang="en-US" sz="1800" dirty="0">
              <a:latin typeface="Calibri"/>
              <a:ea typeface="Calibri"/>
              <a:cs typeface="Arial"/>
            </a:endParaRPr>
          </a:p>
          <a:p>
            <a:pPr algn="r">
              <a:lnSpc>
                <a:spcPct val="115000"/>
              </a:lnSpc>
              <a:spcAft>
                <a:spcPts val="1000"/>
              </a:spcAft>
            </a:pPr>
            <a:endParaRPr lang="en-US" dirty="0"/>
          </a:p>
        </p:txBody>
      </p:sp>
    </p:spTree>
    <p:extLst>
      <p:ext uri="{BB962C8B-B14F-4D97-AF65-F5344CB8AC3E}">
        <p14:creationId xmlns:p14="http://schemas.microsoft.com/office/powerpoint/2010/main" val="2312714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67544" y="836712"/>
            <a:ext cx="8424936" cy="5544616"/>
          </a:xfrm>
          <a:solidFill>
            <a:srgbClr val="00B0F0"/>
          </a:solidFill>
        </p:spPr>
        <p:txBody>
          <a:bodyPr>
            <a:normAutofit/>
          </a:bodyPr>
          <a:lstStyle/>
          <a:p>
            <a:pPr algn="r" rtl="1">
              <a:lnSpc>
                <a:spcPct val="115000"/>
              </a:lnSpc>
              <a:spcAft>
                <a:spcPts val="1000"/>
              </a:spcAft>
            </a:pPr>
            <a:r>
              <a:rPr lang="ar-IQ" sz="2800" dirty="0">
                <a:latin typeface="Calibri"/>
                <a:ea typeface="Calibri"/>
                <a:cs typeface="Arial"/>
              </a:rPr>
              <a:t>4 – التواصل الفعال : تواصل وتعاون المشاركين في الدراسة بشكل فعال ومستمر قم بشرح اهداف البحث والاجراءات المتبعة واستمع الى اراءهم </a:t>
            </a:r>
            <a:endParaRPr lang="en-US" sz="1800" dirty="0">
              <a:latin typeface="Calibri"/>
              <a:ea typeface="Calibri"/>
              <a:cs typeface="Arial"/>
            </a:endParaRPr>
          </a:p>
          <a:p>
            <a:pPr algn="r">
              <a:lnSpc>
                <a:spcPct val="115000"/>
              </a:lnSpc>
              <a:spcAft>
                <a:spcPts val="1000"/>
              </a:spcAft>
            </a:pPr>
            <a:r>
              <a:rPr lang="ar-IQ" sz="2800" dirty="0">
                <a:latin typeface="Calibri"/>
                <a:ea typeface="Calibri"/>
                <a:cs typeface="Arial"/>
              </a:rPr>
              <a:t>5 – ضبط الجودة : اعتن بضبط الجودة اثناء العمل الميداني من خلال التحقق من صحة  وموثوقية البيانات المجمعة   </a:t>
            </a:r>
            <a:r>
              <a:rPr lang="ar-IQ" sz="2800" dirty="0" err="1">
                <a:latin typeface="Calibri"/>
                <a:ea typeface="Calibri"/>
                <a:cs typeface="Arial"/>
              </a:rPr>
              <a:t>والتاكد</a:t>
            </a:r>
            <a:r>
              <a:rPr lang="ar-IQ" sz="2800" dirty="0">
                <a:latin typeface="Calibri"/>
                <a:ea typeface="Calibri"/>
                <a:cs typeface="Arial"/>
              </a:rPr>
              <a:t> من تطبيق الاجراءات المحددة </a:t>
            </a:r>
            <a:endParaRPr lang="en-US" sz="1800" dirty="0">
              <a:latin typeface="Calibri"/>
              <a:ea typeface="Calibri"/>
              <a:cs typeface="Arial"/>
            </a:endParaRPr>
          </a:p>
          <a:p>
            <a:pPr algn="r">
              <a:lnSpc>
                <a:spcPct val="115000"/>
              </a:lnSpc>
              <a:spcAft>
                <a:spcPts val="1000"/>
              </a:spcAft>
            </a:pPr>
            <a:r>
              <a:rPr lang="ar-IQ" sz="2800" dirty="0">
                <a:latin typeface="Calibri"/>
                <a:ea typeface="Calibri"/>
                <a:cs typeface="Arial"/>
              </a:rPr>
              <a:t>6- تحليل البيانات : بعد جمع البيانات قم بتحليلها بشكل دقيق ومنهجي باستخدام الادوات والتقنيات الاحصائية المناسبة واستخلاص النتائج </a:t>
            </a:r>
            <a:endParaRPr lang="en-US" sz="1800" dirty="0">
              <a:latin typeface="Calibri"/>
              <a:ea typeface="Calibri"/>
              <a:cs typeface="Arial"/>
            </a:endParaRPr>
          </a:p>
          <a:p>
            <a:endParaRPr lang="en-US" dirty="0"/>
          </a:p>
        </p:txBody>
      </p:sp>
    </p:spTree>
    <p:extLst>
      <p:ext uri="{BB962C8B-B14F-4D97-AF65-F5344CB8AC3E}">
        <p14:creationId xmlns:p14="http://schemas.microsoft.com/office/powerpoint/2010/main" val="1729368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18</TotalTime>
  <Words>519</Words>
  <Application>Microsoft Office PowerPoint</Application>
  <PresentationFormat>On-screen Show (4:3)</PresentationFormat>
  <Paragraphs>34</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Calibri</vt:lpstr>
      <vt:lpstr>Franklin Gothic Book</vt:lpstr>
      <vt:lpstr>Perpetua</vt:lpstr>
      <vt:lpstr>Tahoma</vt:lpstr>
      <vt:lpstr>Times New Roman</vt:lpstr>
      <vt:lpstr>Wingdings 2</vt:lpstr>
      <vt:lpstr>Equity</vt:lpstr>
      <vt:lpstr>        المحاضرة الحادية عشر طرق عرض البيانات والمعلومات  اعداد أ.د عبير داخل م.د هناء عباس  كلية التربية البدنية وعلوم الرياضة للبنات  \     جامعة بغداد 2025\12\23 2مة 2025\12\ 23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Al-Qaisar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الحادية عشر طرق عرض البيانات والمعلومات  اعداد أ.د عبير داخل م.د هناء عباس  كلية التربية البدنية وعلوم الرياضة للبنات  \     جامعة بغداد 2025\12\23 2مة 2025\12\ 23</dc:title>
  <dc:creator>AL-NAQIB</dc:creator>
  <cp:lastModifiedBy>Lenovo</cp:lastModifiedBy>
  <cp:revision>3</cp:revision>
  <dcterms:created xsi:type="dcterms:W3CDTF">2025-12-20T17:11:30Z</dcterms:created>
  <dcterms:modified xsi:type="dcterms:W3CDTF">2025-12-21T07:29:04Z</dcterms:modified>
</cp:coreProperties>
</file>