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diagrams/data10.xml" ContentType="application/vnd.openxmlformats-officedocument.drawingml.diagramData+xml"/>
  <Override PartName="/ppt/diagrams/layout10.xml" ContentType="application/vnd.openxmlformats-officedocument.drawingml.diagramLayout+xml"/>
  <Override PartName="/ppt/diagrams/quickStyle10.xml" ContentType="application/vnd.openxmlformats-officedocument.drawingml.diagramStyle+xml"/>
  <Override PartName="/ppt/diagrams/colors10.xml" ContentType="application/vnd.openxmlformats-officedocument.drawingml.diagramColors+xml"/>
  <Override PartName="/ppt/diagrams/drawing10.xml" ContentType="application/vnd.ms-office.drawingml.diagramDrawing+xml"/>
  <Override PartName="/ppt/diagrams/data11.xml" ContentType="application/vnd.openxmlformats-officedocument.drawingml.diagramData+xml"/>
  <Override PartName="/ppt/diagrams/layout11.xml" ContentType="application/vnd.openxmlformats-officedocument.drawingml.diagramLayout+xml"/>
  <Override PartName="/ppt/diagrams/quickStyle11.xml" ContentType="application/vnd.openxmlformats-officedocument.drawingml.diagramStyle+xml"/>
  <Override PartName="/ppt/diagrams/colors11.xml" ContentType="application/vnd.openxmlformats-officedocument.drawingml.diagramColors+xml"/>
  <Override PartName="/ppt/diagrams/drawing11.xml" ContentType="application/vnd.ms-office.drawingml.diagramDrawing+xml"/>
  <Override PartName="/ppt/diagrams/data12.xml" ContentType="application/vnd.openxmlformats-officedocument.drawingml.diagramData+xml"/>
  <Override PartName="/ppt/diagrams/layout12.xml" ContentType="application/vnd.openxmlformats-officedocument.drawingml.diagramLayout+xml"/>
  <Override PartName="/ppt/diagrams/quickStyle12.xml" ContentType="application/vnd.openxmlformats-officedocument.drawingml.diagramStyle+xml"/>
  <Override PartName="/ppt/diagrams/colors12.xml" ContentType="application/vnd.openxmlformats-officedocument.drawingml.diagramColors+xml"/>
  <Override PartName="/ppt/diagrams/drawing12.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72" r:id="rId1"/>
  </p:sldMasterIdLst>
  <p:sldIdLst>
    <p:sldId id="256" r:id="rId2"/>
    <p:sldId id="257" r:id="rId3"/>
    <p:sldId id="260" r:id="rId4"/>
    <p:sldId id="262" r:id="rId5"/>
    <p:sldId id="263" r:id="rId6"/>
    <p:sldId id="264" r:id="rId7"/>
    <p:sldId id="266" r:id="rId8"/>
    <p:sldId id="293" r:id="rId9"/>
    <p:sldId id="294" r:id="rId10"/>
    <p:sldId id="265" r:id="rId11"/>
    <p:sldId id="267" r:id="rId12"/>
    <p:sldId id="268" r:id="rId13"/>
    <p:sldId id="269" r:id="rId14"/>
    <p:sldId id="295" r:id="rId15"/>
    <p:sldId id="270" r:id="rId16"/>
    <p:sldId id="271" r:id="rId17"/>
    <p:sldId id="272" r:id="rId18"/>
    <p:sldId id="273" r:id="rId19"/>
    <p:sldId id="274" r:id="rId20"/>
    <p:sldId id="275" r:id="rId21"/>
    <p:sldId id="277" r:id="rId22"/>
    <p:sldId id="296" r:id="rId23"/>
    <p:sldId id="280" r:id="rId24"/>
    <p:sldId id="278" r:id="rId25"/>
    <p:sldId id="283" r:id="rId26"/>
    <p:sldId id="292" r:id="rId27"/>
  </p:sldIdLst>
  <p:sldSz cx="12192000" cy="6858000"/>
  <p:notesSz cx="6858000" cy="9144000"/>
  <p:defaultTextStyle>
    <a:defPPr>
      <a:defRPr lang="en-US"/>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0CAE0"/>
    <a:srgbClr val="9900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نمط متوسط 2 - تمييز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93D81CF-94F2-401A-BA57-92F5A7B2D0C5}" styleName="النمط المتوسط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B301B821-A1FF-4177-AEE7-76D212191A09}" styleName="نمط متوسط 1 - تمييز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8799B23B-EC83-4686-B30A-512413B5E67A}" styleName="نمط فاتح 3 - تمييز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BC89EF96-8CEA-46FF-86C4-4CE0E7609802}" styleName="نمط فاتح 3 - تمييز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F5AB1C69-6EDB-4FF4-983F-18BD219EF322}" styleName="نمط متوسط 2 - تمييز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85005" autoAdjust="0"/>
    <p:restoredTop sz="94660"/>
  </p:normalViewPr>
  <p:slideViewPr>
    <p:cSldViewPr snapToGrid="0">
      <p:cViewPr varScale="1">
        <p:scale>
          <a:sx n="87" d="100"/>
          <a:sy n="87" d="100"/>
        </p:scale>
        <p:origin x="528" y="4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theme" Target="theme/theme1.xml"/></Relationships>
</file>

<file path=ppt/diagrams/_rels/data3.xml.rels><?xml version="1.0" encoding="UTF-8" standalone="yes"?>
<Relationships xmlns="http://schemas.openxmlformats.org/package/2006/relationships"><Relationship Id="rId1" Type="http://schemas.openxmlformats.org/officeDocument/2006/relationships/hyperlink" Target="https://drasah.com/Description.aspx?id=3129" TargetMode="External"/></Relationships>
</file>

<file path=ppt/diagrams/_rels/data4.xml.rels><?xml version="1.0" encoding="UTF-8" standalone="yes"?>
<Relationships xmlns="http://schemas.openxmlformats.org/package/2006/relationships"><Relationship Id="rId1" Type="http://schemas.openxmlformats.org/officeDocument/2006/relationships/hyperlink" Target="https://drasah.com/Description.aspx?id=3726" TargetMode="External"/></Relationships>
</file>

<file path=ppt/diagrams/_rels/drawing3.xml.rels><?xml version="1.0" encoding="UTF-8" standalone="yes"?>
<Relationships xmlns="http://schemas.openxmlformats.org/package/2006/relationships"><Relationship Id="rId1" Type="http://schemas.openxmlformats.org/officeDocument/2006/relationships/hyperlink" Target="https://drasah.com/Description.aspx?id=3129" TargetMode="External"/></Relationships>
</file>

<file path=ppt/diagrams/_rels/drawing4.xml.rels><?xml version="1.0" encoding="UTF-8" standalone="yes"?>
<Relationships xmlns="http://schemas.openxmlformats.org/package/2006/relationships"><Relationship Id="rId1" Type="http://schemas.openxmlformats.org/officeDocument/2006/relationships/hyperlink" Target="https://drasah.com/Description.aspx?id=3726" TargetMode="External"/></Relationships>
</file>

<file path=ppt/diagrams/colors1.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1.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2.xml><?xml version="1.0" encoding="utf-8"?>
<dgm:colorsDef xmlns:dgm="http://schemas.openxmlformats.org/drawingml/2006/diagram" xmlns:a="http://schemas.openxmlformats.org/drawingml/2006/main" uniqueId="urn:microsoft.com/office/officeart/2005/8/colors/accent2_4">
  <dgm:title val=""/>
  <dgm:desc val=""/>
  <dgm:catLst>
    <dgm:cat type="accent2" pri="11400"/>
  </dgm:catLst>
  <dgm:styleLbl name="node0">
    <dgm:fillClrLst meth="cycle">
      <a:schemeClr val="accent2">
        <a:shade val="60000"/>
      </a:schemeClr>
    </dgm:fillClrLst>
    <dgm:linClrLst meth="repeat">
      <a:schemeClr val="lt1"/>
    </dgm:linClrLst>
    <dgm:effectClrLst/>
    <dgm:txLinClrLst/>
    <dgm:txFillClrLst/>
    <dgm:txEffectClrLst/>
  </dgm:styleLbl>
  <dgm:styleLbl name="node1">
    <dgm:fillClrLst meth="cycle">
      <a:schemeClr val="accent2">
        <a:shade val="50000"/>
      </a:schemeClr>
      <a:schemeClr val="accent2">
        <a:tint val="45000"/>
      </a:schemeClr>
    </dgm:fillClrLst>
    <dgm:linClrLst meth="repeat">
      <a:schemeClr val="lt1"/>
    </dgm:linClrLst>
    <dgm:effectClrLst/>
    <dgm:txLinClrLst/>
    <dgm:txFillClrLst/>
    <dgm:txEffectClrLst/>
  </dgm:styleLbl>
  <dgm:styleLbl name="alignNode1">
    <dgm:fillClrLst meth="cycle">
      <a:schemeClr val="accent2">
        <a:shade val="50000"/>
      </a:schemeClr>
      <a:schemeClr val="accent2">
        <a:tint val="45000"/>
      </a:schemeClr>
    </dgm:fillClrLst>
    <dgm:linClrLst meth="cycle">
      <a:schemeClr val="accent2">
        <a:shade val="50000"/>
      </a:schemeClr>
      <a:schemeClr val="accent2">
        <a:tint val="45000"/>
      </a:schemeClr>
    </dgm:linClrLst>
    <dgm:effectClrLst/>
    <dgm:txLinClrLst/>
    <dgm:txFillClrLst/>
    <dgm:txEffectClrLst/>
  </dgm:styleLbl>
  <dgm:styleLbl name="lnNode1">
    <dgm:fillClrLst meth="cycle">
      <a:schemeClr val="accent2">
        <a:shade val="50000"/>
      </a:schemeClr>
      <a:schemeClr val="accent2">
        <a:tint val="45000"/>
      </a:schemeClr>
    </dgm:fillClrLst>
    <dgm:linClrLst meth="repeat">
      <a:schemeClr val="lt1"/>
    </dgm:linClrLst>
    <dgm:effectClrLst/>
    <dgm:txLinClrLst/>
    <dgm:txFillClrLst/>
    <dgm:txEffectClrLst/>
  </dgm:styleLbl>
  <dgm:styleLbl name="vennNode1">
    <dgm:fillClrLst meth="cycle">
      <a:schemeClr val="accent2">
        <a:shade val="80000"/>
        <a:alpha val="50000"/>
      </a:schemeClr>
      <a:schemeClr val="accent2">
        <a:tint val="45000"/>
        <a:alpha val="50000"/>
      </a:schemeClr>
    </dgm:fillClrLst>
    <dgm:linClrLst meth="repeat">
      <a:schemeClr val="lt1"/>
    </dgm:linClrLst>
    <dgm:effectClrLst/>
    <dgm:txLinClrLst/>
    <dgm:txFillClrLst/>
    <dgm:txEffectClrLst/>
  </dgm:styleLbl>
  <dgm:styleLbl name="node2">
    <dgm:fillClrLst>
      <a:schemeClr val="accent2">
        <a:shade val="80000"/>
      </a:schemeClr>
    </dgm:fillClrLst>
    <dgm:linClrLst meth="repeat">
      <a:schemeClr val="lt1"/>
    </dgm:linClrLst>
    <dgm:effectClrLst/>
    <dgm:txLinClrLst/>
    <dgm:txFillClrLst/>
    <dgm:txEffectClrLst/>
  </dgm:styleLbl>
  <dgm:styleLbl name="node3">
    <dgm:fillClrLst>
      <a:schemeClr val="accent2">
        <a:tint val="99000"/>
      </a:schemeClr>
    </dgm:fillClrLst>
    <dgm:linClrLst meth="repeat">
      <a:schemeClr val="lt1"/>
    </dgm:linClrLst>
    <dgm:effectClrLst/>
    <dgm:txLinClrLst/>
    <dgm:txFillClrLst/>
    <dgm:txEffectClrLst/>
  </dgm:styleLbl>
  <dgm:styleLbl name="node4">
    <dgm:fillClrLst>
      <a:schemeClr val="accent2">
        <a:tint val="70000"/>
      </a:schemeClr>
    </dgm:fillClrLst>
    <dgm:linClrLst meth="repeat">
      <a:schemeClr val="lt1"/>
    </dgm:linClrLst>
    <dgm:effectClrLst/>
    <dgm:txLinClrLst/>
    <dgm:txFillClrLst/>
    <dgm:txEffectClrLst/>
  </dgm:styleLbl>
  <dgm:styleLbl name="fgImgPlace1">
    <dgm:fillClrLst>
      <a:schemeClr val="accent2">
        <a:tint val="50000"/>
      </a:schemeClr>
      <a:schemeClr val="accent2">
        <a:tint val="55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55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55000"/>
      </a:schemeClr>
    </dgm:fillClrLst>
    <dgm:linClrLst meth="repeat">
      <a:schemeClr val="lt1"/>
    </dgm:linClrLst>
    <dgm:effectClrLst/>
    <dgm:txLinClrLst/>
    <dgm:txFillClrLst meth="repeat">
      <a:schemeClr val="lt1"/>
    </dgm:txFillClrLst>
    <dgm:txEffectClrLst/>
  </dgm:styleLbl>
  <dgm:styleLbl name="sibTrans2D1">
    <dgm:fillClrLst meth="cycle">
      <a:schemeClr val="accent2">
        <a:shade val="90000"/>
      </a:schemeClr>
      <a:schemeClr val="accent2">
        <a:tint val="50000"/>
      </a:schemeClr>
    </dgm:fillClrLst>
    <dgm:linClrLst meth="cycle">
      <a:schemeClr val="accent2">
        <a:shade val="90000"/>
      </a:schemeClr>
      <a:schemeClr val="accent2">
        <a:tint val="50000"/>
      </a:schemeClr>
    </dgm:linClrLst>
    <dgm:effectClrLst/>
    <dgm:txLinClrLst/>
    <dgm:txFillClrLst/>
    <dgm:txEffectClrLst/>
  </dgm:styleLbl>
  <dgm:styleLbl name="fgSibTrans2D1">
    <dgm:fillClrLst meth="cycle">
      <a:schemeClr val="accent2">
        <a:shade val="90000"/>
      </a:schemeClr>
      <a:schemeClr val="accent2">
        <a:tint val="50000"/>
      </a:schemeClr>
    </dgm:fillClrLst>
    <dgm:linClrLst meth="cycle">
      <a:schemeClr val="accent2">
        <a:shade val="90000"/>
      </a:schemeClr>
      <a:schemeClr val="accent2">
        <a:tint val="50000"/>
      </a:schemeClr>
    </dgm:linClrLst>
    <dgm:effectClrLst/>
    <dgm:txLinClrLst/>
    <dgm:txFillClrLst/>
    <dgm:txEffectClrLst/>
  </dgm:styleLbl>
  <dgm:styleLbl name="bgSibTrans2D1">
    <dgm:fillClrLst meth="cycle">
      <a:schemeClr val="accent2">
        <a:shade val="90000"/>
      </a:schemeClr>
      <a:schemeClr val="accent2">
        <a:tint val="50000"/>
      </a:schemeClr>
    </dgm:fillClrLst>
    <dgm:linClrLst meth="cycle">
      <a:schemeClr val="accent2">
        <a:shade val="90000"/>
      </a:schemeClr>
      <a:schemeClr val="accent2">
        <a:tint val="50000"/>
      </a:schemeClr>
    </dgm:linClrLst>
    <dgm:effectClrLst/>
    <dgm:txLinClrLst/>
    <dgm:txFillClrLst/>
    <dgm:txEffectClrLst/>
  </dgm:styleLbl>
  <dgm:styleLbl name="sibTrans1D1">
    <dgm:fillClrLst meth="cycle">
      <a:schemeClr val="accent2">
        <a:shade val="90000"/>
      </a:schemeClr>
      <a:schemeClr val="accent2">
        <a:tint val="50000"/>
      </a:schemeClr>
    </dgm:fillClrLst>
    <dgm:linClrLst meth="cycle">
      <a:schemeClr val="accent2">
        <a:shade val="90000"/>
      </a:schemeClr>
      <a:schemeClr val="accent2">
        <a:tint val="5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shade val="80000"/>
      </a:schemeClr>
    </dgm:fillClrLst>
    <dgm:linClrLst meth="repeat">
      <a:schemeClr val="lt1"/>
    </dgm:linClrLst>
    <dgm:effectClrLst/>
    <dgm:txLinClrLst/>
    <dgm:txFillClrLst/>
    <dgm:txEffectClrLst/>
  </dgm:styleLbl>
  <dgm:styleLbl name="asst1">
    <dgm:fillClrLst meth="repeat">
      <a:schemeClr val="accent2">
        <a:shade val="80000"/>
      </a:schemeClr>
    </dgm:fillClrLst>
    <dgm:linClrLst meth="repeat">
      <a:schemeClr val="lt1"/>
    </dgm:linClrLst>
    <dgm:effectClrLst/>
    <dgm:txLinClrLst/>
    <dgm:txFillClrLst/>
    <dgm:txEffectClrLst/>
  </dgm:styleLbl>
  <dgm:styleLbl name="asst2">
    <dgm:fillClrLst>
      <a:schemeClr val="accent2">
        <a:tint val="90000"/>
      </a:schemeClr>
    </dgm:fillClrLst>
    <dgm:linClrLst meth="repeat">
      <a:schemeClr val="lt1"/>
    </dgm:linClrLst>
    <dgm:effectClrLst/>
    <dgm:txLinClrLst/>
    <dgm:txFillClrLst/>
    <dgm:txEffectClrLst/>
  </dgm:styleLbl>
  <dgm:styleLbl name="asst3">
    <dgm:fillClrLst>
      <a:schemeClr val="accent2">
        <a:tint val="70000"/>
      </a:schemeClr>
    </dgm:fillClrLst>
    <dgm:linClrLst meth="repeat">
      <a:schemeClr val="lt1"/>
    </dgm:linClrLst>
    <dgm:effectClrLst/>
    <dgm:txLinClrLst/>
    <dgm:txFillClrLst/>
    <dgm:txEffectClrLst/>
  </dgm:styleLbl>
  <dgm:styleLbl name="asst4">
    <dgm:fillClrLst>
      <a:schemeClr val="accent2">
        <a:tint val="50000"/>
      </a:schemeClr>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shade val="80000"/>
      </a:schemeClr>
    </dgm:linClrLst>
    <dgm:effectClrLst/>
    <dgm:txLinClrLst/>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dk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2">
        <a:tint val="90000"/>
      </a:schemeClr>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2">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conFgAcc1">
    <dgm:fillClrLst meth="repeat">
      <a:schemeClr val="lt1">
        <a:alpha val="90000"/>
      </a:schemeClr>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alignAcc1">
    <dgm:fillClrLst meth="repeat">
      <a:schemeClr val="lt1">
        <a:alpha val="90000"/>
      </a:schemeClr>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solidFgAcc1">
    <dgm:fillClrLst meth="repeat">
      <a:schemeClr val="lt1"/>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55000"/>
      </a:schemeClr>
    </dgm:fillClrLst>
    <dgm:linClrLst meth="repeat">
      <a:schemeClr val="accent2">
        <a:alpha val="90000"/>
        <a:tint val="55000"/>
      </a:schemeClr>
    </dgm:linClrLst>
    <dgm:effectClrLst/>
    <dgm:txLinClrLst/>
    <dgm:txFillClrLst meth="repeat">
      <a:schemeClr val="dk1"/>
    </dgm:txFillClrLst>
    <dgm:txEffectClrLst/>
  </dgm:styleLbl>
  <dgm:styleLbl name="alignAccFollowNode1">
    <dgm:fillClrLst meth="repeat">
      <a:schemeClr val="accent2">
        <a:alpha val="90000"/>
        <a:tint val="55000"/>
      </a:schemeClr>
    </dgm:fillClrLst>
    <dgm:linClrLst meth="repeat">
      <a:schemeClr val="accent2">
        <a:alpha val="90000"/>
        <a:tint val="55000"/>
      </a:schemeClr>
    </dgm:linClrLst>
    <dgm:effectClrLst/>
    <dgm:txLinClrLst/>
    <dgm:txFillClrLst meth="repeat">
      <a:schemeClr val="dk1"/>
    </dgm:txFillClrLst>
    <dgm:txEffectClrLst/>
  </dgm:styleLbl>
  <dgm:styleLbl name="bgAccFollowNode1">
    <dgm:fillClrLst meth="repeat">
      <a:schemeClr val="accent2">
        <a:alpha val="90000"/>
        <a:tint val="55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50000"/>
      </a:schemeClr>
    </dgm:linClrLst>
    <dgm:effectClrLst/>
    <dgm:txLinClrLst/>
    <dgm:txFillClrLst meth="repeat">
      <a:schemeClr val="dk1"/>
    </dgm:txFillClrLst>
    <dgm:txEffectClrLst/>
  </dgm:styleLbl>
  <dgm:styleLbl name="bgShp">
    <dgm:fillClrLst meth="repeat">
      <a:schemeClr val="accent2">
        <a:tint val="55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55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55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E744203B-76B7-4040-8E78-F2EA0F7E7520}" type="doc">
      <dgm:prSet loTypeId="urn:microsoft.com/office/officeart/2009/3/layout/StepUpProcess" loCatId="process" qsTypeId="urn:microsoft.com/office/officeart/2005/8/quickstyle/simple1" qsCatId="simple" csTypeId="urn:microsoft.com/office/officeart/2005/8/colors/colorful3" csCatId="colorful" phldr="1"/>
      <dgm:spPr/>
      <dgm:t>
        <a:bodyPr/>
        <a:lstStyle/>
        <a:p>
          <a:pPr rtl="1"/>
          <a:endParaRPr lang="ar-SA"/>
        </a:p>
      </dgm:t>
    </dgm:pt>
    <dgm:pt modelId="{E93E29BE-8FDA-4232-BFE9-5D522134C7EE}">
      <dgm:prSet/>
      <dgm:spPr/>
      <dgm:t>
        <a:bodyPr/>
        <a:lstStyle/>
        <a:p>
          <a:pPr rtl="1"/>
          <a:r>
            <a:rPr lang="ar-SA" b="1" dirty="0" smtClean="0">
              <a:solidFill>
                <a:schemeClr val="bg1"/>
              </a:solidFill>
              <a:effectLst>
                <a:outerShdw blurRad="38100" dist="38100" dir="2700000" algn="tl">
                  <a:srgbClr val="000000">
                    <a:alpha val="43137"/>
                  </a:srgbClr>
                </a:outerShdw>
              </a:effectLst>
            </a:rPr>
            <a:t>تحديد المجتمع الأصلي للدراسة:  من خلال هذه الخطوة بتحديد المجتمع الأصلي ليقوم بدراسته دراسة مُحددة ودقيقة.</a:t>
          </a:r>
          <a:endParaRPr lang="ar-SA" dirty="0">
            <a:solidFill>
              <a:schemeClr val="bg1"/>
            </a:solidFill>
          </a:endParaRPr>
        </a:p>
      </dgm:t>
    </dgm:pt>
    <dgm:pt modelId="{E879BE6E-5771-4756-8F90-1FD9586378FD}" type="parTrans" cxnId="{2BD44A1D-1866-47A7-B75B-FFE63386C03B}">
      <dgm:prSet/>
      <dgm:spPr/>
      <dgm:t>
        <a:bodyPr/>
        <a:lstStyle/>
        <a:p>
          <a:pPr rtl="1"/>
          <a:endParaRPr lang="ar-SA"/>
        </a:p>
      </dgm:t>
    </dgm:pt>
    <dgm:pt modelId="{630A911A-2ADD-4676-BC85-C9A018BD45B6}" type="sibTrans" cxnId="{2BD44A1D-1866-47A7-B75B-FFE63386C03B}">
      <dgm:prSet/>
      <dgm:spPr/>
      <dgm:t>
        <a:bodyPr/>
        <a:lstStyle/>
        <a:p>
          <a:pPr rtl="1"/>
          <a:endParaRPr lang="ar-SA"/>
        </a:p>
      </dgm:t>
    </dgm:pt>
    <dgm:pt modelId="{5A21E3BF-9E22-4427-833C-279F6227FCA4}">
      <dgm:prSet phldrT="[نص]" custT="1"/>
      <dgm:spPr/>
      <dgm:t>
        <a:bodyPr/>
        <a:lstStyle/>
        <a:p>
          <a:pPr rtl="1"/>
          <a:r>
            <a:rPr lang="ar-SA" sz="2400" b="1" dirty="0" smtClean="0">
              <a:solidFill>
                <a:schemeClr val="bg1"/>
              </a:solidFill>
              <a:effectLst>
                <a:outerShdw blurRad="38100" dist="38100" dir="2700000" algn="tl">
                  <a:srgbClr val="000000">
                    <a:alpha val="43137"/>
                  </a:srgbClr>
                </a:outerShdw>
              </a:effectLst>
            </a:rPr>
            <a:t>تحديد أفراد المجتمع الأصلي للدراسة: من خلال إعداد قائمة بأسماء جميع الأفراد بصورة دقيقة جداً، يجب ان يراعي الباحث أن تكون السجلات كاملة البيانات وأن تكون حديثة وتشمل جميع الطلاب سواء ناجحين أو راسبين.</a:t>
          </a:r>
          <a:endParaRPr lang="ar-SA" sz="2400" b="1" dirty="0">
            <a:solidFill>
              <a:schemeClr val="bg1"/>
            </a:solidFill>
            <a:effectLst>
              <a:outerShdw blurRad="38100" dist="38100" dir="2700000" algn="tl">
                <a:srgbClr val="000000">
                  <a:alpha val="43137"/>
                </a:srgbClr>
              </a:outerShdw>
            </a:effectLst>
          </a:endParaRPr>
        </a:p>
      </dgm:t>
    </dgm:pt>
    <dgm:pt modelId="{F15ABD81-4961-47B8-AF07-3A9A1F7E0635}" type="parTrans" cxnId="{18547B38-511E-4EF3-8014-2E095FF1E3FF}">
      <dgm:prSet/>
      <dgm:spPr/>
      <dgm:t>
        <a:bodyPr/>
        <a:lstStyle/>
        <a:p>
          <a:pPr rtl="1"/>
          <a:endParaRPr lang="ar-SA"/>
        </a:p>
      </dgm:t>
    </dgm:pt>
    <dgm:pt modelId="{BDD177AB-42B8-4C57-822E-03051CDC5256}" type="sibTrans" cxnId="{18547B38-511E-4EF3-8014-2E095FF1E3FF}">
      <dgm:prSet/>
      <dgm:spPr/>
      <dgm:t>
        <a:bodyPr/>
        <a:lstStyle/>
        <a:p>
          <a:pPr rtl="1"/>
          <a:endParaRPr lang="ar-SA"/>
        </a:p>
      </dgm:t>
    </dgm:pt>
    <dgm:pt modelId="{C9E78B58-9595-4A60-8B42-E9CF55F57CD7}">
      <dgm:prSet phldrT="[نص]" custT="1"/>
      <dgm:spPr/>
      <dgm:t>
        <a:bodyPr/>
        <a:lstStyle/>
        <a:p>
          <a:pPr rtl="1"/>
          <a:r>
            <a:rPr lang="ar-SA" sz="2400" b="1" dirty="0" smtClean="0">
              <a:solidFill>
                <a:schemeClr val="bg1"/>
              </a:solidFill>
              <a:effectLst>
                <a:outerShdw blurRad="38100" dist="38100" dir="2700000" algn="tl">
                  <a:srgbClr val="000000">
                    <a:alpha val="43137"/>
                  </a:srgbClr>
                </a:outerShdw>
              </a:effectLst>
            </a:rPr>
            <a:t>اختيار عينة ممثلة: وتأتي هذه الخطوة بعد عمل القائمة التي تحتوي على جميع أفراد مجتمع الدراسة ويتم اختيار عينة من هذه القائمة، ويجب أن تكون متجانسة ومتوافقة مع جميع أفراد مجتمع الدراسة لأنها تمثل المجتمع الأصلي</a:t>
          </a:r>
          <a:endParaRPr lang="ar-SA" sz="2400" b="1" dirty="0">
            <a:solidFill>
              <a:schemeClr val="bg1"/>
            </a:solidFill>
            <a:effectLst>
              <a:outerShdw blurRad="38100" dist="38100" dir="2700000" algn="tl">
                <a:srgbClr val="000000">
                  <a:alpha val="43137"/>
                </a:srgbClr>
              </a:outerShdw>
            </a:effectLst>
          </a:endParaRPr>
        </a:p>
      </dgm:t>
    </dgm:pt>
    <dgm:pt modelId="{B0E01463-9334-4F19-8A8D-96A78376C9C0}" type="parTrans" cxnId="{DAB985E0-95B9-4DF5-8517-EF5F79945A8E}">
      <dgm:prSet/>
      <dgm:spPr/>
      <dgm:t>
        <a:bodyPr/>
        <a:lstStyle/>
        <a:p>
          <a:pPr rtl="1"/>
          <a:endParaRPr lang="ar-SA"/>
        </a:p>
      </dgm:t>
    </dgm:pt>
    <dgm:pt modelId="{4A98D538-E227-499E-8A23-418F5ED4D3B5}" type="sibTrans" cxnId="{DAB985E0-95B9-4DF5-8517-EF5F79945A8E}">
      <dgm:prSet/>
      <dgm:spPr/>
      <dgm:t>
        <a:bodyPr/>
        <a:lstStyle/>
        <a:p>
          <a:pPr rtl="1"/>
          <a:endParaRPr lang="ar-SA"/>
        </a:p>
      </dgm:t>
    </dgm:pt>
    <dgm:pt modelId="{EA057D10-EFAA-4BF8-863A-27DBE077DDEA}">
      <dgm:prSet phldrT="[نص]" custT="1"/>
      <dgm:spPr/>
      <dgm:t>
        <a:bodyPr/>
        <a:lstStyle/>
        <a:p>
          <a:pPr rtl="1"/>
          <a:r>
            <a:rPr lang="ar-SA" sz="2400" b="1" dirty="0" smtClean="0">
              <a:solidFill>
                <a:schemeClr val="bg1"/>
              </a:solidFill>
              <a:effectLst>
                <a:outerShdw blurRad="38100" dist="38100" dir="2700000" algn="tl">
                  <a:srgbClr val="000000">
                    <a:alpha val="43137"/>
                  </a:srgbClr>
                </a:outerShdw>
              </a:effectLst>
            </a:rPr>
            <a:t>اختيار عدد كافٍ من الأفراد في عينة الدراسة (حجم العينة): حيث يتحدد الحجم المناسب للعينة من خلال بعض العوامل الأساسية تتمثل في (تجانس أو تباين المجتمع الأصلي-الأسلوب المُتبع في البحث-درجة الدقة المطلوبة)تجانس أو تباين المجتمع الأصلي</a:t>
          </a:r>
          <a:endParaRPr lang="ar-SA" sz="2400" b="1" dirty="0">
            <a:solidFill>
              <a:schemeClr val="bg1"/>
            </a:solidFill>
            <a:effectLst>
              <a:outerShdw blurRad="38100" dist="38100" dir="2700000" algn="tl">
                <a:srgbClr val="000000">
                  <a:alpha val="43137"/>
                </a:srgbClr>
              </a:outerShdw>
            </a:effectLst>
          </a:endParaRPr>
        </a:p>
      </dgm:t>
    </dgm:pt>
    <dgm:pt modelId="{A2F815FD-4D8B-4C6A-AC55-A2B423E853F7}" type="parTrans" cxnId="{7E683804-F225-4C47-96F3-09D3851ACFDA}">
      <dgm:prSet/>
      <dgm:spPr/>
      <dgm:t>
        <a:bodyPr/>
        <a:lstStyle/>
        <a:p>
          <a:pPr rtl="1"/>
          <a:endParaRPr lang="ar-SA"/>
        </a:p>
      </dgm:t>
    </dgm:pt>
    <dgm:pt modelId="{46D0672E-CBFB-49F3-B9B5-8371BE706CFA}" type="sibTrans" cxnId="{7E683804-F225-4C47-96F3-09D3851ACFDA}">
      <dgm:prSet/>
      <dgm:spPr/>
      <dgm:t>
        <a:bodyPr/>
        <a:lstStyle/>
        <a:p>
          <a:pPr rtl="1"/>
          <a:endParaRPr lang="ar-SA"/>
        </a:p>
      </dgm:t>
    </dgm:pt>
    <dgm:pt modelId="{9F13469F-F627-4C1E-A62F-0D57E34C21EA}" type="pres">
      <dgm:prSet presAssocID="{E744203B-76B7-4040-8E78-F2EA0F7E7520}" presName="rootnode" presStyleCnt="0">
        <dgm:presLayoutVars>
          <dgm:chMax/>
          <dgm:chPref/>
          <dgm:dir/>
          <dgm:animLvl val="lvl"/>
        </dgm:presLayoutVars>
      </dgm:prSet>
      <dgm:spPr/>
      <dgm:t>
        <a:bodyPr/>
        <a:lstStyle/>
        <a:p>
          <a:endParaRPr lang="en-US"/>
        </a:p>
      </dgm:t>
    </dgm:pt>
    <dgm:pt modelId="{55AA7D5E-FD72-4A22-9EC1-4A9E71D6CFA1}" type="pres">
      <dgm:prSet presAssocID="{E93E29BE-8FDA-4232-BFE9-5D522134C7EE}" presName="composite" presStyleCnt="0"/>
      <dgm:spPr/>
    </dgm:pt>
    <dgm:pt modelId="{FF0B7F78-101E-440E-A839-E2E86BF44F39}" type="pres">
      <dgm:prSet presAssocID="{E93E29BE-8FDA-4232-BFE9-5D522134C7EE}" presName="LShape" presStyleLbl="alignNode1" presStyleIdx="0" presStyleCnt="7"/>
      <dgm:spPr/>
    </dgm:pt>
    <dgm:pt modelId="{5CBBF640-2A1E-48C8-87C5-0C3338F7FEEA}" type="pres">
      <dgm:prSet presAssocID="{E93E29BE-8FDA-4232-BFE9-5D522134C7EE}" presName="ParentText" presStyleLbl="revTx" presStyleIdx="0" presStyleCnt="4">
        <dgm:presLayoutVars>
          <dgm:chMax val="0"/>
          <dgm:chPref val="0"/>
          <dgm:bulletEnabled val="1"/>
        </dgm:presLayoutVars>
      </dgm:prSet>
      <dgm:spPr/>
      <dgm:t>
        <a:bodyPr/>
        <a:lstStyle/>
        <a:p>
          <a:endParaRPr lang="en-US"/>
        </a:p>
      </dgm:t>
    </dgm:pt>
    <dgm:pt modelId="{446715E9-5A4B-4369-A1AF-1E667CEA697A}" type="pres">
      <dgm:prSet presAssocID="{E93E29BE-8FDA-4232-BFE9-5D522134C7EE}" presName="Triangle" presStyleLbl="alignNode1" presStyleIdx="1" presStyleCnt="7"/>
      <dgm:spPr/>
    </dgm:pt>
    <dgm:pt modelId="{B9EFB90A-3AD8-43ED-A01A-E6D49E40661A}" type="pres">
      <dgm:prSet presAssocID="{630A911A-2ADD-4676-BC85-C9A018BD45B6}" presName="sibTrans" presStyleCnt="0"/>
      <dgm:spPr/>
    </dgm:pt>
    <dgm:pt modelId="{8C949AD7-4D41-45A1-8D3E-CE4FB84FF571}" type="pres">
      <dgm:prSet presAssocID="{630A911A-2ADD-4676-BC85-C9A018BD45B6}" presName="space" presStyleCnt="0"/>
      <dgm:spPr/>
    </dgm:pt>
    <dgm:pt modelId="{4216C9D0-BFA9-43DF-ADFC-96CE6B4DC732}" type="pres">
      <dgm:prSet presAssocID="{5A21E3BF-9E22-4427-833C-279F6227FCA4}" presName="composite" presStyleCnt="0"/>
      <dgm:spPr/>
    </dgm:pt>
    <dgm:pt modelId="{1C1FCF44-48B7-41EC-A84F-807E990D72F1}" type="pres">
      <dgm:prSet presAssocID="{5A21E3BF-9E22-4427-833C-279F6227FCA4}" presName="LShape" presStyleLbl="alignNode1" presStyleIdx="2" presStyleCnt="7"/>
      <dgm:spPr/>
    </dgm:pt>
    <dgm:pt modelId="{36B78ED5-B29C-4186-BD91-CE296C4BB091}" type="pres">
      <dgm:prSet presAssocID="{5A21E3BF-9E22-4427-833C-279F6227FCA4}" presName="ParentText" presStyleLbl="revTx" presStyleIdx="1" presStyleCnt="4">
        <dgm:presLayoutVars>
          <dgm:chMax val="0"/>
          <dgm:chPref val="0"/>
          <dgm:bulletEnabled val="1"/>
        </dgm:presLayoutVars>
      </dgm:prSet>
      <dgm:spPr/>
      <dgm:t>
        <a:bodyPr/>
        <a:lstStyle/>
        <a:p>
          <a:endParaRPr lang="en-US"/>
        </a:p>
      </dgm:t>
    </dgm:pt>
    <dgm:pt modelId="{340FF921-2795-4BA4-A246-CC719482660C}" type="pres">
      <dgm:prSet presAssocID="{5A21E3BF-9E22-4427-833C-279F6227FCA4}" presName="Triangle" presStyleLbl="alignNode1" presStyleIdx="3" presStyleCnt="7"/>
      <dgm:spPr/>
    </dgm:pt>
    <dgm:pt modelId="{CBBC8891-FB69-4BBC-B8DC-5891494D574C}" type="pres">
      <dgm:prSet presAssocID="{BDD177AB-42B8-4C57-822E-03051CDC5256}" presName="sibTrans" presStyleCnt="0"/>
      <dgm:spPr/>
    </dgm:pt>
    <dgm:pt modelId="{91062392-D6B6-4F19-A88F-C4C9D9356847}" type="pres">
      <dgm:prSet presAssocID="{BDD177AB-42B8-4C57-822E-03051CDC5256}" presName="space" presStyleCnt="0"/>
      <dgm:spPr/>
    </dgm:pt>
    <dgm:pt modelId="{09665AA2-D9F8-4CA6-B3BB-F11D3238FE8B}" type="pres">
      <dgm:prSet presAssocID="{C9E78B58-9595-4A60-8B42-E9CF55F57CD7}" presName="composite" presStyleCnt="0"/>
      <dgm:spPr/>
    </dgm:pt>
    <dgm:pt modelId="{CEE08D9C-EE63-4C8A-9DDD-1F20D5BF6636}" type="pres">
      <dgm:prSet presAssocID="{C9E78B58-9595-4A60-8B42-E9CF55F57CD7}" presName="LShape" presStyleLbl="alignNode1" presStyleIdx="4" presStyleCnt="7"/>
      <dgm:spPr/>
    </dgm:pt>
    <dgm:pt modelId="{D8B8A561-A80C-4F25-A511-C16ED6E51A21}" type="pres">
      <dgm:prSet presAssocID="{C9E78B58-9595-4A60-8B42-E9CF55F57CD7}" presName="ParentText" presStyleLbl="revTx" presStyleIdx="2" presStyleCnt="4">
        <dgm:presLayoutVars>
          <dgm:chMax val="0"/>
          <dgm:chPref val="0"/>
          <dgm:bulletEnabled val="1"/>
        </dgm:presLayoutVars>
      </dgm:prSet>
      <dgm:spPr/>
      <dgm:t>
        <a:bodyPr/>
        <a:lstStyle/>
        <a:p>
          <a:endParaRPr lang="en-US"/>
        </a:p>
      </dgm:t>
    </dgm:pt>
    <dgm:pt modelId="{CC6E601D-40DF-41F3-BC55-44C658497FFD}" type="pres">
      <dgm:prSet presAssocID="{C9E78B58-9595-4A60-8B42-E9CF55F57CD7}" presName="Triangle" presStyleLbl="alignNode1" presStyleIdx="5" presStyleCnt="7"/>
      <dgm:spPr/>
    </dgm:pt>
    <dgm:pt modelId="{94454D5C-A8BA-43A2-9D45-A9D2CF187982}" type="pres">
      <dgm:prSet presAssocID="{4A98D538-E227-499E-8A23-418F5ED4D3B5}" presName="sibTrans" presStyleCnt="0"/>
      <dgm:spPr/>
    </dgm:pt>
    <dgm:pt modelId="{96A51671-FCFD-401A-B4E9-A13F22FFB373}" type="pres">
      <dgm:prSet presAssocID="{4A98D538-E227-499E-8A23-418F5ED4D3B5}" presName="space" presStyleCnt="0"/>
      <dgm:spPr/>
    </dgm:pt>
    <dgm:pt modelId="{4B133325-764B-488A-AB69-9B0E2FD8326E}" type="pres">
      <dgm:prSet presAssocID="{EA057D10-EFAA-4BF8-863A-27DBE077DDEA}" presName="composite" presStyleCnt="0"/>
      <dgm:spPr/>
    </dgm:pt>
    <dgm:pt modelId="{586094F4-001F-4F80-BC0C-F6399FBE5EB3}" type="pres">
      <dgm:prSet presAssocID="{EA057D10-EFAA-4BF8-863A-27DBE077DDEA}" presName="LShape" presStyleLbl="alignNode1" presStyleIdx="6" presStyleCnt="7"/>
      <dgm:spPr/>
    </dgm:pt>
    <dgm:pt modelId="{A57D514C-4FC1-4E47-B693-7418B147373B}" type="pres">
      <dgm:prSet presAssocID="{EA057D10-EFAA-4BF8-863A-27DBE077DDEA}" presName="ParentText" presStyleLbl="revTx" presStyleIdx="3" presStyleCnt="4">
        <dgm:presLayoutVars>
          <dgm:chMax val="0"/>
          <dgm:chPref val="0"/>
          <dgm:bulletEnabled val="1"/>
        </dgm:presLayoutVars>
      </dgm:prSet>
      <dgm:spPr/>
      <dgm:t>
        <a:bodyPr/>
        <a:lstStyle/>
        <a:p>
          <a:endParaRPr lang="en-US"/>
        </a:p>
      </dgm:t>
    </dgm:pt>
  </dgm:ptLst>
  <dgm:cxnLst>
    <dgm:cxn modelId="{90CA5B91-226A-4875-9FA5-EDABA9B184D7}" type="presOf" srcId="{E744203B-76B7-4040-8E78-F2EA0F7E7520}" destId="{9F13469F-F627-4C1E-A62F-0D57E34C21EA}" srcOrd="0" destOrd="0" presId="urn:microsoft.com/office/officeart/2009/3/layout/StepUpProcess"/>
    <dgm:cxn modelId="{477B71BE-1E5A-4A54-A443-3C04C864539D}" type="presOf" srcId="{EA057D10-EFAA-4BF8-863A-27DBE077DDEA}" destId="{A57D514C-4FC1-4E47-B693-7418B147373B}" srcOrd="0" destOrd="0" presId="urn:microsoft.com/office/officeart/2009/3/layout/StepUpProcess"/>
    <dgm:cxn modelId="{751A3C19-FC65-4C12-AF29-7B4803C38820}" type="presOf" srcId="{C9E78B58-9595-4A60-8B42-E9CF55F57CD7}" destId="{D8B8A561-A80C-4F25-A511-C16ED6E51A21}" srcOrd="0" destOrd="0" presId="urn:microsoft.com/office/officeart/2009/3/layout/StepUpProcess"/>
    <dgm:cxn modelId="{0E691A45-0A73-4774-AAA5-BA8180704D55}" type="presOf" srcId="{5A21E3BF-9E22-4427-833C-279F6227FCA4}" destId="{36B78ED5-B29C-4186-BD91-CE296C4BB091}" srcOrd="0" destOrd="0" presId="urn:microsoft.com/office/officeart/2009/3/layout/StepUpProcess"/>
    <dgm:cxn modelId="{DAB985E0-95B9-4DF5-8517-EF5F79945A8E}" srcId="{E744203B-76B7-4040-8E78-F2EA0F7E7520}" destId="{C9E78B58-9595-4A60-8B42-E9CF55F57CD7}" srcOrd="2" destOrd="0" parTransId="{B0E01463-9334-4F19-8A8D-96A78376C9C0}" sibTransId="{4A98D538-E227-499E-8A23-418F5ED4D3B5}"/>
    <dgm:cxn modelId="{7E683804-F225-4C47-96F3-09D3851ACFDA}" srcId="{E744203B-76B7-4040-8E78-F2EA0F7E7520}" destId="{EA057D10-EFAA-4BF8-863A-27DBE077DDEA}" srcOrd="3" destOrd="0" parTransId="{A2F815FD-4D8B-4C6A-AC55-A2B423E853F7}" sibTransId="{46D0672E-CBFB-49F3-B9B5-8371BE706CFA}"/>
    <dgm:cxn modelId="{BFB46E48-A290-4ADC-A130-567C841640BC}" type="presOf" srcId="{E93E29BE-8FDA-4232-BFE9-5D522134C7EE}" destId="{5CBBF640-2A1E-48C8-87C5-0C3338F7FEEA}" srcOrd="0" destOrd="0" presId="urn:microsoft.com/office/officeart/2009/3/layout/StepUpProcess"/>
    <dgm:cxn modelId="{18547B38-511E-4EF3-8014-2E095FF1E3FF}" srcId="{E744203B-76B7-4040-8E78-F2EA0F7E7520}" destId="{5A21E3BF-9E22-4427-833C-279F6227FCA4}" srcOrd="1" destOrd="0" parTransId="{F15ABD81-4961-47B8-AF07-3A9A1F7E0635}" sibTransId="{BDD177AB-42B8-4C57-822E-03051CDC5256}"/>
    <dgm:cxn modelId="{2BD44A1D-1866-47A7-B75B-FFE63386C03B}" srcId="{E744203B-76B7-4040-8E78-F2EA0F7E7520}" destId="{E93E29BE-8FDA-4232-BFE9-5D522134C7EE}" srcOrd="0" destOrd="0" parTransId="{E879BE6E-5771-4756-8F90-1FD9586378FD}" sibTransId="{630A911A-2ADD-4676-BC85-C9A018BD45B6}"/>
    <dgm:cxn modelId="{32147907-F4EB-4FDB-A4D6-67AA6366EA0B}" type="presParOf" srcId="{9F13469F-F627-4C1E-A62F-0D57E34C21EA}" destId="{55AA7D5E-FD72-4A22-9EC1-4A9E71D6CFA1}" srcOrd="0" destOrd="0" presId="urn:microsoft.com/office/officeart/2009/3/layout/StepUpProcess"/>
    <dgm:cxn modelId="{DDE2BA5B-D646-4892-A23F-0F5EF129591A}" type="presParOf" srcId="{55AA7D5E-FD72-4A22-9EC1-4A9E71D6CFA1}" destId="{FF0B7F78-101E-440E-A839-E2E86BF44F39}" srcOrd="0" destOrd="0" presId="urn:microsoft.com/office/officeart/2009/3/layout/StepUpProcess"/>
    <dgm:cxn modelId="{19A372E4-9D6A-4B66-B3B5-D8A218CFC260}" type="presParOf" srcId="{55AA7D5E-FD72-4A22-9EC1-4A9E71D6CFA1}" destId="{5CBBF640-2A1E-48C8-87C5-0C3338F7FEEA}" srcOrd="1" destOrd="0" presId="urn:microsoft.com/office/officeart/2009/3/layout/StepUpProcess"/>
    <dgm:cxn modelId="{69312564-AACD-416A-904E-6BE7F347851E}" type="presParOf" srcId="{55AA7D5E-FD72-4A22-9EC1-4A9E71D6CFA1}" destId="{446715E9-5A4B-4369-A1AF-1E667CEA697A}" srcOrd="2" destOrd="0" presId="urn:microsoft.com/office/officeart/2009/3/layout/StepUpProcess"/>
    <dgm:cxn modelId="{FCA0DC2D-F656-477F-A374-C0E7098AF32E}" type="presParOf" srcId="{9F13469F-F627-4C1E-A62F-0D57E34C21EA}" destId="{B9EFB90A-3AD8-43ED-A01A-E6D49E40661A}" srcOrd="1" destOrd="0" presId="urn:microsoft.com/office/officeart/2009/3/layout/StepUpProcess"/>
    <dgm:cxn modelId="{632A503C-B919-4047-A57B-69421EDA6152}" type="presParOf" srcId="{B9EFB90A-3AD8-43ED-A01A-E6D49E40661A}" destId="{8C949AD7-4D41-45A1-8D3E-CE4FB84FF571}" srcOrd="0" destOrd="0" presId="urn:microsoft.com/office/officeart/2009/3/layout/StepUpProcess"/>
    <dgm:cxn modelId="{591CCD07-E722-4672-A236-885540FA964E}" type="presParOf" srcId="{9F13469F-F627-4C1E-A62F-0D57E34C21EA}" destId="{4216C9D0-BFA9-43DF-ADFC-96CE6B4DC732}" srcOrd="2" destOrd="0" presId="urn:microsoft.com/office/officeart/2009/3/layout/StepUpProcess"/>
    <dgm:cxn modelId="{50C2D220-5B3B-4C0A-847E-3248D74F5BD1}" type="presParOf" srcId="{4216C9D0-BFA9-43DF-ADFC-96CE6B4DC732}" destId="{1C1FCF44-48B7-41EC-A84F-807E990D72F1}" srcOrd="0" destOrd="0" presId="urn:microsoft.com/office/officeart/2009/3/layout/StepUpProcess"/>
    <dgm:cxn modelId="{0B866AE5-B36D-4E2B-89D2-F35A6858C318}" type="presParOf" srcId="{4216C9D0-BFA9-43DF-ADFC-96CE6B4DC732}" destId="{36B78ED5-B29C-4186-BD91-CE296C4BB091}" srcOrd="1" destOrd="0" presId="urn:microsoft.com/office/officeart/2009/3/layout/StepUpProcess"/>
    <dgm:cxn modelId="{9E67D6B1-D1C4-4CA3-BF7F-083BA84F970A}" type="presParOf" srcId="{4216C9D0-BFA9-43DF-ADFC-96CE6B4DC732}" destId="{340FF921-2795-4BA4-A246-CC719482660C}" srcOrd="2" destOrd="0" presId="urn:microsoft.com/office/officeart/2009/3/layout/StepUpProcess"/>
    <dgm:cxn modelId="{A6402CBB-C3CE-46EF-A02F-ABDA52CBCB84}" type="presParOf" srcId="{9F13469F-F627-4C1E-A62F-0D57E34C21EA}" destId="{CBBC8891-FB69-4BBC-B8DC-5891494D574C}" srcOrd="3" destOrd="0" presId="urn:microsoft.com/office/officeart/2009/3/layout/StepUpProcess"/>
    <dgm:cxn modelId="{2D4486E3-9E5C-428A-B868-85189942C2D6}" type="presParOf" srcId="{CBBC8891-FB69-4BBC-B8DC-5891494D574C}" destId="{91062392-D6B6-4F19-A88F-C4C9D9356847}" srcOrd="0" destOrd="0" presId="urn:microsoft.com/office/officeart/2009/3/layout/StepUpProcess"/>
    <dgm:cxn modelId="{D597E881-D52A-4D79-9D0F-EE1AFB58550D}" type="presParOf" srcId="{9F13469F-F627-4C1E-A62F-0D57E34C21EA}" destId="{09665AA2-D9F8-4CA6-B3BB-F11D3238FE8B}" srcOrd="4" destOrd="0" presId="urn:microsoft.com/office/officeart/2009/3/layout/StepUpProcess"/>
    <dgm:cxn modelId="{5BBEC9E0-A82D-4522-A402-A071F93BF142}" type="presParOf" srcId="{09665AA2-D9F8-4CA6-B3BB-F11D3238FE8B}" destId="{CEE08D9C-EE63-4C8A-9DDD-1F20D5BF6636}" srcOrd="0" destOrd="0" presId="urn:microsoft.com/office/officeart/2009/3/layout/StepUpProcess"/>
    <dgm:cxn modelId="{0CF0CCC2-AAD7-4D5A-ABEF-0AC03BE4F8A3}" type="presParOf" srcId="{09665AA2-D9F8-4CA6-B3BB-F11D3238FE8B}" destId="{D8B8A561-A80C-4F25-A511-C16ED6E51A21}" srcOrd="1" destOrd="0" presId="urn:microsoft.com/office/officeart/2009/3/layout/StepUpProcess"/>
    <dgm:cxn modelId="{01334AB9-7AF8-4AD3-B7B2-6FF177BBF750}" type="presParOf" srcId="{09665AA2-D9F8-4CA6-B3BB-F11D3238FE8B}" destId="{CC6E601D-40DF-41F3-BC55-44C658497FFD}" srcOrd="2" destOrd="0" presId="urn:microsoft.com/office/officeart/2009/3/layout/StepUpProcess"/>
    <dgm:cxn modelId="{54D8FE0D-4978-423C-8FD5-5D0EFA3A1D0B}" type="presParOf" srcId="{9F13469F-F627-4C1E-A62F-0D57E34C21EA}" destId="{94454D5C-A8BA-43A2-9D45-A9D2CF187982}" srcOrd="5" destOrd="0" presId="urn:microsoft.com/office/officeart/2009/3/layout/StepUpProcess"/>
    <dgm:cxn modelId="{457FD643-D67B-44A4-ACC2-78D5B84A0A15}" type="presParOf" srcId="{94454D5C-A8BA-43A2-9D45-A9D2CF187982}" destId="{96A51671-FCFD-401A-B4E9-A13F22FFB373}" srcOrd="0" destOrd="0" presId="urn:microsoft.com/office/officeart/2009/3/layout/StepUpProcess"/>
    <dgm:cxn modelId="{1B4B4819-3E91-4D94-B3EA-799CC9D86060}" type="presParOf" srcId="{9F13469F-F627-4C1E-A62F-0D57E34C21EA}" destId="{4B133325-764B-488A-AB69-9B0E2FD8326E}" srcOrd="6" destOrd="0" presId="urn:microsoft.com/office/officeart/2009/3/layout/StepUpProcess"/>
    <dgm:cxn modelId="{991EBAF3-9A48-425F-A7DC-E1BCB54C6EE0}" type="presParOf" srcId="{4B133325-764B-488A-AB69-9B0E2FD8326E}" destId="{586094F4-001F-4F80-BC0C-F6399FBE5EB3}" srcOrd="0" destOrd="0" presId="urn:microsoft.com/office/officeart/2009/3/layout/StepUpProcess"/>
    <dgm:cxn modelId="{D6A17DEE-8A65-451A-B676-C0EB8BCF6072}" type="presParOf" srcId="{4B133325-764B-488A-AB69-9B0E2FD8326E}" destId="{A57D514C-4FC1-4E47-B693-7418B147373B}" srcOrd="1" destOrd="0" presId="urn:microsoft.com/office/officeart/2009/3/layout/StepUpProcess"/>
  </dgm:cxnLst>
  <dgm:bg>
    <a:solidFill>
      <a:schemeClr val="accent5">
        <a:lumMod val="20000"/>
        <a:lumOff val="80000"/>
      </a:schemeClr>
    </a:solidFill>
  </dgm:bg>
  <dgm:whole/>
  <dgm:extLst>
    <a:ext uri="http://schemas.microsoft.com/office/drawing/2008/diagram">
      <dsp:dataModelExt xmlns:dsp="http://schemas.microsoft.com/office/drawing/2008/diagram" relId="rId6"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7F7A1DEF-842B-4C99-9601-9C47A5D77AF0}" type="doc">
      <dgm:prSet loTypeId="urn:microsoft.com/office/officeart/2005/8/layout/hList6" loCatId="list" qsTypeId="urn:microsoft.com/office/officeart/2005/8/quickstyle/simple4" qsCatId="simple" csTypeId="urn:microsoft.com/office/officeart/2005/8/colors/colorful2" csCatId="colorful" phldr="1"/>
      <dgm:spPr/>
      <dgm:t>
        <a:bodyPr/>
        <a:lstStyle/>
        <a:p>
          <a:pPr rtl="1"/>
          <a:endParaRPr lang="ar-SA"/>
        </a:p>
      </dgm:t>
    </dgm:pt>
    <dgm:pt modelId="{FC73EEF0-3073-43D1-9131-9063C936E493}">
      <dgm:prSet phldrT="[نص]" custT="1"/>
      <dgm:spPr/>
      <dgm:t>
        <a:bodyPr/>
        <a:lstStyle/>
        <a:p>
          <a:pPr rtl="1"/>
          <a:r>
            <a:rPr lang="ar-SA" sz="2000" b="1" dirty="0" smtClean="0">
              <a:solidFill>
                <a:schemeClr val="bg1"/>
              </a:solidFill>
              <a:effectLst>
                <a:outerShdw blurRad="38100" dist="38100" dir="2700000" algn="tl">
                  <a:srgbClr val="000000">
                    <a:alpha val="43137"/>
                  </a:srgbClr>
                </a:outerShdw>
              </a:effectLst>
            </a:rPr>
            <a:t>الملاحظة الطبيعية:</a:t>
          </a:r>
          <a:endParaRPr lang="ar-IQ" sz="2000" b="1" dirty="0" smtClean="0">
            <a:solidFill>
              <a:schemeClr val="bg1"/>
            </a:solidFill>
            <a:effectLst>
              <a:outerShdw blurRad="38100" dist="38100" dir="2700000" algn="tl">
                <a:srgbClr val="000000">
                  <a:alpha val="43137"/>
                </a:srgbClr>
              </a:outerShdw>
            </a:effectLst>
          </a:endParaRPr>
        </a:p>
        <a:p>
          <a:pPr rtl="1"/>
          <a:r>
            <a:rPr lang="ar-SA" sz="2000" b="1" dirty="0" smtClean="0">
              <a:solidFill>
                <a:schemeClr val="bg1"/>
              </a:solidFill>
              <a:effectLst>
                <a:outerShdw blurRad="38100" dist="38100" dir="2700000" algn="tl">
                  <a:srgbClr val="000000">
                    <a:alpha val="43137"/>
                  </a:srgbClr>
                </a:outerShdw>
              </a:effectLst>
            </a:rPr>
            <a:t>يلاحظ الباحث كيف يستجيب المشاركون لبيئتهم في بيئات “الحياة الواقعية” ولكن لا يؤثر على سلوكهم بأي شكل من الأشكال مثل مراقبة القرود في حظيرة حديقة الحيوان.</a:t>
          </a:r>
          <a:endParaRPr lang="ar-SA" sz="2000" b="1" dirty="0">
            <a:solidFill>
              <a:schemeClr val="bg1"/>
            </a:solidFill>
            <a:effectLst>
              <a:outerShdw blurRad="38100" dist="38100" dir="2700000" algn="tl">
                <a:srgbClr val="000000">
                  <a:alpha val="43137"/>
                </a:srgbClr>
              </a:outerShdw>
            </a:effectLst>
          </a:endParaRPr>
        </a:p>
      </dgm:t>
    </dgm:pt>
    <dgm:pt modelId="{01E91DB6-4FBD-4CF0-8C41-9295C498C551}" type="parTrans" cxnId="{471FF7AA-EB91-402D-BE5F-AA0AACD76D1E}">
      <dgm:prSet/>
      <dgm:spPr/>
      <dgm:t>
        <a:bodyPr/>
        <a:lstStyle/>
        <a:p>
          <a:pPr rtl="1"/>
          <a:endParaRPr lang="ar-SA"/>
        </a:p>
      </dgm:t>
    </dgm:pt>
    <dgm:pt modelId="{F01A8FDB-5C27-4A3A-8371-32B9CCB5B100}" type="sibTrans" cxnId="{471FF7AA-EB91-402D-BE5F-AA0AACD76D1E}">
      <dgm:prSet/>
      <dgm:spPr/>
      <dgm:t>
        <a:bodyPr/>
        <a:lstStyle/>
        <a:p>
          <a:pPr rtl="1"/>
          <a:endParaRPr lang="ar-SA"/>
        </a:p>
      </dgm:t>
    </dgm:pt>
    <dgm:pt modelId="{E563277B-19C2-4520-A940-A9A0BCD0AF2D}">
      <dgm:prSet phldrT="[نص]" custT="1"/>
      <dgm:spPr/>
      <dgm:t>
        <a:bodyPr/>
        <a:lstStyle/>
        <a:p>
          <a:pPr rtl="1"/>
          <a:r>
            <a:rPr lang="ar-SA" sz="2000" b="1" dirty="0" smtClean="0">
              <a:solidFill>
                <a:schemeClr val="bg1"/>
              </a:solidFill>
              <a:effectLst>
                <a:outerShdw blurRad="38100" dist="38100" dir="2700000" algn="tl">
                  <a:srgbClr val="000000">
                    <a:alpha val="43137"/>
                  </a:srgbClr>
                </a:outerShdw>
              </a:effectLst>
            </a:rPr>
            <a:t>ملاحظة المشاركين:</a:t>
          </a:r>
          <a:endParaRPr lang="ar-IQ" sz="2000" b="1" dirty="0" smtClean="0">
            <a:solidFill>
              <a:schemeClr val="bg1"/>
            </a:solidFill>
            <a:effectLst>
              <a:outerShdw blurRad="38100" dist="38100" dir="2700000" algn="tl">
                <a:srgbClr val="000000">
                  <a:alpha val="43137"/>
                </a:srgbClr>
              </a:outerShdw>
            </a:effectLst>
          </a:endParaRPr>
        </a:p>
        <a:p>
          <a:pPr rtl="1"/>
          <a:r>
            <a:rPr lang="ar-SA" sz="2000" b="1" dirty="0" smtClean="0">
              <a:solidFill>
                <a:schemeClr val="bg1"/>
              </a:solidFill>
              <a:effectLst>
                <a:outerShdw blurRad="38100" dist="38100" dir="2700000" algn="tl">
                  <a:srgbClr val="000000">
                    <a:alpha val="43137"/>
                  </a:srgbClr>
                </a:outerShdw>
              </a:effectLst>
            </a:rPr>
            <a:t>يحدث أيضًا في أماكن “الحياة الواقعية” ، ولكن هنا ، ينغمس الباحث في مجموعة المشاركين على مدار فترة من الوقت مثل يقضي بضعة أشهر في المستشفى مع مرضى يعانون من مرض معين</a:t>
          </a:r>
          <a:r>
            <a:rPr lang="ar-SA" sz="1700" b="1" dirty="0" smtClean="0">
              <a:solidFill>
                <a:schemeClr val="bg1"/>
              </a:solidFill>
              <a:effectLst>
                <a:outerShdw blurRad="38100" dist="38100" dir="2700000" algn="tl">
                  <a:srgbClr val="000000">
                    <a:alpha val="43137"/>
                  </a:srgbClr>
                </a:outerShdw>
              </a:effectLst>
            </a:rPr>
            <a:t>.</a:t>
          </a:r>
          <a:endParaRPr lang="ar-SA" sz="1700" b="1" dirty="0">
            <a:solidFill>
              <a:schemeClr val="bg1"/>
            </a:solidFill>
            <a:effectLst>
              <a:outerShdw blurRad="38100" dist="38100" dir="2700000" algn="tl">
                <a:srgbClr val="000000">
                  <a:alpha val="43137"/>
                </a:srgbClr>
              </a:outerShdw>
            </a:effectLst>
          </a:endParaRPr>
        </a:p>
      </dgm:t>
    </dgm:pt>
    <dgm:pt modelId="{D3BE9DC6-12F6-4860-8B91-630EADF520A6}" type="parTrans" cxnId="{B5BDECD2-6709-4F76-B679-70F5B6C7A83A}">
      <dgm:prSet/>
      <dgm:spPr/>
      <dgm:t>
        <a:bodyPr/>
        <a:lstStyle/>
        <a:p>
          <a:pPr rtl="1"/>
          <a:endParaRPr lang="ar-SA"/>
        </a:p>
      </dgm:t>
    </dgm:pt>
    <dgm:pt modelId="{5E53E0C5-4CFE-461E-82EC-B1B1046586DB}" type="sibTrans" cxnId="{B5BDECD2-6709-4F76-B679-70F5B6C7A83A}">
      <dgm:prSet/>
      <dgm:spPr/>
      <dgm:t>
        <a:bodyPr/>
        <a:lstStyle/>
        <a:p>
          <a:pPr rtl="1"/>
          <a:endParaRPr lang="ar-SA"/>
        </a:p>
      </dgm:t>
    </dgm:pt>
    <dgm:pt modelId="{7E825195-68DF-4BED-B245-2F0B039AD049}">
      <dgm:prSet phldrT="[نص]" custT="1"/>
      <dgm:spPr/>
      <dgm:t>
        <a:bodyPr/>
        <a:lstStyle/>
        <a:p>
          <a:pPr rtl="1"/>
          <a:r>
            <a:rPr lang="ar-SA" sz="2000" b="1" dirty="0" smtClean="0">
              <a:solidFill>
                <a:schemeClr val="bg1"/>
              </a:solidFill>
              <a:effectLst>
                <a:outerShdw blurRad="38100" dist="38100" dir="2700000" algn="tl">
                  <a:srgbClr val="000000">
                    <a:alpha val="43137"/>
                  </a:srgbClr>
                </a:outerShdw>
              </a:effectLst>
            </a:rPr>
            <a:t>الملاحظة السرية:</a:t>
          </a:r>
          <a:endParaRPr lang="ar-IQ" sz="2000" b="1" dirty="0" smtClean="0">
            <a:solidFill>
              <a:schemeClr val="bg1"/>
            </a:solidFill>
            <a:effectLst>
              <a:outerShdw blurRad="38100" dist="38100" dir="2700000" algn="tl">
                <a:srgbClr val="000000">
                  <a:alpha val="43137"/>
                </a:srgbClr>
              </a:outerShdw>
            </a:effectLst>
          </a:endParaRPr>
        </a:p>
        <a:p>
          <a:pPr rtl="1"/>
          <a:r>
            <a:rPr lang="ar-SA" sz="2000" b="1" dirty="0" smtClean="0">
              <a:solidFill>
                <a:schemeClr val="bg1"/>
              </a:solidFill>
              <a:effectLst>
                <a:outerShdw blurRad="38100" dist="38100" dir="2700000" algn="tl">
                  <a:srgbClr val="000000">
                    <a:alpha val="43137"/>
                  </a:srgbClr>
                </a:outerShdw>
              </a:effectLst>
            </a:rPr>
            <a:t>تتوقف على حقيقة أن المشاركين لا يعرفون أنه يتم ملاحظتهم مراقبة التفاعلات في الأماكن العامة ، مثل ركوب الحافلات أو المتنزهات.</a:t>
          </a:r>
          <a:endParaRPr lang="ar-SA" sz="2000" b="1" dirty="0">
            <a:solidFill>
              <a:schemeClr val="bg1"/>
            </a:solidFill>
            <a:effectLst>
              <a:outerShdw blurRad="38100" dist="38100" dir="2700000" algn="tl">
                <a:srgbClr val="000000">
                  <a:alpha val="43137"/>
                </a:srgbClr>
              </a:outerShdw>
            </a:effectLst>
          </a:endParaRPr>
        </a:p>
      </dgm:t>
    </dgm:pt>
    <dgm:pt modelId="{2351B629-65B8-48E0-B854-5081FC2EDF30}" type="parTrans" cxnId="{12DE6A8A-7DAF-4574-ADD8-E7674720E458}">
      <dgm:prSet/>
      <dgm:spPr/>
      <dgm:t>
        <a:bodyPr/>
        <a:lstStyle/>
        <a:p>
          <a:pPr rtl="1"/>
          <a:endParaRPr lang="ar-SA"/>
        </a:p>
      </dgm:t>
    </dgm:pt>
    <dgm:pt modelId="{2B52D508-D8A1-41BA-939E-BD8ABF10A78D}" type="sibTrans" cxnId="{12DE6A8A-7DAF-4574-ADD8-E7674720E458}">
      <dgm:prSet/>
      <dgm:spPr/>
      <dgm:t>
        <a:bodyPr/>
        <a:lstStyle/>
        <a:p>
          <a:pPr rtl="1"/>
          <a:endParaRPr lang="ar-SA"/>
        </a:p>
      </dgm:t>
    </dgm:pt>
    <dgm:pt modelId="{EA374612-F3DF-4560-BAB5-6E5450AFC59F}">
      <dgm:prSet phldrT="[نص]" custT="1"/>
      <dgm:spPr/>
      <dgm:t>
        <a:bodyPr/>
        <a:lstStyle/>
        <a:p>
          <a:pPr rtl="1"/>
          <a:r>
            <a:rPr lang="ar-SA" sz="2000" b="1" dirty="0" smtClean="0">
              <a:solidFill>
                <a:schemeClr val="bg1"/>
              </a:solidFill>
              <a:effectLst>
                <a:outerShdw blurRad="38100" dist="38100" dir="2700000" algn="tl">
                  <a:srgbClr val="000000">
                    <a:alpha val="43137"/>
                  </a:srgbClr>
                </a:outerShdw>
              </a:effectLst>
            </a:rPr>
            <a:t>الملاحظة المنهجية:</a:t>
          </a:r>
          <a:endParaRPr lang="ar-IQ" sz="2000" b="1" dirty="0" smtClean="0">
            <a:solidFill>
              <a:schemeClr val="bg1"/>
            </a:solidFill>
            <a:effectLst>
              <a:outerShdw blurRad="38100" dist="38100" dir="2700000" algn="tl">
                <a:srgbClr val="000000">
                  <a:alpha val="43137"/>
                </a:srgbClr>
              </a:outerShdw>
            </a:effectLst>
          </a:endParaRPr>
        </a:p>
        <a:p>
          <a:pPr rtl="1"/>
          <a:r>
            <a:rPr lang="ar-SA" sz="2000" b="1" dirty="0" smtClean="0">
              <a:solidFill>
                <a:schemeClr val="bg1"/>
              </a:solidFill>
              <a:effectLst>
                <a:outerShdw blurRad="38100" dist="38100" dir="2700000" algn="tl">
                  <a:srgbClr val="000000">
                    <a:alpha val="43137"/>
                  </a:srgbClr>
                </a:outerShdw>
              </a:effectLst>
            </a:rPr>
            <a:t>باستخدام الترميز وجدول المراقبة الصارم ، يلاحظ الباحثون المشاركين من أجل حساب عدد المرات التي تحدث فيها ظاهرة معينة. عد عدد المرات التي يضحك فيها الأطفال في الفصل الدراسي. </a:t>
          </a:r>
          <a:endParaRPr lang="ar-SA" sz="2000" b="1" dirty="0">
            <a:solidFill>
              <a:schemeClr val="bg1"/>
            </a:solidFill>
            <a:effectLst>
              <a:outerShdw blurRad="38100" dist="38100" dir="2700000" algn="tl">
                <a:srgbClr val="000000">
                  <a:alpha val="43137"/>
                </a:srgbClr>
              </a:outerShdw>
            </a:effectLst>
          </a:endParaRPr>
        </a:p>
      </dgm:t>
    </dgm:pt>
    <dgm:pt modelId="{665A5144-5B76-488C-8D2B-3A1990AC383F}" type="parTrans" cxnId="{B3705F8A-86A2-455C-9075-F4BDAB6567FB}">
      <dgm:prSet/>
      <dgm:spPr/>
      <dgm:t>
        <a:bodyPr/>
        <a:lstStyle/>
        <a:p>
          <a:pPr rtl="1"/>
          <a:endParaRPr lang="ar-SA"/>
        </a:p>
      </dgm:t>
    </dgm:pt>
    <dgm:pt modelId="{49E51225-32FB-4D92-8BBA-EDACC4B64DB1}" type="sibTrans" cxnId="{B3705F8A-86A2-455C-9075-F4BDAB6567FB}">
      <dgm:prSet/>
      <dgm:spPr/>
      <dgm:t>
        <a:bodyPr/>
        <a:lstStyle/>
        <a:p>
          <a:pPr rtl="1"/>
          <a:endParaRPr lang="ar-SA"/>
        </a:p>
      </dgm:t>
    </dgm:pt>
    <dgm:pt modelId="{ACAB3F78-55E9-47C0-9BE4-6EFA675B97D5}">
      <dgm:prSet phldrT="[نص]" custT="1"/>
      <dgm:spPr/>
      <dgm:t>
        <a:bodyPr/>
        <a:lstStyle/>
        <a:p>
          <a:pPr rtl="1"/>
          <a:r>
            <a:rPr lang="ar-SA" sz="2000" b="1" i="0" dirty="0" smtClean="0">
              <a:solidFill>
                <a:schemeClr val="bg1"/>
              </a:solidFill>
              <a:effectLst>
                <a:outerShdw blurRad="38100" dist="38100" dir="2700000" algn="tl">
                  <a:srgbClr val="000000">
                    <a:alpha val="43137"/>
                  </a:srgbClr>
                </a:outerShdw>
              </a:effectLst>
            </a:rPr>
            <a:t>الملاحظة الكمية:</a:t>
          </a:r>
          <a:endParaRPr lang="ar-IQ" sz="2000" b="1" i="0" dirty="0" smtClean="0">
            <a:solidFill>
              <a:schemeClr val="bg1"/>
            </a:solidFill>
            <a:effectLst>
              <a:outerShdw blurRad="38100" dist="38100" dir="2700000" algn="tl">
                <a:srgbClr val="000000">
                  <a:alpha val="43137"/>
                </a:srgbClr>
              </a:outerShdw>
            </a:effectLst>
          </a:endParaRPr>
        </a:p>
        <a:p>
          <a:pPr rtl="1"/>
          <a:r>
            <a:rPr lang="ar-SA" sz="2000" b="1" i="0" dirty="0" smtClean="0">
              <a:solidFill>
                <a:schemeClr val="bg1"/>
              </a:solidFill>
              <a:effectLst>
                <a:outerShdw blurRad="38100" dist="38100" dir="2700000" algn="tl">
                  <a:srgbClr val="000000">
                    <a:alpha val="43137"/>
                  </a:srgbClr>
                </a:outerShdw>
              </a:effectLst>
            </a:rPr>
            <a:t>يتضمن عد البيانات أو الملاحظات العددية المتعلقة بالعمر أو الوزن أو الطول</a:t>
          </a:r>
          <a:r>
            <a:rPr lang="ar-SA" sz="1700" dirty="0" smtClean="0"/>
            <a:t>.</a:t>
          </a:r>
          <a:endParaRPr lang="ar-SA" sz="1700" dirty="0"/>
        </a:p>
      </dgm:t>
    </dgm:pt>
    <dgm:pt modelId="{37471F9D-0CDE-432D-8873-1FF449F22B93}" type="parTrans" cxnId="{F4964FF7-B296-42A4-9FB8-E0B3D23F5B29}">
      <dgm:prSet/>
      <dgm:spPr/>
      <dgm:t>
        <a:bodyPr/>
        <a:lstStyle/>
        <a:p>
          <a:pPr rtl="1"/>
          <a:endParaRPr lang="ar-SA"/>
        </a:p>
      </dgm:t>
    </dgm:pt>
    <dgm:pt modelId="{B0F9737A-09B7-4E00-B980-7870FC847B9C}" type="sibTrans" cxnId="{F4964FF7-B296-42A4-9FB8-E0B3D23F5B29}">
      <dgm:prSet/>
      <dgm:spPr/>
      <dgm:t>
        <a:bodyPr/>
        <a:lstStyle/>
        <a:p>
          <a:pPr rtl="1"/>
          <a:endParaRPr lang="ar-SA"/>
        </a:p>
      </dgm:t>
    </dgm:pt>
    <dgm:pt modelId="{BC40118E-C1FD-408E-9B46-3BC45EECD308}">
      <dgm:prSet phldrT="[نص]" custT="1"/>
      <dgm:spPr/>
      <dgm:t>
        <a:bodyPr/>
        <a:lstStyle/>
        <a:p>
          <a:pPr rtl="1"/>
          <a:r>
            <a:rPr lang="ar-SA" sz="2000" b="1" strike="noStrike" dirty="0" smtClean="0">
              <a:solidFill>
                <a:schemeClr val="bg1"/>
              </a:solidFill>
              <a:effectLst>
                <a:outerShdw blurRad="38100" dist="38100" dir="2700000" algn="tl">
                  <a:srgbClr val="000000">
                    <a:alpha val="43137"/>
                  </a:srgbClr>
                </a:outerShdw>
              </a:effectLst>
            </a:rPr>
            <a:t>الملاحظة النوعية: تتضمن “الحواس الخمس”: البصر أو الصوت أو الرائحة أو الذوق أو السمع ملاحظات تتعلق بالألوان أو الأصوات أو الموسيقى.</a:t>
          </a:r>
          <a:endParaRPr lang="ar-SA" sz="2000" b="1" strike="noStrike" dirty="0">
            <a:solidFill>
              <a:schemeClr val="bg1"/>
            </a:solidFill>
            <a:effectLst>
              <a:outerShdw blurRad="38100" dist="38100" dir="2700000" algn="tl">
                <a:srgbClr val="000000">
                  <a:alpha val="43137"/>
                </a:srgbClr>
              </a:outerShdw>
            </a:effectLst>
          </a:endParaRPr>
        </a:p>
      </dgm:t>
    </dgm:pt>
    <dgm:pt modelId="{94DE97F1-CC2C-430E-AF50-A0E76028B153}" type="parTrans" cxnId="{8507BECE-BB6B-497A-807A-E7B35DECE2B9}">
      <dgm:prSet/>
      <dgm:spPr/>
      <dgm:t>
        <a:bodyPr/>
        <a:lstStyle/>
        <a:p>
          <a:pPr rtl="1"/>
          <a:endParaRPr lang="ar-SA"/>
        </a:p>
      </dgm:t>
    </dgm:pt>
    <dgm:pt modelId="{172DB7CB-A39C-4123-BCEE-6F4EF128318A}" type="sibTrans" cxnId="{8507BECE-BB6B-497A-807A-E7B35DECE2B9}">
      <dgm:prSet/>
      <dgm:spPr/>
      <dgm:t>
        <a:bodyPr/>
        <a:lstStyle/>
        <a:p>
          <a:pPr rtl="1"/>
          <a:endParaRPr lang="ar-SA"/>
        </a:p>
      </dgm:t>
    </dgm:pt>
    <dgm:pt modelId="{C3193E85-E527-458E-B3F7-9D920A3CDFF1}" type="pres">
      <dgm:prSet presAssocID="{7F7A1DEF-842B-4C99-9601-9C47A5D77AF0}" presName="Name0" presStyleCnt="0">
        <dgm:presLayoutVars>
          <dgm:dir/>
          <dgm:resizeHandles val="exact"/>
        </dgm:presLayoutVars>
      </dgm:prSet>
      <dgm:spPr/>
      <dgm:t>
        <a:bodyPr/>
        <a:lstStyle/>
        <a:p>
          <a:endParaRPr lang="en-US"/>
        </a:p>
      </dgm:t>
    </dgm:pt>
    <dgm:pt modelId="{DC63A645-39E5-43A8-A60E-1214DCE834D3}" type="pres">
      <dgm:prSet presAssocID="{FC73EEF0-3073-43D1-9131-9063C936E493}" presName="node" presStyleLbl="node1" presStyleIdx="0" presStyleCnt="6" custScaleX="123448">
        <dgm:presLayoutVars>
          <dgm:bulletEnabled val="1"/>
        </dgm:presLayoutVars>
      </dgm:prSet>
      <dgm:spPr/>
      <dgm:t>
        <a:bodyPr/>
        <a:lstStyle/>
        <a:p>
          <a:pPr rtl="1"/>
          <a:endParaRPr lang="ar-SA"/>
        </a:p>
      </dgm:t>
    </dgm:pt>
    <dgm:pt modelId="{B254E5EF-E254-405D-BEE3-24A45481DE4E}" type="pres">
      <dgm:prSet presAssocID="{F01A8FDB-5C27-4A3A-8371-32B9CCB5B100}" presName="sibTrans" presStyleCnt="0"/>
      <dgm:spPr/>
    </dgm:pt>
    <dgm:pt modelId="{5EDBEBF1-99D7-46EF-B35D-A065359EAA44}" type="pres">
      <dgm:prSet presAssocID="{E563277B-19C2-4520-A940-A9A0BCD0AF2D}" presName="node" presStyleLbl="node1" presStyleIdx="1" presStyleCnt="6" custScaleX="134894">
        <dgm:presLayoutVars>
          <dgm:bulletEnabled val="1"/>
        </dgm:presLayoutVars>
      </dgm:prSet>
      <dgm:spPr/>
      <dgm:t>
        <a:bodyPr/>
        <a:lstStyle/>
        <a:p>
          <a:pPr rtl="1"/>
          <a:endParaRPr lang="ar-SA"/>
        </a:p>
      </dgm:t>
    </dgm:pt>
    <dgm:pt modelId="{0780015C-134E-4CB3-A4AB-4AB33D873A72}" type="pres">
      <dgm:prSet presAssocID="{5E53E0C5-4CFE-461E-82EC-B1B1046586DB}" presName="sibTrans" presStyleCnt="0"/>
      <dgm:spPr/>
    </dgm:pt>
    <dgm:pt modelId="{CE1383BD-223C-45F9-8E93-CF32923B65C5}" type="pres">
      <dgm:prSet presAssocID="{7E825195-68DF-4BED-B245-2F0B039AD049}" presName="node" presStyleLbl="node1" presStyleIdx="2" presStyleCnt="6">
        <dgm:presLayoutVars>
          <dgm:bulletEnabled val="1"/>
        </dgm:presLayoutVars>
      </dgm:prSet>
      <dgm:spPr/>
      <dgm:t>
        <a:bodyPr/>
        <a:lstStyle/>
        <a:p>
          <a:pPr rtl="1"/>
          <a:endParaRPr lang="ar-SA"/>
        </a:p>
      </dgm:t>
    </dgm:pt>
    <dgm:pt modelId="{C5C70385-C2FD-45F1-BF7F-5797619D77E7}" type="pres">
      <dgm:prSet presAssocID="{2B52D508-D8A1-41BA-939E-BD8ABF10A78D}" presName="sibTrans" presStyleCnt="0"/>
      <dgm:spPr/>
    </dgm:pt>
    <dgm:pt modelId="{1F808FBC-C182-46ED-A3E6-423F2B8882D0}" type="pres">
      <dgm:prSet presAssocID="{EA374612-F3DF-4560-BAB5-6E5450AFC59F}" presName="node" presStyleLbl="node1" presStyleIdx="3" presStyleCnt="6" custScaleX="123941">
        <dgm:presLayoutVars>
          <dgm:bulletEnabled val="1"/>
        </dgm:presLayoutVars>
      </dgm:prSet>
      <dgm:spPr/>
      <dgm:t>
        <a:bodyPr/>
        <a:lstStyle/>
        <a:p>
          <a:pPr rtl="1"/>
          <a:endParaRPr lang="ar-SA"/>
        </a:p>
      </dgm:t>
    </dgm:pt>
    <dgm:pt modelId="{3D7D8B18-D626-45E8-AD7B-DBD5C42B381A}" type="pres">
      <dgm:prSet presAssocID="{49E51225-32FB-4D92-8BBA-EDACC4B64DB1}" presName="sibTrans" presStyleCnt="0"/>
      <dgm:spPr/>
    </dgm:pt>
    <dgm:pt modelId="{ADE9C9BD-A495-4B3C-A2E3-614FA5C485E6}" type="pres">
      <dgm:prSet presAssocID="{ACAB3F78-55E9-47C0-9BE4-6EFA675B97D5}" presName="node" presStyleLbl="node1" presStyleIdx="4" presStyleCnt="6" custLinFactNeighborX="23833">
        <dgm:presLayoutVars>
          <dgm:bulletEnabled val="1"/>
        </dgm:presLayoutVars>
      </dgm:prSet>
      <dgm:spPr/>
      <dgm:t>
        <a:bodyPr/>
        <a:lstStyle/>
        <a:p>
          <a:pPr rtl="1"/>
          <a:endParaRPr lang="ar-SA"/>
        </a:p>
      </dgm:t>
    </dgm:pt>
    <dgm:pt modelId="{0DD46A8E-E310-4CBE-9888-44CE81C295EA}" type="pres">
      <dgm:prSet presAssocID="{B0F9737A-09B7-4E00-B980-7870FC847B9C}" presName="sibTrans" presStyleCnt="0"/>
      <dgm:spPr/>
    </dgm:pt>
    <dgm:pt modelId="{CC7B864C-12DD-42CE-8629-4CDF4DE82D10}" type="pres">
      <dgm:prSet presAssocID="{BC40118E-C1FD-408E-9B46-3BC45EECD308}" presName="node" presStyleLbl="node1" presStyleIdx="5" presStyleCnt="6">
        <dgm:presLayoutVars>
          <dgm:bulletEnabled val="1"/>
        </dgm:presLayoutVars>
      </dgm:prSet>
      <dgm:spPr/>
      <dgm:t>
        <a:bodyPr/>
        <a:lstStyle/>
        <a:p>
          <a:pPr rtl="1"/>
          <a:endParaRPr lang="ar-SA"/>
        </a:p>
      </dgm:t>
    </dgm:pt>
  </dgm:ptLst>
  <dgm:cxnLst>
    <dgm:cxn modelId="{471FF7AA-EB91-402D-BE5F-AA0AACD76D1E}" srcId="{7F7A1DEF-842B-4C99-9601-9C47A5D77AF0}" destId="{FC73EEF0-3073-43D1-9131-9063C936E493}" srcOrd="0" destOrd="0" parTransId="{01E91DB6-4FBD-4CF0-8C41-9295C498C551}" sibTransId="{F01A8FDB-5C27-4A3A-8371-32B9CCB5B100}"/>
    <dgm:cxn modelId="{0FCC1050-60C6-4B56-A667-800B95489D58}" type="presOf" srcId="{7F7A1DEF-842B-4C99-9601-9C47A5D77AF0}" destId="{C3193E85-E527-458E-B3F7-9D920A3CDFF1}" srcOrd="0" destOrd="0" presId="urn:microsoft.com/office/officeart/2005/8/layout/hList6"/>
    <dgm:cxn modelId="{BA0F6B40-5300-4CA2-9754-0216FF2B53D8}" type="presOf" srcId="{ACAB3F78-55E9-47C0-9BE4-6EFA675B97D5}" destId="{ADE9C9BD-A495-4B3C-A2E3-614FA5C485E6}" srcOrd="0" destOrd="0" presId="urn:microsoft.com/office/officeart/2005/8/layout/hList6"/>
    <dgm:cxn modelId="{AC1F1411-9C91-44A6-8E5D-C18C6CDBD7B3}" type="presOf" srcId="{E563277B-19C2-4520-A940-A9A0BCD0AF2D}" destId="{5EDBEBF1-99D7-46EF-B35D-A065359EAA44}" srcOrd="0" destOrd="0" presId="urn:microsoft.com/office/officeart/2005/8/layout/hList6"/>
    <dgm:cxn modelId="{3DDDB1BC-870A-482F-9223-220E1238474F}" type="presOf" srcId="{FC73EEF0-3073-43D1-9131-9063C936E493}" destId="{DC63A645-39E5-43A8-A60E-1214DCE834D3}" srcOrd="0" destOrd="0" presId="urn:microsoft.com/office/officeart/2005/8/layout/hList6"/>
    <dgm:cxn modelId="{12DE6A8A-7DAF-4574-ADD8-E7674720E458}" srcId="{7F7A1DEF-842B-4C99-9601-9C47A5D77AF0}" destId="{7E825195-68DF-4BED-B245-2F0B039AD049}" srcOrd="2" destOrd="0" parTransId="{2351B629-65B8-48E0-B854-5081FC2EDF30}" sibTransId="{2B52D508-D8A1-41BA-939E-BD8ABF10A78D}"/>
    <dgm:cxn modelId="{F4964FF7-B296-42A4-9FB8-E0B3D23F5B29}" srcId="{7F7A1DEF-842B-4C99-9601-9C47A5D77AF0}" destId="{ACAB3F78-55E9-47C0-9BE4-6EFA675B97D5}" srcOrd="4" destOrd="0" parTransId="{37471F9D-0CDE-432D-8873-1FF449F22B93}" sibTransId="{B0F9737A-09B7-4E00-B980-7870FC847B9C}"/>
    <dgm:cxn modelId="{0D2F404A-775D-4B57-8951-5BD05AAFA969}" type="presOf" srcId="{7E825195-68DF-4BED-B245-2F0B039AD049}" destId="{CE1383BD-223C-45F9-8E93-CF32923B65C5}" srcOrd="0" destOrd="0" presId="urn:microsoft.com/office/officeart/2005/8/layout/hList6"/>
    <dgm:cxn modelId="{B1E500BE-9E6F-4210-83FD-1E6F266BFE4A}" type="presOf" srcId="{BC40118E-C1FD-408E-9B46-3BC45EECD308}" destId="{CC7B864C-12DD-42CE-8629-4CDF4DE82D10}" srcOrd="0" destOrd="0" presId="urn:microsoft.com/office/officeart/2005/8/layout/hList6"/>
    <dgm:cxn modelId="{B5BDECD2-6709-4F76-B679-70F5B6C7A83A}" srcId="{7F7A1DEF-842B-4C99-9601-9C47A5D77AF0}" destId="{E563277B-19C2-4520-A940-A9A0BCD0AF2D}" srcOrd="1" destOrd="0" parTransId="{D3BE9DC6-12F6-4860-8B91-630EADF520A6}" sibTransId="{5E53E0C5-4CFE-461E-82EC-B1B1046586DB}"/>
    <dgm:cxn modelId="{8507BECE-BB6B-497A-807A-E7B35DECE2B9}" srcId="{7F7A1DEF-842B-4C99-9601-9C47A5D77AF0}" destId="{BC40118E-C1FD-408E-9B46-3BC45EECD308}" srcOrd="5" destOrd="0" parTransId="{94DE97F1-CC2C-430E-AF50-A0E76028B153}" sibTransId="{172DB7CB-A39C-4123-BCEE-6F4EF128318A}"/>
    <dgm:cxn modelId="{B3705F8A-86A2-455C-9075-F4BDAB6567FB}" srcId="{7F7A1DEF-842B-4C99-9601-9C47A5D77AF0}" destId="{EA374612-F3DF-4560-BAB5-6E5450AFC59F}" srcOrd="3" destOrd="0" parTransId="{665A5144-5B76-488C-8D2B-3A1990AC383F}" sibTransId="{49E51225-32FB-4D92-8BBA-EDACC4B64DB1}"/>
    <dgm:cxn modelId="{0B54BE2B-0214-4EE5-95A4-9E7F2302D1D2}" type="presOf" srcId="{EA374612-F3DF-4560-BAB5-6E5450AFC59F}" destId="{1F808FBC-C182-46ED-A3E6-423F2B8882D0}" srcOrd="0" destOrd="0" presId="urn:microsoft.com/office/officeart/2005/8/layout/hList6"/>
    <dgm:cxn modelId="{9846ADC7-7833-4752-AAA2-DB9DA568FC7F}" type="presParOf" srcId="{C3193E85-E527-458E-B3F7-9D920A3CDFF1}" destId="{DC63A645-39E5-43A8-A60E-1214DCE834D3}" srcOrd="0" destOrd="0" presId="urn:microsoft.com/office/officeart/2005/8/layout/hList6"/>
    <dgm:cxn modelId="{DA40D8C6-53B3-4370-BBF6-ABDD5A165881}" type="presParOf" srcId="{C3193E85-E527-458E-B3F7-9D920A3CDFF1}" destId="{B254E5EF-E254-405D-BEE3-24A45481DE4E}" srcOrd="1" destOrd="0" presId="urn:microsoft.com/office/officeart/2005/8/layout/hList6"/>
    <dgm:cxn modelId="{7371DFAF-ACD1-4F0C-BE88-0069F73FEDB1}" type="presParOf" srcId="{C3193E85-E527-458E-B3F7-9D920A3CDFF1}" destId="{5EDBEBF1-99D7-46EF-B35D-A065359EAA44}" srcOrd="2" destOrd="0" presId="urn:microsoft.com/office/officeart/2005/8/layout/hList6"/>
    <dgm:cxn modelId="{BB680B3C-BAAA-4760-8CBB-982666122107}" type="presParOf" srcId="{C3193E85-E527-458E-B3F7-9D920A3CDFF1}" destId="{0780015C-134E-4CB3-A4AB-4AB33D873A72}" srcOrd="3" destOrd="0" presId="urn:microsoft.com/office/officeart/2005/8/layout/hList6"/>
    <dgm:cxn modelId="{DE1650CB-E719-4AA4-A201-A962A462FDF5}" type="presParOf" srcId="{C3193E85-E527-458E-B3F7-9D920A3CDFF1}" destId="{CE1383BD-223C-45F9-8E93-CF32923B65C5}" srcOrd="4" destOrd="0" presId="urn:microsoft.com/office/officeart/2005/8/layout/hList6"/>
    <dgm:cxn modelId="{643A6380-3434-4CD6-A163-32E319CA3CF3}" type="presParOf" srcId="{C3193E85-E527-458E-B3F7-9D920A3CDFF1}" destId="{C5C70385-C2FD-45F1-BF7F-5797619D77E7}" srcOrd="5" destOrd="0" presId="urn:microsoft.com/office/officeart/2005/8/layout/hList6"/>
    <dgm:cxn modelId="{64712600-0719-4DBF-8260-C17E7735176A}" type="presParOf" srcId="{C3193E85-E527-458E-B3F7-9D920A3CDFF1}" destId="{1F808FBC-C182-46ED-A3E6-423F2B8882D0}" srcOrd="6" destOrd="0" presId="urn:microsoft.com/office/officeart/2005/8/layout/hList6"/>
    <dgm:cxn modelId="{D516A7B1-5035-4A76-A4D9-EED68658BCC1}" type="presParOf" srcId="{C3193E85-E527-458E-B3F7-9D920A3CDFF1}" destId="{3D7D8B18-D626-45E8-AD7B-DBD5C42B381A}" srcOrd="7" destOrd="0" presId="urn:microsoft.com/office/officeart/2005/8/layout/hList6"/>
    <dgm:cxn modelId="{BC87C2D6-5596-467C-B03F-650BE0EB1B51}" type="presParOf" srcId="{C3193E85-E527-458E-B3F7-9D920A3CDFF1}" destId="{ADE9C9BD-A495-4B3C-A2E3-614FA5C485E6}" srcOrd="8" destOrd="0" presId="urn:microsoft.com/office/officeart/2005/8/layout/hList6"/>
    <dgm:cxn modelId="{B4C00E20-1679-4D69-A862-7AD13361F2B5}" type="presParOf" srcId="{C3193E85-E527-458E-B3F7-9D920A3CDFF1}" destId="{0DD46A8E-E310-4CBE-9888-44CE81C295EA}" srcOrd="9" destOrd="0" presId="urn:microsoft.com/office/officeart/2005/8/layout/hList6"/>
    <dgm:cxn modelId="{506BD0EA-4E64-44E7-8664-F82546750577}" type="presParOf" srcId="{C3193E85-E527-458E-B3F7-9D920A3CDFF1}" destId="{CC7B864C-12DD-42CE-8629-4CDF4DE82D10}" srcOrd="10" destOrd="0" presId="urn:microsoft.com/office/officeart/2005/8/layout/hList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1.xml><?xml version="1.0" encoding="utf-8"?>
<dgm:dataModel xmlns:dgm="http://schemas.openxmlformats.org/drawingml/2006/diagram" xmlns:a="http://schemas.openxmlformats.org/drawingml/2006/main">
  <dgm:ptLst>
    <dgm:pt modelId="{D6FE4F71-6B2F-4456-8CA8-B307E9C6AACB}" type="doc">
      <dgm:prSet loTypeId="urn:microsoft.com/office/officeart/2008/layout/VerticalCircleList" loCatId="list" qsTypeId="urn:microsoft.com/office/officeart/2005/8/quickstyle/3d4" qsCatId="3D" csTypeId="urn:microsoft.com/office/officeart/2005/8/colors/colorful3" csCatId="colorful" phldr="1"/>
      <dgm:spPr/>
      <dgm:t>
        <a:bodyPr/>
        <a:lstStyle/>
        <a:p>
          <a:pPr rtl="1"/>
          <a:endParaRPr lang="ar-SA"/>
        </a:p>
      </dgm:t>
    </dgm:pt>
    <dgm:pt modelId="{240EA176-E640-4E01-B334-2038D041A79A}">
      <dgm:prSet phldrT="[نص]" custT="1"/>
      <dgm:spPr/>
      <dgm:t>
        <a:bodyPr/>
        <a:lstStyle/>
        <a:p>
          <a:pPr rtl="1"/>
          <a:r>
            <a:rPr lang="ar-SA" sz="2800" dirty="0" smtClean="0"/>
            <a:t>الاختبارات التي تجري ضمن الإرشادات العامة.</a:t>
          </a:r>
          <a:endParaRPr lang="ar-SA" sz="2800" dirty="0"/>
        </a:p>
      </dgm:t>
    </dgm:pt>
    <dgm:pt modelId="{0BDC692E-8FE6-4B74-AF49-00EA52785816}" type="parTrans" cxnId="{20D4379A-48DD-4EBE-8790-241413443F12}">
      <dgm:prSet/>
      <dgm:spPr/>
      <dgm:t>
        <a:bodyPr/>
        <a:lstStyle/>
        <a:p>
          <a:pPr rtl="1"/>
          <a:endParaRPr lang="ar-SA"/>
        </a:p>
      </dgm:t>
    </dgm:pt>
    <dgm:pt modelId="{35BEFF5C-E0CF-4C19-9D66-954C68E81509}" type="sibTrans" cxnId="{20D4379A-48DD-4EBE-8790-241413443F12}">
      <dgm:prSet/>
      <dgm:spPr/>
      <dgm:t>
        <a:bodyPr/>
        <a:lstStyle/>
        <a:p>
          <a:pPr rtl="1"/>
          <a:endParaRPr lang="ar-SA"/>
        </a:p>
      </dgm:t>
    </dgm:pt>
    <dgm:pt modelId="{ACD38005-8F78-4B66-9FF5-AFD2088431F6}">
      <dgm:prSet phldrT="[نص]" custT="1"/>
      <dgm:spPr/>
      <dgm:t>
        <a:bodyPr/>
        <a:lstStyle/>
        <a:p>
          <a:pPr rtl="1"/>
          <a:r>
            <a:rPr lang="ar-SA" sz="2800" dirty="0" smtClean="0"/>
            <a:t>الاختبارات المتعلقة بالإجراءات الإدارية.</a:t>
          </a:r>
          <a:endParaRPr lang="ar-SA" sz="2800" dirty="0"/>
        </a:p>
      </dgm:t>
    </dgm:pt>
    <dgm:pt modelId="{AF2EBC69-9F45-4E78-B41B-8714920A7167}" type="parTrans" cxnId="{867DCBA8-0FEE-4ECD-8684-8B53284F30C6}">
      <dgm:prSet/>
      <dgm:spPr/>
      <dgm:t>
        <a:bodyPr/>
        <a:lstStyle/>
        <a:p>
          <a:pPr rtl="1"/>
          <a:endParaRPr lang="ar-SA"/>
        </a:p>
      </dgm:t>
    </dgm:pt>
    <dgm:pt modelId="{53780843-DEB7-446A-AC64-4B79DF9BFFD6}" type="sibTrans" cxnId="{867DCBA8-0FEE-4ECD-8684-8B53284F30C6}">
      <dgm:prSet/>
      <dgm:spPr/>
      <dgm:t>
        <a:bodyPr/>
        <a:lstStyle/>
        <a:p>
          <a:pPr rtl="1"/>
          <a:endParaRPr lang="ar-SA"/>
        </a:p>
      </dgm:t>
    </dgm:pt>
    <dgm:pt modelId="{FF8C3F00-C25A-46BE-A3A3-CE0E86284348}">
      <dgm:prSet phldrT="[نص]" custT="1"/>
      <dgm:spPr/>
      <dgm:t>
        <a:bodyPr/>
        <a:lstStyle/>
        <a:p>
          <a:pPr rtl="1"/>
          <a:r>
            <a:rPr lang="ar-SA" sz="2800" dirty="0" smtClean="0"/>
            <a:t>الاختبارات التي تجري وفقاً للقياس. </a:t>
          </a:r>
          <a:endParaRPr lang="ar-SA" sz="2800" dirty="0"/>
        </a:p>
      </dgm:t>
    </dgm:pt>
    <dgm:pt modelId="{7FB02A5A-4EDE-4C48-BDF0-9AC628CF7BBF}" type="parTrans" cxnId="{18A4DA04-5728-4F87-8FEF-3837D7E1010B}">
      <dgm:prSet/>
      <dgm:spPr/>
      <dgm:t>
        <a:bodyPr/>
        <a:lstStyle/>
        <a:p>
          <a:pPr rtl="1"/>
          <a:endParaRPr lang="ar-SA"/>
        </a:p>
      </dgm:t>
    </dgm:pt>
    <dgm:pt modelId="{85D5BC77-BC8F-4DA2-9913-DF030A868D73}" type="sibTrans" cxnId="{18A4DA04-5728-4F87-8FEF-3837D7E1010B}">
      <dgm:prSet/>
      <dgm:spPr/>
      <dgm:t>
        <a:bodyPr/>
        <a:lstStyle/>
        <a:p>
          <a:pPr rtl="1"/>
          <a:endParaRPr lang="ar-SA"/>
        </a:p>
      </dgm:t>
    </dgm:pt>
    <dgm:pt modelId="{A2B6EFAB-A18E-427D-A7CB-16DF7C0ABDD6}" type="pres">
      <dgm:prSet presAssocID="{D6FE4F71-6B2F-4456-8CA8-B307E9C6AACB}" presName="Name0" presStyleCnt="0">
        <dgm:presLayoutVars>
          <dgm:dir/>
        </dgm:presLayoutVars>
      </dgm:prSet>
      <dgm:spPr/>
      <dgm:t>
        <a:bodyPr/>
        <a:lstStyle/>
        <a:p>
          <a:endParaRPr lang="en-US"/>
        </a:p>
      </dgm:t>
    </dgm:pt>
    <dgm:pt modelId="{0C472F8B-1FE0-4FE3-B43F-903DD9A40AAD}" type="pres">
      <dgm:prSet presAssocID="{240EA176-E640-4E01-B334-2038D041A79A}" presName="noChildren" presStyleCnt="0"/>
      <dgm:spPr/>
    </dgm:pt>
    <dgm:pt modelId="{B280A265-EE67-4367-BEDC-B0F00F868830}" type="pres">
      <dgm:prSet presAssocID="{240EA176-E640-4E01-B334-2038D041A79A}" presName="gap" presStyleCnt="0"/>
      <dgm:spPr/>
    </dgm:pt>
    <dgm:pt modelId="{20BD1B0B-D6C0-4C49-9BE7-B509E05A862D}" type="pres">
      <dgm:prSet presAssocID="{240EA176-E640-4E01-B334-2038D041A79A}" presName="medCircle2" presStyleLbl="vennNode1" presStyleIdx="0" presStyleCnt="3"/>
      <dgm:spPr/>
    </dgm:pt>
    <dgm:pt modelId="{D5D7B0BD-4C95-4771-B8A1-3BE23D184F54}" type="pres">
      <dgm:prSet presAssocID="{240EA176-E640-4E01-B334-2038D041A79A}" presName="txLvlOnly1" presStyleLbl="revTx" presStyleIdx="0" presStyleCnt="3"/>
      <dgm:spPr/>
      <dgm:t>
        <a:bodyPr/>
        <a:lstStyle/>
        <a:p>
          <a:endParaRPr lang="en-US"/>
        </a:p>
      </dgm:t>
    </dgm:pt>
    <dgm:pt modelId="{86B7DD8F-A136-49AA-BEBF-B82E7C475B90}" type="pres">
      <dgm:prSet presAssocID="{ACD38005-8F78-4B66-9FF5-AFD2088431F6}" presName="noChildren" presStyleCnt="0"/>
      <dgm:spPr/>
    </dgm:pt>
    <dgm:pt modelId="{5F158956-B8B5-41B0-82F8-3DFD8B99A3D9}" type="pres">
      <dgm:prSet presAssocID="{ACD38005-8F78-4B66-9FF5-AFD2088431F6}" presName="gap" presStyleCnt="0"/>
      <dgm:spPr/>
    </dgm:pt>
    <dgm:pt modelId="{BB107697-69DB-4CE8-982B-B0A80C7DB4EC}" type="pres">
      <dgm:prSet presAssocID="{ACD38005-8F78-4B66-9FF5-AFD2088431F6}" presName="medCircle2" presStyleLbl="vennNode1" presStyleIdx="1" presStyleCnt="3"/>
      <dgm:spPr/>
    </dgm:pt>
    <dgm:pt modelId="{F336D7AB-DE6E-41E2-80B3-30B86BBF0F27}" type="pres">
      <dgm:prSet presAssocID="{ACD38005-8F78-4B66-9FF5-AFD2088431F6}" presName="txLvlOnly1" presStyleLbl="revTx" presStyleIdx="1" presStyleCnt="3"/>
      <dgm:spPr/>
      <dgm:t>
        <a:bodyPr/>
        <a:lstStyle/>
        <a:p>
          <a:endParaRPr lang="en-US"/>
        </a:p>
      </dgm:t>
    </dgm:pt>
    <dgm:pt modelId="{520D1022-65CF-416C-8895-D1B1921C4B34}" type="pres">
      <dgm:prSet presAssocID="{FF8C3F00-C25A-46BE-A3A3-CE0E86284348}" presName="noChildren" presStyleCnt="0"/>
      <dgm:spPr/>
    </dgm:pt>
    <dgm:pt modelId="{FE9F9F59-448F-46F0-9749-9172F716DE25}" type="pres">
      <dgm:prSet presAssocID="{FF8C3F00-C25A-46BE-A3A3-CE0E86284348}" presName="gap" presStyleCnt="0"/>
      <dgm:spPr/>
    </dgm:pt>
    <dgm:pt modelId="{A3D27A3A-3078-4995-9041-14D0E3DC9145}" type="pres">
      <dgm:prSet presAssocID="{FF8C3F00-C25A-46BE-A3A3-CE0E86284348}" presName="medCircle2" presStyleLbl="vennNode1" presStyleIdx="2" presStyleCnt="3"/>
      <dgm:spPr/>
    </dgm:pt>
    <dgm:pt modelId="{0F976505-C6FA-4587-BCAF-281ED966CEB8}" type="pres">
      <dgm:prSet presAssocID="{FF8C3F00-C25A-46BE-A3A3-CE0E86284348}" presName="txLvlOnly1" presStyleLbl="revTx" presStyleIdx="2" presStyleCnt="3"/>
      <dgm:spPr/>
      <dgm:t>
        <a:bodyPr/>
        <a:lstStyle/>
        <a:p>
          <a:endParaRPr lang="en-US"/>
        </a:p>
      </dgm:t>
    </dgm:pt>
  </dgm:ptLst>
  <dgm:cxnLst>
    <dgm:cxn modelId="{66277234-8E3C-427C-9193-5346201FDEE6}" type="presOf" srcId="{240EA176-E640-4E01-B334-2038D041A79A}" destId="{D5D7B0BD-4C95-4771-B8A1-3BE23D184F54}" srcOrd="0" destOrd="0" presId="urn:microsoft.com/office/officeart/2008/layout/VerticalCircleList"/>
    <dgm:cxn modelId="{18A4DA04-5728-4F87-8FEF-3837D7E1010B}" srcId="{D6FE4F71-6B2F-4456-8CA8-B307E9C6AACB}" destId="{FF8C3F00-C25A-46BE-A3A3-CE0E86284348}" srcOrd="2" destOrd="0" parTransId="{7FB02A5A-4EDE-4C48-BDF0-9AC628CF7BBF}" sibTransId="{85D5BC77-BC8F-4DA2-9913-DF030A868D73}"/>
    <dgm:cxn modelId="{7D10740E-DB79-4336-9F97-2D7635C42449}" type="presOf" srcId="{ACD38005-8F78-4B66-9FF5-AFD2088431F6}" destId="{F336D7AB-DE6E-41E2-80B3-30B86BBF0F27}" srcOrd="0" destOrd="0" presId="urn:microsoft.com/office/officeart/2008/layout/VerticalCircleList"/>
    <dgm:cxn modelId="{F03E7BC6-7DFD-4F71-8AFA-FA7063964A46}" type="presOf" srcId="{D6FE4F71-6B2F-4456-8CA8-B307E9C6AACB}" destId="{A2B6EFAB-A18E-427D-A7CB-16DF7C0ABDD6}" srcOrd="0" destOrd="0" presId="urn:microsoft.com/office/officeart/2008/layout/VerticalCircleList"/>
    <dgm:cxn modelId="{20D4379A-48DD-4EBE-8790-241413443F12}" srcId="{D6FE4F71-6B2F-4456-8CA8-B307E9C6AACB}" destId="{240EA176-E640-4E01-B334-2038D041A79A}" srcOrd="0" destOrd="0" parTransId="{0BDC692E-8FE6-4B74-AF49-00EA52785816}" sibTransId="{35BEFF5C-E0CF-4C19-9D66-954C68E81509}"/>
    <dgm:cxn modelId="{867DCBA8-0FEE-4ECD-8684-8B53284F30C6}" srcId="{D6FE4F71-6B2F-4456-8CA8-B307E9C6AACB}" destId="{ACD38005-8F78-4B66-9FF5-AFD2088431F6}" srcOrd="1" destOrd="0" parTransId="{AF2EBC69-9F45-4E78-B41B-8714920A7167}" sibTransId="{53780843-DEB7-446A-AC64-4B79DF9BFFD6}"/>
    <dgm:cxn modelId="{44950F06-0293-4AD3-8BCF-280802243A3B}" type="presOf" srcId="{FF8C3F00-C25A-46BE-A3A3-CE0E86284348}" destId="{0F976505-C6FA-4587-BCAF-281ED966CEB8}" srcOrd="0" destOrd="0" presId="urn:microsoft.com/office/officeart/2008/layout/VerticalCircleList"/>
    <dgm:cxn modelId="{73FC6ECA-51CD-464D-A641-EB63E9BFEDCD}" type="presParOf" srcId="{A2B6EFAB-A18E-427D-A7CB-16DF7C0ABDD6}" destId="{0C472F8B-1FE0-4FE3-B43F-903DD9A40AAD}" srcOrd="0" destOrd="0" presId="urn:microsoft.com/office/officeart/2008/layout/VerticalCircleList"/>
    <dgm:cxn modelId="{9EA3CBA8-187A-458F-9009-A75D85B742EF}" type="presParOf" srcId="{0C472F8B-1FE0-4FE3-B43F-903DD9A40AAD}" destId="{B280A265-EE67-4367-BEDC-B0F00F868830}" srcOrd="0" destOrd="0" presId="urn:microsoft.com/office/officeart/2008/layout/VerticalCircleList"/>
    <dgm:cxn modelId="{20135B97-4B01-43B2-A00A-F46D61DE131E}" type="presParOf" srcId="{0C472F8B-1FE0-4FE3-B43F-903DD9A40AAD}" destId="{20BD1B0B-D6C0-4C49-9BE7-B509E05A862D}" srcOrd="1" destOrd="0" presId="urn:microsoft.com/office/officeart/2008/layout/VerticalCircleList"/>
    <dgm:cxn modelId="{3B59BAF4-B89D-42DE-93FF-6620BFFAF715}" type="presParOf" srcId="{0C472F8B-1FE0-4FE3-B43F-903DD9A40AAD}" destId="{D5D7B0BD-4C95-4771-B8A1-3BE23D184F54}" srcOrd="2" destOrd="0" presId="urn:microsoft.com/office/officeart/2008/layout/VerticalCircleList"/>
    <dgm:cxn modelId="{D4B30BAB-6CE0-4EE7-8CA9-75C6D9D5BB1B}" type="presParOf" srcId="{A2B6EFAB-A18E-427D-A7CB-16DF7C0ABDD6}" destId="{86B7DD8F-A136-49AA-BEBF-B82E7C475B90}" srcOrd="1" destOrd="0" presId="urn:microsoft.com/office/officeart/2008/layout/VerticalCircleList"/>
    <dgm:cxn modelId="{969111CA-44A3-4279-BE0F-6D25DD6DD342}" type="presParOf" srcId="{86B7DD8F-A136-49AA-BEBF-B82E7C475B90}" destId="{5F158956-B8B5-41B0-82F8-3DFD8B99A3D9}" srcOrd="0" destOrd="0" presId="urn:microsoft.com/office/officeart/2008/layout/VerticalCircleList"/>
    <dgm:cxn modelId="{4A72F318-BA8B-4122-AE5B-1995E4AB3447}" type="presParOf" srcId="{86B7DD8F-A136-49AA-BEBF-B82E7C475B90}" destId="{BB107697-69DB-4CE8-982B-B0A80C7DB4EC}" srcOrd="1" destOrd="0" presId="urn:microsoft.com/office/officeart/2008/layout/VerticalCircleList"/>
    <dgm:cxn modelId="{74BF7AE1-EE24-480C-9C33-BA348017DDD3}" type="presParOf" srcId="{86B7DD8F-A136-49AA-BEBF-B82E7C475B90}" destId="{F336D7AB-DE6E-41E2-80B3-30B86BBF0F27}" srcOrd="2" destOrd="0" presId="urn:microsoft.com/office/officeart/2008/layout/VerticalCircleList"/>
    <dgm:cxn modelId="{64F8C37F-9D81-4125-AA62-7F4862AE8114}" type="presParOf" srcId="{A2B6EFAB-A18E-427D-A7CB-16DF7C0ABDD6}" destId="{520D1022-65CF-416C-8895-D1B1921C4B34}" srcOrd="2" destOrd="0" presId="urn:microsoft.com/office/officeart/2008/layout/VerticalCircleList"/>
    <dgm:cxn modelId="{3A861EDD-BD7D-4979-8645-BDF21ADADC9A}" type="presParOf" srcId="{520D1022-65CF-416C-8895-D1B1921C4B34}" destId="{FE9F9F59-448F-46F0-9749-9172F716DE25}" srcOrd="0" destOrd="0" presId="urn:microsoft.com/office/officeart/2008/layout/VerticalCircleList"/>
    <dgm:cxn modelId="{9CD6D947-EC32-4D24-94C5-AE90A1397AC4}" type="presParOf" srcId="{520D1022-65CF-416C-8895-D1B1921C4B34}" destId="{A3D27A3A-3078-4995-9041-14D0E3DC9145}" srcOrd="1" destOrd="0" presId="urn:microsoft.com/office/officeart/2008/layout/VerticalCircleList"/>
    <dgm:cxn modelId="{2001F84D-2B09-40D4-AA58-986602C996B0}" type="presParOf" srcId="{520D1022-65CF-416C-8895-D1B1921C4B34}" destId="{0F976505-C6FA-4587-BCAF-281ED966CEB8}" srcOrd="2" destOrd="0" presId="urn:microsoft.com/office/officeart/2008/layout/VerticalCircle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2.xml><?xml version="1.0" encoding="utf-8"?>
<dgm:dataModel xmlns:dgm="http://schemas.openxmlformats.org/drawingml/2006/diagram" xmlns:a="http://schemas.openxmlformats.org/drawingml/2006/main">
  <dgm:ptLst>
    <dgm:pt modelId="{49BC6832-2039-4799-8466-411C78D805AD}" type="doc">
      <dgm:prSet loTypeId="urn:microsoft.com/office/officeart/2005/8/layout/vProcess5" loCatId="process" qsTypeId="urn:microsoft.com/office/officeart/2005/8/quickstyle/simple5" qsCatId="simple" csTypeId="urn:microsoft.com/office/officeart/2005/8/colors/accent2_4" csCatId="accent2" phldr="1"/>
      <dgm:spPr/>
      <dgm:t>
        <a:bodyPr/>
        <a:lstStyle/>
        <a:p>
          <a:pPr rtl="1"/>
          <a:endParaRPr lang="ar-SA"/>
        </a:p>
      </dgm:t>
    </dgm:pt>
    <dgm:pt modelId="{0E069200-7CF3-4A71-9DDD-EF868D8BEDAF}">
      <dgm:prSet phldrT="[نص]" custT="1"/>
      <dgm:spPr/>
      <dgm:t>
        <a:bodyPr/>
        <a:lstStyle/>
        <a:p>
          <a:pPr rtl="1"/>
          <a:r>
            <a:rPr lang="ar-SA" sz="3200" b="1" dirty="0" smtClean="0">
              <a:solidFill>
                <a:schemeClr val="bg1"/>
              </a:solidFill>
              <a:effectLst>
                <a:outerShdw blurRad="38100" dist="38100" dir="2700000" algn="tl">
                  <a:srgbClr val="000000">
                    <a:alpha val="43137"/>
                  </a:srgbClr>
                </a:outerShdw>
              </a:effectLst>
            </a:rPr>
            <a:t>الاسلوب الاستنتاجي: وهو الاسلوب الذي يعتمد على الاستنتاج لعدد من المتغيرات التي تكون علاقتها ببعضها علاقات تربط بين متغيرين أو اكثر.  </a:t>
          </a:r>
          <a:r>
            <a:rPr lang="ar-SA" sz="3200" dirty="0" smtClean="0">
              <a:solidFill>
                <a:schemeClr val="bg1"/>
              </a:solidFill>
            </a:rPr>
            <a:t>.</a:t>
          </a:r>
          <a:endParaRPr lang="ar-SA" sz="3200" b="1" dirty="0">
            <a:solidFill>
              <a:schemeClr val="bg1"/>
            </a:solidFill>
            <a:effectLst>
              <a:outerShdw blurRad="38100" dist="38100" dir="2700000" algn="tl">
                <a:srgbClr val="000000">
                  <a:alpha val="43137"/>
                </a:srgbClr>
              </a:outerShdw>
            </a:effectLst>
          </a:endParaRPr>
        </a:p>
      </dgm:t>
    </dgm:pt>
    <dgm:pt modelId="{A8E94769-B994-480B-8F51-C64C09E60393}" type="parTrans" cxnId="{A94C851B-450B-452A-912B-9828AF6473CD}">
      <dgm:prSet/>
      <dgm:spPr/>
      <dgm:t>
        <a:bodyPr/>
        <a:lstStyle/>
        <a:p>
          <a:pPr rtl="1"/>
          <a:endParaRPr lang="ar-SA"/>
        </a:p>
      </dgm:t>
    </dgm:pt>
    <dgm:pt modelId="{4516F38C-197E-4AEB-8F42-AA36375CE564}" type="sibTrans" cxnId="{A94C851B-450B-452A-912B-9828AF6473CD}">
      <dgm:prSet/>
      <dgm:spPr/>
      <dgm:t>
        <a:bodyPr/>
        <a:lstStyle/>
        <a:p>
          <a:pPr rtl="1"/>
          <a:endParaRPr lang="ar-SA"/>
        </a:p>
      </dgm:t>
    </dgm:pt>
    <dgm:pt modelId="{C639964F-352B-4D60-8CAB-80981E49E48C}">
      <dgm:prSet custT="1"/>
      <dgm:spPr/>
      <dgm:t>
        <a:bodyPr/>
        <a:lstStyle/>
        <a:p>
          <a:pPr rtl="1"/>
          <a:r>
            <a:rPr lang="ar-SA" sz="2800" b="1" dirty="0" smtClean="0">
              <a:solidFill>
                <a:schemeClr val="bg1"/>
              </a:solidFill>
              <a:effectLst>
                <a:outerShdw blurRad="38100" dist="38100" dir="2700000" algn="tl">
                  <a:srgbClr val="000000">
                    <a:alpha val="43137"/>
                  </a:srgbClr>
                </a:outerShdw>
              </a:effectLst>
            </a:rPr>
            <a:t>أسلوب الاحتمال و الموثوقية : وهو الأسلوب الذي يعتمد على الاختبارات والتجارب وإعادتها اكثر من مرة للتأكد من صحة ما توصل اليه من </a:t>
          </a:r>
          <a:r>
            <a:rPr lang="ar-SA" sz="2800" b="1" dirty="0" err="1" smtClean="0">
              <a:solidFill>
                <a:schemeClr val="bg1"/>
              </a:solidFill>
              <a:effectLst>
                <a:outerShdw blurRad="38100" dist="38100" dir="2700000" algn="tl">
                  <a:srgbClr val="000000">
                    <a:alpha val="43137"/>
                  </a:srgbClr>
                </a:outerShdw>
              </a:effectLst>
            </a:rPr>
            <a:t>نتا</a:t>
          </a:r>
          <a:r>
            <a:rPr lang="ar-IQ" sz="2800" b="1" dirty="0" err="1" smtClean="0">
              <a:solidFill>
                <a:schemeClr val="bg1"/>
              </a:solidFill>
              <a:effectLst>
                <a:outerShdw blurRad="38100" dist="38100" dir="2700000" algn="tl">
                  <a:srgbClr val="000000">
                    <a:alpha val="43137"/>
                  </a:srgbClr>
                </a:outerShdw>
              </a:effectLst>
            </a:rPr>
            <a:t>ئج</a:t>
          </a:r>
          <a:endParaRPr lang="en-US" sz="2800" b="1" dirty="0">
            <a:solidFill>
              <a:schemeClr val="bg1"/>
            </a:solidFill>
            <a:effectLst>
              <a:outerShdw blurRad="38100" dist="38100" dir="2700000" algn="tl">
                <a:srgbClr val="000000">
                  <a:alpha val="43137"/>
                </a:srgbClr>
              </a:outerShdw>
            </a:effectLst>
          </a:endParaRPr>
        </a:p>
      </dgm:t>
    </dgm:pt>
    <dgm:pt modelId="{4BC662CE-93B3-483E-821B-38CBF5CD7135}" type="parTrans" cxnId="{E1BA112D-A8A8-4FFC-8935-43CE42A5AC17}">
      <dgm:prSet/>
      <dgm:spPr/>
      <dgm:t>
        <a:bodyPr/>
        <a:lstStyle/>
        <a:p>
          <a:pPr rtl="1"/>
          <a:endParaRPr lang="ar-SA"/>
        </a:p>
      </dgm:t>
    </dgm:pt>
    <dgm:pt modelId="{5B552790-85E8-43DE-B82C-0A8090C7D643}" type="sibTrans" cxnId="{E1BA112D-A8A8-4FFC-8935-43CE42A5AC17}">
      <dgm:prSet/>
      <dgm:spPr/>
      <dgm:t>
        <a:bodyPr/>
        <a:lstStyle/>
        <a:p>
          <a:pPr rtl="1"/>
          <a:endParaRPr lang="ar-SA"/>
        </a:p>
      </dgm:t>
    </dgm:pt>
    <dgm:pt modelId="{5837B097-E5C2-4ECB-9EF5-41EBE6C8423F}" type="pres">
      <dgm:prSet presAssocID="{49BC6832-2039-4799-8466-411C78D805AD}" presName="outerComposite" presStyleCnt="0">
        <dgm:presLayoutVars>
          <dgm:chMax val="5"/>
          <dgm:dir/>
          <dgm:resizeHandles val="exact"/>
        </dgm:presLayoutVars>
      </dgm:prSet>
      <dgm:spPr/>
      <dgm:t>
        <a:bodyPr/>
        <a:lstStyle/>
        <a:p>
          <a:pPr rtl="1"/>
          <a:endParaRPr lang="ar-SA"/>
        </a:p>
      </dgm:t>
    </dgm:pt>
    <dgm:pt modelId="{187D8F21-5EC1-4766-894F-28672439EA7F}" type="pres">
      <dgm:prSet presAssocID="{49BC6832-2039-4799-8466-411C78D805AD}" presName="dummyMaxCanvas" presStyleCnt="0">
        <dgm:presLayoutVars/>
      </dgm:prSet>
      <dgm:spPr/>
    </dgm:pt>
    <dgm:pt modelId="{4C0F6EB5-245D-4269-8B63-B7569CC14695}" type="pres">
      <dgm:prSet presAssocID="{49BC6832-2039-4799-8466-411C78D805AD}" presName="TwoNodes_1" presStyleLbl="node1" presStyleIdx="0" presStyleCnt="2">
        <dgm:presLayoutVars>
          <dgm:bulletEnabled val="1"/>
        </dgm:presLayoutVars>
      </dgm:prSet>
      <dgm:spPr/>
      <dgm:t>
        <a:bodyPr/>
        <a:lstStyle/>
        <a:p>
          <a:pPr rtl="1"/>
          <a:endParaRPr lang="ar-SA"/>
        </a:p>
      </dgm:t>
    </dgm:pt>
    <dgm:pt modelId="{1CA79500-BF01-4170-9E37-EFA733AEC84A}" type="pres">
      <dgm:prSet presAssocID="{49BC6832-2039-4799-8466-411C78D805AD}" presName="TwoNodes_2" presStyleLbl="node1" presStyleIdx="1" presStyleCnt="2">
        <dgm:presLayoutVars>
          <dgm:bulletEnabled val="1"/>
        </dgm:presLayoutVars>
      </dgm:prSet>
      <dgm:spPr/>
      <dgm:t>
        <a:bodyPr/>
        <a:lstStyle/>
        <a:p>
          <a:pPr rtl="1"/>
          <a:endParaRPr lang="ar-SA"/>
        </a:p>
      </dgm:t>
    </dgm:pt>
    <dgm:pt modelId="{B65F8030-5D8A-46C0-95E2-3C9018716DFE}" type="pres">
      <dgm:prSet presAssocID="{49BC6832-2039-4799-8466-411C78D805AD}" presName="TwoConn_1-2" presStyleLbl="fgAccFollowNode1" presStyleIdx="0" presStyleCnt="1">
        <dgm:presLayoutVars>
          <dgm:bulletEnabled val="1"/>
        </dgm:presLayoutVars>
      </dgm:prSet>
      <dgm:spPr/>
      <dgm:t>
        <a:bodyPr/>
        <a:lstStyle/>
        <a:p>
          <a:pPr rtl="1"/>
          <a:endParaRPr lang="ar-SA"/>
        </a:p>
      </dgm:t>
    </dgm:pt>
    <dgm:pt modelId="{55363CC7-FCB5-4825-A974-CB748B287CAF}" type="pres">
      <dgm:prSet presAssocID="{49BC6832-2039-4799-8466-411C78D805AD}" presName="TwoNodes_1_text" presStyleLbl="node1" presStyleIdx="1" presStyleCnt="2">
        <dgm:presLayoutVars>
          <dgm:bulletEnabled val="1"/>
        </dgm:presLayoutVars>
      </dgm:prSet>
      <dgm:spPr/>
      <dgm:t>
        <a:bodyPr/>
        <a:lstStyle/>
        <a:p>
          <a:pPr rtl="1"/>
          <a:endParaRPr lang="ar-SA"/>
        </a:p>
      </dgm:t>
    </dgm:pt>
    <dgm:pt modelId="{30AB7238-7A93-4B7B-8A81-DE29AD16AF9B}" type="pres">
      <dgm:prSet presAssocID="{49BC6832-2039-4799-8466-411C78D805AD}" presName="TwoNodes_2_text" presStyleLbl="node1" presStyleIdx="1" presStyleCnt="2">
        <dgm:presLayoutVars>
          <dgm:bulletEnabled val="1"/>
        </dgm:presLayoutVars>
      </dgm:prSet>
      <dgm:spPr/>
      <dgm:t>
        <a:bodyPr/>
        <a:lstStyle/>
        <a:p>
          <a:pPr rtl="1"/>
          <a:endParaRPr lang="ar-SA"/>
        </a:p>
      </dgm:t>
    </dgm:pt>
  </dgm:ptLst>
  <dgm:cxnLst>
    <dgm:cxn modelId="{A94C851B-450B-452A-912B-9828AF6473CD}" srcId="{49BC6832-2039-4799-8466-411C78D805AD}" destId="{0E069200-7CF3-4A71-9DDD-EF868D8BEDAF}" srcOrd="0" destOrd="0" parTransId="{A8E94769-B994-480B-8F51-C64C09E60393}" sibTransId="{4516F38C-197E-4AEB-8F42-AA36375CE564}"/>
    <dgm:cxn modelId="{E110786F-8275-46DE-8F8D-D5AD67DFE19C}" type="presOf" srcId="{4516F38C-197E-4AEB-8F42-AA36375CE564}" destId="{B65F8030-5D8A-46C0-95E2-3C9018716DFE}" srcOrd="0" destOrd="0" presId="urn:microsoft.com/office/officeart/2005/8/layout/vProcess5"/>
    <dgm:cxn modelId="{E1BA112D-A8A8-4FFC-8935-43CE42A5AC17}" srcId="{49BC6832-2039-4799-8466-411C78D805AD}" destId="{C639964F-352B-4D60-8CAB-80981E49E48C}" srcOrd="1" destOrd="0" parTransId="{4BC662CE-93B3-483E-821B-38CBF5CD7135}" sibTransId="{5B552790-85E8-43DE-B82C-0A8090C7D643}"/>
    <dgm:cxn modelId="{6CEB8A37-8198-4427-9A06-7DEBD6034E3A}" type="presOf" srcId="{0E069200-7CF3-4A71-9DDD-EF868D8BEDAF}" destId="{55363CC7-FCB5-4825-A974-CB748B287CAF}" srcOrd="1" destOrd="0" presId="urn:microsoft.com/office/officeart/2005/8/layout/vProcess5"/>
    <dgm:cxn modelId="{AFEE2346-9BB6-4A3C-9D1F-8A6BDCDC42BB}" type="presOf" srcId="{0E069200-7CF3-4A71-9DDD-EF868D8BEDAF}" destId="{4C0F6EB5-245D-4269-8B63-B7569CC14695}" srcOrd="0" destOrd="0" presId="urn:microsoft.com/office/officeart/2005/8/layout/vProcess5"/>
    <dgm:cxn modelId="{3A818B20-B6B9-4D07-AFB4-7AB3189FBEC4}" type="presOf" srcId="{C639964F-352B-4D60-8CAB-80981E49E48C}" destId="{30AB7238-7A93-4B7B-8A81-DE29AD16AF9B}" srcOrd="1" destOrd="0" presId="urn:microsoft.com/office/officeart/2005/8/layout/vProcess5"/>
    <dgm:cxn modelId="{00A3C8BA-EC37-49EF-95EC-B151CB52034C}" type="presOf" srcId="{C639964F-352B-4D60-8CAB-80981E49E48C}" destId="{1CA79500-BF01-4170-9E37-EFA733AEC84A}" srcOrd="0" destOrd="0" presId="urn:microsoft.com/office/officeart/2005/8/layout/vProcess5"/>
    <dgm:cxn modelId="{2E5D7E65-8373-4D79-B5B9-11BB9230C5CA}" type="presOf" srcId="{49BC6832-2039-4799-8466-411C78D805AD}" destId="{5837B097-E5C2-4ECB-9EF5-41EBE6C8423F}" srcOrd="0" destOrd="0" presId="urn:microsoft.com/office/officeart/2005/8/layout/vProcess5"/>
    <dgm:cxn modelId="{CA7662B0-B0AA-4BF9-992D-106CE41EA806}" type="presParOf" srcId="{5837B097-E5C2-4ECB-9EF5-41EBE6C8423F}" destId="{187D8F21-5EC1-4766-894F-28672439EA7F}" srcOrd="0" destOrd="0" presId="urn:microsoft.com/office/officeart/2005/8/layout/vProcess5"/>
    <dgm:cxn modelId="{7772EEAD-742D-46A1-816A-DCA5A3DAF149}" type="presParOf" srcId="{5837B097-E5C2-4ECB-9EF5-41EBE6C8423F}" destId="{4C0F6EB5-245D-4269-8B63-B7569CC14695}" srcOrd="1" destOrd="0" presId="urn:microsoft.com/office/officeart/2005/8/layout/vProcess5"/>
    <dgm:cxn modelId="{C6D7BB8E-E084-40BF-9762-034FD2664ECD}" type="presParOf" srcId="{5837B097-E5C2-4ECB-9EF5-41EBE6C8423F}" destId="{1CA79500-BF01-4170-9E37-EFA733AEC84A}" srcOrd="2" destOrd="0" presId="urn:microsoft.com/office/officeart/2005/8/layout/vProcess5"/>
    <dgm:cxn modelId="{71405A33-7B73-49BE-8461-D84531FB81A5}" type="presParOf" srcId="{5837B097-E5C2-4ECB-9EF5-41EBE6C8423F}" destId="{B65F8030-5D8A-46C0-95E2-3C9018716DFE}" srcOrd="3" destOrd="0" presId="urn:microsoft.com/office/officeart/2005/8/layout/vProcess5"/>
    <dgm:cxn modelId="{5B2CA050-5DC9-4B54-BD53-02AADAD38522}" type="presParOf" srcId="{5837B097-E5C2-4ECB-9EF5-41EBE6C8423F}" destId="{55363CC7-FCB5-4825-A974-CB748B287CAF}" srcOrd="4" destOrd="0" presId="urn:microsoft.com/office/officeart/2005/8/layout/vProcess5"/>
    <dgm:cxn modelId="{801D46AC-7013-40ED-ACD0-A548D2DF43AB}" type="presParOf" srcId="{5837B097-E5C2-4ECB-9EF5-41EBE6C8423F}" destId="{30AB7238-7A93-4B7B-8A81-DE29AD16AF9B}" srcOrd="5" destOrd="0" presId="urn:microsoft.com/office/officeart/2005/8/layout/vProcess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B1732B3D-71FA-4323-8101-C5C1A19B7C6F}" type="doc">
      <dgm:prSet loTypeId="urn:microsoft.com/office/officeart/2005/8/layout/arrow6" loCatId="relationship" qsTypeId="urn:microsoft.com/office/officeart/2005/8/quickstyle/simple1" qsCatId="simple" csTypeId="urn:microsoft.com/office/officeart/2005/8/colors/colorful2" csCatId="colorful" phldr="1"/>
      <dgm:spPr/>
    </dgm:pt>
    <dgm:pt modelId="{DCEAD3FE-37B9-4B93-8328-CA47ED873CF4}">
      <dgm:prSet/>
      <dgm:spPr/>
      <dgm:t>
        <a:bodyPr/>
        <a:lstStyle/>
        <a:p>
          <a:endParaRPr lang="en-US"/>
        </a:p>
      </dgm:t>
    </dgm:pt>
    <dgm:pt modelId="{D56F175D-AD80-4115-9379-7B8457F5C1CF}" type="parTrans" cxnId="{7630DAA4-A537-4F29-A5BF-A2F4511FFD0B}">
      <dgm:prSet/>
      <dgm:spPr/>
      <dgm:t>
        <a:bodyPr/>
        <a:lstStyle/>
        <a:p>
          <a:pPr rtl="1"/>
          <a:endParaRPr lang="ar-SA"/>
        </a:p>
      </dgm:t>
    </dgm:pt>
    <dgm:pt modelId="{B631D49B-F1A7-4D05-9211-53145FB921A4}" type="sibTrans" cxnId="{7630DAA4-A537-4F29-A5BF-A2F4511FFD0B}">
      <dgm:prSet/>
      <dgm:spPr/>
      <dgm:t>
        <a:bodyPr/>
        <a:lstStyle/>
        <a:p>
          <a:pPr rtl="1"/>
          <a:endParaRPr lang="ar-SA"/>
        </a:p>
      </dgm:t>
    </dgm:pt>
    <dgm:pt modelId="{A8FAE158-A9BC-4E08-80E3-02BAFC077F82}">
      <dgm:prSet custT="1"/>
      <dgm:spPr/>
      <dgm:t>
        <a:bodyPr/>
        <a:lstStyle/>
        <a:p>
          <a:pPr rtl="1"/>
          <a:r>
            <a:rPr lang="ar-IQ" sz="3600" b="1" dirty="0" smtClean="0">
              <a:solidFill>
                <a:schemeClr val="bg1"/>
              </a:solidFill>
              <a:effectLst>
                <a:outerShdw blurRad="38100" dist="38100" dir="2700000" algn="tl">
                  <a:srgbClr val="000000">
                    <a:alpha val="43137"/>
                  </a:srgbClr>
                </a:outerShdw>
              </a:effectLst>
            </a:rPr>
            <a:t>عشوائية احتمالية </a:t>
          </a:r>
          <a:endParaRPr lang="en-US" sz="3600" dirty="0">
            <a:solidFill>
              <a:schemeClr val="bg1"/>
            </a:solidFill>
            <a:effectLst>
              <a:outerShdw blurRad="38100" dist="38100" dir="2700000" algn="tl">
                <a:srgbClr val="000000">
                  <a:alpha val="43137"/>
                </a:srgbClr>
              </a:outerShdw>
            </a:effectLst>
          </a:endParaRPr>
        </a:p>
      </dgm:t>
    </dgm:pt>
    <dgm:pt modelId="{199F6AF1-8FD5-4B94-8DD7-A272C602B16E}" type="parTrans" cxnId="{0E37C314-2B50-44D7-9C08-DD092B803080}">
      <dgm:prSet/>
      <dgm:spPr/>
      <dgm:t>
        <a:bodyPr/>
        <a:lstStyle/>
        <a:p>
          <a:pPr rtl="1"/>
          <a:endParaRPr lang="ar-SA"/>
        </a:p>
      </dgm:t>
    </dgm:pt>
    <dgm:pt modelId="{33ADC411-4EAE-47D0-9C95-1AB628D6E386}" type="sibTrans" cxnId="{0E37C314-2B50-44D7-9C08-DD092B803080}">
      <dgm:prSet/>
      <dgm:spPr/>
      <dgm:t>
        <a:bodyPr/>
        <a:lstStyle/>
        <a:p>
          <a:pPr rtl="1"/>
          <a:endParaRPr lang="ar-SA"/>
        </a:p>
      </dgm:t>
    </dgm:pt>
    <dgm:pt modelId="{C80AF0E5-D58F-480A-9EC3-0ECE412C749D}">
      <dgm:prSet custT="1"/>
      <dgm:spPr/>
      <dgm:t>
        <a:bodyPr/>
        <a:lstStyle/>
        <a:p>
          <a:pPr algn="ctr" rtl="1"/>
          <a:r>
            <a:rPr lang="ar-IQ" sz="3600" b="1" dirty="0" smtClean="0">
              <a:solidFill>
                <a:schemeClr val="bg1"/>
              </a:solidFill>
              <a:effectLst>
                <a:outerShdw blurRad="38100" dist="38100" dir="2700000" algn="tl">
                  <a:srgbClr val="000000">
                    <a:alpha val="43137"/>
                  </a:srgbClr>
                </a:outerShdw>
              </a:effectLst>
            </a:rPr>
            <a:t>غير عشوائية </a:t>
          </a:r>
        </a:p>
        <a:p>
          <a:pPr algn="r" rtl="1"/>
          <a:r>
            <a:rPr lang="ar-IQ" sz="3600" b="1" dirty="0" smtClean="0">
              <a:solidFill>
                <a:schemeClr val="bg1"/>
              </a:solidFill>
              <a:effectLst>
                <a:outerShdw blurRad="38100" dist="38100" dir="2700000" algn="tl">
                  <a:srgbClr val="000000">
                    <a:alpha val="43137"/>
                  </a:srgbClr>
                </a:outerShdw>
              </a:effectLst>
            </a:rPr>
            <a:t>(</a:t>
          </a:r>
          <a:r>
            <a:rPr lang="ar-IQ" sz="3600" b="1" dirty="0" err="1" smtClean="0">
              <a:solidFill>
                <a:schemeClr val="bg1"/>
              </a:solidFill>
              <a:effectLst>
                <a:outerShdw blurRad="38100" dist="38100" dir="2700000" algn="tl">
                  <a:srgbClr val="000000">
                    <a:alpha val="43137"/>
                  </a:srgbClr>
                </a:outerShdw>
              </a:effectLst>
            </a:rPr>
            <a:t>غيراحتمالية</a:t>
          </a:r>
          <a:r>
            <a:rPr lang="ar-IQ" sz="3600" b="1" dirty="0" smtClean="0">
              <a:solidFill>
                <a:schemeClr val="bg1"/>
              </a:solidFill>
              <a:effectLst>
                <a:outerShdw blurRad="38100" dist="38100" dir="2700000" algn="tl">
                  <a:srgbClr val="000000">
                    <a:alpha val="43137"/>
                  </a:srgbClr>
                </a:outerShdw>
              </a:effectLst>
            </a:rPr>
            <a:t> ) </a:t>
          </a:r>
          <a:endParaRPr lang="en-US" sz="3600" dirty="0">
            <a:solidFill>
              <a:schemeClr val="bg1"/>
            </a:solidFill>
            <a:effectLst>
              <a:outerShdw blurRad="38100" dist="38100" dir="2700000" algn="tl">
                <a:srgbClr val="000000">
                  <a:alpha val="43137"/>
                </a:srgbClr>
              </a:outerShdw>
            </a:effectLst>
          </a:endParaRPr>
        </a:p>
      </dgm:t>
    </dgm:pt>
    <dgm:pt modelId="{4C35086F-9F9C-4F6D-A4FC-7A985C300757}" type="parTrans" cxnId="{57EEB962-6F5B-4327-B3FA-D2AA4F866D54}">
      <dgm:prSet/>
      <dgm:spPr/>
      <dgm:t>
        <a:bodyPr/>
        <a:lstStyle/>
        <a:p>
          <a:pPr rtl="1"/>
          <a:endParaRPr lang="ar-SA"/>
        </a:p>
      </dgm:t>
    </dgm:pt>
    <dgm:pt modelId="{C3DBFF5A-7EFD-4AF8-9592-2AE9C6F99717}" type="sibTrans" cxnId="{57EEB962-6F5B-4327-B3FA-D2AA4F866D54}">
      <dgm:prSet/>
      <dgm:spPr/>
      <dgm:t>
        <a:bodyPr/>
        <a:lstStyle/>
        <a:p>
          <a:pPr rtl="1"/>
          <a:endParaRPr lang="ar-SA"/>
        </a:p>
      </dgm:t>
    </dgm:pt>
    <dgm:pt modelId="{CD71F53A-17A3-4C75-8E44-492492C43F76}" type="pres">
      <dgm:prSet presAssocID="{B1732B3D-71FA-4323-8101-C5C1A19B7C6F}" presName="compositeShape" presStyleCnt="0">
        <dgm:presLayoutVars>
          <dgm:chMax val="2"/>
          <dgm:dir/>
          <dgm:resizeHandles val="exact"/>
        </dgm:presLayoutVars>
      </dgm:prSet>
      <dgm:spPr/>
    </dgm:pt>
    <dgm:pt modelId="{310B9FBE-82B2-4ADE-A858-85A6DC26ED18}" type="pres">
      <dgm:prSet presAssocID="{B1732B3D-71FA-4323-8101-C5C1A19B7C6F}" presName="ribbon" presStyleLbl="node1" presStyleIdx="0" presStyleCnt="1" custLinFactNeighborX="445"/>
      <dgm:spPr/>
    </dgm:pt>
    <dgm:pt modelId="{FBD8204F-346E-42DC-916C-2B4A49AFB56D}" type="pres">
      <dgm:prSet presAssocID="{B1732B3D-71FA-4323-8101-C5C1A19B7C6F}" presName="leftArrowText" presStyleLbl="node1" presStyleIdx="0" presStyleCnt="1">
        <dgm:presLayoutVars>
          <dgm:chMax val="0"/>
          <dgm:bulletEnabled val="1"/>
        </dgm:presLayoutVars>
      </dgm:prSet>
      <dgm:spPr/>
      <dgm:t>
        <a:bodyPr/>
        <a:lstStyle/>
        <a:p>
          <a:endParaRPr lang="en-US"/>
        </a:p>
      </dgm:t>
    </dgm:pt>
    <dgm:pt modelId="{F2A05532-E82F-4F6D-85DC-B8BD34B6BAEC}" type="pres">
      <dgm:prSet presAssocID="{B1732B3D-71FA-4323-8101-C5C1A19B7C6F}" presName="rightArrowText" presStyleLbl="node1" presStyleIdx="0" presStyleCnt="1">
        <dgm:presLayoutVars>
          <dgm:chMax val="0"/>
          <dgm:bulletEnabled val="1"/>
        </dgm:presLayoutVars>
      </dgm:prSet>
      <dgm:spPr/>
      <dgm:t>
        <a:bodyPr/>
        <a:lstStyle/>
        <a:p>
          <a:endParaRPr lang="en-US"/>
        </a:p>
      </dgm:t>
    </dgm:pt>
  </dgm:ptLst>
  <dgm:cxnLst>
    <dgm:cxn modelId="{0E37C314-2B50-44D7-9C08-DD092B803080}" srcId="{B1732B3D-71FA-4323-8101-C5C1A19B7C6F}" destId="{A8FAE158-A9BC-4E08-80E3-02BAFC077F82}" srcOrd="0" destOrd="0" parTransId="{199F6AF1-8FD5-4B94-8DD7-A272C602B16E}" sibTransId="{33ADC411-4EAE-47D0-9C95-1AB628D6E386}"/>
    <dgm:cxn modelId="{57EEB962-6F5B-4327-B3FA-D2AA4F866D54}" srcId="{B1732B3D-71FA-4323-8101-C5C1A19B7C6F}" destId="{C80AF0E5-D58F-480A-9EC3-0ECE412C749D}" srcOrd="1" destOrd="0" parTransId="{4C35086F-9F9C-4F6D-A4FC-7A985C300757}" sibTransId="{C3DBFF5A-7EFD-4AF8-9592-2AE9C6F99717}"/>
    <dgm:cxn modelId="{B2D1B6CD-360B-442C-BB6E-106B4E5B51AB}" type="presOf" srcId="{A8FAE158-A9BC-4E08-80E3-02BAFC077F82}" destId="{FBD8204F-346E-42DC-916C-2B4A49AFB56D}" srcOrd="0" destOrd="0" presId="urn:microsoft.com/office/officeart/2005/8/layout/arrow6"/>
    <dgm:cxn modelId="{7630DAA4-A537-4F29-A5BF-A2F4511FFD0B}" srcId="{B1732B3D-71FA-4323-8101-C5C1A19B7C6F}" destId="{DCEAD3FE-37B9-4B93-8328-CA47ED873CF4}" srcOrd="2" destOrd="0" parTransId="{D56F175D-AD80-4115-9379-7B8457F5C1CF}" sibTransId="{B631D49B-F1A7-4D05-9211-53145FB921A4}"/>
    <dgm:cxn modelId="{73EA12A9-24A3-471E-9719-B7B449820256}" type="presOf" srcId="{B1732B3D-71FA-4323-8101-C5C1A19B7C6F}" destId="{CD71F53A-17A3-4C75-8E44-492492C43F76}" srcOrd="0" destOrd="0" presId="urn:microsoft.com/office/officeart/2005/8/layout/arrow6"/>
    <dgm:cxn modelId="{1334710C-EE3C-415C-B947-BB037B6015F6}" type="presOf" srcId="{C80AF0E5-D58F-480A-9EC3-0ECE412C749D}" destId="{F2A05532-E82F-4F6D-85DC-B8BD34B6BAEC}" srcOrd="0" destOrd="0" presId="urn:microsoft.com/office/officeart/2005/8/layout/arrow6"/>
    <dgm:cxn modelId="{99730681-4909-44D5-B852-D7D75A2701BD}" type="presParOf" srcId="{CD71F53A-17A3-4C75-8E44-492492C43F76}" destId="{310B9FBE-82B2-4ADE-A858-85A6DC26ED18}" srcOrd="0" destOrd="0" presId="urn:microsoft.com/office/officeart/2005/8/layout/arrow6"/>
    <dgm:cxn modelId="{426B0398-6AFD-4EC8-B033-11CFA3B69572}" type="presParOf" srcId="{CD71F53A-17A3-4C75-8E44-492492C43F76}" destId="{FBD8204F-346E-42DC-916C-2B4A49AFB56D}" srcOrd="1" destOrd="0" presId="urn:microsoft.com/office/officeart/2005/8/layout/arrow6"/>
    <dgm:cxn modelId="{1D347589-F510-4555-A77B-A73484C1C590}" type="presParOf" srcId="{CD71F53A-17A3-4C75-8E44-492492C43F76}" destId="{F2A05532-E82F-4F6D-85DC-B8BD34B6BAEC}" srcOrd="2" destOrd="0" presId="urn:microsoft.com/office/officeart/2005/8/layout/arrow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13DBCE35-4902-45AA-87BA-B0B5435E695A}" type="doc">
      <dgm:prSet loTypeId="urn:microsoft.com/office/officeart/2005/8/layout/default" loCatId="list" qsTypeId="urn:microsoft.com/office/officeart/2005/8/quickstyle/simple4" qsCatId="simple" csTypeId="urn:microsoft.com/office/officeart/2005/8/colors/colorful2" csCatId="colorful" phldr="1"/>
      <dgm:spPr/>
      <dgm:t>
        <a:bodyPr/>
        <a:lstStyle/>
        <a:p>
          <a:pPr rtl="1"/>
          <a:endParaRPr lang="ar-SA"/>
        </a:p>
      </dgm:t>
    </dgm:pt>
    <dgm:pt modelId="{555993E0-DD9A-4764-BF55-B7D7F9EFFD39}">
      <dgm:prSet phldrT="[نص]" custT="1"/>
      <dgm:spPr/>
      <dgm:t>
        <a:bodyPr/>
        <a:lstStyle/>
        <a:p>
          <a:pPr marL="0" indent="0" algn="ctr" rtl="1"/>
          <a:r>
            <a:rPr lang="ar-SA" sz="2400" b="1" i="0" dirty="0" smtClean="0">
              <a:solidFill>
                <a:schemeClr val="bg1"/>
              </a:solidFill>
              <a:effectLst>
                <a:outerShdw blurRad="38100" dist="38100" dir="2700000" algn="tl">
                  <a:srgbClr val="000000">
                    <a:alpha val="43137"/>
                  </a:srgbClr>
                </a:outerShdw>
              </a:effectLst>
            </a:rPr>
            <a:t>العينة العشوائية البسيطة: حيث تعتبر العينة العشوائية البسيطة أبسط العينات العشوائية ولكنها أصدق </a:t>
          </a:r>
          <a:r>
            <a:rPr lang="ar-SA" sz="2400" b="1" i="0" dirty="0" smtClean="0">
              <a:solidFill>
                <a:schemeClr val="bg1"/>
              </a:solidFill>
              <a:effectLst>
                <a:outerShdw blurRad="38100" dist="38100" dir="2700000" algn="tl">
                  <a:srgbClr val="000000">
                    <a:alpha val="43137"/>
                  </a:srgbClr>
                </a:outerShdw>
              </a:effectLst>
              <a:hlinkClick xmlns:r="http://schemas.openxmlformats.org/officeDocument/2006/relationships" r:id="rId1"/>
            </a:rPr>
            <a:t>أنواع العينات</a:t>
          </a:r>
          <a:r>
            <a:rPr lang="ar-SA" sz="2400" b="1" i="0" dirty="0" smtClean="0">
              <a:solidFill>
                <a:schemeClr val="bg1"/>
              </a:solidFill>
              <a:effectLst>
                <a:outerShdw blurRad="38100" dist="38100" dir="2700000" algn="tl">
                  <a:srgbClr val="000000">
                    <a:alpha val="43137"/>
                  </a:srgbClr>
                </a:outerShdw>
              </a:effectLst>
            </a:rPr>
            <a:t> أو أكثرها صلاحية، ويتم اختيارها وفق طرق سحب معينة تسمى طرق السحب العشوائي، ولا تتيح هذه الأساليب للباحث بالتدخل الشخصي في اختيار الوحدات التي يريد إدخالها للعينة، ويتم استخدام العينة العشوائية البسيطة عندما يكون مجتمع الدراسة أو المجتمع الإحصائي متجانساً</a:t>
          </a:r>
          <a:endParaRPr lang="ar-SA" sz="2400" b="1" i="0" dirty="0">
            <a:solidFill>
              <a:schemeClr val="bg1"/>
            </a:solidFill>
            <a:effectLst>
              <a:outerShdw blurRad="38100" dist="38100" dir="2700000" algn="tl">
                <a:srgbClr val="000000">
                  <a:alpha val="43137"/>
                </a:srgbClr>
              </a:outerShdw>
            </a:effectLst>
          </a:endParaRPr>
        </a:p>
      </dgm:t>
    </dgm:pt>
    <dgm:pt modelId="{72ED904C-0B32-4DE9-9C79-DA0AC21A7B03}" type="parTrans" cxnId="{794021A5-C9E9-4BEB-B6AF-BC3D2664D0B4}">
      <dgm:prSet/>
      <dgm:spPr/>
      <dgm:t>
        <a:bodyPr/>
        <a:lstStyle/>
        <a:p>
          <a:pPr rtl="1"/>
          <a:endParaRPr lang="ar-SA"/>
        </a:p>
      </dgm:t>
    </dgm:pt>
    <dgm:pt modelId="{EFDA7B03-A96B-4ADB-B559-7D546696F8D2}" type="sibTrans" cxnId="{794021A5-C9E9-4BEB-B6AF-BC3D2664D0B4}">
      <dgm:prSet/>
      <dgm:spPr/>
      <dgm:t>
        <a:bodyPr/>
        <a:lstStyle/>
        <a:p>
          <a:pPr rtl="1"/>
          <a:endParaRPr lang="ar-SA"/>
        </a:p>
      </dgm:t>
    </dgm:pt>
    <dgm:pt modelId="{40FC2C15-5C0A-48C9-AAE9-170F060A3522}">
      <dgm:prSet phldrT="[نص]" custT="1"/>
      <dgm:spPr/>
      <dgm:t>
        <a:bodyPr/>
        <a:lstStyle/>
        <a:p>
          <a:pPr rtl="1"/>
          <a:r>
            <a:rPr lang="ar-SA" sz="2800" b="1" dirty="0" smtClean="0">
              <a:solidFill>
                <a:schemeClr val="bg1"/>
              </a:solidFill>
              <a:effectLst>
                <a:outerShdw blurRad="38100" dist="38100" dir="2700000" algn="tl">
                  <a:srgbClr val="000000">
                    <a:alpha val="43137"/>
                  </a:srgbClr>
                </a:outerShdw>
              </a:effectLst>
            </a:rPr>
            <a:t>العينة العنقودية: تتشابه عناقيد تلك العينة فيما بينها، إلا أن كل عنقود يختلف داخليًا، بحيث يجمع كافة خصائص أفراد المجتمع، ويغنيك عن غيره من العناقيد؛ وهو ما تتميز به العينة العنقودية عن العينة الطبقية</a:t>
          </a:r>
          <a:r>
            <a:rPr lang="ar-SA" sz="2200" dirty="0" smtClean="0">
              <a:solidFill>
                <a:schemeClr val="bg1"/>
              </a:solidFill>
            </a:rPr>
            <a:t>.</a:t>
          </a:r>
          <a:endParaRPr lang="ar-SA" sz="2200" dirty="0">
            <a:solidFill>
              <a:schemeClr val="bg1"/>
            </a:solidFill>
          </a:endParaRPr>
        </a:p>
      </dgm:t>
    </dgm:pt>
    <dgm:pt modelId="{443C0CE1-FD14-4B4A-9AA6-D583C250E906}" type="parTrans" cxnId="{FDE0F0F1-F8C1-4F6D-B6F8-513C3078D3C4}">
      <dgm:prSet/>
      <dgm:spPr/>
      <dgm:t>
        <a:bodyPr/>
        <a:lstStyle/>
        <a:p>
          <a:pPr rtl="1"/>
          <a:endParaRPr lang="ar-SA"/>
        </a:p>
      </dgm:t>
    </dgm:pt>
    <dgm:pt modelId="{508A5A34-AF1E-4890-A474-470C076518F2}" type="sibTrans" cxnId="{FDE0F0F1-F8C1-4F6D-B6F8-513C3078D3C4}">
      <dgm:prSet/>
      <dgm:spPr/>
      <dgm:t>
        <a:bodyPr/>
        <a:lstStyle/>
        <a:p>
          <a:pPr rtl="1"/>
          <a:endParaRPr lang="ar-SA"/>
        </a:p>
      </dgm:t>
    </dgm:pt>
    <dgm:pt modelId="{6F2D2282-9B55-4C46-869C-C93C9C22C175}">
      <dgm:prSet phldrT="[نص]" custT="1"/>
      <dgm:spPr/>
      <dgm:t>
        <a:bodyPr/>
        <a:lstStyle/>
        <a:p>
          <a:pPr rtl="1"/>
          <a:r>
            <a:rPr lang="ar-SA" sz="2800" b="1" dirty="0" smtClean="0">
              <a:solidFill>
                <a:schemeClr val="bg1"/>
              </a:solidFill>
              <a:effectLst>
                <a:outerShdw blurRad="38100" dist="38100" dir="2700000" algn="tl">
                  <a:srgbClr val="000000">
                    <a:alpha val="43137"/>
                  </a:srgbClr>
                </a:outerShdw>
              </a:effectLst>
            </a:rPr>
            <a:t>العينة الطبقية: تعد أفضل الطرق لسحب العينة من المجتمع غير المتناسق، في حين تضمن العينة الطبقية سحب عينة عشوائية من كل طبقات المجتمع وبحجم يتناسب مع حجم الطبقة في المجتمع، ليصبح مجموع تلك العينات العشوائية البسيطة المسحوبة من طبقات المجتمع المختلفة هو عينة المجتمع.</a:t>
          </a:r>
          <a:endParaRPr lang="ar-SA" sz="2800" b="1" dirty="0">
            <a:solidFill>
              <a:schemeClr val="bg1"/>
            </a:solidFill>
            <a:effectLst>
              <a:outerShdw blurRad="38100" dist="38100" dir="2700000" algn="tl">
                <a:srgbClr val="000000">
                  <a:alpha val="43137"/>
                </a:srgbClr>
              </a:outerShdw>
            </a:effectLst>
          </a:endParaRPr>
        </a:p>
      </dgm:t>
    </dgm:pt>
    <dgm:pt modelId="{D23BEE13-BC1B-439D-91EB-96485D354812}" type="parTrans" cxnId="{CBD28D2A-9E6B-4384-AD02-2B6193A66FBB}">
      <dgm:prSet/>
      <dgm:spPr/>
      <dgm:t>
        <a:bodyPr/>
        <a:lstStyle/>
        <a:p>
          <a:pPr rtl="1"/>
          <a:endParaRPr lang="ar-SA"/>
        </a:p>
      </dgm:t>
    </dgm:pt>
    <dgm:pt modelId="{2F69E2CB-9CCE-4A77-A419-E9A4F6779F8B}" type="sibTrans" cxnId="{CBD28D2A-9E6B-4384-AD02-2B6193A66FBB}">
      <dgm:prSet/>
      <dgm:spPr/>
      <dgm:t>
        <a:bodyPr/>
        <a:lstStyle/>
        <a:p>
          <a:pPr rtl="1"/>
          <a:endParaRPr lang="ar-SA"/>
        </a:p>
      </dgm:t>
    </dgm:pt>
    <dgm:pt modelId="{6279A9C0-A626-4E75-8B75-88B81400B9C0}">
      <dgm:prSet phldrT="[نص]" custT="1"/>
      <dgm:spPr/>
      <dgm:t>
        <a:bodyPr/>
        <a:lstStyle/>
        <a:p>
          <a:pPr rtl="1"/>
          <a:r>
            <a:rPr lang="ar-SA" sz="2800" b="1" dirty="0" smtClean="0">
              <a:solidFill>
                <a:schemeClr val="bg1"/>
              </a:solidFill>
              <a:effectLst>
                <a:outerShdw blurRad="38100" dist="38100" dir="2700000" algn="tl">
                  <a:srgbClr val="000000">
                    <a:alpha val="43137"/>
                  </a:srgbClr>
                </a:outerShdw>
              </a:effectLst>
            </a:rPr>
            <a:t>العينة المنتظمة: اسهل السبل لاختيار العينة العشوائية التي يمكن أن يستعين بها الباحث في اختيار عينة ممثلة لمجتمع الدراسة، كما تعتبر العينة المنتظمة هي أكثر أشكال وأنواع العينات استعمالاً، نظراً لسهولة استخراجها وجودة وكفاءة نتائجها.</a:t>
          </a:r>
          <a:endParaRPr lang="ar-SA" sz="2800" b="1" dirty="0">
            <a:solidFill>
              <a:schemeClr val="bg1"/>
            </a:solidFill>
            <a:effectLst>
              <a:outerShdw blurRad="38100" dist="38100" dir="2700000" algn="tl">
                <a:srgbClr val="000000">
                  <a:alpha val="43137"/>
                </a:srgbClr>
              </a:outerShdw>
            </a:effectLst>
          </a:endParaRPr>
        </a:p>
      </dgm:t>
    </dgm:pt>
    <dgm:pt modelId="{5176A664-C65D-4DF0-A870-2E8F004981AF}" type="parTrans" cxnId="{43C429E3-02B7-4651-B148-F036D61A8EC8}">
      <dgm:prSet/>
      <dgm:spPr/>
      <dgm:t>
        <a:bodyPr/>
        <a:lstStyle/>
        <a:p>
          <a:pPr rtl="1"/>
          <a:endParaRPr lang="ar-SA"/>
        </a:p>
      </dgm:t>
    </dgm:pt>
    <dgm:pt modelId="{3DC63C14-7A9A-4CED-A36D-33F4B5DE892C}" type="sibTrans" cxnId="{43C429E3-02B7-4651-B148-F036D61A8EC8}">
      <dgm:prSet/>
      <dgm:spPr/>
      <dgm:t>
        <a:bodyPr/>
        <a:lstStyle/>
        <a:p>
          <a:pPr rtl="1"/>
          <a:endParaRPr lang="ar-SA"/>
        </a:p>
      </dgm:t>
    </dgm:pt>
    <dgm:pt modelId="{FFB6BC4A-0E30-4230-AC55-463A86BC60A2}" type="pres">
      <dgm:prSet presAssocID="{13DBCE35-4902-45AA-87BA-B0B5435E695A}" presName="diagram" presStyleCnt="0">
        <dgm:presLayoutVars>
          <dgm:dir/>
          <dgm:resizeHandles val="exact"/>
        </dgm:presLayoutVars>
      </dgm:prSet>
      <dgm:spPr/>
      <dgm:t>
        <a:bodyPr/>
        <a:lstStyle/>
        <a:p>
          <a:endParaRPr lang="en-US"/>
        </a:p>
      </dgm:t>
    </dgm:pt>
    <dgm:pt modelId="{4B49ADD0-440F-4B02-8539-387DFF7D2CD9}" type="pres">
      <dgm:prSet presAssocID="{555993E0-DD9A-4764-BF55-B7D7F9EFFD39}" presName="node" presStyleLbl="node1" presStyleIdx="0" presStyleCnt="4" custScaleX="126356">
        <dgm:presLayoutVars>
          <dgm:bulletEnabled val="1"/>
        </dgm:presLayoutVars>
      </dgm:prSet>
      <dgm:spPr/>
      <dgm:t>
        <a:bodyPr/>
        <a:lstStyle/>
        <a:p>
          <a:endParaRPr lang="en-US"/>
        </a:p>
      </dgm:t>
    </dgm:pt>
    <dgm:pt modelId="{DEAC4D8C-29FB-4397-9A25-509EBDBE0BAB}" type="pres">
      <dgm:prSet presAssocID="{EFDA7B03-A96B-4ADB-B559-7D546696F8D2}" presName="sibTrans" presStyleCnt="0"/>
      <dgm:spPr/>
    </dgm:pt>
    <dgm:pt modelId="{C896779E-C8E9-4B2C-9660-4AC37A05FBFE}" type="pres">
      <dgm:prSet presAssocID="{6F2D2282-9B55-4C46-869C-C93C9C22C175}" presName="node" presStyleLbl="node1" presStyleIdx="1" presStyleCnt="4" custScaleX="119794">
        <dgm:presLayoutVars>
          <dgm:bulletEnabled val="1"/>
        </dgm:presLayoutVars>
      </dgm:prSet>
      <dgm:spPr/>
      <dgm:t>
        <a:bodyPr/>
        <a:lstStyle/>
        <a:p>
          <a:endParaRPr lang="en-US"/>
        </a:p>
      </dgm:t>
    </dgm:pt>
    <dgm:pt modelId="{911BDCE3-60E5-48DA-9856-05E2BDB9029B}" type="pres">
      <dgm:prSet presAssocID="{2F69E2CB-9CCE-4A77-A419-E9A4F6779F8B}" presName="sibTrans" presStyleCnt="0"/>
      <dgm:spPr/>
    </dgm:pt>
    <dgm:pt modelId="{22B02C0C-08E1-42DC-AB65-7A57459BE9FC}" type="pres">
      <dgm:prSet presAssocID="{40FC2C15-5C0A-48C9-AAE9-170F060A3522}" presName="node" presStyleLbl="node1" presStyleIdx="2" presStyleCnt="4" custScaleX="124273">
        <dgm:presLayoutVars>
          <dgm:bulletEnabled val="1"/>
        </dgm:presLayoutVars>
      </dgm:prSet>
      <dgm:spPr/>
      <dgm:t>
        <a:bodyPr/>
        <a:lstStyle/>
        <a:p>
          <a:endParaRPr lang="en-US"/>
        </a:p>
      </dgm:t>
    </dgm:pt>
    <dgm:pt modelId="{8D6EBE7C-0900-4385-BA81-C58AB626617B}" type="pres">
      <dgm:prSet presAssocID="{508A5A34-AF1E-4890-A474-470C076518F2}" presName="sibTrans" presStyleCnt="0"/>
      <dgm:spPr/>
    </dgm:pt>
    <dgm:pt modelId="{F0D081D2-0D87-40D4-B52B-677F3D8EAB4A}" type="pres">
      <dgm:prSet presAssocID="{6279A9C0-A626-4E75-8B75-88B81400B9C0}" presName="node" presStyleLbl="node1" presStyleIdx="3" presStyleCnt="4" custScaleX="116189" custLinFactNeighborX="11509" custLinFactNeighborY="211">
        <dgm:presLayoutVars>
          <dgm:bulletEnabled val="1"/>
        </dgm:presLayoutVars>
      </dgm:prSet>
      <dgm:spPr/>
      <dgm:t>
        <a:bodyPr/>
        <a:lstStyle/>
        <a:p>
          <a:endParaRPr lang="en-US"/>
        </a:p>
      </dgm:t>
    </dgm:pt>
  </dgm:ptLst>
  <dgm:cxnLst>
    <dgm:cxn modelId="{CBD28D2A-9E6B-4384-AD02-2B6193A66FBB}" srcId="{13DBCE35-4902-45AA-87BA-B0B5435E695A}" destId="{6F2D2282-9B55-4C46-869C-C93C9C22C175}" srcOrd="1" destOrd="0" parTransId="{D23BEE13-BC1B-439D-91EB-96485D354812}" sibTransId="{2F69E2CB-9CCE-4A77-A419-E9A4F6779F8B}"/>
    <dgm:cxn modelId="{C9DB49B9-9A1B-4C38-BD28-687DC7B7CB08}" type="presOf" srcId="{13DBCE35-4902-45AA-87BA-B0B5435E695A}" destId="{FFB6BC4A-0E30-4230-AC55-463A86BC60A2}" srcOrd="0" destOrd="0" presId="urn:microsoft.com/office/officeart/2005/8/layout/default"/>
    <dgm:cxn modelId="{5DAAE4CF-7898-47B9-9805-B429E5FFD4A8}" type="presOf" srcId="{555993E0-DD9A-4764-BF55-B7D7F9EFFD39}" destId="{4B49ADD0-440F-4B02-8539-387DFF7D2CD9}" srcOrd="0" destOrd="0" presId="urn:microsoft.com/office/officeart/2005/8/layout/default"/>
    <dgm:cxn modelId="{FDE0F0F1-F8C1-4F6D-B6F8-513C3078D3C4}" srcId="{13DBCE35-4902-45AA-87BA-B0B5435E695A}" destId="{40FC2C15-5C0A-48C9-AAE9-170F060A3522}" srcOrd="2" destOrd="0" parTransId="{443C0CE1-FD14-4B4A-9AA6-D583C250E906}" sibTransId="{508A5A34-AF1E-4890-A474-470C076518F2}"/>
    <dgm:cxn modelId="{4FA149E4-D0D2-4160-BBCB-B3C5108CB7BF}" type="presOf" srcId="{6F2D2282-9B55-4C46-869C-C93C9C22C175}" destId="{C896779E-C8E9-4B2C-9660-4AC37A05FBFE}" srcOrd="0" destOrd="0" presId="urn:microsoft.com/office/officeart/2005/8/layout/default"/>
    <dgm:cxn modelId="{794021A5-C9E9-4BEB-B6AF-BC3D2664D0B4}" srcId="{13DBCE35-4902-45AA-87BA-B0B5435E695A}" destId="{555993E0-DD9A-4764-BF55-B7D7F9EFFD39}" srcOrd="0" destOrd="0" parTransId="{72ED904C-0B32-4DE9-9C79-DA0AC21A7B03}" sibTransId="{EFDA7B03-A96B-4ADB-B559-7D546696F8D2}"/>
    <dgm:cxn modelId="{4AADFF49-E5D5-439A-BE6D-4BB3C401A699}" type="presOf" srcId="{40FC2C15-5C0A-48C9-AAE9-170F060A3522}" destId="{22B02C0C-08E1-42DC-AB65-7A57459BE9FC}" srcOrd="0" destOrd="0" presId="urn:microsoft.com/office/officeart/2005/8/layout/default"/>
    <dgm:cxn modelId="{C3809D3C-4724-4900-8986-1E41B2A5533F}" type="presOf" srcId="{6279A9C0-A626-4E75-8B75-88B81400B9C0}" destId="{F0D081D2-0D87-40D4-B52B-677F3D8EAB4A}" srcOrd="0" destOrd="0" presId="urn:microsoft.com/office/officeart/2005/8/layout/default"/>
    <dgm:cxn modelId="{43C429E3-02B7-4651-B148-F036D61A8EC8}" srcId="{13DBCE35-4902-45AA-87BA-B0B5435E695A}" destId="{6279A9C0-A626-4E75-8B75-88B81400B9C0}" srcOrd="3" destOrd="0" parTransId="{5176A664-C65D-4DF0-A870-2E8F004981AF}" sibTransId="{3DC63C14-7A9A-4CED-A36D-33F4B5DE892C}"/>
    <dgm:cxn modelId="{E44591A1-219F-41ED-BBBA-870FA35EF78A}" type="presParOf" srcId="{FFB6BC4A-0E30-4230-AC55-463A86BC60A2}" destId="{4B49ADD0-440F-4B02-8539-387DFF7D2CD9}" srcOrd="0" destOrd="0" presId="urn:microsoft.com/office/officeart/2005/8/layout/default"/>
    <dgm:cxn modelId="{864C2598-9C92-48B2-BB86-081FD828D0DE}" type="presParOf" srcId="{FFB6BC4A-0E30-4230-AC55-463A86BC60A2}" destId="{DEAC4D8C-29FB-4397-9A25-509EBDBE0BAB}" srcOrd="1" destOrd="0" presId="urn:microsoft.com/office/officeart/2005/8/layout/default"/>
    <dgm:cxn modelId="{A9D05D76-42DF-44D2-BE8C-071F12A12B1E}" type="presParOf" srcId="{FFB6BC4A-0E30-4230-AC55-463A86BC60A2}" destId="{C896779E-C8E9-4B2C-9660-4AC37A05FBFE}" srcOrd="2" destOrd="0" presId="urn:microsoft.com/office/officeart/2005/8/layout/default"/>
    <dgm:cxn modelId="{6DE0974A-3F2A-4FF8-8CF0-727D5BC1CD09}" type="presParOf" srcId="{FFB6BC4A-0E30-4230-AC55-463A86BC60A2}" destId="{911BDCE3-60E5-48DA-9856-05E2BDB9029B}" srcOrd="3" destOrd="0" presId="urn:microsoft.com/office/officeart/2005/8/layout/default"/>
    <dgm:cxn modelId="{CE678385-4C3F-4881-87D2-17F7BCF5742C}" type="presParOf" srcId="{FFB6BC4A-0E30-4230-AC55-463A86BC60A2}" destId="{22B02C0C-08E1-42DC-AB65-7A57459BE9FC}" srcOrd="4" destOrd="0" presId="urn:microsoft.com/office/officeart/2005/8/layout/default"/>
    <dgm:cxn modelId="{614871BE-F77A-47DA-B84A-C2A9BCBA0261}" type="presParOf" srcId="{FFB6BC4A-0E30-4230-AC55-463A86BC60A2}" destId="{8D6EBE7C-0900-4385-BA81-C58AB626617B}" srcOrd="5" destOrd="0" presId="urn:microsoft.com/office/officeart/2005/8/layout/default"/>
    <dgm:cxn modelId="{7D759A6E-1437-4996-8039-459759FADEB1}" type="presParOf" srcId="{FFB6BC4A-0E30-4230-AC55-463A86BC60A2}" destId="{F0D081D2-0D87-40D4-B52B-677F3D8EAB4A}" srcOrd="6"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E744203B-76B7-4040-8E78-F2EA0F7E7520}" type="doc">
      <dgm:prSet loTypeId="urn:microsoft.com/office/officeart/2005/8/layout/process1" loCatId="process" qsTypeId="urn:microsoft.com/office/officeart/2005/8/quickstyle/simple1" qsCatId="simple" csTypeId="urn:microsoft.com/office/officeart/2005/8/colors/colorful2" csCatId="colorful" phldr="1"/>
      <dgm:spPr/>
      <dgm:t>
        <a:bodyPr/>
        <a:lstStyle/>
        <a:p>
          <a:pPr rtl="1"/>
          <a:endParaRPr lang="ar-SA"/>
        </a:p>
      </dgm:t>
    </dgm:pt>
    <dgm:pt modelId="{5A21E3BF-9E22-4427-833C-279F6227FCA4}">
      <dgm:prSet phldrT="[نص]" custT="1"/>
      <dgm:spPr/>
      <dgm:t>
        <a:bodyPr/>
        <a:lstStyle/>
        <a:p>
          <a:pPr algn="just" rtl="1"/>
          <a:r>
            <a:rPr lang="ar-SA" sz="2400" b="1" dirty="0" smtClean="0">
              <a:solidFill>
                <a:schemeClr val="bg1"/>
              </a:solidFill>
              <a:effectLst>
                <a:outerShdw blurRad="38100" dist="38100" dir="2700000" algn="tl">
                  <a:srgbClr val="000000">
                    <a:alpha val="43137"/>
                  </a:srgbClr>
                </a:outerShdw>
              </a:effectLst>
            </a:rPr>
            <a:t>عينة الصدفة: يقوم الباحث في هذا النوع باختيار عدداً من الأفراد الذين يقابلهم بالصدفة، فإذا أراد الباحث أن يدرس ظاهرة أو موقف ما يقوم باختيار العينة بالصدفة من خلال ركوبه السيارة أو وقوفه مع البائع أو في أي مكان، ويؤخذ على هذه العينة أنها لا يمكن أن تمثل المجتمع الأصلي بدقة، مما يؤدي إلى صعوبة </a:t>
          </a:r>
          <a:r>
            <a:rPr lang="ar-SA" sz="2400" b="1" dirty="0" smtClean="0">
              <a:solidFill>
                <a:schemeClr val="bg1"/>
              </a:solidFill>
              <a:effectLst>
                <a:outerShdw blurRad="38100" dist="38100" dir="2700000" algn="tl">
                  <a:srgbClr val="000000">
                    <a:alpha val="43137"/>
                  </a:srgbClr>
                </a:outerShdw>
              </a:effectLst>
              <a:hlinkClick xmlns:r="http://schemas.openxmlformats.org/officeDocument/2006/relationships" r:id="rId1"/>
            </a:rPr>
            <a:t>تعميم نتائج البحث</a:t>
          </a:r>
          <a:r>
            <a:rPr lang="ar-SA" sz="2400" b="1" dirty="0" smtClean="0">
              <a:solidFill>
                <a:schemeClr val="bg1"/>
              </a:solidFill>
              <a:effectLst>
                <a:outerShdw blurRad="38100" dist="38100" dir="2700000" algn="tl">
                  <a:srgbClr val="000000">
                    <a:alpha val="43137"/>
                  </a:srgbClr>
                </a:outerShdw>
              </a:effectLst>
            </a:rPr>
            <a:t> الذي يتناولها على المجتمع الأصلي كله</a:t>
          </a:r>
          <a:r>
            <a:rPr lang="ar-SA" sz="2400" b="1" dirty="0" smtClean="0">
              <a:effectLst>
                <a:outerShdw blurRad="38100" dist="38100" dir="2700000" algn="tl">
                  <a:srgbClr val="000000">
                    <a:alpha val="43137"/>
                  </a:srgbClr>
                </a:outerShdw>
              </a:effectLst>
            </a:rPr>
            <a:t>.</a:t>
          </a:r>
          <a:endParaRPr lang="ar-SA" sz="2400" b="1" dirty="0">
            <a:effectLst>
              <a:outerShdw blurRad="38100" dist="38100" dir="2700000" algn="tl">
                <a:srgbClr val="000000">
                  <a:alpha val="43137"/>
                </a:srgbClr>
              </a:outerShdw>
            </a:effectLst>
          </a:endParaRPr>
        </a:p>
      </dgm:t>
    </dgm:pt>
    <dgm:pt modelId="{F15ABD81-4961-47B8-AF07-3A9A1F7E0635}" type="parTrans" cxnId="{18547B38-511E-4EF3-8014-2E095FF1E3FF}">
      <dgm:prSet/>
      <dgm:spPr/>
      <dgm:t>
        <a:bodyPr/>
        <a:lstStyle/>
        <a:p>
          <a:pPr rtl="1"/>
          <a:endParaRPr lang="ar-SA"/>
        </a:p>
      </dgm:t>
    </dgm:pt>
    <dgm:pt modelId="{BDD177AB-42B8-4C57-822E-03051CDC5256}" type="sibTrans" cxnId="{18547B38-511E-4EF3-8014-2E095FF1E3FF}">
      <dgm:prSet/>
      <dgm:spPr/>
      <dgm:t>
        <a:bodyPr/>
        <a:lstStyle/>
        <a:p>
          <a:pPr rtl="1"/>
          <a:endParaRPr lang="ar-SA"/>
        </a:p>
      </dgm:t>
    </dgm:pt>
    <dgm:pt modelId="{9BD00A40-AC6A-41CF-B99C-21A7E27760DE}">
      <dgm:prSet phldrT="[نص]" custT="1"/>
      <dgm:spPr/>
      <dgm:t>
        <a:bodyPr/>
        <a:lstStyle/>
        <a:p>
          <a:pPr algn="just" rtl="1"/>
          <a:r>
            <a:rPr lang="ar-SA" sz="2400" b="1" dirty="0" smtClean="0">
              <a:solidFill>
                <a:schemeClr val="bg1"/>
              </a:solidFill>
              <a:effectLst>
                <a:outerShdw blurRad="38100" dist="38100" dir="2700000" algn="tl">
                  <a:srgbClr val="000000">
                    <a:alpha val="43137"/>
                  </a:srgbClr>
                </a:outerShdw>
              </a:effectLst>
            </a:rPr>
            <a:t>العينة </a:t>
          </a:r>
          <a:r>
            <a:rPr lang="ar-SA" sz="2400" b="1" dirty="0" err="1" smtClean="0">
              <a:solidFill>
                <a:schemeClr val="bg1"/>
              </a:solidFill>
              <a:effectLst>
                <a:outerShdw blurRad="38100" dist="38100" dir="2700000" algn="tl">
                  <a:srgbClr val="000000">
                    <a:alpha val="43137"/>
                  </a:srgbClr>
                </a:outerShdw>
              </a:effectLst>
            </a:rPr>
            <a:t>الحصصية</a:t>
          </a:r>
          <a:r>
            <a:rPr lang="ar-SA" sz="2400" b="1" dirty="0" smtClean="0">
              <a:solidFill>
                <a:schemeClr val="bg1"/>
              </a:solidFill>
              <a:effectLst>
                <a:outerShdw blurRad="38100" dist="38100" dir="2700000" algn="tl">
                  <a:srgbClr val="000000">
                    <a:alpha val="43137"/>
                  </a:srgbClr>
                </a:outerShdw>
              </a:effectLst>
            </a:rPr>
            <a:t> :تُعد عينة سهلة يمكن للباحث اختيارها بسرعة وسهولة، حيث يقوم الباحث بتقسيم مجتمع الدراسة إلى فئات، ثم بقوم باختيار عدداً من أفراد كل فئة بحيث يتناسب مع حجم هذه الفئة، وتتشابه هذه العينة مع العينة الطبقية العشوائية لكنها تختلف عنها في أن الباحث في العينة العشوائية لا يختار الأفراد كما يريد بينما في عينة الحصة يقوم الباحث باختيار الأفراد بنفسه دون التقيد بأي شروط.</a:t>
          </a:r>
          <a:endParaRPr lang="ar-SA" sz="2400" b="1" dirty="0">
            <a:solidFill>
              <a:schemeClr val="bg1"/>
            </a:solidFill>
            <a:effectLst>
              <a:outerShdw blurRad="38100" dist="38100" dir="2700000" algn="tl">
                <a:srgbClr val="000000">
                  <a:alpha val="43137"/>
                </a:srgbClr>
              </a:outerShdw>
            </a:effectLst>
          </a:endParaRPr>
        </a:p>
      </dgm:t>
    </dgm:pt>
    <dgm:pt modelId="{8CC934A7-6226-4365-9D8A-442D1AE81DF2}" type="parTrans" cxnId="{2D08FFC2-E441-4AB2-BC3B-40A6E4DB960B}">
      <dgm:prSet/>
      <dgm:spPr/>
      <dgm:t>
        <a:bodyPr/>
        <a:lstStyle/>
        <a:p>
          <a:pPr rtl="1"/>
          <a:endParaRPr lang="ar-SA"/>
        </a:p>
      </dgm:t>
    </dgm:pt>
    <dgm:pt modelId="{5B8D6F09-5870-4B25-BFCA-C19748E3DB02}" type="sibTrans" cxnId="{2D08FFC2-E441-4AB2-BC3B-40A6E4DB960B}">
      <dgm:prSet/>
      <dgm:spPr/>
      <dgm:t>
        <a:bodyPr/>
        <a:lstStyle/>
        <a:p>
          <a:pPr rtl="1"/>
          <a:endParaRPr lang="ar-SA"/>
        </a:p>
      </dgm:t>
    </dgm:pt>
    <dgm:pt modelId="{BA400CA1-A731-467E-8BD4-C29A3928378B}">
      <dgm:prSet phldrT="[نص]" custT="1"/>
      <dgm:spPr/>
      <dgm:t>
        <a:bodyPr/>
        <a:lstStyle/>
        <a:p>
          <a:pPr algn="just" rtl="1"/>
          <a:r>
            <a:rPr lang="ar-SA" sz="2400" b="1" dirty="0" smtClean="0">
              <a:solidFill>
                <a:schemeClr val="bg1"/>
              </a:solidFill>
              <a:effectLst>
                <a:outerShdw blurRad="38100" dist="38100" dir="2700000" algn="tl">
                  <a:srgbClr val="000000">
                    <a:alpha val="43137"/>
                  </a:srgbClr>
                </a:outerShdw>
              </a:effectLst>
            </a:rPr>
            <a:t>العينة الغرضية أو القصدية: يقوم الباحث باختيار هذه العينة اختياراً حراً على أساس أنها تحقق أعراض الدراسة التي يقوم بها، ولا يلزم أن تكون العينة ممثلة للمجتمع الأصلي، فالباحث في هذه الحالة يقدر حاجاته إلى المعلومات ويختار عينته على أساس تحقيق غرضه منها.</a:t>
          </a:r>
          <a:endParaRPr lang="ar-SA" sz="2400" b="1" dirty="0">
            <a:solidFill>
              <a:schemeClr val="bg1"/>
            </a:solidFill>
            <a:effectLst>
              <a:outerShdw blurRad="38100" dist="38100" dir="2700000" algn="tl">
                <a:srgbClr val="000000">
                  <a:alpha val="43137"/>
                </a:srgbClr>
              </a:outerShdw>
            </a:effectLst>
          </a:endParaRPr>
        </a:p>
      </dgm:t>
    </dgm:pt>
    <dgm:pt modelId="{015EC481-8A31-4655-858B-594F5A07599F}" type="parTrans" cxnId="{C105FBF0-FE30-4FA8-B563-75E5F5A1836C}">
      <dgm:prSet/>
      <dgm:spPr/>
      <dgm:t>
        <a:bodyPr/>
        <a:lstStyle/>
        <a:p>
          <a:pPr rtl="1"/>
          <a:endParaRPr lang="ar-SA"/>
        </a:p>
      </dgm:t>
    </dgm:pt>
    <dgm:pt modelId="{DD479888-F8B3-4D85-BA98-B7DC0F02EEFB}" type="sibTrans" cxnId="{C105FBF0-FE30-4FA8-B563-75E5F5A1836C}">
      <dgm:prSet/>
      <dgm:spPr/>
      <dgm:t>
        <a:bodyPr/>
        <a:lstStyle/>
        <a:p>
          <a:pPr rtl="1"/>
          <a:endParaRPr lang="ar-SA"/>
        </a:p>
      </dgm:t>
    </dgm:pt>
    <dgm:pt modelId="{880F181B-55BB-4E26-B991-FC3335DF9C6A}" type="pres">
      <dgm:prSet presAssocID="{E744203B-76B7-4040-8E78-F2EA0F7E7520}" presName="Name0" presStyleCnt="0">
        <dgm:presLayoutVars>
          <dgm:dir/>
          <dgm:resizeHandles val="exact"/>
        </dgm:presLayoutVars>
      </dgm:prSet>
      <dgm:spPr/>
      <dgm:t>
        <a:bodyPr/>
        <a:lstStyle/>
        <a:p>
          <a:endParaRPr lang="en-US"/>
        </a:p>
      </dgm:t>
    </dgm:pt>
    <dgm:pt modelId="{F76B6161-54EB-4D7F-B4B8-B51800877ADD}" type="pres">
      <dgm:prSet presAssocID="{5A21E3BF-9E22-4427-833C-279F6227FCA4}" presName="node" presStyleLbl="node1" presStyleIdx="0" presStyleCnt="3">
        <dgm:presLayoutVars>
          <dgm:bulletEnabled val="1"/>
        </dgm:presLayoutVars>
      </dgm:prSet>
      <dgm:spPr/>
      <dgm:t>
        <a:bodyPr/>
        <a:lstStyle/>
        <a:p>
          <a:endParaRPr lang="en-US"/>
        </a:p>
      </dgm:t>
    </dgm:pt>
    <dgm:pt modelId="{528AFCED-EAF3-4AD8-8E43-D42AABB940BB}" type="pres">
      <dgm:prSet presAssocID="{BDD177AB-42B8-4C57-822E-03051CDC5256}" presName="sibTrans" presStyleLbl="sibTrans2D1" presStyleIdx="0" presStyleCnt="2"/>
      <dgm:spPr/>
      <dgm:t>
        <a:bodyPr/>
        <a:lstStyle/>
        <a:p>
          <a:endParaRPr lang="en-US"/>
        </a:p>
      </dgm:t>
    </dgm:pt>
    <dgm:pt modelId="{16871EC1-5AA1-4069-A75B-AD4ECC5A1042}" type="pres">
      <dgm:prSet presAssocID="{BDD177AB-42B8-4C57-822E-03051CDC5256}" presName="connectorText" presStyleLbl="sibTrans2D1" presStyleIdx="0" presStyleCnt="2"/>
      <dgm:spPr/>
      <dgm:t>
        <a:bodyPr/>
        <a:lstStyle/>
        <a:p>
          <a:endParaRPr lang="en-US"/>
        </a:p>
      </dgm:t>
    </dgm:pt>
    <dgm:pt modelId="{2D01FB24-27C2-4FCB-AEFD-CB3B2B2D9832}" type="pres">
      <dgm:prSet presAssocID="{9BD00A40-AC6A-41CF-B99C-21A7E27760DE}" presName="node" presStyleLbl="node1" presStyleIdx="1" presStyleCnt="3">
        <dgm:presLayoutVars>
          <dgm:bulletEnabled val="1"/>
        </dgm:presLayoutVars>
      </dgm:prSet>
      <dgm:spPr/>
      <dgm:t>
        <a:bodyPr/>
        <a:lstStyle/>
        <a:p>
          <a:endParaRPr lang="en-US"/>
        </a:p>
      </dgm:t>
    </dgm:pt>
    <dgm:pt modelId="{8A5387E2-C199-4A20-AC4B-F75CB876FE3F}" type="pres">
      <dgm:prSet presAssocID="{5B8D6F09-5870-4B25-BFCA-C19748E3DB02}" presName="sibTrans" presStyleLbl="sibTrans2D1" presStyleIdx="1" presStyleCnt="2"/>
      <dgm:spPr/>
      <dgm:t>
        <a:bodyPr/>
        <a:lstStyle/>
        <a:p>
          <a:endParaRPr lang="en-US"/>
        </a:p>
      </dgm:t>
    </dgm:pt>
    <dgm:pt modelId="{20BBCD17-502C-4F8F-8BBA-8D7DF3E6F741}" type="pres">
      <dgm:prSet presAssocID="{5B8D6F09-5870-4B25-BFCA-C19748E3DB02}" presName="connectorText" presStyleLbl="sibTrans2D1" presStyleIdx="1" presStyleCnt="2"/>
      <dgm:spPr/>
      <dgm:t>
        <a:bodyPr/>
        <a:lstStyle/>
        <a:p>
          <a:endParaRPr lang="en-US"/>
        </a:p>
      </dgm:t>
    </dgm:pt>
    <dgm:pt modelId="{70D24A20-AB18-4392-98E4-4650DB001BEC}" type="pres">
      <dgm:prSet presAssocID="{BA400CA1-A731-467E-8BD4-C29A3928378B}" presName="node" presStyleLbl="node1" presStyleIdx="2" presStyleCnt="3">
        <dgm:presLayoutVars>
          <dgm:bulletEnabled val="1"/>
        </dgm:presLayoutVars>
      </dgm:prSet>
      <dgm:spPr/>
      <dgm:t>
        <a:bodyPr/>
        <a:lstStyle/>
        <a:p>
          <a:endParaRPr lang="en-US"/>
        </a:p>
      </dgm:t>
    </dgm:pt>
  </dgm:ptLst>
  <dgm:cxnLst>
    <dgm:cxn modelId="{C86017A8-2E20-40CF-8D1F-07EC3CBE3382}" type="presOf" srcId="{9BD00A40-AC6A-41CF-B99C-21A7E27760DE}" destId="{2D01FB24-27C2-4FCB-AEFD-CB3B2B2D9832}" srcOrd="0" destOrd="0" presId="urn:microsoft.com/office/officeart/2005/8/layout/process1"/>
    <dgm:cxn modelId="{6597EDCE-8A78-4368-88CB-474373B074E2}" type="presOf" srcId="{5B8D6F09-5870-4B25-BFCA-C19748E3DB02}" destId="{20BBCD17-502C-4F8F-8BBA-8D7DF3E6F741}" srcOrd="1" destOrd="0" presId="urn:microsoft.com/office/officeart/2005/8/layout/process1"/>
    <dgm:cxn modelId="{7E446F7D-440D-44AB-BF76-443E756273D3}" type="presOf" srcId="{BDD177AB-42B8-4C57-822E-03051CDC5256}" destId="{16871EC1-5AA1-4069-A75B-AD4ECC5A1042}" srcOrd="1" destOrd="0" presId="urn:microsoft.com/office/officeart/2005/8/layout/process1"/>
    <dgm:cxn modelId="{0325FAF1-69A5-47EA-B57B-9C0520872C66}" type="presOf" srcId="{5B8D6F09-5870-4B25-BFCA-C19748E3DB02}" destId="{8A5387E2-C199-4A20-AC4B-F75CB876FE3F}" srcOrd="0" destOrd="0" presId="urn:microsoft.com/office/officeart/2005/8/layout/process1"/>
    <dgm:cxn modelId="{18547B38-511E-4EF3-8014-2E095FF1E3FF}" srcId="{E744203B-76B7-4040-8E78-F2EA0F7E7520}" destId="{5A21E3BF-9E22-4427-833C-279F6227FCA4}" srcOrd="0" destOrd="0" parTransId="{F15ABD81-4961-47B8-AF07-3A9A1F7E0635}" sibTransId="{BDD177AB-42B8-4C57-822E-03051CDC5256}"/>
    <dgm:cxn modelId="{2D08FFC2-E441-4AB2-BC3B-40A6E4DB960B}" srcId="{E744203B-76B7-4040-8E78-F2EA0F7E7520}" destId="{9BD00A40-AC6A-41CF-B99C-21A7E27760DE}" srcOrd="1" destOrd="0" parTransId="{8CC934A7-6226-4365-9D8A-442D1AE81DF2}" sibTransId="{5B8D6F09-5870-4B25-BFCA-C19748E3DB02}"/>
    <dgm:cxn modelId="{A17FA6AF-42CE-4E0D-81A4-254BDD9D47CD}" type="presOf" srcId="{BA400CA1-A731-467E-8BD4-C29A3928378B}" destId="{70D24A20-AB18-4392-98E4-4650DB001BEC}" srcOrd="0" destOrd="0" presId="urn:microsoft.com/office/officeart/2005/8/layout/process1"/>
    <dgm:cxn modelId="{D914FD30-3CEF-4463-A0B0-A5465F37BB32}" type="presOf" srcId="{E744203B-76B7-4040-8E78-F2EA0F7E7520}" destId="{880F181B-55BB-4E26-B991-FC3335DF9C6A}" srcOrd="0" destOrd="0" presId="urn:microsoft.com/office/officeart/2005/8/layout/process1"/>
    <dgm:cxn modelId="{6A3EF83E-B5C7-46EE-830C-F0C6D9FE08FD}" type="presOf" srcId="{BDD177AB-42B8-4C57-822E-03051CDC5256}" destId="{528AFCED-EAF3-4AD8-8E43-D42AABB940BB}" srcOrd="0" destOrd="0" presId="urn:microsoft.com/office/officeart/2005/8/layout/process1"/>
    <dgm:cxn modelId="{90A9C02D-06CE-47B6-9CE3-6C1C85BACF18}" type="presOf" srcId="{5A21E3BF-9E22-4427-833C-279F6227FCA4}" destId="{F76B6161-54EB-4D7F-B4B8-B51800877ADD}" srcOrd="0" destOrd="0" presId="urn:microsoft.com/office/officeart/2005/8/layout/process1"/>
    <dgm:cxn modelId="{C105FBF0-FE30-4FA8-B563-75E5F5A1836C}" srcId="{E744203B-76B7-4040-8E78-F2EA0F7E7520}" destId="{BA400CA1-A731-467E-8BD4-C29A3928378B}" srcOrd="2" destOrd="0" parTransId="{015EC481-8A31-4655-858B-594F5A07599F}" sibTransId="{DD479888-F8B3-4D85-BA98-B7DC0F02EEFB}"/>
    <dgm:cxn modelId="{6F763CC3-471D-4329-B0D6-ECBB9EB27420}" type="presParOf" srcId="{880F181B-55BB-4E26-B991-FC3335DF9C6A}" destId="{F76B6161-54EB-4D7F-B4B8-B51800877ADD}" srcOrd="0" destOrd="0" presId="urn:microsoft.com/office/officeart/2005/8/layout/process1"/>
    <dgm:cxn modelId="{F438C525-DB47-481F-B435-4B04360A8316}" type="presParOf" srcId="{880F181B-55BB-4E26-B991-FC3335DF9C6A}" destId="{528AFCED-EAF3-4AD8-8E43-D42AABB940BB}" srcOrd="1" destOrd="0" presId="urn:microsoft.com/office/officeart/2005/8/layout/process1"/>
    <dgm:cxn modelId="{BBC60634-9CCC-434B-AD81-A12B48D6BB13}" type="presParOf" srcId="{528AFCED-EAF3-4AD8-8E43-D42AABB940BB}" destId="{16871EC1-5AA1-4069-A75B-AD4ECC5A1042}" srcOrd="0" destOrd="0" presId="urn:microsoft.com/office/officeart/2005/8/layout/process1"/>
    <dgm:cxn modelId="{2FC7D9C0-E3C6-4975-9DF1-60C1B353D77A}" type="presParOf" srcId="{880F181B-55BB-4E26-B991-FC3335DF9C6A}" destId="{2D01FB24-27C2-4FCB-AEFD-CB3B2B2D9832}" srcOrd="2" destOrd="0" presId="urn:microsoft.com/office/officeart/2005/8/layout/process1"/>
    <dgm:cxn modelId="{3266C9C1-D678-461A-98EC-2EE05CCB439E}" type="presParOf" srcId="{880F181B-55BB-4E26-B991-FC3335DF9C6A}" destId="{8A5387E2-C199-4A20-AC4B-F75CB876FE3F}" srcOrd="3" destOrd="0" presId="urn:microsoft.com/office/officeart/2005/8/layout/process1"/>
    <dgm:cxn modelId="{E26F4019-5E6A-494A-870F-FF9ECA13D7C2}" type="presParOf" srcId="{8A5387E2-C199-4A20-AC4B-F75CB876FE3F}" destId="{20BBCD17-502C-4F8F-8BBA-8D7DF3E6F741}" srcOrd="0" destOrd="0" presId="urn:microsoft.com/office/officeart/2005/8/layout/process1"/>
    <dgm:cxn modelId="{C3B3E75D-D132-4067-BD1A-991CC3B148AF}" type="presParOf" srcId="{880F181B-55BB-4E26-B991-FC3335DF9C6A}" destId="{70D24A20-AB18-4392-98E4-4650DB001BEC}" srcOrd="4" destOrd="0" presId="urn:microsoft.com/office/officeart/2005/8/layout/process1"/>
  </dgm:cxnLst>
  <dgm:bg>
    <a:solidFill>
      <a:schemeClr val="accent5">
        <a:lumMod val="20000"/>
        <a:lumOff val="80000"/>
      </a:schemeClr>
    </a:solidFill>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FCBD02A7-23C9-498A-940B-6AD851797726}" type="doc">
      <dgm:prSet loTypeId="urn:microsoft.com/office/officeart/2005/8/layout/default" loCatId="list" qsTypeId="urn:microsoft.com/office/officeart/2005/8/quickstyle/simple3" qsCatId="simple" csTypeId="urn:microsoft.com/office/officeart/2005/8/colors/colorful2" csCatId="colorful" phldr="1"/>
      <dgm:spPr/>
      <dgm:t>
        <a:bodyPr/>
        <a:lstStyle/>
        <a:p>
          <a:pPr rtl="1"/>
          <a:endParaRPr lang="ar-SA"/>
        </a:p>
      </dgm:t>
    </dgm:pt>
    <dgm:pt modelId="{42E9C75D-6A3B-4A90-9C12-0166DBDA5848}">
      <dgm:prSet phldrT="[نص]"/>
      <dgm:spPr/>
      <dgm:t>
        <a:bodyPr/>
        <a:lstStyle/>
        <a:p>
          <a:pPr rtl="1"/>
          <a:r>
            <a:rPr lang="ar-SA" b="1" dirty="0" smtClean="0">
              <a:effectLst>
                <a:outerShdw blurRad="38100" dist="38100" dir="2700000" algn="tl">
                  <a:srgbClr val="000000">
                    <a:alpha val="43137"/>
                  </a:srgbClr>
                </a:outerShdw>
              </a:effectLst>
            </a:rPr>
            <a:t>المقابلات ومجموعات التركيز</a:t>
          </a:r>
          <a:endParaRPr lang="ar-SA" b="1" dirty="0">
            <a:effectLst>
              <a:outerShdw blurRad="38100" dist="38100" dir="2700000" algn="tl">
                <a:srgbClr val="000000">
                  <a:alpha val="43137"/>
                </a:srgbClr>
              </a:outerShdw>
            </a:effectLst>
          </a:endParaRPr>
        </a:p>
      </dgm:t>
    </dgm:pt>
    <dgm:pt modelId="{E97A4029-FDA8-4606-9FA5-9A8129158F54}" type="parTrans" cxnId="{DF2810A7-CF56-4652-B417-0B4D4A6BD555}">
      <dgm:prSet/>
      <dgm:spPr/>
      <dgm:t>
        <a:bodyPr/>
        <a:lstStyle/>
        <a:p>
          <a:pPr rtl="1"/>
          <a:endParaRPr lang="ar-SA"/>
        </a:p>
      </dgm:t>
    </dgm:pt>
    <dgm:pt modelId="{2A7F95E1-C069-4F8A-A8EB-8F6689C40393}" type="sibTrans" cxnId="{DF2810A7-CF56-4652-B417-0B4D4A6BD555}">
      <dgm:prSet/>
      <dgm:spPr/>
      <dgm:t>
        <a:bodyPr/>
        <a:lstStyle/>
        <a:p>
          <a:pPr rtl="1"/>
          <a:endParaRPr lang="ar-SA"/>
        </a:p>
      </dgm:t>
    </dgm:pt>
    <dgm:pt modelId="{E432352D-556A-49A8-A4AC-ED8898F7505E}">
      <dgm:prSet phldrT="[نص]"/>
      <dgm:spPr/>
      <dgm:t>
        <a:bodyPr/>
        <a:lstStyle/>
        <a:p>
          <a:pPr rtl="1"/>
          <a:r>
            <a:rPr lang="ar-SA" b="1" dirty="0" smtClean="0">
              <a:effectLst>
                <a:outerShdw blurRad="38100" dist="38100" dir="2700000" algn="tl">
                  <a:srgbClr val="000000">
                    <a:alpha val="43137"/>
                  </a:srgbClr>
                </a:outerShdw>
              </a:effectLst>
            </a:rPr>
            <a:t>الملاحظة</a:t>
          </a:r>
          <a:endParaRPr lang="ar-SA" b="1" dirty="0">
            <a:effectLst>
              <a:outerShdw blurRad="38100" dist="38100" dir="2700000" algn="tl">
                <a:srgbClr val="000000">
                  <a:alpha val="43137"/>
                </a:srgbClr>
              </a:outerShdw>
            </a:effectLst>
          </a:endParaRPr>
        </a:p>
      </dgm:t>
    </dgm:pt>
    <dgm:pt modelId="{45371F6F-7508-439B-8A30-0713377219F0}" type="parTrans" cxnId="{551C32BF-9C6D-4316-BA51-D90A130287B6}">
      <dgm:prSet/>
      <dgm:spPr/>
      <dgm:t>
        <a:bodyPr/>
        <a:lstStyle/>
        <a:p>
          <a:pPr rtl="1"/>
          <a:endParaRPr lang="ar-SA"/>
        </a:p>
      </dgm:t>
    </dgm:pt>
    <dgm:pt modelId="{5C1DE2AC-9726-4E26-B284-76D76FD2B511}" type="sibTrans" cxnId="{551C32BF-9C6D-4316-BA51-D90A130287B6}">
      <dgm:prSet/>
      <dgm:spPr/>
      <dgm:t>
        <a:bodyPr/>
        <a:lstStyle/>
        <a:p>
          <a:pPr rtl="1"/>
          <a:endParaRPr lang="ar-SA"/>
        </a:p>
      </dgm:t>
    </dgm:pt>
    <dgm:pt modelId="{A0AEF633-3C05-4CD7-9056-D4F529B33075}">
      <dgm:prSet phldrT="[نص]"/>
      <dgm:spPr/>
      <dgm:t>
        <a:bodyPr/>
        <a:lstStyle/>
        <a:p>
          <a:pPr rtl="1"/>
          <a:r>
            <a:rPr lang="ar-SA" b="1" dirty="0" smtClean="0">
              <a:effectLst>
                <a:outerShdw blurRad="38100" dist="38100" dir="2700000" algn="tl">
                  <a:srgbClr val="000000">
                    <a:alpha val="43137"/>
                  </a:srgbClr>
                </a:outerShdw>
              </a:effectLst>
            </a:rPr>
            <a:t>المراقبة عبر الانترنت</a:t>
          </a:r>
          <a:endParaRPr lang="ar-SA" b="1" dirty="0">
            <a:effectLst>
              <a:outerShdw blurRad="38100" dist="38100" dir="2700000" algn="tl">
                <a:srgbClr val="000000">
                  <a:alpha val="43137"/>
                </a:srgbClr>
              </a:outerShdw>
            </a:effectLst>
          </a:endParaRPr>
        </a:p>
      </dgm:t>
    </dgm:pt>
    <dgm:pt modelId="{282304B5-29FD-4E86-9A6C-392A0AC4C094}" type="parTrans" cxnId="{B22A4E41-CDD4-4D11-8F22-71F778D1E7EE}">
      <dgm:prSet/>
      <dgm:spPr/>
      <dgm:t>
        <a:bodyPr/>
        <a:lstStyle/>
        <a:p>
          <a:pPr rtl="1"/>
          <a:endParaRPr lang="ar-SA"/>
        </a:p>
      </dgm:t>
    </dgm:pt>
    <dgm:pt modelId="{DD8B5B4B-7BCA-465F-94E6-23A826EB1E05}" type="sibTrans" cxnId="{B22A4E41-CDD4-4D11-8F22-71F778D1E7EE}">
      <dgm:prSet/>
      <dgm:spPr/>
      <dgm:t>
        <a:bodyPr/>
        <a:lstStyle/>
        <a:p>
          <a:pPr rtl="1"/>
          <a:endParaRPr lang="ar-SA"/>
        </a:p>
      </dgm:t>
    </dgm:pt>
    <dgm:pt modelId="{FF602C1A-4CFA-4BC4-A518-8201A02F26B9}">
      <dgm:prSet phldrT="[نص]"/>
      <dgm:spPr/>
      <dgm:t>
        <a:bodyPr/>
        <a:lstStyle/>
        <a:p>
          <a:pPr rtl="1"/>
          <a:r>
            <a:rPr lang="ar-SA" b="1" dirty="0" smtClean="0">
              <a:effectLst>
                <a:outerShdw blurRad="38100" dist="38100" dir="2700000" algn="tl">
                  <a:srgbClr val="000000">
                    <a:alpha val="43137"/>
                  </a:srgbClr>
                </a:outerShdw>
              </a:effectLst>
            </a:rPr>
            <a:t>النماذج والاستبيانات</a:t>
          </a:r>
          <a:endParaRPr lang="ar-SA" b="1" dirty="0">
            <a:effectLst>
              <a:outerShdw blurRad="38100" dist="38100" dir="2700000" algn="tl">
                <a:srgbClr val="000000">
                  <a:alpha val="43137"/>
                </a:srgbClr>
              </a:outerShdw>
            </a:effectLst>
          </a:endParaRPr>
        </a:p>
      </dgm:t>
    </dgm:pt>
    <dgm:pt modelId="{4CAA73AE-B756-4E71-B77E-187DA8EEB182}" type="parTrans" cxnId="{D0BF7065-3F03-49DF-815C-14238DBFDE0A}">
      <dgm:prSet/>
      <dgm:spPr/>
      <dgm:t>
        <a:bodyPr/>
        <a:lstStyle/>
        <a:p>
          <a:pPr rtl="1"/>
          <a:endParaRPr lang="ar-SA"/>
        </a:p>
      </dgm:t>
    </dgm:pt>
    <dgm:pt modelId="{C68F4E34-3FC6-4F59-A5CA-AD1F159C8300}" type="sibTrans" cxnId="{D0BF7065-3F03-49DF-815C-14238DBFDE0A}">
      <dgm:prSet/>
      <dgm:spPr/>
      <dgm:t>
        <a:bodyPr/>
        <a:lstStyle/>
        <a:p>
          <a:pPr rtl="1"/>
          <a:endParaRPr lang="ar-SA"/>
        </a:p>
      </dgm:t>
    </dgm:pt>
    <dgm:pt modelId="{4E1D3CAA-0941-4232-9B94-4BC8D859161F}">
      <dgm:prSet phldrT="[نص]"/>
      <dgm:spPr/>
      <dgm:t>
        <a:bodyPr/>
        <a:lstStyle/>
        <a:p>
          <a:pPr rtl="1"/>
          <a:r>
            <a:rPr lang="ar-SA" b="1" dirty="0" smtClean="0">
              <a:effectLst>
                <a:outerShdw blurRad="38100" dist="38100" dir="2700000" algn="tl">
                  <a:srgbClr val="000000">
                    <a:alpha val="43137"/>
                  </a:srgbClr>
                </a:outerShdw>
              </a:effectLst>
            </a:rPr>
            <a:t>تتبع المعاملات</a:t>
          </a:r>
          <a:endParaRPr lang="ar-SA" b="1" dirty="0">
            <a:effectLst>
              <a:outerShdw blurRad="38100" dist="38100" dir="2700000" algn="tl">
                <a:srgbClr val="000000">
                  <a:alpha val="43137"/>
                </a:srgbClr>
              </a:outerShdw>
            </a:effectLst>
          </a:endParaRPr>
        </a:p>
      </dgm:t>
    </dgm:pt>
    <dgm:pt modelId="{825E59D0-B652-414F-BA07-DAF514632CCC}" type="parTrans" cxnId="{2AEE525A-3287-40BE-B286-012451A67758}">
      <dgm:prSet/>
      <dgm:spPr/>
      <dgm:t>
        <a:bodyPr/>
        <a:lstStyle/>
        <a:p>
          <a:pPr rtl="1"/>
          <a:endParaRPr lang="ar-SA"/>
        </a:p>
      </dgm:t>
    </dgm:pt>
    <dgm:pt modelId="{1322AFBF-8241-49A1-8D9D-4DBBC423233D}" type="sibTrans" cxnId="{2AEE525A-3287-40BE-B286-012451A67758}">
      <dgm:prSet/>
      <dgm:spPr/>
      <dgm:t>
        <a:bodyPr/>
        <a:lstStyle/>
        <a:p>
          <a:pPr rtl="1"/>
          <a:endParaRPr lang="ar-SA"/>
        </a:p>
      </dgm:t>
    </dgm:pt>
    <dgm:pt modelId="{6652C846-E611-4A06-BDA7-E8FB3AF6B945}">
      <dgm:prSet/>
      <dgm:spPr/>
      <dgm:t>
        <a:bodyPr/>
        <a:lstStyle/>
        <a:p>
          <a:pPr rtl="1"/>
          <a:r>
            <a:rPr lang="ar-SA" b="1" dirty="0" smtClean="0">
              <a:effectLst>
                <a:outerShdw blurRad="38100" dist="38100" dir="2700000" algn="tl">
                  <a:srgbClr val="000000">
                    <a:alpha val="43137"/>
                  </a:srgbClr>
                </a:outerShdw>
              </a:effectLst>
            </a:rPr>
            <a:t>الدراسات الاستقصائية</a:t>
          </a:r>
          <a:endParaRPr lang="en-US" b="1" dirty="0">
            <a:effectLst>
              <a:outerShdw blurRad="38100" dist="38100" dir="2700000" algn="tl">
                <a:srgbClr val="000000">
                  <a:alpha val="43137"/>
                </a:srgbClr>
              </a:outerShdw>
            </a:effectLst>
          </a:endParaRPr>
        </a:p>
      </dgm:t>
    </dgm:pt>
    <dgm:pt modelId="{3CFACB74-78E9-444C-9758-109FE764ECB3}" type="parTrans" cxnId="{FEADA53B-D803-4974-A074-041E64D2FF10}">
      <dgm:prSet/>
      <dgm:spPr/>
      <dgm:t>
        <a:bodyPr/>
        <a:lstStyle/>
        <a:p>
          <a:pPr rtl="1"/>
          <a:endParaRPr lang="ar-SA"/>
        </a:p>
      </dgm:t>
    </dgm:pt>
    <dgm:pt modelId="{BB7FB46F-24CD-4CC3-B374-58E6749D3453}" type="sibTrans" cxnId="{FEADA53B-D803-4974-A074-041E64D2FF10}">
      <dgm:prSet/>
      <dgm:spPr/>
      <dgm:t>
        <a:bodyPr/>
        <a:lstStyle/>
        <a:p>
          <a:pPr rtl="1"/>
          <a:endParaRPr lang="ar-SA"/>
        </a:p>
      </dgm:t>
    </dgm:pt>
    <dgm:pt modelId="{AC312797-58B2-4DCE-B0A1-B9A5C02A042A}">
      <dgm:prSet phldrT="[نص]"/>
      <dgm:spPr/>
      <dgm:t>
        <a:bodyPr/>
        <a:lstStyle/>
        <a:p>
          <a:pPr rtl="1"/>
          <a:r>
            <a:rPr lang="ar-SA" b="1" i="0" dirty="0" smtClean="0">
              <a:effectLst>
                <a:outerShdw blurRad="38100" dist="38100" dir="2700000" algn="tl">
                  <a:srgbClr val="000000">
                    <a:alpha val="43137"/>
                  </a:srgbClr>
                </a:outerShdw>
              </a:effectLst>
            </a:rPr>
            <a:t>مراقبة مواقع التواصل الاجتماعي</a:t>
          </a:r>
          <a:endParaRPr lang="ar-SA" b="1" i="0" dirty="0">
            <a:effectLst>
              <a:outerShdw blurRad="38100" dist="38100" dir="2700000" algn="tl">
                <a:srgbClr val="000000">
                  <a:alpha val="43137"/>
                </a:srgbClr>
              </a:outerShdw>
            </a:effectLst>
          </a:endParaRPr>
        </a:p>
      </dgm:t>
    </dgm:pt>
    <dgm:pt modelId="{C8CEF149-1BA6-4582-8E53-D7B1B1328409}" type="parTrans" cxnId="{A852DB30-D468-4CE2-BAAF-86DD558063D1}">
      <dgm:prSet/>
      <dgm:spPr/>
      <dgm:t>
        <a:bodyPr/>
        <a:lstStyle/>
        <a:p>
          <a:pPr rtl="1"/>
          <a:endParaRPr lang="ar-SA"/>
        </a:p>
      </dgm:t>
    </dgm:pt>
    <dgm:pt modelId="{7469EA28-EB96-437E-BBB2-E3ACB1AAB740}" type="sibTrans" cxnId="{A852DB30-D468-4CE2-BAAF-86DD558063D1}">
      <dgm:prSet/>
      <dgm:spPr/>
      <dgm:t>
        <a:bodyPr/>
        <a:lstStyle/>
        <a:p>
          <a:pPr rtl="1"/>
          <a:endParaRPr lang="ar-SA"/>
        </a:p>
      </dgm:t>
    </dgm:pt>
    <dgm:pt modelId="{B4059CEF-CA0F-4156-9775-646BE941F440}" type="pres">
      <dgm:prSet presAssocID="{FCBD02A7-23C9-498A-940B-6AD851797726}" presName="diagram" presStyleCnt="0">
        <dgm:presLayoutVars>
          <dgm:dir/>
          <dgm:resizeHandles val="exact"/>
        </dgm:presLayoutVars>
      </dgm:prSet>
      <dgm:spPr/>
      <dgm:t>
        <a:bodyPr/>
        <a:lstStyle/>
        <a:p>
          <a:endParaRPr lang="en-US"/>
        </a:p>
      </dgm:t>
    </dgm:pt>
    <dgm:pt modelId="{CF97A1F8-BEDF-4884-A547-0857E5C36D74}" type="pres">
      <dgm:prSet presAssocID="{42E9C75D-6A3B-4A90-9C12-0166DBDA5848}" presName="node" presStyleLbl="node1" presStyleIdx="0" presStyleCnt="7">
        <dgm:presLayoutVars>
          <dgm:bulletEnabled val="1"/>
        </dgm:presLayoutVars>
      </dgm:prSet>
      <dgm:spPr/>
      <dgm:t>
        <a:bodyPr/>
        <a:lstStyle/>
        <a:p>
          <a:pPr rtl="1"/>
          <a:endParaRPr lang="ar-SA"/>
        </a:p>
      </dgm:t>
    </dgm:pt>
    <dgm:pt modelId="{B7AFA32A-62F4-4BBB-8A77-2B078543CE23}" type="pres">
      <dgm:prSet presAssocID="{2A7F95E1-C069-4F8A-A8EB-8F6689C40393}" presName="sibTrans" presStyleCnt="0"/>
      <dgm:spPr/>
    </dgm:pt>
    <dgm:pt modelId="{ACB9F5A7-045C-4F3E-9AE8-E62BAF68C35D}" type="pres">
      <dgm:prSet presAssocID="{E432352D-556A-49A8-A4AC-ED8898F7505E}" presName="node" presStyleLbl="node1" presStyleIdx="1" presStyleCnt="7">
        <dgm:presLayoutVars>
          <dgm:bulletEnabled val="1"/>
        </dgm:presLayoutVars>
      </dgm:prSet>
      <dgm:spPr/>
      <dgm:t>
        <a:bodyPr/>
        <a:lstStyle/>
        <a:p>
          <a:pPr rtl="1"/>
          <a:endParaRPr lang="ar-SA"/>
        </a:p>
      </dgm:t>
    </dgm:pt>
    <dgm:pt modelId="{FBE6547E-4F9A-423C-B4C8-4A87143DB9C7}" type="pres">
      <dgm:prSet presAssocID="{5C1DE2AC-9726-4E26-B284-76D76FD2B511}" presName="sibTrans" presStyleCnt="0"/>
      <dgm:spPr/>
    </dgm:pt>
    <dgm:pt modelId="{56F60C72-A6A9-427F-B26D-35BB9A14DE48}" type="pres">
      <dgm:prSet presAssocID="{6652C846-E611-4A06-BDA7-E8FB3AF6B945}" presName="node" presStyleLbl="node1" presStyleIdx="2" presStyleCnt="7">
        <dgm:presLayoutVars>
          <dgm:bulletEnabled val="1"/>
        </dgm:presLayoutVars>
      </dgm:prSet>
      <dgm:spPr/>
      <dgm:t>
        <a:bodyPr/>
        <a:lstStyle/>
        <a:p>
          <a:endParaRPr lang="en-US"/>
        </a:p>
      </dgm:t>
    </dgm:pt>
    <dgm:pt modelId="{2A990599-EFFA-4E57-9FFF-05C6B020F4A2}" type="pres">
      <dgm:prSet presAssocID="{BB7FB46F-24CD-4CC3-B374-58E6749D3453}" presName="sibTrans" presStyleCnt="0"/>
      <dgm:spPr/>
    </dgm:pt>
    <dgm:pt modelId="{22CA8149-E068-44E9-81DA-1C790B7EE4F0}" type="pres">
      <dgm:prSet presAssocID="{A0AEF633-3C05-4CD7-9056-D4F529B33075}" presName="node" presStyleLbl="node1" presStyleIdx="3" presStyleCnt="7">
        <dgm:presLayoutVars>
          <dgm:bulletEnabled val="1"/>
        </dgm:presLayoutVars>
      </dgm:prSet>
      <dgm:spPr/>
      <dgm:t>
        <a:bodyPr/>
        <a:lstStyle/>
        <a:p>
          <a:pPr rtl="1"/>
          <a:endParaRPr lang="ar-SA"/>
        </a:p>
      </dgm:t>
    </dgm:pt>
    <dgm:pt modelId="{8B55F250-9574-44CA-8F62-529C343779DB}" type="pres">
      <dgm:prSet presAssocID="{DD8B5B4B-7BCA-465F-94E6-23A826EB1E05}" presName="sibTrans" presStyleCnt="0"/>
      <dgm:spPr/>
    </dgm:pt>
    <dgm:pt modelId="{0C416E54-0A53-40F1-A24C-ABBC47D939C4}" type="pres">
      <dgm:prSet presAssocID="{FF602C1A-4CFA-4BC4-A518-8201A02F26B9}" presName="node" presStyleLbl="node1" presStyleIdx="4" presStyleCnt="7">
        <dgm:presLayoutVars>
          <dgm:bulletEnabled val="1"/>
        </dgm:presLayoutVars>
      </dgm:prSet>
      <dgm:spPr/>
      <dgm:t>
        <a:bodyPr/>
        <a:lstStyle/>
        <a:p>
          <a:pPr rtl="1"/>
          <a:endParaRPr lang="ar-SA"/>
        </a:p>
      </dgm:t>
    </dgm:pt>
    <dgm:pt modelId="{2AB47063-A1A8-4F7D-93F6-899AD73147CC}" type="pres">
      <dgm:prSet presAssocID="{C68F4E34-3FC6-4F59-A5CA-AD1F159C8300}" presName="sibTrans" presStyleCnt="0"/>
      <dgm:spPr/>
    </dgm:pt>
    <dgm:pt modelId="{E586C511-9679-4614-A077-BFBB035BF0A4}" type="pres">
      <dgm:prSet presAssocID="{4E1D3CAA-0941-4232-9B94-4BC8D859161F}" presName="node" presStyleLbl="node1" presStyleIdx="5" presStyleCnt="7">
        <dgm:presLayoutVars>
          <dgm:bulletEnabled val="1"/>
        </dgm:presLayoutVars>
      </dgm:prSet>
      <dgm:spPr/>
      <dgm:t>
        <a:bodyPr/>
        <a:lstStyle/>
        <a:p>
          <a:pPr rtl="1"/>
          <a:endParaRPr lang="ar-SA"/>
        </a:p>
      </dgm:t>
    </dgm:pt>
    <dgm:pt modelId="{88773AAC-4D39-438C-8A56-9C3BED8488CD}" type="pres">
      <dgm:prSet presAssocID="{1322AFBF-8241-49A1-8D9D-4DBBC423233D}" presName="sibTrans" presStyleCnt="0"/>
      <dgm:spPr/>
    </dgm:pt>
    <dgm:pt modelId="{4A4D6753-A018-46D8-874A-48BC2C0A014D}" type="pres">
      <dgm:prSet presAssocID="{AC312797-58B2-4DCE-B0A1-B9A5C02A042A}" presName="node" presStyleLbl="node1" presStyleIdx="6" presStyleCnt="7">
        <dgm:presLayoutVars>
          <dgm:bulletEnabled val="1"/>
        </dgm:presLayoutVars>
      </dgm:prSet>
      <dgm:spPr/>
      <dgm:t>
        <a:bodyPr/>
        <a:lstStyle/>
        <a:p>
          <a:pPr rtl="1"/>
          <a:endParaRPr lang="ar-SA"/>
        </a:p>
      </dgm:t>
    </dgm:pt>
  </dgm:ptLst>
  <dgm:cxnLst>
    <dgm:cxn modelId="{4FA6B6A3-2CE6-4EB3-8E4C-77DEF23815B2}" type="presOf" srcId="{4E1D3CAA-0941-4232-9B94-4BC8D859161F}" destId="{E586C511-9679-4614-A077-BFBB035BF0A4}" srcOrd="0" destOrd="0" presId="urn:microsoft.com/office/officeart/2005/8/layout/default"/>
    <dgm:cxn modelId="{1F8D3B45-B726-4079-A626-B924F10C2970}" type="presOf" srcId="{FF602C1A-4CFA-4BC4-A518-8201A02F26B9}" destId="{0C416E54-0A53-40F1-A24C-ABBC47D939C4}" srcOrd="0" destOrd="0" presId="urn:microsoft.com/office/officeart/2005/8/layout/default"/>
    <dgm:cxn modelId="{D0BF7065-3F03-49DF-815C-14238DBFDE0A}" srcId="{FCBD02A7-23C9-498A-940B-6AD851797726}" destId="{FF602C1A-4CFA-4BC4-A518-8201A02F26B9}" srcOrd="4" destOrd="0" parTransId="{4CAA73AE-B756-4E71-B77E-187DA8EEB182}" sibTransId="{C68F4E34-3FC6-4F59-A5CA-AD1F159C8300}"/>
    <dgm:cxn modelId="{CEAC35AF-EB02-4B73-B80B-2884EE75B428}" type="presOf" srcId="{AC312797-58B2-4DCE-B0A1-B9A5C02A042A}" destId="{4A4D6753-A018-46D8-874A-48BC2C0A014D}" srcOrd="0" destOrd="0" presId="urn:microsoft.com/office/officeart/2005/8/layout/default"/>
    <dgm:cxn modelId="{A852DB30-D468-4CE2-BAAF-86DD558063D1}" srcId="{FCBD02A7-23C9-498A-940B-6AD851797726}" destId="{AC312797-58B2-4DCE-B0A1-B9A5C02A042A}" srcOrd="6" destOrd="0" parTransId="{C8CEF149-1BA6-4582-8E53-D7B1B1328409}" sibTransId="{7469EA28-EB96-437E-BBB2-E3ACB1AAB740}"/>
    <dgm:cxn modelId="{7563EE7F-D3C9-4CB5-8522-D0399B02F785}" type="presOf" srcId="{A0AEF633-3C05-4CD7-9056-D4F529B33075}" destId="{22CA8149-E068-44E9-81DA-1C790B7EE4F0}" srcOrd="0" destOrd="0" presId="urn:microsoft.com/office/officeart/2005/8/layout/default"/>
    <dgm:cxn modelId="{DF2810A7-CF56-4652-B417-0B4D4A6BD555}" srcId="{FCBD02A7-23C9-498A-940B-6AD851797726}" destId="{42E9C75D-6A3B-4A90-9C12-0166DBDA5848}" srcOrd="0" destOrd="0" parTransId="{E97A4029-FDA8-4606-9FA5-9A8129158F54}" sibTransId="{2A7F95E1-C069-4F8A-A8EB-8F6689C40393}"/>
    <dgm:cxn modelId="{FEADA53B-D803-4974-A074-041E64D2FF10}" srcId="{FCBD02A7-23C9-498A-940B-6AD851797726}" destId="{6652C846-E611-4A06-BDA7-E8FB3AF6B945}" srcOrd="2" destOrd="0" parTransId="{3CFACB74-78E9-444C-9758-109FE764ECB3}" sibTransId="{BB7FB46F-24CD-4CC3-B374-58E6749D3453}"/>
    <dgm:cxn modelId="{DD553DC5-89A9-4451-A8D3-0D2C8408942D}" type="presOf" srcId="{E432352D-556A-49A8-A4AC-ED8898F7505E}" destId="{ACB9F5A7-045C-4F3E-9AE8-E62BAF68C35D}" srcOrd="0" destOrd="0" presId="urn:microsoft.com/office/officeart/2005/8/layout/default"/>
    <dgm:cxn modelId="{2AEE525A-3287-40BE-B286-012451A67758}" srcId="{FCBD02A7-23C9-498A-940B-6AD851797726}" destId="{4E1D3CAA-0941-4232-9B94-4BC8D859161F}" srcOrd="5" destOrd="0" parTransId="{825E59D0-B652-414F-BA07-DAF514632CCC}" sibTransId="{1322AFBF-8241-49A1-8D9D-4DBBC423233D}"/>
    <dgm:cxn modelId="{E2A79EC3-8AA2-4D82-84C1-EB9FD7C5253D}" type="presOf" srcId="{42E9C75D-6A3B-4A90-9C12-0166DBDA5848}" destId="{CF97A1F8-BEDF-4884-A547-0857E5C36D74}" srcOrd="0" destOrd="0" presId="urn:microsoft.com/office/officeart/2005/8/layout/default"/>
    <dgm:cxn modelId="{B22A4E41-CDD4-4D11-8F22-71F778D1E7EE}" srcId="{FCBD02A7-23C9-498A-940B-6AD851797726}" destId="{A0AEF633-3C05-4CD7-9056-D4F529B33075}" srcOrd="3" destOrd="0" parTransId="{282304B5-29FD-4E86-9A6C-392A0AC4C094}" sibTransId="{DD8B5B4B-7BCA-465F-94E6-23A826EB1E05}"/>
    <dgm:cxn modelId="{91AA5273-00B0-4275-84C7-064F868928A3}" type="presOf" srcId="{FCBD02A7-23C9-498A-940B-6AD851797726}" destId="{B4059CEF-CA0F-4156-9775-646BE941F440}" srcOrd="0" destOrd="0" presId="urn:microsoft.com/office/officeart/2005/8/layout/default"/>
    <dgm:cxn modelId="{551C32BF-9C6D-4316-BA51-D90A130287B6}" srcId="{FCBD02A7-23C9-498A-940B-6AD851797726}" destId="{E432352D-556A-49A8-A4AC-ED8898F7505E}" srcOrd="1" destOrd="0" parTransId="{45371F6F-7508-439B-8A30-0713377219F0}" sibTransId="{5C1DE2AC-9726-4E26-B284-76D76FD2B511}"/>
    <dgm:cxn modelId="{1BE1552A-2147-4074-AF64-7B08D360AF7D}" type="presOf" srcId="{6652C846-E611-4A06-BDA7-E8FB3AF6B945}" destId="{56F60C72-A6A9-427F-B26D-35BB9A14DE48}" srcOrd="0" destOrd="0" presId="urn:microsoft.com/office/officeart/2005/8/layout/default"/>
    <dgm:cxn modelId="{2165F3F3-AB4E-416E-B328-373BAE291FF7}" type="presParOf" srcId="{B4059CEF-CA0F-4156-9775-646BE941F440}" destId="{CF97A1F8-BEDF-4884-A547-0857E5C36D74}" srcOrd="0" destOrd="0" presId="urn:microsoft.com/office/officeart/2005/8/layout/default"/>
    <dgm:cxn modelId="{B69290A4-A5BB-42AF-BCAB-0AC1B48CD389}" type="presParOf" srcId="{B4059CEF-CA0F-4156-9775-646BE941F440}" destId="{B7AFA32A-62F4-4BBB-8A77-2B078543CE23}" srcOrd="1" destOrd="0" presId="urn:microsoft.com/office/officeart/2005/8/layout/default"/>
    <dgm:cxn modelId="{F052FC71-2933-480D-951D-2B3C538AC61C}" type="presParOf" srcId="{B4059CEF-CA0F-4156-9775-646BE941F440}" destId="{ACB9F5A7-045C-4F3E-9AE8-E62BAF68C35D}" srcOrd="2" destOrd="0" presId="urn:microsoft.com/office/officeart/2005/8/layout/default"/>
    <dgm:cxn modelId="{6D289228-0E75-4036-8F28-6192728D72B8}" type="presParOf" srcId="{B4059CEF-CA0F-4156-9775-646BE941F440}" destId="{FBE6547E-4F9A-423C-B4C8-4A87143DB9C7}" srcOrd="3" destOrd="0" presId="urn:microsoft.com/office/officeart/2005/8/layout/default"/>
    <dgm:cxn modelId="{309F12CB-3758-4876-B9C1-06437DD66349}" type="presParOf" srcId="{B4059CEF-CA0F-4156-9775-646BE941F440}" destId="{56F60C72-A6A9-427F-B26D-35BB9A14DE48}" srcOrd="4" destOrd="0" presId="urn:microsoft.com/office/officeart/2005/8/layout/default"/>
    <dgm:cxn modelId="{73A8395D-B296-4AE4-A256-4BF1E0CAEC59}" type="presParOf" srcId="{B4059CEF-CA0F-4156-9775-646BE941F440}" destId="{2A990599-EFFA-4E57-9FFF-05C6B020F4A2}" srcOrd="5" destOrd="0" presId="urn:microsoft.com/office/officeart/2005/8/layout/default"/>
    <dgm:cxn modelId="{C70B435B-0671-42A8-8E4D-D7493DA92A9A}" type="presParOf" srcId="{B4059CEF-CA0F-4156-9775-646BE941F440}" destId="{22CA8149-E068-44E9-81DA-1C790B7EE4F0}" srcOrd="6" destOrd="0" presId="urn:microsoft.com/office/officeart/2005/8/layout/default"/>
    <dgm:cxn modelId="{5D7BA6FE-0B23-4EE5-8A9E-94AB842F5A29}" type="presParOf" srcId="{B4059CEF-CA0F-4156-9775-646BE941F440}" destId="{8B55F250-9574-44CA-8F62-529C343779DB}" srcOrd="7" destOrd="0" presId="urn:microsoft.com/office/officeart/2005/8/layout/default"/>
    <dgm:cxn modelId="{6400C93D-66F6-49EB-902E-2D9784A33A06}" type="presParOf" srcId="{B4059CEF-CA0F-4156-9775-646BE941F440}" destId="{0C416E54-0A53-40F1-A24C-ABBC47D939C4}" srcOrd="8" destOrd="0" presId="urn:microsoft.com/office/officeart/2005/8/layout/default"/>
    <dgm:cxn modelId="{0C9557C9-E9A4-4B28-AC38-97F8AD2E550D}" type="presParOf" srcId="{B4059CEF-CA0F-4156-9775-646BE941F440}" destId="{2AB47063-A1A8-4F7D-93F6-899AD73147CC}" srcOrd="9" destOrd="0" presId="urn:microsoft.com/office/officeart/2005/8/layout/default"/>
    <dgm:cxn modelId="{CC5A9F40-383C-431E-94AF-36D5CC701E48}" type="presParOf" srcId="{B4059CEF-CA0F-4156-9775-646BE941F440}" destId="{E586C511-9679-4614-A077-BFBB035BF0A4}" srcOrd="10" destOrd="0" presId="urn:microsoft.com/office/officeart/2005/8/layout/default"/>
    <dgm:cxn modelId="{A6BD1BCD-4324-447A-ADB6-214283699565}" type="presParOf" srcId="{B4059CEF-CA0F-4156-9775-646BE941F440}" destId="{88773AAC-4D39-438C-8A56-9C3BED8488CD}" srcOrd="11" destOrd="0" presId="urn:microsoft.com/office/officeart/2005/8/layout/default"/>
    <dgm:cxn modelId="{1461C8C5-8F6E-413B-B0BE-5B332BE45493}" type="presParOf" srcId="{B4059CEF-CA0F-4156-9775-646BE941F440}" destId="{4A4D6753-A018-46D8-874A-48BC2C0A014D}" srcOrd="12"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D5DED33A-6B38-44E4-A686-935AA3486CCB}" type="doc">
      <dgm:prSet loTypeId="urn:microsoft.com/office/officeart/2005/8/layout/vList2" loCatId="list" qsTypeId="urn:microsoft.com/office/officeart/2005/8/quickstyle/simple3" qsCatId="simple" csTypeId="urn:microsoft.com/office/officeart/2005/8/colors/colorful2" csCatId="colorful" phldr="1"/>
      <dgm:spPr/>
      <dgm:t>
        <a:bodyPr/>
        <a:lstStyle/>
        <a:p>
          <a:pPr rtl="1"/>
          <a:endParaRPr lang="ar-SA"/>
        </a:p>
      </dgm:t>
    </dgm:pt>
    <dgm:pt modelId="{41FFBEE1-754A-40CB-BB26-5ECB689B7BFD}">
      <dgm:prSet phldrT="[نص]" custT="1"/>
      <dgm:spPr/>
      <dgm:t>
        <a:bodyPr/>
        <a:lstStyle/>
        <a:p>
          <a:pPr rtl="1"/>
          <a:r>
            <a:rPr lang="ar-SA" sz="2000" b="1" dirty="0" smtClean="0">
              <a:effectLst>
                <a:outerShdw blurRad="38100" dist="38100" dir="2700000" algn="tl">
                  <a:srgbClr val="000000">
                    <a:alpha val="43137"/>
                  </a:srgbClr>
                </a:outerShdw>
              </a:effectLst>
              <a:cs typeface="+mn-cs"/>
            </a:rPr>
            <a:t>اولا :المقابلات</a:t>
          </a:r>
          <a:r>
            <a:rPr lang="ar-IQ" sz="2000" b="1" dirty="0" smtClean="0">
              <a:effectLst>
                <a:outerShdw blurRad="38100" dist="38100" dir="2700000" algn="tl">
                  <a:srgbClr val="000000">
                    <a:alpha val="43137"/>
                  </a:srgbClr>
                </a:outerShdw>
              </a:effectLst>
              <a:cs typeface="+mn-cs"/>
            </a:rPr>
            <a:t> </a:t>
          </a:r>
          <a:r>
            <a:rPr lang="ar-SA" sz="2000" b="1" dirty="0" smtClean="0">
              <a:effectLst>
                <a:outerShdw blurRad="38100" dist="38100" dir="2700000" algn="tl">
                  <a:srgbClr val="000000">
                    <a:alpha val="43137"/>
                  </a:srgbClr>
                </a:outerShdw>
              </a:effectLst>
              <a:cs typeface="+mn-cs"/>
            </a:rPr>
            <a:t>:</a:t>
          </a:r>
          <a:r>
            <a:rPr lang="ar-IQ" sz="2000" b="1" dirty="0" smtClean="0">
              <a:effectLst>
                <a:outerShdw blurRad="38100" dist="38100" dir="2700000" algn="tl">
                  <a:srgbClr val="000000">
                    <a:alpha val="43137"/>
                  </a:srgbClr>
                </a:outerShdw>
              </a:effectLst>
              <a:cs typeface="+mn-cs"/>
            </a:rPr>
            <a:t> </a:t>
          </a:r>
          <a:r>
            <a:rPr lang="ar-SA" sz="2000" b="1" dirty="0" smtClean="0">
              <a:effectLst>
                <a:outerShdw blurRad="38100" dist="38100" dir="2700000" algn="tl">
                  <a:srgbClr val="000000">
                    <a:alpha val="43137"/>
                  </a:srgbClr>
                </a:outerShdw>
              </a:effectLst>
              <a:cs typeface="+mn-cs"/>
            </a:rPr>
            <a:t>يطرح الباحث أسئلة عن عينة كبيرة من الأشخاص ، إما عن طريق المقابلات المباشرة أو وسائل الاتصال الجماهيري مثل الهاتف أو البريد. هذه الطريقة هي إلى حد بعيد أكثر الوسائل شيوعًا لـ جمع المعلومات للبحث العلمي</a:t>
          </a:r>
          <a:r>
            <a:rPr lang="en-US" sz="2000" b="1" dirty="0" smtClean="0">
              <a:effectLst>
                <a:outerShdw blurRad="38100" dist="38100" dir="2700000" algn="tl">
                  <a:srgbClr val="000000">
                    <a:alpha val="43137"/>
                  </a:srgbClr>
                </a:outerShdw>
              </a:effectLst>
              <a:cs typeface="+mn-cs"/>
            </a:rPr>
            <a:t>.</a:t>
          </a:r>
          <a:endParaRPr lang="ar-SA" sz="2000" b="1" dirty="0">
            <a:effectLst>
              <a:outerShdw blurRad="38100" dist="38100" dir="2700000" algn="tl">
                <a:srgbClr val="000000">
                  <a:alpha val="43137"/>
                </a:srgbClr>
              </a:outerShdw>
            </a:effectLst>
            <a:cs typeface="+mn-cs"/>
          </a:endParaRPr>
        </a:p>
      </dgm:t>
    </dgm:pt>
    <dgm:pt modelId="{EBF5F2E7-93FD-4E79-B952-FEF21E6BC154}" type="parTrans" cxnId="{5DFA09F9-A1A9-42D6-B21D-15A36291BC78}">
      <dgm:prSet/>
      <dgm:spPr/>
      <dgm:t>
        <a:bodyPr/>
        <a:lstStyle/>
        <a:p>
          <a:pPr rtl="1"/>
          <a:endParaRPr lang="ar-SA"/>
        </a:p>
      </dgm:t>
    </dgm:pt>
    <dgm:pt modelId="{D1B4CF12-E5E8-4248-B950-85E4268AD684}" type="sibTrans" cxnId="{5DFA09F9-A1A9-42D6-B21D-15A36291BC78}">
      <dgm:prSet/>
      <dgm:spPr/>
      <dgm:t>
        <a:bodyPr/>
        <a:lstStyle/>
        <a:p>
          <a:pPr rtl="1"/>
          <a:endParaRPr lang="ar-SA"/>
        </a:p>
      </dgm:t>
    </dgm:pt>
    <dgm:pt modelId="{AB9042EF-6DEC-4EC5-B52E-14B64826284F}">
      <dgm:prSet phldrT="[نص]"/>
      <dgm:spPr/>
      <dgm:t>
        <a:bodyPr/>
        <a:lstStyle/>
        <a:p>
          <a:pPr rtl="1"/>
          <a:r>
            <a:rPr lang="ar-SA" b="1" dirty="0" smtClean="0">
              <a:effectLst>
                <a:outerShdw blurRad="38100" dist="38100" dir="2700000" algn="tl">
                  <a:srgbClr val="000000">
                    <a:alpha val="43137"/>
                  </a:srgbClr>
                </a:outerShdw>
              </a:effectLst>
            </a:rPr>
            <a:t>ثانيا :تقنية الإسقاط: هو مقابلة غير مباشرة ، تُستخدم عندما يعرف المستجيبون المحتملون سبب طرح الأسئلة عليهم ويترددون في الإجابة عليها. على سبيل المثال ، قد يكون شخص ما مترددًا في الإجابة عن أسئلة حول خدمة الهاتف الخاصة به إذا طرح ممثل شركة الهاتف الخلوي الأسئلة.</a:t>
          </a:r>
          <a:endParaRPr lang="ar-SA" b="1" dirty="0">
            <a:effectLst>
              <a:outerShdw blurRad="38100" dist="38100" dir="2700000" algn="tl">
                <a:srgbClr val="000000">
                  <a:alpha val="43137"/>
                </a:srgbClr>
              </a:outerShdw>
            </a:effectLst>
          </a:endParaRPr>
        </a:p>
      </dgm:t>
    </dgm:pt>
    <dgm:pt modelId="{963E36BF-BF37-4C77-93B2-4661BE11E6C8}" type="parTrans" cxnId="{ECF62A89-F557-4764-9FBA-DA7BF2E12723}">
      <dgm:prSet/>
      <dgm:spPr/>
      <dgm:t>
        <a:bodyPr/>
        <a:lstStyle/>
        <a:p>
          <a:pPr rtl="1"/>
          <a:endParaRPr lang="ar-SA"/>
        </a:p>
      </dgm:t>
    </dgm:pt>
    <dgm:pt modelId="{3DEB5D47-B362-48C5-92C0-CC569D56BB27}" type="sibTrans" cxnId="{ECF62A89-F557-4764-9FBA-DA7BF2E12723}">
      <dgm:prSet/>
      <dgm:spPr/>
      <dgm:t>
        <a:bodyPr/>
        <a:lstStyle/>
        <a:p>
          <a:pPr rtl="1"/>
          <a:endParaRPr lang="ar-SA"/>
        </a:p>
      </dgm:t>
    </dgm:pt>
    <dgm:pt modelId="{A011F9EC-D070-4C88-9FFA-035A5EC8AE5A}">
      <dgm:prSet phldrT="[نص]"/>
      <dgm:spPr/>
      <dgm:t>
        <a:bodyPr/>
        <a:lstStyle/>
        <a:p>
          <a:pPr rtl="1"/>
          <a:r>
            <a:rPr lang="ar-SA" b="1" dirty="0" smtClean="0">
              <a:effectLst>
                <a:outerShdw blurRad="38100" dist="38100" dir="2700000" algn="tl">
                  <a:srgbClr val="000000">
                    <a:alpha val="43137"/>
                  </a:srgbClr>
                </a:outerShdw>
              </a:effectLst>
            </a:rPr>
            <a:t>ثالثا :تقنية دلفي: كانت أوراكل في دلفي ، وفقًا للأساطير اليونانية ، هي الكاهنة العليا لمعبد أبولو ، التي قدمت المشورة والنبوءات والمشورة. في مجال جمع البيانات ، يستخدم الباحثون تقنية دلفي من خلال جمع </a:t>
          </a:r>
          <a:r>
            <a:rPr lang="ar-IQ" b="1" dirty="0" smtClean="0">
              <a:effectLst>
                <a:outerShdw blurRad="38100" dist="38100" dir="2700000" algn="tl">
                  <a:srgbClr val="000000">
                    <a:alpha val="43137"/>
                  </a:srgbClr>
                </a:outerShdw>
              </a:effectLst>
            </a:rPr>
            <a:t> </a:t>
          </a:r>
          <a:r>
            <a:rPr lang="ar-SA" b="1" dirty="0" smtClean="0">
              <a:effectLst>
                <a:outerShdw blurRad="38100" dist="38100" dir="2700000" algn="tl">
                  <a:srgbClr val="000000">
                    <a:alpha val="43137"/>
                  </a:srgbClr>
                </a:outerShdw>
              </a:effectLst>
            </a:rPr>
            <a:t>المعلومات من لجنة من الخبراء. يجيب كل خبير على أسئلة في مجال تخصصه ، ويتم تجميع الردود في رأي واحد.</a:t>
          </a:r>
          <a:endParaRPr lang="ar-SA" b="1" dirty="0">
            <a:effectLst>
              <a:outerShdw blurRad="38100" dist="38100" dir="2700000" algn="tl">
                <a:srgbClr val="000000">
                  <a:alpha val="43137"/>
                </a:srgbClr>
              </a:outerShdw>
            </a:effectLst>
          </a:endParaRPr>
        </a:p>
      </dgm:t>
    </dgm:pt>
    <dgm:pt modelId="{F2252FE9-A4C5-4194-A1A9-04CB1DE2A3DB}" type="parTrans" cxnId="{A3E382B3-79DD-413C-81F1-5CA6E0BC8617}">
      <dgm:prSet/>
      <dgm:spPr/>
      <dgm:t>
        <a:bodyPr/>
        <a:lstStyle/>
        <a:p>
          <a:pPr rtl="1"/>
          <a:endParaRPr lang="ar-SA"/>
        </a:p>
      </dgm:t>
    </dgm:pt>
    <dgm:pt modelId="{E5795A11-92BA-43B2-A0C2-CBAAB1B69460}" type="sibTrans" cxnId="{A3E382B3-79DD-413C-81F1-5CA6E0BC8617}">
      <dgm:prSet/>
      <dgm:spPr/>
      <dgm:t>
        <a:bodyPr/>
        <a:lstStyle/>
        <a:p>
          <a:pPr rtl="1"/>
          <a:endParaRPr lang="ar-SA"/>
        </a:p>
      </dgm:t>
    </dgm:pt>
    <dgm:pt modelId="{95210619-342A-4921-8E2E-0D7287A9E8C2}">
      <dgm:prSet phldrT="[نص]"/>
      <dgm:spPr/>
      <dgm:t>
        <a:bodyPr/>
        <a:lstStyle/>
        <a:p>
          <a:pPr rtl="1"/>
          <a:r>
            <a:rPr lang="ar-SA" b="1" dirty="0" smtClean="0">
              <a:effectLst>
                <a:outerShdw blurRad="38100" dist="38100" dir="2700000" algn="tl">
                  <a:srgbClr val="000000">
                    <a:alpha val="43137"/>
                  </a:srgbClr>
                </a:outerShdw>
              </a:effectLst>
            </a:rPr>
            <a:t>رابعا :الاستبيانات: هي طريقة بسيطة ومباشرة لجمع البيانات. يحصل المستجيبون على سلسلة من الأسئلة ، إما مفتوحة أو مغلقة ، تتعلق بالمسألة المطروحة.</a:t>
          </a:r>
          <a:endParaRPr lang="ar-SA" b="1" dirty="0">
            <a:effectLst>
              <a:outerShdw blurRad="38100" dist="38100" dir="2700000" algn="tl">
                <a:srgbClr val="000000">
                  <a:alpha val="43137"/>
                </a:srgbClr>
              </a:outerShdw>
            </a:effectLst>
          </a:endParaRPr>
        </a:p>
      </dgm:t>
    </dgm:pt>
    <dgm:pt modelId="{E0434042-C5E3-4B81-AE60-EF0C3B39C487}" type="parTrans" cxnId="{4B156AFE-F513-4A86-8759-E7FB57AEB08B}">
      <dgm:prSet/>
      <dgm:spPr/>
      <dgm:t>
        <a:bodyPr/>
        <a:lstStyle/>
        <a:p>
          <a:pPr rtl="1"/>
          <a:endParaRPr lang="ar-SA"/>
        </a:p>
      </dgm:t>
    </dgm:pt>
    <dgm:pt modelId="{A08025FC-1419-4330-99B1-396D189F16A6}" type="sibTrans" cxnId="{4B156AFE-F513-4A86-8759-E7FB57AEB08B}">
      <dgm:prSet/>
      <dgm:spPr/>
      <dgm:t>
        <a:bodyPr/>
        <a:lstStyle/>
        <a:p>
          <a:pPr rtl="1"/>
          <a:endParaRPr lang="ar-SA"/>
        </a:p>
      </dgm:t>
    </dgm:pt>
    <dgm:pt modelId="{85306B29-6C23-4DD8-9108-6D1ECDAC48F3}" type="pres">
      <dgm:prSet presAssocID="{D5DED33A-6B38-44E4-A686-935AA3486CCB}" presName="linear" presStyleCnt="0">
        <dgm:presLayoutVars>
          <dgm:animLvl val="lvl"/>
          <dgm:resizeHandles val="exact"/>
        </dgm:presLayoutVars>
      </dgm:prSet>
      <dgm:spPr/>
      <dgm:t>
        <a:bodyPr/>
        <a:lstStyle/>
        <a:p>
          <a:endParaRPr lang="en-US"/>
        </a:p>
      </dgm:t>
    </dgm:pt>
    <dgm:pt modelId="{CF9208FB-7BE9-4172-9934-694472F845FB}" type="pres">
      <dgm:prSet presAssocID="{41FFBEE1-754A-40CB-BB26-5ECB689B7BFD}" presName="parentText" presStyleLbl="node1" presStyleIdx="0" presStyleCnt="4" custLinFactNeighborX="-243" custLinFactNeighborY="-65954">
        <dgm:presLayoutVars>
          <dgm:chMax val="0"/>
          <dgm:bulletEnabled val="1"/>
        </dgm:presLayoutVars>
      </dgm:prSet>
      <dgm:spPr/>
      <dgm:t>
        <a:bodyPr/>
        <a:lstStyle/>
        <a:p>
          <a:endParaRPr lang="en-US"/>
        </a:p>
      </dgm:t>
    </dgm:pt>
    <dgm:pt modelId="{13F3AEC7-D7F8-4E14-BC9B-C17EB709F2EC}" type="pres">
      <dgm:prSet presAssocID="{D1B4CF12-E5E8-4248-B950-85E4268AD684}" presName="spacer" presStyleCnt="0"/>
      <dgm:spPr/>
    </dgm:pt>
    <dgm:pt modelId="{D8C32CE8-CDF5-4E7C-A9B7-CDA829B8AF1D}" type="pres">
      <dgm:prSet presAssocID="{AB9042EF-6DEC-4EC5-B52E-14B64826284F}" presName="parentText" presStyleLbl="node1" presStyleIdx="1" presStyleCnt="4">
        <dgm:presLayoutVars>
          <dgm:chMax val="0"/>
          <dgm:bulletEnabled val="1"/>
        </dgm:presLayoutVars>
      </dgm:prSet>
      <dgm:spPr/>
      <dgm:t>
        <a:bodyPr/>
        <a:lstStyle/>
        <a:p>
          <a:endParaRPr lang="en-US"/>
        </a:p>
      </dgm:t>
    </dgm:pt>
    <dgm:pt modelId="{3A2CE8DB-A537-43BF-9348-619156E55A80}" type="pres">
      <dgm:prSet presAssocID="{3DEB5D47-B362-48C5-92C0-CC569D56BB27}" presName="spacer" presStyleCnt="0"/>
      <dgm:spPr/>
    </dgm:pt>
    <dgm:pt modelId="{F306C6C8-A89F-4926-8BC6-8E0FF1E8EEBD}" type="pres">
      <dgm:prSet presAssocID="{A011F9EC-D070-4C88-9FFA-035A5EC8AE5A}" presName="parentText" presStyleLbl="node1" presStyleIdx="2" presStyleCnt="4">
        <dgm:presLayoutVars>
          <dgm:chMax val="0"/>
          <dgm:bulletEnabled val="1"/>
        </dgm:presLayoutVars>
      </dgm:prSet>
      <dgm:spPr/>
      <dgm:t>
        <a:bodyPr/>
        <a:lstStyle/>
        <a:p>
          <a:endParaRPr lang="en-US"/>
        </a:p>
      </dgm:t>
    </dgm:pt>
    <dgm:pt modelId="{5C9F1797-23F9-4E63-BD33-307B7976842F}" type="pres">
      <dgm:prSet presAssocID="{E5795A11-92BA-43B2-A0C2-CBAAB1B69460}" presName="spacer" presStyleCnt="0"/>
      <dgm:spPr/>
    </dgm:pt>
    <dgm:pt modelId="{FABD0039-AAC9-4AEB-92AF-D0530B151659}" type="pres">
      <dgm:prSet presAssocID="{95210619-342A-4921-8E2E-0D7287A9E8C2}" presName="parentText" presStyleLbl="node1" presStyleIdx="3" presStyleCnt="4">
        <dgm:presLayoutVars>
          <dgm:chMax val="0"/>
          <dgm:bulletEnabled val="1"/>
        </dgm:presLayoutVars>
      </dgm:prSet>
      <dgm:spPr/>
      <dgm:t>
        <a:bodyPr/>
        <a:lstStyle/>
        <a:p>
          <a:endParaRPr lang="en-US"/>
        </a:p>
      </dgm:t>
    </dgm:pt>
  </dgm:ptLst>
  <dgm:cxnLst>
    <dgm:cxn modelId="{4B156AFE-F513-4A86-8759-E7FB57AEB08B}" srcId="{D5DED33A-6B38-44E4-A686-935AA3486CCB}" destId="{95210619-342A-4921-8E2E-0D7287A9E8C2}" srcOrd="3" destOrd="0" parTransId="{E0434042-C5E3-4B81-AE60-EF0C3B39C487}" sibTransId="{A08025FC-1419-4330-99B1-396D189F16A6}"/>
    <dgm:cxn modelId="{E419277B-E1A0-4D95-8743-63A9C36856DB}" type="presOf" srcId="{95210619-342A-4921-8E2E-0D7287A9E8C2}" destId="{FABD0039-AAC9-4AEB-92AF-D0530B151659}" srcOrd="0" destOrd="0" presId="urn:microsoft.com/office/officeart/2005/8/layout/vList2"/>
    <dgm:cxn modelId="{ECF62A89-F557-4764-9FBA-DA7BF2E12723}" srcId="{D5DED33A-6B38-44E4-A686-935AA3486CCB}" destId="{AB9042EF-6DEC-4EC5-B52E-14B64826284F}" srcOrd="1" destOrd="0" parTransId="{963E36BF-BF37-4C77-93B2-4661BE11E6C8}" sibTransId="{3DEB5D47-B362-48C5-92C0-CC569D56BB27}"/>
    <dgm:cxn modelId="{B9E327AB-2A80-45B3-91E4-A567BDB96F3B}" type="presOf" srcId="{D5DED33A-6B38-44E4-A686-935AA3486CCB}" destId="{85306B29-6C23-4DD8-9108-6D1ECDAC48F3}" srcOrd="0" destOrd="0" presId="urn:microsoft.com/office/officeart/2005/8/layout/vList2"/>
    <dgm:cxn modelId="{C99F0518-4492-4483-B08A-262020235467}" type="presOf" srcId="{41FFBEE1-754A-40CB-BB26-5ECB689B7BFD}" destId="{CF9208FB-7BE9-4172-9934-694472F845FB}" srcOrd="0" destOrd="0" presId="urn:microsoft.com/office/officeart/2005/8/layout/vList2"/>
    <dgm:cxn modelId="{5DFA09F9-A1A9-42D6-B21D-15A36291BC78}" srcId="{D5DED33A-6B38-44E4-A686-935AA3486CCB}" destId="{41FFBEE1-754A-40CB-BB26-5ECB689B7BFD}" srcOrd="0" destOrd="0" parTransId="{EBF5F2E7-93FD-4E79-B952-FEF21E6BC154}" sibTransId="{D1B4CF12-E5E8-4248-B950-85E4268AD684}"/>
    <dgm:cxn modelId="{3FAF98C1-0701-4D44-B6E4-3AA1694EB15A}" type="presOf" srcId="{AB9042EF-6DEC-4EC5-B52E-14B64826284F}" destId="{D8C32CE8-CDF5-4E7C-A9B7-CDA829B8AF1D}" srcOrd="0" destOrd="0" presId="urn:microsoft.com/office/officeart/2005/8/layout/vList2"/>
    <dgm:cxn modelId="{94CA136F-5649-453F-9150-27EFC9824514}" type="presOf" srcId="{A011F9EC-D070-4C88-9FFA-035A5EC8AE5A}" destId="{F306C6C8-A89F-4926-8BC6-8E0FF1E8EEBD}" srcOrd="0" destOrd="0" presId="urn:microsoft.com/office/officeart/2005/8/layout/vList2"/>
    <dgm:cxn modelId="{A3E382B3-79DD-413C-81F1-5CA6E0BC8617}" srcId="{D5DED33A-6B38-44E4-A686-935AA3486CCB}" destId="{A011F9EC-D070-4C88-9FFA-035A5EC8AE5A}" srcOrd="2" destOrd="0" parTransId="{F2252FE9-A4C5-4194-A1A9-04CB1DE2A3DB}" sibTransId="{E5795A11-92BA-43B2-A0C2-CBAAB1B69460}"/>
    <dgm:cxn modelId="{1414D5B0-57AB-4B9C-8E53-584043CD7BDF}" type="presParOf" srcId="{85306B29-6C23-4DD8-9108-6D1ECDAC48F3}" destId="{CF9208FB-7BE9-4172-9934-694472F845FB}" srcOrd="0" destOrd="0" presId="urn:microsoft.com/office/officeart/2005/8/layout/vList2"/>
    <dgm:cxn modelId="{A837E145-8E7E-4DA6-86BB-27CD59F63915}" type="presParOf" srcId="{85306B29-6C23-4DD8-9108-6D1ECDAC48F3}" destId="{13F3AEC7-D7F8-4E14-BC9B-C17EB709F2EC}" srcOrd="1" destOrd="0" presId="urn:microsoft.com/office/officeart/2005/8/layout/vList2"/>
    <dgm:cxn modelId="{CA545423-2A93-4C0A-9CDC-0799F06F110C}" type="presParOf" srcId="{85306B29-6C23-4DD8-9108-6D1ECDAC48F3}" destId="{D8C32CE8-CDF5-4E7C-A9B7-CDA829B8AF1D}" srcOrd="2" destOrd="0" presId="urn:microsoft.com/office/officeart/2005/8/layout/vList2"/>
    <dgm:cxn modelId="{61A4906A-FEE0-4696-BBC9-8C4982C88418}" type="presParOf" srcId="{85306B29-6C23-4DD8-9108-6D1ECDAC48F3}" destId="{3A2CE8DB-A537-43BF-9348-619156E55A80}" srcOrd="3" destOrd="0" presId="urn:microsoft.com/office/officeart/2005/8/layout/vList2"/>
    <dgm:cxn modelId="{C9507F70-FAD2-474A-8D6A-AFB8EDBA59C5}" type="presParOf" srcId="{85306B29-6C23-4DD8-9108-6D1ECDAC48F3}" destId="{F306C6C8-A89F-4926-8BC6-8E0FF1E8EEBD}" srcOrd="4" destOrd="0" presId="urn:microsoft.com/office/officeart/2005/8/layout/vList2"/>
    <dgm:cxn modelId="{8B58D405-2EBB-4BD2-ADAE-07A8DC1D22E8}" type="presParOf" srcId="{85306B29-6C23-4DD8-9108-6D1ECDAC48F3}" destId="{5C9F1797-23F9-4E63-BD33-307B7976842F}" srcOrd="5" destOrd="0" presId="urn:microsoft.com/office/officeart/2005/8/layout/vList2"/>
    <dgm:cxn modelId="{BAF61C1E-A6BA-42C1-BC3D-635E00F77946}" type="presParOf" srcId="{85306B29-6C23-4DD8-9108-6D1ECDAC48F3}" destId="{FABD0039-AAC9-4AEB-92AF-D0530B151659}" srcOrd="6"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D5DED33A-6B38-44E4-A686-935AA3486CCB}" type="doc">
      <dgm:prSet loTypeId="urn:microsoft.com/office/officeart/2005/8/layout/hList6" loCatId="list" qsTypeId="urn:microsoft.com/office/officeart/2005/8/quickstyle/simple2" qsCatId="simple" csTypeId="urn:microsoft.com/office/officeart/2005/8/colors/colorful2" csCatId="colorful" phldr="1"/>
      <dgm:spPr/>
      <dgm:t>
        <a:bodyPr/>
        <a:lstStyle/>
        <a:p>
          <a:pPr rtl="1"/>
          <a:endParaRPr lang="ar-SA"/>
        </a:p>
      </dgm:t>
    </dgm:pt>
    <dgm:pt modelId="{599D0B2A-32BA-4071-B06B-8A0F56173F34}">
      <dgm:prSet phldrT="[نص]"/>
      <dgm:spPr/>
      <dgm:t>
        <a:bodyPr/>
        <a:lstStyle/>
        <a:p>
          <a:pPr rtl="1"/>
          <a:r>
            <a:rPr lang="ar-SA" b="1" dirty="0" smtClean="0">
              <a:solidFill>
                <a:schemeClr val="bg1"/>
              </a:solidFill>
              <a:effectLst>
                <a:outerShdw blurRad="38100" dist="38100" dir="2700000" algn="tl">
                  <a:srgbClr val="000000">
                    <a:alpha val="43137"/>
                  </a:srgbClr>
                </a:outerShdw>
              </a:effectLst>
            </a:rPr>
            <a:t>القوائم </a:t>
          </a:r>
          <a:r>
            <a:rPr lang="ar-SA" b="1" dirty="0" err="1" smtClean="0">
              <a:solidFill>
                <a:schemeClr val="bg1"/>
              </a:solidFill>
              <a:effectLst>
                <a:outerShdw blurRad="38100" dist="38100" dir="2700000" algn="tl">
                  <a:srgbClr val="000000">
                    <a:alpha val="43137"/>
                  </a:srgbClr>
                </a:outerShdw>
              </a:effectLst>
            </a:rPr>
            <a:t>المالية،تقارير</a:t>
          </a:r>
          <a:r>
            <a:rPr lang="ar-SA" b="1" dirty="0" smtClean="0">
              <a:solidFill>
                <a:schemeClr val="bg1"/>
              </a:solidFill>
              <a:effectLst>
                <a:outerShdw blurRad="38100" dist="38100" dir="2700000" algn="tl">
                  <a:srgbClr val="000000">
                    <a:alpha val="43137"/>
                  </a:srgbClr>
                </a:outerShdw>
              </a:effectLst>
            </a:rPr>
            <a:t> المبيعات، ملاحظات </a:t>
          </a:r>
          <a:r>
            <a:rPr lang="ar-SA" b="1" dirty="0" err="1" smtClean="0">
              <a:solidFill>
                <a:schemeClr val="bg1"/>
              </a:solidFill>
              <a:effectLst>
                <a:outerShdw blurRad="38100" dist="38100" dir="2700000" algn="tl">
                  <a:srgbClr val="000000">
                    <a:alpha val="43137"/>
                  </a:srgbClr>
                </a:outerShdw>
              </a:effectLst>
            </a:rPr>
            <a:t>الصفقة،معلومات</a:t>
          </a:r>
          <a:r>
            <a:rPr lang="ar-SA" b="1" dirty="0" smtClean="0">
              <a:solidFill>
                <a:schemeClr val="bg1"/>
              </a:solidFill>
              <a:effectLst>
                <a:outerShdw blurRad="38100" dist="38100" dir="2700000" algn="tl">
                  <a:srgbClr val="000000">
                    <a:alpha val="43137"/>
                  </a:srgbClr>
                </a:outerShdw>
              </a:effectLst>
            </a:rPr>
            <a:t> العميل الشخصية (مثل الاسم والعنوان والعمر ومعلومات الاتصال)،مجلات </a:t>
          </a:r>
          <a:r>
            <a:rPr lang="ar-SA" b="1" dirty="0" err="1" smtClean="0">
              <a:solidFill>
                <a:schemeClr val="bg1"/>
              </a:solidFill>
              <a:effectLst>
                <a:outerShdw blurRad="38100" dist="38100" dir="2700000" algn="tl">
                  <a:srgbClr val="000000">
                    <a:alpha val="43137"/>
                  </a:srgbClr>
                </a:outerShdw>
              </a:effectLst>
            </a:rPr>
            <a:t>الأعمال،السجلات</a:t>
          </a:r>
          <a:r>
            <a:rPr lang="ar-SA" b="1" dirty="0" smtClean="0">
              <a:solidFill>
                <a:schemeClr val="bg1"/>
              </a:solidFill>
              <a:effectLst>
                <a:outerShdw blurRad="38100" dist="38100" dir="2700000" algn="tl">
                  <a:srgbClr val="000000">
                    <a:alpha val="43137"/>
                  </a:srgbClr>
                </a:outerShdw>
              </a:effectLst>
            </a:rPr>
            <a:t> الحكومية (مثل التعداد والسجلات الضريبية ومعلومات الضمان الاجتماعي)،مجلات التجارة / </a:t>
          </a:r>
          <a:r>
            <a:rPr lang="ar-SA" b="1" dirty="0" err="1" smtClean="0">
              <a:solidFill>
                <a:schemeClr val="bg1"/>
              </a:solidFill>
              <a:effectLst>
                <a:outerShdw blurRad="38100" dist="38100" dir="2700000" algn="tl">
                  <a:srgbClr val="000000">
                    <a:alpha val="43137"/>
                  </a:srgbClr>
                </a:outerShdw>
              </a:effectLst>
            </a:rPr>
            <a:t>الأعمال،الانترنت</a:t>
          </a:r>
          <a:endParaRPr lang="ar-SA" b="1" dirty="0">
            <a:solidFill>
              <a:schemeClr val="bg1"/>
            </a:solidFill>
            <a:effectLst>
              <a:outerShdw blurRad="38100" dist="38100" dir="2700000" algn="tl">
                <a:srgbClr val="000000">
                  <a:alpha val="43137"/>
                </a:srgbClr>
              </a:outerShdw>
            </a:effectLst>
          </a:endParaRPr>
        </a:p>
      </dgm:t>
    </dgm:pt>
    <dgm:pt modelId="{6A3D19C3-28CA-414B-93AB-7F63CAF33448}" type="parTrans" cxnId="{EB3325A8-95F7-4A54-A085-E7249B51D305}">
      <dgm:prSet/>
      <dgm:spPr/>
      <dgm:t>
        <a:bodyPr/>
        <a:lstStyle/>
        <a:p>
          <a:pPr rtl="1"/>
          <a:endParaRPr lang="ar-SA"/>
        </a:p>
      </dgm:t>
    </dgm:pt>
    <dgm:pt modelId="{22C99534-E591-4F49-B48E-6C370162BC7C}" type="sibTrans" cxnId="{EB3325A8-95F7-4A54-A085-E7249B51D305}">
      <dgm:prSet/>
      <dgm:spPr/>
      <dgm:t>
        <a:bodyPr/>
        <a:lstStyle/>
        <a:p>
          <a:pPr rtl="1"/>
          <a:endParaRPr lang="ar-SA"/>
        </a:p>
      </dgm:t>
    </dgm:pt>
    <dgm:pt modelId="{0E2B901A-EB0E-436C-8629-B6E0ED9C83F1}">
      <dgm:prSet phldrT="[نص]"/>
      <dgm:spPr/>
      <dgm:t>
        <a:bodyPr/>
        <a:lstStyle/>
        <a:p>
          <a:pPr rtl="1"/>
          <a:r>
            <a:rPr lang="ar-SA" b="1" dirty="0" smtClean="0">
              <a:solidFill>
                <a:schemeClr val="bg1"/>
              </a:solidFill>
              <a:effectLst>
                <a:outerShdw blurRad="38100" dist="38100" dir="2700000" algn="tl">
                  <a:srgbClr val="000000">
                    <a:alpha val="43137"/>
                  </a:srgbClr>
                </a:outerShdw>
              </a:effectLst>
            </a:rPr>
            <a:t>الجداول والمخططات الشريطية: الطريقة الأسهل والأسرع للنظر في بياناتك هي استخدام الجداول (التردد) والمخططات الشريطية. ينطبق هذا فقط على البيانات الاسمية والترتيبية في بعض الأحيان . يتيح لك استخدام وظيفة الجدول المحوري في </a:t>
          </a:r>
          <a:r>
            <a:rPr lang="en-US" b="1" dirty="0" smtClean="0">
              <a:solidFill>
                <a:schemeClr val="bg1"/>
              </a:solidFill>
              <a:effectLst>
                <a:outerShdw blurRad="38100" dist="38100" dir="2700000" algn="tl">
                  <a:srgbClr val="000000">
                    <a:alpha val="43137"/>
                  </a:srgbClr>
                </a:outerShdw>
              </a:effectLst>
            </a:rPr>
            <a:t>Excel ، </a:t>
          </a:r>
          <a:r>
            <a:rPr lang="ar-SA" b="1" dirty="0" smtClean="0">
              <a:solidFill>
                <a:schemeClr val="bg1"/>
              </a:solidFill>
              <a:effectLst>
                <a:outerShdw blurRad="38100" dist="38100" dir="2700000" algn="tl">
                  <a:srgbClr val="000000">
                    <a:alpha val="43137"/>
                  </a:srgbClr>
                </a:outerShdw>
              </a:effectLst>
            </a:rPr>
            <a:t>على سبيل المثال ، تصوير الكثير من </a:t>
          </a:r>
          <a:r>
            <a:rPr lang="ar-SA" b="1" dirty="0" err="1" smtClean="0">
              <a:solidFill>
                <a:schemeClr val="bg1"/>
              </a:solidFill>
              <a:effectLst>
                <a:outerShdw blurRad="38100" dist="38100" dir="2700000" algn="tl">
                  <a:srgbClr val="000000">
                    <a:alpha val="43137"/>
                  </a:srgbClr>
                </a:outerShdw>
              </a:effectLst>
            </a:rPr>
            <a:t>المعلومات،ابدأ</a:t>
          </a:r>
          <a:r>
            <a:rPr lang="ar-SA" b="1" dirty="0" smtClean="0">
              <a:solidFill>
                <a:schemeClr val="bg1"/>
              </a:solidFill>
              <a:effectLst>
                <a:outerShdw blurRad="38100" dist="38100" dir="2700000" algn="tl">
                  <a:srgbClr val="000000">
                    <a:alpha val="43137"/>
                  </a:srgbClr>
                </a:outerShdw>
              </a:effectLst>
            </a:rPr>
            <a:t> بالمتغيرات التي تصف عينتك</a:t>
          </a:r>
          <a:endParaRPr lang="ar-SA" b="1" dirty="0">
            <a:solidFill>
              <a:schemeClr val="bg1"/>
            </a:solidFill>
            <a:effectLst>
              <a:outerShdw blurRad="38100" dist="38100" dir="2700000" algn="tl">
                <a:srgbClr val="000000">
                  <a:alpha val="43137"/>
                </a:srgbClr>
              </a:outerShdw>
            </a:effectLst>
          </a:endParaRPr>
        </a:p>
      </dgm:t>
    </dgm:pt>
    <dgm:pt modelId="{0A37FFE8-1E67-4006-A4AB-969117185DDA}" type="parTrans" cxnId="{6DB1FD07-46A5-4804-B3FE-D355A61FC88C}">
      <dgm:prSet/>
      <dgm:spPr/>
      <dgm:t>
        <a:bodyPr/>
        <a:lstStyle/>
        <a:p>
          <a:pPr rtl="1"/>
          <a:endParaRPr lang="ar-SA"/>
        </a:p>
      </dgm:t>
    </dgm:pt>
    <dgm:pt modelId="{76740407-97EE-4FDB-9781-0F4E4CED18E8}" type="sibTrans" cxnId="{6DB1FD07-46A5-4804-B3FE-D355A61FC88C}">
      <dgm:prSet/>
      <dgm:spPr/>
      <dgm:t>
        <a:bodyPr/>
        <a:lstStyle/>
        <a:p>
          <a:pPr rtl="1"/>
          <a:endParaRPr lang="ar-SA"/>
        </a:p>
      </dgm:t>
    </dgm:pt>
    <dgm:pt modelId="{CE69C703-92B3-46B5-98B8-47B06E47FD3F}">
      <dgm:prSet phldrT="[نص]" custT="1"/>
      <dgm:spPr/>
      <dgm:t>
        <a:bodyPr/>
        <a:lstStyle/>
        <a:p>
          <a:pPr rtl="1"/>
          <a:r>
            <a:rPr lang="ar-SA" sz="2400" b="1" dirty="0" smtClean="0">
              <a:solidFill>
                <a:schemeClr val="bg1"/>
              </a:solidFill>
              <a:effectLst>
                <a:outerShdw blurRad="38100" dist="38100" dir="2700000" algn="tl">
                  <a:srgbClr val="000000">
                    <a:alpha val="43137"/>
                  </a:srgbClr>
                </a:outerShdw>
              </a:effectLst>
            </a:rPr>
            <a:t>الرسوم </a:t>
          </a:r>
          <a:r>
            <a:rPr lang="ar-SA" sz="2400" b="1" dirty="0" err="1" smtClean="0">
              <a:solidFill>
                <a:schemeClr val="bg1"/>
              </a:solidFill>
              <a:effectLst>
                <a:outerShdw blurRad="38100" dist="38100" dir="2700000" algn="tl">
                  <a:srgbClr val="000000">
                    <a:alpha val="43137"/>
                  </a:srgbClr>
                </a:outerShdw>
              </a:effectLst>
            </a:rPr>
            <a:t>البيانية:يمكن</a:t>
          </a:r>
          <a:r>
            <a:rPr lang="ar-SA" sz="2400" b="1" dirty="0" smtClean="0">
              <a:solidFill>
                <a:schemeClr val="bg1"/>
              </a:solidFill>
              <a:effectLst>
                <a:outerShdw blurRad="38100" dist="38100" dir="2700000" algn="tl">
                  <a:srgbClr val="000000">
                    <a:alpha val="43137"/>
                  </a:srgbClr>
                </a:outerShdw>
              </a:effectLst>
            </a:rPr>
            <a:t> تحقيق طريقة أكثر تقدمًا للنظر إلى متغيرات النسبة أو الفاصل الزمني عن طريق إنشاء مدرج تكراري. يصور المدرج التكراري توزيع البيانات عبر فاصل زمني مستمر ويمكن استخدامه لمعرفة كيف تنحرف بياناتك. على سبيل المثال ، إذا نظرنا إلى عدد أفراد الأسرة ، نتوقع أن تتبع العينة التوزيع الطبيعي.</a:t>
          </a:r>
          <a:endParaRPr lang="ar-SA" sz="2400" b="1" dirty="0">
            <a:solidFill>
              <a:schemeClr val="bg1"/>
            </a:solidFill>
            <a:effectLst>
              <a:outerShdw blurRad="38100" dist="38100" dir="2700000" algn="tl">
                <a:srgbClr val="000000">
                  <a:alpha val="43137"/>
                </a:srgbClr>
              </a:outerShdw>
            </a:effectLst>
          </a:endParaRPr>
        </a:p>
      </dgm:t>
    </dgm:pt>
    <dgm:pt modelId="{641D0D5E-818C-4D76-9D5A-9BCEAA90CED9}" type="parTrans" cxnId="{8D01EA7A-190C-4889-A507-2FFE63BDB0BB}">
      <dgm:prSet/>
      <dgm:spPr/>
      <dgm:t>
        <a:bodyPr/>
        <a:lstStyle/>
        <a:p>
          <a:pPr rtl="1"/>
          <a:endParaRPr lang="ar-SA"/>
        </a:p>
      </dgm:t>
    </dgm:pt>
    <dgm:pt modelId="{C8DEE549-8292-4B12-89A5-F538EAD0F15C}" type="sibTrans" cxnId="{8D01EA7A-190C-4889-A507-2FFE63BDB0BB}">
      <dgm:prSet/>
      <dgm:spPr/>
      <dgm:t>
        <a:bodyPr/>
        <a:lstStyle/>
        <a:p>
          <a:pPr rtl="1"/>
          <a:endParaRPr lang="ar-SA"/>
        </a:p>
      </dgm:t>
    </dgm:pt>
    <dgm:pt modelId="{6D9009F3-578D-4BC8-9B8F-82451D8599D9}" type="pres">
      <dgm:prSet presAssocID="{D5DED33A-6B38-44E4-A686-935AA3486CCB}" presName="Name0" presStyleCnt="0">
        <dgm:presLayoutVars>
          <dgm:dir/>
          <dgm:resizeHandles val="exact"/>
        </dgm:presLayoutVars>
      </dgm:prSet>
      <dgm:spPr/>
      <dgm:t>
        <a:bodyPr/>
        <a:lstStyle/>
        <a:p>
          <a:endParaRPr lang="en-US"/>
        </a:p>
      </dgm:t>
    </dgm:pt>
    <dgm:pt modelId="{B485A666-55F6-469C-8473-FD3166C24FD2}" type="pres">
      <dgm:prSet presAssocID="{599D0B2A-32BA-4071-B06B-8A0F56173F34}" presName="node" presStyleLbl="node1" presStyleIdx="0" presStyleCnt="3">
        <dgm:presLayoutVars>
          <dgm:bulletEnabled val="1"/>
        </dgm:presLayoutVars>
      </dgm:prSet>
      <dgm:spPr/>
      <dgm:t>
        <a:bodyPr/>
        <a:lstStyle/>
        <a:p>
          <a:pPr rtl="1"/>
          <a:endParaRPr lang="ar-SA"/>
        </a:p>
      </dgm:t>
    </dgm:pt>
    <dgm:pt modelId="{DB24BA2C-ACD4-49B4-8ECF-70DB3E93E16A}" type="pres">
      <dgm:prSet presAssocID="{22C99534-E591-4F49-B48E-6C370162BC7C}" presName="sibTrans" presStyleCnt="0"/>
      <dgm:spPr/>
    </dgm:pt>
    <dgm:pt modelId="{3FD2EA06-1A6D-46D6-B9C7-5DD0C46300C7}" type="pres">
      <dgm:prSet presAssocID="{0E2B901A-EB0E-436C-8629-B6E0ED9C83F1}" presName="node" presStyleLbl="node1" presStyleIdx="1" presStyleCnt="3">
        <dgm:presLayoutVars>
          <dgm:bulletEnabled val="1"/>
        </dgm:presLayoutVars>
      </dgm:prSet>
      <dgm:spPr/>
      <dgm:t>
        <a:bodyPr/>
        <a:lstStyle/>
        <a:p>
          <a:endParaRPr lang="en-US"/>
        </a:p>
      </dgm:t>
    </dgm:pt>
    <dgm:pt modelId="{1736A9C3-F89E-41A5-89B7-C432E1DDD2F6}" type="pres">
      <dgm:prSet presAssocID="{76740407-97EE-4FDB-9781-0F4E4CED18E8}" presName="sibTrans" presStyleCnt="0"/>
      <dgm:spPr/>
    </dgm:pt>
    <dgm:pt modelId="{20987139-BE1A-426F-A569-38F8B7053A11}" type="pres">
      <dgm:prSet presAssocID="{CE69C703-92B3-46B5-98B8-47B06E47FD3F}" presName="node" presStyleLbl="node1" presStyleIdx="2" presStyleCnt="3">
        <dgm:presLayoutVars>
          <dgm:bulletEnabled val="1"/>
        </dgm:presLayoutVars>
      </dgm:prSet>
      <dgm:spPr/>
      <dgm:t>
        <a:bodyPr/>
        <a:lstStyle/>
        <a:p>
          <a:endParaRPr lang="en-US"/>
        </a:p>
      </dgm:t>
    </dgm:pt>
  </dgm:ptLst>
  <dgm:cxnLst>
    <dgm:cxn modelId="{A70EEC97-13D3-44AF-A742-FAFFCC10CFDA}" type="presOf" srcId="{0E2B901A-EB0E-436C-8629-B6E0ED9C83F1}" destId="{3FD2EA06-1A6D-46D6-B9C7-5DD0C46300C7}" srcOrd="0" destOrd="0" presId="urn:microsoft.com/office/officeart/2005/8/layout/hList6"/>
    <dgm:cxn modelId="{EB3325A8-95F7-4A54-A085-E7249B51D305}" srcId="{D5DED33A-6B38-44E4-A686-935AA3486CCB}" destId="{599D0B2A-32BA-4071-B06B-8A0F56173F34}" srcOrd="0" destOrd="0" parTransId="{6A3D19C3-28CA-414B-93AB-7F63CAF33448}" sibTransId="{22C99534-E591-4F49-B48E-6C370162BC7C}"/>
    <dgm:cxn modelId="{3B3B708D-4260-4671-8254-851A6CFEA923}" type="presOf" srcId="{599D0B2A-32BA-4071-B06B-8A0F56173F34}" destId="{B485A666-55F6-469C-8473-FD3166C24FD2}" srcOrd="0" destOrd="0" presId="urn:microsoft.com/office/officeart/2005/8/layout/hList6"/>
    <dgm:cxn modelId="{209D0430-9698-47D2-9751-A4372F25EEFA}" type="presOf" srcId="{D5DED33A-6B38-44E4-A686-935AA3486CCB}" destId="{6D9009F3-578D-4BC8-9B8F-82451D8599D9}" srcOrd="0" destOrd="0" presId="urn:microsoft.com/office/officeart/2005/8/layout/hList6"/>
    <dgm:cxn modelId="{8D01EA7A-190C-4889-A507-2FFE63BDB0BB}" srcId="{D5DED33A-6B38-44E4-A686-935AA3486CCB}" destId="{CE69C703-92B3-46B5-98B8-47B06E47FD3F}" srcOrd="2" destOrd="0" parTransId="{641D0D5E-818C-4D76-9D5A-9BCEAA90CED9}" sibTransId="{C8DEE549-8292-4B12-89A5-F538EAD0F15C}"/>
    <dgm:cxn modelId="{1AE130B0-B2DA-4E26-82B3-3A1229D5F9C9}" type="presOf" srcId="{CE69C703-92B3-46B5-98B8-47B06E47FD3F}" destId="{20987139-BE1A-426F-A569-38F8B7053A11}" srcOrd="0" destOrd="0" presId="urn:microsoft.com/office/officeart/2005/8/layout/hList6"/>
    <dgm:cxn modelId="{6DB1FD07-46A5-4804-B3FE-D355A61FC88C}" srcId="{D5DED33A-6B38-44E4-A686-935AA3486CCB}" destId="{0E2B901A-EB0E-436C-8629-B6E0ED9C83F1}" srcOrd="1" destOrd="0" parTransId="{0A37FFE8-1E67-4006-A4AB-969117185DDA}" sibTransId="{76740407-97EE-4FDB-9781-0F4E4CED18E8}"/>
    <dgm:cxn modelId="{D217525D-65F6-4882-AB33-0648C63E34EA}" type="presParOf" srcId="{6D9009F3-578D-4BC8-9B8F-82451D8599D9}" destId="{B485A666-55F6-469C-8473-FD3166C24FD2}" srcOrd="0" destOrd="0" presId="urn:microsoft.com/office/officeart/2005/8/layout/hList6"/>
    <dgm:cxn modelId="{82BC288F-05B9-4E03-AD9C-790658E5ED4C}" type="presParOf" srcId="{6D9009F3-578D-4BC8-9B8F-82451D8599D9}" destId="{DB24BA2C-ACD4-49B4-8ECF-70DB3E93E16A}" srcOrd="1" destOrd="0" presId="urn:microsoft.com/office/officeart/2005/8/layout/hList6"/>
    <dgm:cxn modelId="{2938AECF-4D5A-4AE2-B35D-96B819901662}" type="presParOf" srcId="{6D9009F3-578D-4BC8-9B8F-82451D8599D9}" destId="{3FD2EA06-1A6D-46D6-B9C7-5DD0C46300C7}" srcOrd="2" destOrd="0" presId="urn:microsoft.com/office/officeart/2005/8/layout/hList6"/>
    <dgm:cxn modelId="{DEB7F2F4-D170-45C1-9C69-93E4C50F31F7}" type="presParOf" srcId="{6D9009F3-578D-4BC8-9B8F-82451D8599D9}" destId="{1736A9C3-F89E-41A5-89B7-C432E1DDD2F6}" srcOrd="3" destOrd="0" presId="urn:microsoft.com/office/officeart/2005/8/layout/hList6"/>
    <dgm:cxn modelId="{AFA9799E-5DA0-490F-990D-29F77780338D}" type="presParOf" srcId="{6D9009F3-578D-4BC8-9B8F-82451D8599D9}" destId="{20987139-BE1A-426F-A569-38F8B7053A11}" srcOrd="4" destOrd="0" presId="urn:microsoft.com/office/officeart/2005/8/layout/hList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793B09E9-2E41-480F-997A-2B5A6EB59A2A}" type="doc">
      <dgm:prSet loTypeId="urn:microsoft.com/office/officeart/2005/8/layout/default" loCatId="list" qsTypeId="urn:microsoft.com/office/officeart/2005/8/quickstyle/simple3" qsCatId="simple" csTypeId="urn:microsoft.com/office/officeart/2005/8/colors/colorful3" csCatId="colorful" phldr="1"/>
      <dgm:spPr/>
      <dgm:t>
        <a:bodyPr/>
        <a:lstStyle/>
        <a:p>
          <a:pPr rtl="1"/>
          <a:endParaRPr lang="ar-SA"/>
        </a:p>
      </dgm:t>
    </dgm:pt>
    <dgm:pt modelId="{B391B003-42B2-49F7-B2F3-269AA01E42A0}">
      <dgm:prSet phldrT="[نص]" custT="1"/>
      <dgm:spPr/>
      <dgm:t>
        <a:bodyPr/>
        <a:lstStyle/>
        <a:p>
          <a:pPr rtl="1"/>
          <a:r>
            <a:rPr lang="ar-SA" sz="2000" b="1" smtClean="0">
              <a:effectLst>
                <a:outerShdw blurRad="38100" dist="38100" dir="2700000" algn="tl">
                  <a:srgbClr val="000000">
                    <a:alpha val="43137"/>
                  </a:srgbClr>
                </a:outerShdw>
              </a:effectLst>
            </a:rPr>
            <a:t>اولا : الاستبيانات المغلقة: تقوم الأسئلة المغلقة ببناء الإجابة من خلال السماح فقط بالردود التي تتناسب مع الفئات المحددة مسبقًا ،البيانات التي يمكن وضعها في فئة تسمى البيانات الاسمية. يمكن قصر الفئة على ما لا يقل عن خيارين ، على سبيل المثال، ثنائي التفرع (على سبيل المثال ، “نعم” أو “لا” ، “ذكر” أو “أنثى”)،يمكن أن توفر الأسئلة المغلقة أيضًا بيانات ترتيبية (يمكن تصنيفها). غالبًا ما يتضمن ذلك استخدام مقياس تصنيف مستمر لقياس قوة المواقف أو العواطف. على سبيل المثال ، أوافق بشدة / أوافق / محايد / أرفض / أرفض بشدة / غير قادر على الإجابة.</a:t>
          </a:r>
          <a:endParaRPr lang="ar-SA" sz="2000" b="1" dirty="0">
            <a:effectLst>
              <a:outerShdw blurRad="38100" dist="38100" dir="2700000" algn="tl">
                <a:srgbClr val="000000">
                  <a:alpha val="43137"/>
                </a:srgbClr>
              </a:outerShdw>
            </a:effectLst>
          </a:endParaRPr>
        </a:p>
      </dgm:t>
    </dgm:pt>
    <dgm:pt modelId="{7E7542C3-756A-47B2-81FB-18CC8C1ECC40}" type="parTrans" cxnId="{F0696198-0AFF-4755-B607-FE7C72F1CD09}">
      <dgm:prSet/>
      <dgm:spPr/>
      <dgm:t>
        <a:bodyPr/>
        <a:lstStyle/>
        <a:p>
          <a:pPr rtl="1"/>
          <a:endParaRPr lang="ar-SA"/>
        </a:p>
      </dgm:t>
    </dgm:pt>
    <dgm:pt modelId="{5E2AEFEA-DAE3-4600-B62C-B2FF5024D60C}" type="sibTrans" cxnId="{F0696198-0AFF-4755-B607-FE7C72F1CD09}">
      <dgm:prSet/>
      <dgm:spPr/>
      <dgm:t>
        <a:bodyPr/>
        <a:lstStyle/>
        <a:p>
          <a:pPr rtl="1"/>
          <a:endParaRPr lang="ar-SA"/>
        </a:p>
      </dgm:t>
    </dgm:pt>
    <dgm:pt modelId="{C94CEECB-3389-40F6-9CF7-53DAB3669669}">
      <dgm:prSet phldrT="[نص]" custT="1"/>
      <dgm:spPr/>
      <dgm:t>
        <a:bodyPr/>
        <a:lstStyle/>
        <a:p>
          <a:pPr rtl="1"/>
          <a:r>
            <a:rPr lang="ar-SA" sz="2000" b="1" strike="noStrike" dirty="0" smtClean="0">
              <a:effectLst>
                <a:outerShdw blurRad="38100" dist="38100" dir="2700000" algn="tl">
                  <a:srgbClr val="000000">
                    <a:alpha val="43137"/>
                  </a:srgbClr>
                </a:outerShdw>
              </a:effectLst>
            </a:rPr>
            <a:t>ثانيا : الاستبيانات المفتوحة: تسمح الأسئلة المفتوحة للناس بالتعبير عن آرائهم بكلماتهم الخاصة. تمكن الأسئلة المفتوحة المجيب من الإجابة بأكبر قدر من التفاصيل كما يحلو له بكلماته </a:t>
          </a:r>
          <a:r>
            <a:rPr lang="ar-SA" sz="2000" b="1" strike="noStrike" dirty="0" err="1" smtClean="0">
              <a:effectLst>
                <a:outerShdw blurRad="38100" dist="38100" dir="2700000" algn="tl">
                  <a:srgbClr val="000000">
                    <a:alpha val="43137"/>
                  </a:srgbClr>
                </a:outerShdw>
              </a:effectLst>
            </a:rPr>
            <a:t>الخاصة،على</a:t>
          </a:r>
          <a:r>
            <a:rPr lang="ar-SA" sz="2000" b="1" strike="noStrike" dirty="0" smtClean="0">
              <a:effectLst>
                <a:outerShdw blurRad="38100" dist="38100" dir="2700000" algn="tl">
                  <a:srgbClr val="000000">
                    <a:alpha val="43137"/>
                  </a:srgbClr>
                </a:outerShdw>
              </a:effectLst>
            </a:rPr>
            <a:t> سبيل المثال: “هل يمكنك إخباري بمدى شعورك بالسعادة الآن؟” إذا كنت ترغب في جمع المزيد من الإجابات المتعمقة من المستجيبين ، فستعمل الأسئلة المفتوحة بشكل أفضل. لا تقدم هذه الخيارات خيارات محددة مسبقًا للإجابة وتسمح بدلاً من ذلك للمستجيبين بوضع ما يحلو لهم بالضبط بكلماتهم الخاصة. </a:t>
          </a:r>
          <a:endParaRPr lang="ar-SA" sz="2000" b="1" strike="noStrike" dirty="0">
            <a:effectLst>
              <a:outerShdw blurRad="38100" dist="38100" dir="2700000" algn="tl">
                <a:srgbClr val="000000">
                  <a:alpha val="43137"/>
                </a:srgbClr>
              </a:outerShdw>
            </a:effectLst>
          </a:endParaRPr>
        </a:p>
      </dgm:t>
    </dgm:pt>
    <dgm:pt modelId="{B0D86766-C0A9-4AD3-87BA-7F52A7FC7CD5}" type="parTrans" cxnId="{2037D5D5-F9E5-48FA-BE26-90C65370618E}">
      <dgm:prSet/>
      <dgm:spPr/>
      <dgm:t>
        <a:bodyPr/>
        <a:lstStyle/>
        <a:p>
          <a:pPr rtl="1"/>
          <a:endParaRPr lang="ar-SA"/>
        </a:p>
      </dgm:t>
    </dgm:pt>
    <dgm:pt modelId="{396B1C9B-0981-4AC4-9BBF-F22BD8BEDCB0}" type="sibTrans" cxnId="{2037D5D5-F9E5-48FA-BE26-90C65370618E}">
      <dgm:prSet/>
      <dgm:spPr/>
      <dgm:t>
        <a:bodyPr/>
        <a:lstStyle/>
        <a:p>
          <a:pPr rtl="1"/>
          <a:endParaRPr lang="ar-SA"/>
        </a:p>
      </dgm:t>
    </dgm:pt>
    <dgm:pt modelId="{070E852A-89F6-4163-9F6A-7454D77B3943}">
      <dgm:prSet phldrT="[نص]" custT="1"/>
      <dgm:spPr/>
      <dgm:t>
        <a:bodyPr/>
        <a:lstStyle/>
        <a:p>
          <a:pPr rtl="1"/>
          <a:r>
            <a:rPr lang="ar-SA" sz="2000" b="1" i="0" dirty="0" smtClean="0">
              <a:effectLst>
                <a:outerShdw blurRad="38100" dist="38100" dir="2700000" algn="tl">
                  <a:srgbClr val="000000">
                    <a:alpha val="43137"/>
                  </a:srgbClr>
                </a:outerShdw>
              </a:effectLst>
            </a:rPr>
            <a:t>ثالثا :الاستبيانات </a:t>
          </a:r>
          <a:r>
            <a:rPr lang="ar-SA" sz="2000" b="1" i="0" dirty="0" err="1" smtClean="0">
              <a:effectLst>
                <a:outerShdw blurRad="38100" dist="38100" dir="2700000" algn="tl">
                  <a:srgbClr val="000000">
                    <a:alpha val="43137"/>
                  </a:srgbClr>
                </a:outerShdw>
              </a:effectLst>
            </a:rPr>
            <a:t>المختلطة:يقوم</a:t>
          </a:r>
          <a:r>
            <a:rPr lang="ar-SA" sz="2000" b="1" i="0" dirty="0" smtClean="0">
              <a:effectLst>
                <a:outerShdw blurRad="38100" dist="38100" dir="2700000" algn="tl">
                  <a:srgbClr val="000000">
                    <a:alpha val="43137"/>
                  </a:srgbClr>
                </a:outerShdw>
              </a:effectLst>
            </a:rPr>
            <a:t> الباحث في هذا النوع من الاستبيانات الجمع بين اسئلة الاستبيان المفتوح مع اسئلة استبيان مغلقة، يلجا الباحث احيانا الى الجمع بين نوعان من اسئلة الاستبيانات لوجود اسئلة يحتاج فيها الباحث الى معلومات من المستجيبين اكثر تفصيلا ومعلومات ثانوية لا يحتاج الباحث منها معلومات </a:t>
          </a:r>
          <a:r>
            <a:rPr lang="ar-SA" sz="2000" b="1" i="0" dirty="0" err="1" smtClean="0">
              <a:effectLst>
                <a:outerShdw blurRad="38100" dist="38100" dir="2700000" algn="tl">
                  <a:srgbClr val="000000">
                    <a:alpha val="43137"/>
                  </a:srgbClr>
                </a:outerShdw>
              </a:effectLst>
            </a:rPr>
            <a:t>مفصلة،هذا</a:t>
          </a:r>
          <a:r>
            <a:rPr lang="ar-SA" sz="2000" b="1" i="0" dirty="0" smtClean="0">
              <a:effectLst>
                <a:outerShdw blurRad="38100" dist="38100" dir="2700000" algn="tl">
                  <a:srgbClr val="000000">
                    <a:alpha val="43137"/>
                  </a:srgbClr>
                </a:outerShdw>
              </a:effectLst>
            </a:rPr>
            <a:t> النوع من الاسئلة هي الاكثر كفاءة من بين انواع الاستبيانات </a:t>
          </a:r>
          <a:r>
            <a:rPr lang="ar-SA" sz="2000" b="1" i="0" dirty="0" err="1" smtClean="0">
              <a:effectLst>
                <a:outerShdw blurRad="38100" dist="38100" dir="2700000" algn="tl">
                  <a:srgbClr val="000000">
                    <a:alpha val="43137"/>
                  </a:srgbClr>
                </a:outerShdw>
              </a:effectLst>
            </a:rPr>
            <a:t>لانها</a:t>
          </a:r>
          <a:r>
            <a:rPr lang="ar-SA" sz="2000" b="1" i="0" dirty="0" smtClean="0">
              <a:effectLst>
                <a:outerShdw blurRad="38100" dist="38100" dir="2700000" algn="tl">
                  <a:srgbClr val="000000">
                    <a:alpha val="43137"/>
                  </a:srgbClr>
                </a:outerShdw>
              </a:effectLst>
            </a:rPr>
            <a:t> يعطي للمستجيبين فرصة الاجابة بشكل اكثر دقة وايجابية.</a:t>
          </a:r>
          <a:endParaRPr lang="ar-SA" sz="2000" b="1" i="0" dirty="0">
            <a:effectLst>
              <a:outerShdw blurRad="38100" dist="38100" dir="2700000" algn="tl">
                <a:srgbClr val="000000">
                  <a:alpha val="43137"/>
                </a:srgbClr>
              </a:outerShdw>
            </a:effectLst>
          </a:endParaRPr>
        </a:p>
      </dgm:t>
    </dgm:pt>
    <dgm:pt modelId="{BF9BFE32-907F-49D5-9313-E1EA2F3BD031}" type="parTrans" cxnId="{B6625265-AEFB-41B6-A1DC-A10A97BCBD07}">
      <dgm:prSet/>
      <dgm:spPr/>
      <dgm:t>
        <a:bodyPr/>
        <a:lstStyle/>
        <a:p>
          <a:pPr rtl="1"/>
          <a:endParaRPr lang="ar-SA"/>
        </a:p>
      </dgm:t>
    </dgm:pt>
    <dgm:pt modelId="{9C70C4D0-0D42-49A2-AE11-2FD9151EDD99}" type="sibTrans" cxnId="{B6625265-AEFB-41B6-A1DC-A10A97BCBD07}">
      <dgm:prSet/>
      <dgm:spPr/>
      <dgm:t>
        <a:bodyPr/>
        <a:lstStyle/>
        <a:p>
          <a:pPr rtl="1"/>
          <a:endParaRPr lang="ar-SA"/>
        </a:p>
      </dgm:t>
    </dgm:pt>
    <dgm:pt modelId="{52C5C993-AE17-4013-ABB5-2D7830C0EDAE}">
      <dgm:prSet phldrT="[نص]" custT="1"/>
      <dgm:spPr/>
      <dgm:t>
        <a:bodyPr/>
        <a:lstStyle/>
        <a:p>
          <a:pPr rtl="1"/>
          <a:r>
            <a:rPr lang="ar-SA" sz="2000" b="1" smtClean="0">
              <a:effectLst>
                <a:outerShdw blurRad="38100" dist="38100" dir="2700000" algn="tl">
                  <a:srgbClr val="000000">
                    <a:alpha val="43137"/>
                  </a:srgbClr>
                </a:outerShdw>
              </a:effectLst>
            </a:rPr>
            <a:t>رابعا : الاستبيان بالصور: أسئلة مصورة هذا النوع من الأسئلة سهل الاستخدام ويشجع المستجيبين على الإجابة. إنه يعمل بشكل مشابه لسؤال متعدد الخيارات. يتم طرح سؤال على المستجيبين ، وتكون خيارات الإجابة عبارة عن صور. </a:t>
          </a:r>
          <a:endParaRPr lang="ar-SA" sz="2000" b="1" dirty="0">
            <a:effectLst>
              <a:outerShdw blurRad="38100" dist="38100" dir="2700000" algn="tl">
                <a:srgbClr val="000000">
                  <a:alpha val="43137"/>
                </a:srgbClr>
              </a:outerShdw>
            </a:effectLst>
          </a:endParaRPr>
        </a:p>
      </dgm:t>
    </dgm:pt>
    <dgm:pt modelId="{D9430146-8509-4CC2-B60A-2AE51AF8B97C}" type="parTrans" cxnId="{C089C635-ED5F-4021-B801-78A9F517170F}">
      <dgm:prSet/>
      <dgm:spPr/>
      <dgm:t>
        <a:bodyPr/>
        <a:lstStyle/>
        <a:p>
          <a:pPr rtl="1"/>
          <a:endParaRPr lang="ar-SA"/>
        </a:p>
      </dgm:t>
    </dgm:pt>
    <dgm:pt modelId="{1A5ECE7A-F67C-4270-B3FA-4DB8E0AE5A20}" type="sibTrans" cxnId="{C089C635-ED5F-4021-B801-78A9F517170F}">
      <dgm:prSet/>
      <dgm:spPr/>
      <dgm:t>
        <a:bodyPr/>
        <a:lstStyle/>
        <a:p>
          <a:pPr rtl="1"/>
          <a:endParaRPr lang="ar-SA"/>
        </a:p>
      </dgm:t>
    </dgm:pt>
    <dgm:pt modelId="{B37270B8-B853-4324-BE93-2EA4EA1B39A2}" type="pres">
      <dgm:prSet presAssocID="{793B09E9-2E41-480F-997A-2B5A6EB59A2A}" presName="diagram" presStyleCnt="0">
        <dgm:presLayoutVars>
          <dgm:dir/>
          <dgm:resizeHandles val="exact"/>
        </dgm:presLayoutVars>
      </dgm:prSet>
      <dgm:spPr/>
      <dgm:t>
        <a:bodyPr/>
        <a:lstStyle/>
        <a:p>
          <a:endParaRPr lang="en-US"/>
        </a:p>
      </dgm:t>
    </dgm:pt>
    <dgm:pt modelId="{249B7ED3-2C4E-4C8B-BDE3-82ED4EFC2A32}" type="pres">
      <dgm:prSet presAssocID="{B391B003-42B2-49F7-B2F3-269AA01E42A0}" presName="node" presStyleLbl="node1" presStyleIdx="0" presStyleCnt="4" custScaleX="124785" custScaleY="99945">
        <dgm:presLayoutVars>
          <dgm:bulletEnabled val="1"/>
        </dgm:presLayoutVars>
      </dgm:prSet>
      <dgm:spPr/>
      <dgm:t>
        <a:bodyPr/>
        <a:lstStyle/>
        <a:p>
          <a:pPr rtl="1"/>
          <a:endParaRPr lang="ar-SA"/>
        </a:p>
      </dgm:t>
    </dgm:pt>
    <dgm:pt modelId="{6EB88920-A3E0-420A-8B1A-F2848B316FBE}" type="pres">
      <dgm:prSet presAssocID="{5E2AEFEA-DAE3-4600-B62C-B2FF5024D60C}" presName="sibTrans" presStyleCnt="0"/>
      <dgm:spPr/>
    </dgm:pt>
    <dgm:pt modelId="{7254699D-B42B-491D-8373-01C89B5D63F0}" type="pres">
      <dgm:prSet presAssocID="{C94CEECB-3389-40F6-9CF7-53DAB3669669}" presName="node" presStyleLbl="node1" presStyleIdx="1" presStyleCnt="4" custScaleX="120252">
        <dgm:presLayoutVars>
          <dgm:bulletEnabled val="1"/>
        </dgm:presLayoutVars>
      </dgm:prSet>
      <dgm:spPr/>
      <dgm:t>
        <a:bodyPr/>
        <a:lstStyle/>
        <a:p>
          <a:endParaRPr lang="en-US"/>
        </a:p>
      </dgm:t>
    </dgm:pt>
    <dgm:pt modelId="{66A9A1E5-EBB1-47DB-B713-C8BAEFE412E3}" type="pres">
      <dgm:prSet presAssocID="{396B1C9B-0981-4AC4-9BBF-F22BD8BEDCB0}" presName="sibTrans" presStyleCnt="0"/>
      <dgm:spPr/>
    </dgm:pt>
    <dgm:pt modelId="{00E269F9-D954-4A22-8FB3-69F8C7259069}" type="pres">
      <dgm:prSet presAssocID="{070E852A-89F6-4163-9F6A-7454D77B3943}" presName="node" presStyleLbl="node1" presStyleIdx="2" presStyleCnt="4">
        <dgm:presLayoutVars>
          <dgm:bulletEnabled val="1"/>
        </dgm:presLayoutVars>
      </dgm:prSet>
      <dgm:spPr/>
      <dgm:t>
        <a:bodyPr/>
        <a:lstStyle/>
        <a:p>
          <a:endParaRPr lang="en-US"/>
        </a:p>
      </dgm:t>
    </dgm:pt>
    <dgm:pt modelId="{B6C24910-9B4B-49B4-8727-D75665B9D076}" type="pres">
      <dgm:prSet presAssocID="{9C70C4D0-0D42-49A2-AE11-2FD9151EDD99}" presName="sibTrans" presStyleCnt="0"/>
      <dgm:spPr/>
    </dgm:pt>
    <dgm:pt modelId="{03E85A67-1AEF-4887-A444-4B9962600B7D}" type="pres">
      <dgm:prSet presAssocID="{52C5C993-AE17-4013-ABB5-2D7830C0EDAE}" presName="node" presStyleLbl="node1" presStyleIdx="3" presStyleCnt="4">
        <dgm:presLayoutVars>
          <dgm:bulletEnabled val="1"/>
        </dgm:presLayoutVars>
      </dgm:prSet>
      <dgm:spPr/>
      <dgm:t>
        <a:bodyPr/>
        <a:lstStyle/>
        <a:p>
          <a:endParaRPr lang="en-US"/>
        </a:p>
      </dgm:t>
    </dgm:pt>
  </dgm:ptLst>
  <dgm:cxnLst>
    <dgm:cxn modelId="{C089C635-ED5F-4021-B801-78A9F517170F}" srcId="{793B09E9-2E41-480F-997A-2B5A6EB59A2A}" destId="{52C5C993-AE17-4013-ABB5-2D7830C0EDAE}" srcOrd="3" destOrd="0" parTransId="{D9430146-8509-4CC2-B60A-2AE51AF8B97C}" sibTransId="{1A5ECE7A-F67C-4270-B3FA-4DB8E0AE5A20}"/>
    <dgm:cxn modelId="{F0696198-0AFF-4755-B607-FE7C72F1CD09}" srcId="{793B09E9-2E41-480F-997A-2B5A6EB59A2A}" destId="{B391B003-42B2-49F7-B2F3-269AA01E42A0}" srcOrd="0" destOrd="0" parTransId="{7E7542C3-756A-47B2-81FB-18CC8C1ECC40}" sibTransId="{5E2AEFEA-DAE3-4600-B62C-B2FF5024D60C}"/>
    <dgm:cxn modelId="{2037D5D5-F9E5-48FA-BE26-90C65370618E}" srcId="{793B09E9-2E41-480F-997A-2B5A6EB59A2A}" destId="{C94CEECB-3389-40F6-9CF7-53DAB3669669}" srcOrd="1" destOrd="0" parTransId="{B0D86766-C0A9-4AD3-87BA-7F52A7FC7CD5}" sibTransId="{396B1C9B-0981-4AC4-9BBF-F22BD8BEDCB0}"/>
    <dgm:cxn modelId="{FB287445-D596-44DD-B3C6-E978B9629E1E}" type="presOf" srcId="{793B09E9-2E41-480F-997A-2B5A6EB59A2A}" destId="{B37270B8-B853-4324-BE93-2EA4EA1B39A2}" srcOrd="0" destOrd="0" presId="urn:microsoft.com/office/officeart/2005/8/layout/default"/>
    <dgm:cxn modelId="{603D009F-32D3-4D23-9EF1-EAFE72715FA6}" type="presOf" srcId="{52C5C993-AE17-4013-ABB5-2D7830C0EDAE}" destId="{03E85A67-1AEF-4887-A444-4B9962600B7D}" srcOrd="0" destOrd="0" presId="urn:microsoft.com/office/officeart/2005/8/layout/default"/>
    <dgm:cxn modelId="{CAD91B33-5F5E-4E36-A245-6A19A29C478D}" type="presOf" srcId="{C94CEECB-3389-40F6-9CF7-53DAB3669669}" destId="{7254699D-B42B-491D-8373-01C89B5D63F0}" srcOrd="0" destOrd="0" presId="urn:microsoft.com/office/officeart/2005/8/layout/default"/>
    <dgm:cxn modelId="{7EF3E0FC-7D99-4279-93B2-85DEB47C8839}" type="presOf" srcId="{070E852A-89F6-4163-9F6A-7454D77B3943}" destId="{00E269F9-D954-4A22-8FB3-69F8C7259069}" srcOrd="0" destOrd="0" presId="urn:microsoft.com/office/officeart/2005/8/layout/default"/>
    <dgm:cxn modelId="{B6625265-AEFB-41B6-A1DC-A10A97BCBD07}" srcId="{793B09E9-2E41-480F-997A-2B5A6EB59A2A}" destId="{070E852A-89F6-4163-9F6A-7454D77B3943}" srcOrd="2" destOrd="0" parTransId="{BF9BFE32-907F-49D5-9313-E1EA2F3BD031}" sibTransId="{9C70C4D0-0D42-49A2-AE11-2FD9151EDD99}"/>
    <dgm:cxn modelId="{81D4CC72-626F-48B9-9797-76D65BA77B06}" type="presOf" srcId="{B391B003-42B2-49F7-B2F3-269AA01E42A0}" destId="{249B7ED3-2C4E-4C8B-BDE3-82ED4EFC2A32}" srcOrd="0" destOrd="0" presId="urn:microsoft.com/office/officeart/2005/8/layout/default"/>
    <dgm:cxn modelId="{56B2ADAA-45C4-45C9-9C6D-5A0DDAA6B10D}" type="presParOf" srcId="{B37270B8-B853-4324-BE93-2EA4EA1B39A2}" destId="{249B7ED3-2C4E-4C8B-BDE3-82ED4EFC2A32}" srcOrd="0" destOrd="0" presId="urn:microsoft.com/office/officeart/2005/8/layout/default"/>
    <dgm:cxn modelId="{17BCF2C3-69CB-42D4-B3F0-41F2DDB511DA}" type="presParOf" srcId="{B37270B8-B853-4324-BE93-2EA4EA1B39A2}" destId="{6EB88920-A3E0-420A-8B1A-F2848B316FBE}" srcOrd="1" destOrd="0" presId="urn:microsoft.com/office/officeart/2005/8/layout/default"/>
    <dgm:cxn modelId="{83091ADC-9266-4E7D-A5BE-8FDB19CF3117}" type="presParOf" srcId="{B37270B8-B853-4324-BE93-2EA4EA1B39A2}" destId="{7254699D-B42B-491D-8373-01C89B5D63F0}" srcOrd="2" destOrd="0" presId="urn:microsoft.com/office/officeart/2005/8/layout/default"/>
    <dgm:cxn modelId="{F9F4BEFB-A578-403F-8EAA-77A64CED06D8}" type="presParOf" srcId="{B37270B8-B853-4324-BE93-2EA4EA1B39A2}" destId="{66A9A1E5-EBB1-47DB-B713-C8BAEFE412E3}" srcOrd="3" destOrd="0" presId="urn:microsoft.com/office/officeart/2005/8/layout/default"/>
    <dgm:cxn modelId="{3B0CF34E-9308-4DD2-B80E-FBCD5F285B51}" type="presParOf" srcId="{B37270B8-B853-4324-BE93-2EA4EA1B39A2}" destId="{00E269F9-D954-4A22-8FB3-69F8C7259069}" srcOrd="4" destOrd="0" presId="urn:microsoft.com/office/officeart/2005/8/layout/default"/>
    <dgm:cxn modelId="{EEFBFE64-527F-42D3-9266-98DBFB25D9E7}" type="presParOf" srcId="{B37270B8-B853-4324-BE93-2EA4EA1B39A2}" destId="{B6C24910-9B4B-49B4-8727-D75665B9D076}" srcOrd="5" destOrd="0" presId="urn:microsoft.com/office/officeart/2005/8/layout/default"/>
    <dgm:cxn modelId="{6EFF5BA9-E1F0-4E67-AA0D-4EB8820EB1C4}" type="presParOf" srcId="{B37270B8-B853-4324-BE93-2EA4EA1B39A2}" destId="{03E85A67-1AEF-4887-A444-4B9962600B7D}" srcOrd="6"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E3585ED6-7891-482B-BE23-F9195A0A33A8}" type="doc">
      <dgm:prSet loTypeId="urn:microsoft.com/office/officeart/2005/8/layout/process4" loCatId="list" qsTypeId="urn:microsoft.com/office/officeart/2005/8/quickstyle/simple2" qsCatId="simple" csTypeId="urn:microsoft.com/office/officeart/2005/8/colors/colorful2" csCatId="colorful" phldr="1"/>
      <dgm:spPr/>
      <dgm:t>
        <a:bodyPr/>
        <a:lstStyle/>
        <a:p>
          <a:pPr rtl="1"/>
          <a:endParaRPr lang="ar-SA"/>
        </a:p>
      </dgm:t>
    </dgm:pt>
    <dgm:pt modelId="{A32D9C93-1133-43CF-B7C8-82F56B4128F0}">
      <dgm:prSet phldrT="[نص]" custT="1"/>
      <dgm:spPr/>
      <dgm:t>
        <a:bodyPr/>
        <a:lstStyle/>
        <a:p>
          <a:pPr rtl="1"/>
          <a:r>
            <a:rPr lang="ar-SA" sz="2000" b="1" dirty="0" smtClean="0">
              <a:solidFill>
                <a:schemeClr val="bg1"/>
              </a:solidFill>
              <a:effectLst>
                <a:outerShdw blurRad="38100" dist="38100" dir="2700000" algn="tl">
                  <a:srgbClr val="000000">
                    <a:alpha val="43137"/>
                  </a:srgbClr>
                </a:outerShdw>
              </a:effectLst>
            </a:rPr>
            <a:t>المقابلة المنظمة :المقابلات المنظمة لها أسئلة محددة مسبقًا بترتيب محدد. غالبًا ما تكون مغلقة ، وتتميز بأسئلة ثنائية التفرع (نعم / لا) أو أسئلة متعددة الخيارات. على الرغم من وجود المقابلات المنظمة المفتوحة ، إلا أنها أقل شيوعًا. تجعل أنواع الأسئلة المطروحة المقابلات المنظمة أداة كمية في الغالب. </a:t>
          </a:r>
          <a:endParaRPr lang="ar-SA" sz="2000" b="1" dirty="0">
            <a:solidFill>
              <a:schemeClr val="bg1"/>
            </a:solidFill>
            <a:effectLst>
              <a:outerShdw blurRad="38100" dist="38100" dir="2700000" algn="tl">
                <a:srgbClr val="000000">
                  <a:alpha val="43137"/>
                </a:srgbClr>
              </a:outerShdw>
            </a:effectLst>
          </a:endParaRPr>
        </a:p>
      </dgm:t>
    </dgm:pt>
    <dgm:pt modelId="{E79C4C8A-5034-4C57-B326-D57CA73AD05D}" type="parTrans" cxnId="{6C74D04B-594A-4A80-A7B4-AB7A6766E7FA}">
      <dgm:prSet/>
      <dgm:spPr/>
      <dgm:t>
        <a:bodyPr/>
        <a:lstStyle/>
        <a:p>
          <a:pPr rtl="1"/>
          <a:endParaRPr lang="ar-SA"/>
        </a:p>
      </dgm:t>
    </dgm:pt>
    <dgm:pt modelId="{FA4430DF-32F9-47D4-8886-BCB35E4CB3AF}" type="sibTrans" cxnId="{6C74D04B-594A-4A80-A7B4-AB7A6766E7FA}">
      <dgm:prSet/>
      <dgm:spPr/>
      <dgm:t>
        <a:bodyPr/>
        <a:lstStyle/>
        <a:p>
          <a:pPr rtl="1"/>
          <a:endParaRPr lang="ar-SA"/>
        </a:p>
      </dgm:t>
    </dgm:pt>
    <dgm:pt modelId="{873EC2AA-25D3-4DC1-892D-6AF6118363C8}">
      <dgm:prSet phldrT="[نص]" custT="1"/>
      <dgm:spPr/>
      <dgm:t>
        <a:bodyPr/>
        <a:lstStyle/>
        <a:p>
          <a:pPr rtl="1"/>
          <a:r>
            <a:rPr lang="ar-SA" sz="2400" b="1" dirty="0" smtClean="0">
              <a:solidFill>
                <a:schemeClr val="bg1"/>
              </a:solidFill>
              <a:effectLst>
                <a:outerShdw blurRad="38100" dist="38100" dir="2700000" algn="tl">
                  <a:srgbClr val="000000">
                    <a:alpha val="43137"/>
                  </a:srgbClr>
                </a:outerShdw>
              </a:effectLst>
            </a:rPr>
            <a:t>المقابلة غير </a:t>
          </a:r>
          <a:r>
            <a:rPr lang="ar-SA" sz="2400" b="1" dirty="0" err="1" smtClean="0">
              <a:solidFill>
                <a:schemeClr val="bg1"/>
              </a:solidFill>
              <a:effectLst>
                <a:outerShdw blurRad="38100" dist="38100" dir="2700000" algn="tl">
                  <a:srgbClr val="000000">
                    <a:alpha val="43137"/>
                  </a:srgbClr>
                </a:outerShdw>
              </a:effectLst>
            </a:rPr>
            <a:t>المنظمة:المقابلة</a:t>
          </a:r>
          <a:r>
            <a:rPr lang="ar-SA" sz="2400" b="1" dirty="0" smtClean="0">
              <a:solidFill>
                <a:schemeClr val="bg1"/>
              </a:solidFill>
              <a:effectLst>
                <a:outerShdw blurRad="38100" dist="38100" dir="2700000" algn="tl">
                  <a:srgbClr val="000000">
                    <a:alpha val="43137"/>
                  </a:srgbClr>
                </a:outerShdw>
              </a:effectLst>
            </a:rPr>
            <a:t> غير المنظمة هي أكثر أنواع المقابلات مرونة. لم يتم تعيين الأسئلة والترتيب الذي يتم طرحها فيه. بدلاً من ذلك ، يمكن أن تستمر المقابلة بشكل تلقائي ، بناءً على إجابات المشارك السابقة.</a:t>
          </a:r>
          <a:endParaRPr lang="ar-SA" sz="2400" b="1" dirty="0">
            <a:solidFill>
              <a:schemeClr val="bg1"/>
            </a:solidFill>
            <a:effectLst>
              <a:outerShdw blurRad="38100" dist="38100" dir="2700000" algn="tl">
                <a:srgbClr val="000000">
                  <a:alpha val="43137"/>
                </a:srgbClr>
              </a:outerShdw>
            </a:effectLst>
          </a:endParaRPr>
        </a:p>
      </dgm:t>
    </dgm:pt>
    <dgm:pt modelId="{D00DF48A-7ACB-42C3-B4BF-9C5AA2142BE6}" type="parTrans" cxnId="{FEDE4930-8CBB-427C-996D-1ECDB737A976}">
      <dgm:prSet/>
      <dgm:spPr/>
      <dgm:t>
        <a:bodyPr/>
        <a:lstStyle/>
        <a:p>
          <a:pPr rtl="1"/>
          <a:endParaRPr lang="ar-SA"/>
        </a:p>
      </dgm:t>
    </dgm:pt>
    <dgm:pt modelId="{41FCDA60-ABB8-4E49-B448-F55840A11FF9}" type="sibTrans" cxnId="{FEDE4930-8CBB-427C-996D-1ECDB737A976}">
      <dgm:prSet/>
      <dgm:spPr/>
      <dgm:t>
        <a:bodyPr/>
        <a:lstStyle/>
        <a:p>
          <a:pPr rtl="1"/>
          <a:endParaRPr lang="ar-SA"/>
        </a:p>
      </dgm:t>
    </dgm:pt>
    <dgm:pt modelId="{BDAD33D5-75EA-4C60-A726-20A90A961520}">
      <dgm:prSet phldrT="[نص]"/>
      <dgm:spPr/>
      <dgm:t>
        <a:bodyPr/>
        <a:lstStyle/>
        <a:p>
          <a:pPr rtl="1"/>
          <a:r>
            <a:rPr lang="ar-SA" b="1" dirty="0" smtClean="0">
              <a:solidFill>
                <a:schemeClr val="bg1"/>
              </a:solidFill>
              <a:effectLst>
                <a:outerShdw blurRad="38100" dist="38100" dir="2700000" algn="tl">
                  <a:srgbClr val="000000">
                    <a:alpha val="43137"/>
                  </a:srgbClr>
                </a:outerShdw>
              </a:effectLst>
            </a:rPr>
            <a:t>المقابلة شبه المنظمة: المقابلات شبه المنظمة هي مزيج من المقابلات المنظمة وغير المنظمة. في حين أن القائم بإجراء المقابلة لديه خطة عامة لما يريد طرحه ، لا يجب أن تتبع الأسئلة صياغة أو طلبًا </a:t>
          </a:r>
          <a:r>
            <a:rPr lang="ar-SA" b="1" dirty="0" err="1" smtClean="0">
              <a:solidFill>
                <a:schemeClr val="bg1"/>
              </a:solidFill>
              <a:effectLst>
                <a:outerShdw blurRad="38100" dist="38100" dir="2700000" algn="tl">
                  <a:srgbClr val="000000">
                    <a:alpha val="43137"/>
                  </a:srgbClr>
                </a:outerShdw>
              </a:effectLst>
            </a:rPr>
            <a:t>معينًا،غالبًا</a:t>
          </a:r>
          <a:r>
            <a:rPr lang="ar-SA" b="1" dirty="0" smtClean="0">
              <a:solidFill>
                <a:schemeClr val="bg1"/>
              </a:solidFill>
              <a:effectLst>
                <a:outerShdw blurRad="38100" dist="38100" dir="2700000" algn="tl">
                  <a:srgbClr val="000000">
                    <a:alpha val="43137"/>
                  </a:srgbClr>
                </a:outerShdw>
              </a:effectLst>
            </a:rPr>
            <a:t> ما تكون المقابلات شبه المنظمة مفتوحة ، مما يسمح بالمرونة .</a:t>
          </a:r>
          <a:endParaRPr lang="ar-SA" b="1" dirty="0">
            <a:solidFill>
              <a:schemeClr val="bg1"/>
            </a:solidFill>
            <a:effectLst>
              <a:outerShdw blurRad="38100" dist="38100" dir="2700000" algn="tl">
                <a:srgbClr val="000000">
                  <a:alpha val="43137"/>
                </a:srgbClr>
              </a:outerShdw>
            </a:effectLst>
          </a:endParaRPr>
        </a:p>
      </dgm:t>
    </dgm:pt>
    <dgm:pt modelId="{9BF72919-93D2-43A6-93CE-99B5F47CCE83}" type="sibTrans" cxnId="{E422EB21-8897-49E4-A1F8-49647D93A442}">
      <dgm:prSet/>
      <dgm:spPr/>
      <dgm:t>
        <a:bodyPr/>
        <a:lstStyle/>
        <a:p>
          <a:pPr rtl="1"/>
          <a:endParaRPr lang="ar-SA"/>
        </a:p>
      </dgm:t>
    </dgm:pt>
    <dgm:pt modelId="{57134CF0-CD1A-4EB3-8E4F-4C32CC1F8555}" type="parTrans" cxnId="{E422EB21-8897-49E4-A1F8-49647D93A442}">
      <dgm:prSet/>
      <dgm:spPr/>
      <dgm:t>
        <a:bodyPr/>
        <a:lstStyle/>
        <a:p>
          <a:pPr rtl="1"/>
          <a:endParaRPr lang="ar-SA"/>
        </a:p>
      </dgm:t>
    </dgm:pt>
    <dgm:pt modelId="{BBFDFE4E-F9E1-4C2F-B975-9413B3158240}" type="pres">
      <dgm:prSet presAssocID="{E3585ED6-7891-482B-BE23-F9195A0A33A8}" presName="Name0" presStyleCnt="0">
        <dgm:presLayoutVars>
          <dgm:dir/>
          <dgm:animLvl val="lvl"/>
          <dgm:resizeHandles val="exact"/>
        </dgm:presLayoutVars>
      </dgm:prSet>
      <dgm:spPr/>
      <dgm:t>
        <a:bodyPr/>
        <a:lstStyle/>
        <a:p>
          <a:endParaRPr lang="en-US"/>
        </a:p>
      </dgm:t>
    </dgm:pt>
    <dgm:pt modelId="{838EF3C3-DB42-40E1-84F3-E1B4CDFB94F8}" type="pres">
      <dgm:prSet presAssocID="{873EC2AA-25D3-4DC1-892D-6AF6118363C8}" presName="boxAndChildren" presStyleCnt="0"/>
      <dgm:spPr/>
    </dgm:pt>
    <dgm:pt modelId="{ABD31475-E810-4E24-9C29-1702B5350E50}" type="pres">
      <dgm:prSet presAssocID="{873EC2AA-25D3-4DC1-892D-6AF6118363C8}" presName="parentTextBox" presStyleLbl="node1" presStyleIdx="0" presStyleCnt="3"/>
      <dgm:spPr/>
      <dgm:t>
        <a:bodyPr/>
        <a:lstStyle/>
        <a:p>
          <a:endParaRPr lang="en-US"/>
        </a:p>
      </dgm:t>
    </dgm:pt>
    <dgm:pt modelId="{9EE7A04E-3335-4166-8D56-E6FA88A4EC98}" type="pres">
      <dgm:prSet presAssocID="{9BF72919-93D2-43A6-93CE-99B5F47CCE83}" presName="sp" presStyleCnt="0"/>
      <dgm:spPr/>
    </dgm:pt>
    <dgm:pt modelId="{6EF9A857-3224-45BB-99F2-390FAC291F5C}" type="pres">
      <dgm:prSet presAssocID="{BDAD33D5-75EA-4C60-A726-20A90A961520}" presName="arrowAndChildren" presStyleCnt="0"/>
      <dgm:spPr/>
    </dgm:pt>
    <dgm:pt modelId="{044163BA-AC8D-4E65-8B88-61258F7E8CC5}" type="pres">
      <dgm:prSet presAssocID="{BDAD33D5-75EA-4C60-A726-20A90A961520}" presName="parentTextArrow" presStyleLbl="node1" presStyleIdx="1" presStyleCnt="3"/>
      <dgm:spPr/>
      <dgm:t>
        <a:bodyPr/>
        <a:lstStyle/>
        <a:p>
          <a:endParaRPr lang="en-US"/>
        </a:p>
      </dgm:t>
    </dgm:pt>
    <dgm:pt modelId="{48274A3B-745A-43CA-B481-A86FF4D82C8C}" type="pres">
      <dgm:prSet presAssocID="{FA4430DF-32F9-47D4-8886-BCB35E4CB3AF}" presName="sp" presStyleCnt="0"/>
      <dgm:spPr/>
    </dgm:pt>
    <dgm:pt modelId="{28B60DB8-E42C-4605-8AE9-9E91846334BA}" type="pres">
      <dgm:prSet presAssocID="{A32D9C93-1133-43CF-B7C8-82F56B4128F0}" presName="arrowAndChildren" presStyleCnt="0"/>
      <dgm:spPr/>
    </dgm:pt>
    <dgm:pt modelId="{3B34BC8D-8273-4BD3-9161-E2A1509C6C61}" type="pres">
      <dgm:prSet presAssocID="{A32D9C93-1133-43CF-B7C8-82F56B4128F0}" presName="parentTextArrow" presStyleLbl="node1" presStyleIdx="2" presStyleCnt="3" custLinFactNeighborX="-5772" custLinFactNeighborY="-46"/>
      <dgm:spPr/>
      <dgm:t>
        <a:bodyPr/>
        <a:lstStyle/>
        <a:p>
          <a:endParaRPr lang="en-US"/>
        </a:p>
      </dgm:t>
    </dgm:pt>
  </dgm:ptLst>
  <dgm:cxnLst>
    <dgm:cxn modelId="{431CB46E-E4FE-4A14-9AFA-5DC419E402CD}" type="presOf" srcId="{E3585ED6-7891-482B-BE23-F9195A0A33A8}" destId="{BBFDFE4E-F9E1-4C2F-B975-9413B3158240}" srcOrd="0" destOrd="0" presId="urn:microsoft.com/office/officeart/2005/8/layout/process4"/>
    <dgm:cxn modelId="{E422EB21-8897-49E4-A1F8-49647D93A442}" srcId="{E3585ED6-7891-482B-BE23-F9195A0A33A8}" destId="{BDAD33D5-75EA-4C60-A726-20A90A961520}" srcOrd="1" destOrd="0" parTransId="{57134CF0-CD1A-4EB3-8E4F-4C32CC1F8555}" sibTransId="{9BF72919-93D2-43A6-93CE-99B5F47CCE83}"/>
    <dgm:cxn modelId="{6C74D04B-594A-4A80-A7B4-AB7A6766E7FA}" srcId="{E3585ED6-7891-482B-BE23-F9195A0A33A8}" destId="{A32D9C93-1133-43CF-B7C8-82F56B4128F0}" srcOrd="0" destOrd="0" parTransId="{E79C4C8A-5034-4C57-B326-D57CA73AD05D}" sibTransId="{FA4430DF-32F9-47D4-8886-BCB35E4CB3AF}"/>
    <dgm:cxn modelId="{BE1A81EE-51E6-464A-9817-8DA1F5E15991}" type="presOf" srcId="{873EC2AA-25D3-4DC1-892D-6AF6118363C8}" destId="{ABD31475-E810-4E24-9C29-1702B5350E50}" srcOrd="0" destOrd="0" presId="urn:microsoft.com/office/officeart/2005/8/layout/process4"/>
    <dgm:cxn modelId="{FEDE4930-8CBB-427C-996D-1ECDB737A976}" srcId="{E3585ED6-7891-482B-BE23-F9195A0A33A8}" destId="{873EC2AA-25D3-4DC1-892D-6AF6118363C8}" srcOrd="2" destOrd="0" parTransId="{D00DF48A-7ACB-42C3-B4BF-9C5AA2142BE6}" sibTransId="{41FCDA60-ABB8-4E49-B448-F55840A11FF9}"/>
    <dgm:cxn modelId="{B99EEF95-B00C-415E-BA2A-205E5342FF92}" type="presOf" srcId="{BDAD33D5-75EA-4C60-A726-20A90A961520}" destId="{044163BA-AC8D-4E65-8B88-61258F7E8CC5}" srcOrd="0" destOrd="0" presId="urn:microsoft.com/office/officeart/2005/8/layout/process4"/>
    <dgm:cxn modelId="{755EF8AD-0372-4620-BBAE-B6941134E001}" type="presOf" srcId="{A32D9C93-1133-43CF-B7C8-82F56B4128F0}" destId="{3B34BC8D-8273-4BD3-9161-E2A1509C6C61}" srcOrd="0" destOrd="0" presId="urn:microsoft.com/office/officeart/2005/8/layout/process4"/>
    <dgm:cxn modelId="{ABE0BDEB-9699-4AC2-A849-6803CB96948E}" type="presParOf" srcId="{BBFDFE4E-F9E1-4C2F-B975-9413B3158240}" destId="{838EF3C3-DB42-40E1-84F3-E1B4CDFB94F8}" srcOrd="0" destOrd="0" presId="urn:microsoft.com/office/officeart/2005/8/layout/process4"/>
    <dgm:cxn modelId="{4245DFDD-EFCD-4F61-B2C1-F280E7F7FF7B}" type="presParOf" srcId="{838EF3C3-DB42-40E1-84F3-E1B4CDFB94F8}" destId="{ABD31475-E810-4E24-9C29-1702B5350E50}" srcOrd="0" destOrd="0" presId="urn:microsoft.com/office/officeart/2005/8/layout/process4"/>
    <dgm:cxn modelId="{D91AF79C-C85A-4DB3-B4BB-7A5F646ACD03}" type="presParOf" srcId="{BBFDFE4E-F9E1-4C2F-B975-9413B3158240}" destId="{9EE7A04E-3335-4166-8D56-E6FA88A4EC98}" srcOrd="1" destOrd="0" presId="urn:microsoft.com/office/officeart/2005/8/layout/process4"/>
    <dgm:cxn modelId="{DD76201A-7DB2-466D-828D-BCAA8A7A1B3B}" type="presParOf" srcId="{BBFDFE4E-F9E1-4C2F-B975-9413B3158240}" destId="{6EF9A857-3224-45BB-99F2-390FAC291F5C}" srcOrd="2" destOrd="0" presId="urn:microsoft.com/office/officeart/2005/8/layout/process4"/>
    <dgm:cxn modelId="{F9774768-FAC1-46BA-BAF6-90B70F950708}" type="presParOf" srcId="{6EF9A857-3224-45BB-99F2-390FAC291F5C}" destId="{044163BA-AC8D-4E65-8B88-61258F7E8CC5}" srcOrd="0" destOrd="0" presId="urn:microsoft.com/office/officeart/2005/8/layout/process4"/>
    <dgm:cxn modelId="{4D165B6F-CBFE-4AC0-84A5-638BB16B71B8}" type="presParOf" srcId="{BBFDFE4E-F9E1-4C2F-B975-9413B3158240}" destId="{48274A3B-745A-43CA-B481-A86FF4D82C8C}" srcOrd="3" destOrd="0" presId="urn:microsoft.com/office/officeart/2005/8/layout/process4"/>
    <dgm:cxn modelId="{39F00C75-CFF7-4CED-A112-41582FE59E42}" type="presParOf" srcId="{BBFDFE4E-F9E1-4C2F-B975-9413B3158240}" destId="{28B60DB8-E42C-4605-8AE9-9E91846334BA}" srcOrd="4" destOrd="0" presId="urn:microsoft.com/office/officeart/2005/8/layout/process4"/>
    <dgm:cxn modelId="{EFEBB5D2-0507-4F75-9DC3-67C7383364A1}" type="presParOf" srcId="{28B60DB8-E42C-4605-8AE9-9E91846334BA}" destId="{3B34BC8D-8273-4BD3-9161-E2A1509C6C61}" srcOrd="0" destOrd="0" presId="urn:microsoft.com/office/officeart/2005/8/layout/process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F0B7F78-101E-440E-A839-E2E86BF44F39}">
      <dsp:nvSpPr>
        <dsp:cNvPr id="0" name=""/>
        <dsp:cNvSpPr/>
      </dsp:nvSpPr>
      <dsp:spPr>
        <a:xfrm rot="5400000">
          <a:off x="563762" y="2040055"/>
          <a:ext cx="1684089" cy="2802287"/>
        </a:xfrm>
        <a:prstGeom prst="corner">
          <a:avLst>
            <a:gd name="adj1" fmla="val 16120"/>
            <a:gd name="adj2" fmla="val 16110"/>
          </a:avLst>
        </a:prstGeom>
        <a:solidFill>
          <a:schemeClr val="accent3">
            <a:hueOff val="0"/>
            <a:satOff val="0"/>
            <a:lumOff val="0"/>
            <a:alphaOff val="0"/>
          </a:schemeClr>
        </a:solidFill>
        <a:ln w="12700" cap="flat" cmpd="sng" algn="ctr">
          <a:solidFill>
            <a:schemeClr val="accent3">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5CBBF640-2A1E-48C8-87C5-0C3338F7FEEA}">
      <dsp:nvSpPr>
        <dsp:cNvPr id="0" name=""/>
        <dsp:cNvSpPr/>
      </dsp:nvSpPr>
      <dsp:spPr>
        <a:xfrm>
          <a:off x="282645" y="2877335"/>
          <a:ext cx="2529920" cy="221762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5250" tIns="95250" rIns="95250" bIns="95250" numCol="1" spcCol="1270" anchor="t" anchorCtr="0">
          <a:noAutofit/>
        </a:bodyPr>
        <a:lstStyle/>
        <a:p>
          <a:pPr lvl="0" algn="ctr" defTabSz="1111250" rtl="1">
            <a:lnSpc>
              <a:spcPct val="90000"/>
            </a:lnSpc>
            <a:spcBef>
              <a:spcPct val="0"/>
            </a:spcBef>
            <a:spcAft>
              <a:spcPct val="35000"/>
            </a:spcAft>
          </a:pPr>
          <a:r>
            <a:rPr lang="ar-SA" sz="2500" b="1" kern="1200" dirty="0" smtClean="0">
              <a:solidFill>
                <a:schemeClr val="bg1"/>
              </a:solidFill>
              <a:effectLst>
                <a:outerShdw blurRad="38100" dist="38100" dir="2700000" algn="tl">
                  <a:srgbClr val="000000">
                    <a:alpha val="43137"/>
                  </a:srgbClr>
                </a:outerShdw>
              </a:effectLst>
            </a:rPr>
            <a:t>تحديد المجتمع الأصلي للدراسة:  من خلال هذه الخطوة بتحديد المجتمع الأصلي ليقوم بدراسته دراسة مُحددة ودقيقة.</a:t>
          </a:r>
          <a:endParaRPr lang="ar-SA" sz="2500" kern="1200" dirty="0">
            <a:solidFill>
              <a:schemeClr val="bg1"/>
            </a:solidFill>
          </a:endParaRPr>
        </a:p>
      </dsp:txBody>
      <dsp:txXfrm>
        <a:off x="282645" y="2877335"/>
        <a:ext cx="2529920" cy="2217623"/>
      </dsp:txXfrm>
    </dsp:sp>
    <dsp:sp modelId="{446715E9-5A4B-4369-A1AF-1E667CEA697A}">
      <dsp:nvSpPr>
        <dsp:cNvPr id="0" name=""/>
        <dsp:cNvSpPr/>
      </dsp:nvSpPr>
      <dsp:spPr>
        <a:xfrm>
          <a:off x="2335222" y="1833748"/>
          <a:ext cx="477343" cy="477343"/>
        </a:xfrm>
        <a:prstGeom prst="triangle">
          <a:avLst>
            <a:gd name="adj" fmla="val 100000"/>
          </a:avLst>
        </a:prstGeom>
        <a:solidFill>
          <a:schemeClr val="accent3">
            <a:hueOff val="451767"/>
            <a:satOff val="16667"/>
            <a:lumOff val="-2451"/>
            <a:alphaOff val="0"/>
          </a:schemeClr>
        </a:solidFill>
        <a:ln w="12700" cap="flat" cmpd="sng" algn="ctr">
          <a:solidFill>
            <a:schemeClr val="accent3">
              <a:hueOff val="451767"/>
              <a:satOff val="16667"/>
              <a:lumOff val="-2451"/>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1C1FCF44-48B7-41EC-A84F-807E990D72F1}">
      <dsp:nvSpPr>
        <dsp:cNvPr id="0" name=""/>
        <dsp:cNvSpPr/>
      </dsp:nvSpPr>
      <dsp:spPr>
        <a:xfrm rot="5400000">
          <a:off x="3660878" y="1273671"/>
          <a:ext cx="1684089" cy="2802287"/>
        </a:xfrm>
        <a:prstGeom prst="corner">
          <a:avLst>
            <a:gd name="adj1" fmla="val 16120"/>
            <a:gd name="adj2" fmla="val 16110"/>
          </a:avLst>
        </a:prstGeom>
        <a:solidFill>
          <a:schemeClr val="accent3">
            <a:hueOff val="903533"/>
            <a:satOff val="33333"/>
            <a:lumOff val="-4902"/>
            <a:alphaOff val="0"/>
          </a:schemeClr>
        </a:solidFill>
        <a:ln w="12700" cap="flat" cmpd="sng" algn="ctr">
          <a:solidFill>
            <a:schemeClr val="accent3">
              <a:hueOff val="903533"/>
              <a:satOff val="33333"/>
              <a:lumOff val="-4902"/>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36B78ED5-B29C-4186-BD91-CE296C4BB091}">
      <dsp:nvSpPr>
        <dsp:cNvPr id="0" name=""/>
        <dsp:cNvSpPr/>
      </dsp:nvSpPr>
      <dsp:spPr>
        <a:xfrm>
          <a:off x="3379762" y="2110951"/>
          <a:ext cx="2529920" cy="221762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1440" tIns="91440" rIns="91440" bIns="91440" numCol="1" spcCol="1270" anchor="t" anchorCtr="0">
          <a:noAutofit/>
        </a:bodyPr>
        <a:lstStyle/>
        <a:p>
          <a:pPr lvl="0" algn="ctr" defTabSz="1066800" rtl="1">
            <a:lnSpc>
              <a:spcPct val="90000"/>
            </a:lnSpc>
            <a:spcBef>
              <a:spcPct val="0"/>
            </a:spcBef>
            <a:spcAft>
              <a:spcPct val="35000"/>
            </a:spcAft>
          </a:pPr>
          <a:r>
            <a:rPr lang="ar-SA" sz="2400" b="1" kern="1200" dirty="0" smtClean="0">
              <a:solidFill>
                <a:schemeClr val="bg1"/>
              </a:solidFill>
              <a:effectLst>
                <a:outerShdw blurRad="38100" dist="38100" dir="2700000" algn="tl">
                  <a:srgbClr val="000000">
                    <a:alpha val="43137"/>
                  </a:srgbClr>
                </a:outerShdw>
              </a:effectLst>
            </a:rPr>
            <a:t>تحديد أفراد المجتمع الأصلي للدراسة: من خلال إعداد قائمة بأسماء جميع الأفراد بصورة دقيقة جداً، يجب ان يراعي الباحث أن تكون السجلات كاملة البيانات وأن تكون حديثة وتشمل جميع الطلاب سواء ناجحين أو راسبين.</a:t>
          </a:r>
          <a:endParaRPr lang="ar-SA" sz="2400" b="1" kern="1200" dirty="0">
            <a:solidFill>
              <a:schemeClr val="bg1"/>
            </a:solidFill>
            <a:effectLst>
              <a:outerShdw blurRad="38100" dist="38100" dir="2700000" algn="tl">
                <a:srgbClr val="000000">
                  <a:alpha val="43137"/>
                </a:srgbClr>
              </a:outerShdw>
            </a:effectLst>
          </a:endParaRPr>
        </a:p>
      </dsp:txBody>
      <dsp:txXfrm>
        <a:off x="3379762" y="2110951"/>
        <a:ext cx="2529920" cy="2217623"/>
      </dsp:txXfrm>
    </dsp:sp>
    <dsp:sp modelId="{340FF921-2795-4BA4-A246-CC719482660C}">
      <dsp:nvSpPr>
        <dsp:cNvPr id="0" name=""/>
        <dsp:cNvSpPr/>
      </dsp:nvSpPr>
      <dsp:spPr>
        <a:xfrm>
          <a:off x="5432339" y="1067363"/>
          <a:ext cx="477343" cy="477343"/>
        </a:xfrm>
        <a:prstGeom prst="triangle">
          <a:avLst>
            <a:gd name="adj" fmla="val 100000"/>
          </a:avLst>
        </a:prstGeom>
        <a:solidFill>
          <a:schemeClr val="accent3">
            <a:hueOff val="1355300"/>
            <a:satOff val="50000"/>
            <a:lumOff val="-7353"/>
            <a:alphaOff val="0"/>
          </a:schemeClr>
        </a:solidFill>
        <a:ln w="12700" cap="flat" cmpd="sng" algn="ctr">
          <a:solidFill>
            <a:schemeClr val="accent3">
              <a:hueOff val="1355300"/>
              <a:satOff val="50000"/>
              <a:lumOff val="-7353"/>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CEE08D9C-EE63-4C8A-9DDD-1F20D5BF6636}">
      <dsp:nvSpPr>
        <dsp:cNvPr id="0" name=""/>
        <dsp:cNvSpPr/>
      </dsp:nvSpPr>
      <dsp:spPr>
        <a:xfrm rot="5400000">
          <a:off x="6757995" y="507286"/>
          <a:ext cx="1684089" cy="2802287"/>
        </a:xfrm>
        <a:prstGeom prst="corner">
          <a:avLst>
            <a:gd name="adj1" fmla="val 16120"/>
            <a:gd name="adj2" fmla="val 16110"/>
          </a:avLst>
        </a:prstGeom>
        <a:solidFill>
          <a:schemeClr val="accent3">
            <a:hueOff val="1807066"/>
            <a:satOff val="66667"/>
            <a:lumOff val="-9804"/>
            <a:alphaOff val="0"/>
          </a:schemeClr>
        </a:solidFill>
        <a:ln w="12700" cap="flat" cmpd="sng" algn="ctr">
          <a:solidFill>
            <a:schemeClr val="accent3">
              <a:hueOff val="1807066"/>
              <a:satOff val="66667"/>
              <a:lumOff val="-9804"/>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D8B8A561-A80C-4F25-A511-C16ED6E51A21}">
      <dsp:nvSpPr>
        <dsp:cNvPr id="0" name=""/>
        <dsp:cNvSpPr/>
      </dsp:nvSpPr>
      <dsp:spPr>
        <a:xfrm>
          <a:off x="6476879" y="1344566"/>
          <a:ext cx="2529920" cy="221762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1440" tIns="91440" rIns="91440" bIns="91440" numCol="1" spcCol="1270" anchor="t" anchorCtr="0">
          <a:noAutofit/>
        </a:bodyPr>
        <a:lstStyle/>
        <a:p>
          <a:pPr lvl="0" algn="ctr" defTabSz="1066800" rtl="1">
            <a:lnSpc>
              <a:spcPct val="90000"/>
            </a:lnSpc>
            <a:spcBef>
              <a:spcPct val="0"/>
            </a:spcBef>
            <a:spcAft>
              <a:spcPct val="35000"/>
            </a:spcAft>
          </a:pPr>
          <a:r>
            <a:rPr lang="ar-SA" sz="2400" b="1" kern="1200" dirty="0" smtClean="0">
              <a:solidFill>
                <a:schemeClr val="bg1"/>
              </a:solidFill>
              <a:effectLst>
                <a:outerShdw blurRad="38100" dist="38100" dir="2700000" algn="tl">
                  <a:srgbClr val="000000">
                    <a:alpha val="43137"/>
                  </a:srgbClr>
                </a:outerShdw>
              </a:effectLst>
            </a:rPr>
            <a:t>اختيار عينة ممثلة: وتأتي هذه الخطوة بعد عمل القائمة التي تحتوي على جميع أفراد مجتمع الدراسة ويتم اختيار عينة من هذه القائمة، ويجب أن تكون متجانسة ومتوافقة مع جميع أفراد مجتمع الدراسة لأنها تمثل المجتمع الأصلي</a:t>
          </a:r>
          <a:endParaRPr lang="ar-SA" sz="2400" b="1" kern="1200" dirty="0">
            <a:solidFill>
              <a:schemeClr val="bg1"/>
            </a:solidFill>
            <a:effectLst>
              <a:outerShdw blurRad="38100" dist="38100" dir="2700000" algn="tl">
                <a:srgbClr val="000000">
                  <a:alpha val="43137"/>
                </a:srgbClr>
              </a:outerShdw>
            </a:effectLst>
          </a:endParaRPr>
        </a:p>
      </dsp:txBody>
      <dsp:txXfrm>
        <a:off x="6476879" y="1344566"/>
        <a:ext cx="2529920" cy="2217623"/>
      </dsp:txXfrm>
    </dsp:sp>
    <dsp:sp modelId="{CC6E601D-40DF-41F3-BC55-44C658497FFD}">
      <dsp:nvSpPr>
        <dsp:cNvPr id="0" name=""/>
        <dsp:cNvSpPr/>
      </dsp:nvSpPr>
      <dsp:spPr>
        <a:xfrm>
          <a:off x="8529456" y="300978"/>
          <a:ext cx="477343" cy="477343"/>
        </a:xfrm>
        <a:prstGeom prst="triangle">
          <a:avLst>
            <a:gd name="adj" fmla="val 100000"/>
          </a:avLst>
        </a:prstGeom>
        <a:solidFill>
          <a:schemeClr val="accent3">
            <a:hueOff val="2258833"/>
            <a:satOff val="83333"/>
            <a:lumOff val="-12255"/>
            <a:alphaOff val="0"/>
          </a:schemeClr>
        </a:solidFill>
        <a:ln w="12700" cap="flat" cmpd="sng" algn="ctr">
          <a:solidFill>
            <a:schemeClr val="accent3">
              <a:hueOff val="2258833"/>
              <a:satOff val="83333"/>
              <a:lumOff val="-12255"/>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586094F4-001F-4F80-BC0C-F6399FBE5EB3}">
      <dsp:nvSpPr>
        <dsp:cNvPr id="0" name=""/>
        <dsp:cNvSpPr/>
      </dsp:nvSpPr>
      <dsp:spPr>
        <a:xfrm rot="5400000">
          <a:off x="9855112" y="-259098"/>
          <a:ext cx="1684089" cy="2802287"/>
        </a:xfrm>
        <a:prstGeom prst="corner">
          <a:avLst>
            <a:gd name="adj1" fmla="val 16120"/>
            <a:gd name="adj2" fmla="val 16110"/>
          </a:avLst>
        </a:prstGeom>
        <a:solidFill>
          <a:schemeClr val="accent3">
            <a:hueOff val="2710599"/>
            <a:satOff val="100000"/>
            <a:lumOff val="-14706"/>
            <a:alphaOff val="0"/>
          </a:schemeClr>
        </a:solidFill>
        <a:ln w="12700" cap="flat" cmpd="sng" algn="ctr">
          <a:solidFill>
            <a:schemeClr val="accent3">
              <a:hueOff val="2710599"/>
              <a:satOff val="100000"/>
              <a:lumOff val="-14706"/>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A57D514C-4FC1-4E47-B693-7418B147373B}">
      <dsp:nvSpPr>
        <dsp:cNvPr id="0" name=""/>
        <dsp:cNvSpPr/>
      </dsp:nvSpPr>
      <dsp:spPr>
        <a:xfrm>
          <a:off x="9573996" y="578181"/>
          <a:ext cx="2529920" cy="221762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1440" tIns="91440" rIns="91440" bIns="91440" numCol="1" spcCol="1270" anchor="t" anchorCtr="0">
          <a:noAutofit/>
        </a:bodyPr>
        <a:lstStyle/>
        <a:p>
          <a:pPr lvl="0" algn="ctr" defTabSz="1066800" rtl="1">
            <a:lnSpc>
              <a:spcPct val="90000"/>
            </a:lnSpc>
            <a:spcBef>
              <a:spcPct val="0"/>
            </a:spcBef>
            <a:spcAft>
              <a:spcPct val="35000"/>
            </a:spcAft>
          </a:pPr>
          <a:r>
            <a:rPr lang="ar-SA" sz="2400" b="1" kern="1200" dirty="0" smtClean="0">
              <a:solidFill>
                <a:schemeClr val="bg1"/>
              </a:solidFill>
              <a:effectLst>
                <a:outerShdw blurRad="38100" dist="38100" dir="2700000" algn="tl">
                  <a:srgbClr val="000000">
                    <a:alpha val="43137"/>
                  </a:srgbClr>
                </a:outerShdw>
              </a:effectLst>
            </a:rPr>
            <a:t>اختيار عدد كافٍ من الأفراد في عينة الدراسة (حجم العينة): حيث يتحدد الحجم المناسب للعينة من خلال بعض العوامل الأساسية تتمثل في (تجانس أو تباين المجتمع الأصلي-الأسلوب المُتبع في البحث-درجة الدقة المطلوبة)تجانس أو تباين المجتمع الأصلي</a:t>
          </a:r>
          <a:endParaRPr lang="ar-SA" sz="2400" b="1" kern="1200" dirty="0">
            <a:solidFill>
              <a:schemeClr val="bg1"/>
            </a:solidFill>
            <a:effectLst>
              <a:outerShdw blurRad="38100" dist="38100" dir="2700000" algn="tl">
                <a:srgbClr val="000000">
                  <a:alpha val="43137"/>
                </a:srgbClr>
              </a:outerShdw>
            </a:effectLst>
          </a:endParaRPr>
        </a:p>
      </dsp:txBody>
      <dsp:txXfrm>
        <a:off x="9573996" y="578181"/>
        <a:ext cx="2529920" cy="2217623"/>
      </dsp:txXfrm>
    </dsp:sp>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C63A645-39E5-43A8-A60E-1214DCE834D3}">
      <dsp:nvSpPr>
        <dsp:cNvPr id="0" name=""/>
        <dsp:cNvSpPr/>
      </dsp:nvSpPr>
      <dsp:spPr>
        <a:xfrm rot="16200000">
          <a:off x="-1359957" y="1360586"/>
          <a:ext cx="4756820" cy="2035646"/>
        </a:xfrm>
        <a:prstGeom prst="flowChartManualOperation">
          <a:avLst/>
        </a:prstGeom>
        <a:gradFill rotWithShape="0">
          <a:gsLst>
            <a:gs pos="0">
              <a:schemeClr val="accent2">
                <a:hueOff val="0"/>
                <a:satOff val="0"/>
                <a:lumOff val="0"/>
                <a:alphaOff val="0"/>
                <a:satMod val="103000"/>
                <a:lumMod val="102000"/>
                <a:tint val="94000"/>
              </a:schemeClr>
            </a:gs>
            <a:gs pos="50000">
              <a:schemeClr val="accent2">
                <a:hueOff val="0"/>
                <a:satOff val="0"/>
                <a:lumOff val="0"/>
                <a:alphaOff val="0"/>
                <a:satMod val="110000"/>
                <a:lumMod val="100000"/>
                <a:shade val="100000"/>
              </a:schemeClr>
            </a:gs>
            <a:gs pos="100000">
              <a:schemeClr val="accent2">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27000" tIns="0" rIns="127000" bIns="0" numCol="1" spcCol="1270" anchor="ctr" anchorCtr="0">
          <a:noAutofit/>
        </a:bodyPr>
        <a:lstStyle/>
        <a:p>
          <a:pPr lvl="0" algn="ctr" defTabSz="889000" rtl="1">
            <a:lnSpc>
              <a:spcPct val="90000"/>
            </a:lnSpc>
            <a:spcBef>
              <a:spcPct val="0"/>
            </a:spcBef>
            <a:spcAft>
              <a:spcPct val="35000"/>
            </a:spcAft>
          </a:pPr>
          <a:r>
            <a:rPr lang="ar-SA" sz="2000" b="1" kern="1200" dirty="0" smtClean="0">
              <a:solidFill>
                <a:schemeClr val="bg1"/>
              </a:solidFill>
              <a:effectLst>
                <a:outerShdw blurRad="38100" dist="38100" dir="2700000" algn="tl">
                  <a:srgbClr val="000000">
                    <a:alpha val="43137"/>
                  </a:srgbClr>
                </a:outerShdw>
              </a:effectLst>
            </a:rPr>
            <a:t>الملاحظة الطبيعية:</a:t>
          </a:r>
          <a:endParaRPr lang="ar-IQ" sz="2000" b="1" kern="1200" dirty="0" smtClean="0">
            <a:solidFill>
              <a:schemeClr val="bg1"/>
            </a:solidFill>
            <a:effectLst>
              <a:outerShdw blurRad="38100" dist="38100" dir="2700000" algn="tl">
                <a:srgbClr val="000000">
                  <a:alpha val="43137"/>
                </a:srgbClr>
              </a:outerShdw>
            </a:effectLst>
          </a:endParaRPr>
        </a:p>
        <a:p>
          <a:pPr lvl="0" algn="ctr" defTabSz="889000" rtl="1">
            <a:lnSpc>
              <a:spcPct val="90000"/>
            </a:lnSpc>
            <a:spcBef>
              <a:spcPct val="0"/>
            </a:spcBef>
            <a:spcAft>
              <a:spcPct val="35000"/>
            </a:spcAft>
          </a:pPr>
          <a:r>
            <a:rPr lang="ar-SA" sz="2000" b="1" kern="1200" dirty="0" smtClean="0">
              <a:solidFill>
                <a:schemeClr val="bg1"/>
              </a:solidFill>
              <a:effectLst>
                <a:outerShdw blurRad="38100" dist="38100" dir="2700000" algn="tl">
                  <a:srgbClr val="000000">
                    <a:alpha val="43137"/>
                  </a:srgbClr>
                </a:outerShdw>
              </a:effectLst>
            </a:rPr>
            <a:t>يلاحظ الباحث كيف يستجيب المشاركون لبيئتهم في بيئات “الحياة الواقعية” ولكن لا يؤثر على سلوكهم بأي شكل من الأشكال مثل مراقبة القرود في حظيرة حديقة الحيوان.</a:t>
          </a:r>
          <a:endParaRPr lang="ar-SA" sz="2000" b="1" kern="1200" dirty="0">
            <a:solidFill>
              <a:schemeClr val="bg1"/>
            </a:solidFill>
            <a:effectLst>
              <a:outerShdw blurRad="38100" dist="38100" dir="2700000" algn="tl">
                <a:srgbClr val="000000">
                  <a:alpha val="43137"/>
                </a:srgbClr>
              </a:outerShdw>
            </a:effectLst>
          </a:endParaRPr>
        </a:p>
      </dsp:txBody>
      <dsp:txXfrm rot="5400000">
        <a:off x="630" y="951363"/>
        <a:ext cx="2035646" cy="2854092"/>
      </dsp:txXfrm>
    </dsp:sp>
    <dsp:sp modelId="{5EDBEBF1-99D7-46EF-B35D-A065359EAA44}">
      <dsp:nvSpPr>
        <dsp:cNvPr id="0" name=""/>
        <dsp:cNvSpPr/>
      </dsp:nvSpPr>
      <dsp:spPr>
        <a:xfrm rot="16200000">
          <a:off x="893735" y="1266215"/>
          <a:ext cx="4756820" cy="2224389"/>
        </a:xfrm>
        <a:prstGeom prst="flowChartManualOperation">
          <a:avLst/>
        </a:prstGeom>
        <a:gradFill rotWithShape="0">
          <a:gsLst>
            <a:gs pos="0">
              <a:schemeClr val="accent2">
                <a:hueOff val="-291073"/>
                <a:satOff val="-16786"/>
                <a:lumOff val="1726"/>
                <a:alphaOff val="0"/>
                <a:satMod val="103000"/>
                <a:lumMod val="102000"/>
                <a:tint val="94000"/>
              </a:schemeClr>
            </a:gs>
            <a:gs pos="50000">
              <a:schemeClr val="accent2">
                <a:hueOff val="-291073"/>
                <a:satOff val="-16786"/>
                <a:lumOff val="1726"/>
                <a:alphaOff val="0"/>
                <a:satMod val="110000"/>
                <a:lumMod val="100000"/>
                <a:shade val="100000"/>
              </a:schemeClr>
            </a:gs>
            <a:gs pos="100000">
              <a:schemeClr val="accent2">
                <a:hueOff val="-291073"/>
                <a:satOff val="-16786"/>
                <a:lumOff val="1726"/>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27000" tIns="0" rIns="127000" bIns="0" numCol="1" spcCol="1270" anchor="ctr" anchorCtr="0">
          <a:noAutofit/>
        </a:bodyPr>
        <a:lstStyle/>
        <a:p>
          <a:pPr lvl="0" algn="ctr" defTabSz="889000" rtl="1">
            <a:lnSpc>
              <a:spcPct val="90000"/>
            </a:lnSpc>
            <a:spcBef>
              <a:spcPct val="0"/>
            </a:spcBef>
            <a:spcAft>
              <a:spcPct val="35000"/>
            </a:spcAft>
          </a:pPr>
          <a:r>
            <a:rPr lang="ar-SA" sz="2000" b="1" kern="1200" dirty="0" smtClean="0">
              <a:solidFill>
                <a:schemeClr val="bg1"/>
              </a:solidFill>
              <a:effectLst>
                <a:outerShdw blurRad="38100" dist="38100" dir="2700000" algn="tl">
                  <a:srgbClr val="000000">
                    <a:alpha val="43137"/>
                  </a:srgbClr>
                </a:outerShdw>
              </a:effectLst>
            </a:rPr>
            <a:t>ملاحظة المشاركين:</a:t>
          </a:r>
          <a:endParaRPr lang="ar-IQ" sz="2000" b="1" kern="1200" dirty="0" smtClean="0">
            <a:solidFill>
              <a:schemeClr val="bg1"/>
            </a:solidFill>
            <a:effectLst>
              <a:outerShdw blurRad="38100" dist="38100" dir="2700000" algn="tl">
                <a:srgbClr val="000000">
                  <a:alpha val="43137"/>
                </a:srgbClr>
              </a:outerShdw>
            </a:effectLst>
          </a:endParaRPr>
        </a:p>
        <a:p>
          <a:pPr lvl="0" algn="ctr" defTabSz="889000" rtl="1">
            <a:lnSpc>
              <a:spcPct val="90000"/>
            </a:lnSpc>
            <a:spcBef>
              <a:spcPct val="0"/>
            </a:spcBef>
            <a:spcAft>
              <a:spcPct val="35000"/>
            </a:spcAft>
          </a:pPr>
          <a:r>
            <a:rPr lang="ar-SA" sz="2000" b="1" kern="1200" dirty="0" smtClean="0">
              <a:solidFill>
                <a:schemeClr val="bg1"/>
              </a:solidFill>
              <a:effectLst>
                <a:outerShdw blurRad="38100" dist="38100" dir="2700000" algn="tl">
                  <a:srgbClr val="000000">
                    <a:alpha val="43137"/>
                  </a:srgbClr>
                </a:outerShdw>
              </a:effectLst>
            </a:rPr>
            <a:t>يحدث أيضًا في أماكن “الحياة الواقعية” ، ولكن هنا ، ينغمس الباحث في مجموعة المشاركين على مدار فترة من الوقت مثل يقضي بضعة أشهر في المستشفى مع مرضى يعانون من مرض معين</a:t>
          </a:r>
          <a:r>
            <a:rPr lang="ar-SA" sz="1700" b="1" kern="1200" dirty="0" smtClean="0">
              <a:solidFill>
                <a:schemeClr val="bg1"/>
              </a:solidFill>
              <a:effectLst>
                <a:outerShdw blurRad="38100" dist="38100" dir="2700000" algn="tl">
                  <a:srgbClr val="000000">
                    <a:alpha val="43137"/>
                  </a:srgbClr>
                </a:outerShdw>
              </a:effectLst>
            </a:rPr>
            <a:t>.</a:t>
          </a:r>
          <a:endParaRPr lang="ar-SA" sz="1700" b="1" kern="1200" dirty="0">
            <a:solidFill>
              <a:schemeClr val="bg1"/>
            </a:solidFill>
            <a:effectLst>
              <a:outerShdw blurRad="38100" dist="38100" dir="2700000" algn="tl">
                <a:srgbClr val="000000">
                  <a:alpha val="43137"/>
                </a:srgbClr>
              </a:outerShdw>
            </a:effectLst>
          </a:endParaRPr>
        </a:p>
      </dsp:txBody>
      <dsp:txXfrm rot="5400000">
        <a:off x="2159950" y="951364"/>
        <a:ext cx="2224389" cy="2854092"/>
      </dsp:txXfrm>
    </dsp:sp>
    <dsp:sp modelId="{CE1383BD-223C-45F9-8E93-CF32923B65C5}">
      <dsp:nvSpPr>
        <dsp:cNvPr id="0" name=""/>
        <dsp:cNvSpPr/>
      </dsp:nvSpPr>
      <dsp:spPr>
        <a:xfrm rot="16200000">
          <a:off x="2954099" y="1553914"/>
          <a:ext cx="4756820" cy="1648990"/>
        </a:xfrm>
        <a:prstGeom prst="flowChartManualOperation">
          <a:avLst/>
        </a:prstGeom>
        <a:gradFill rotWithShape="0">
          <a:gsLst>
            <a:gs pos="0">
              <a:schemeClr val="accent2">
                <a:hueOff val="-582145"/>
                <a:satOff val="-33571"/>
                <a:lumOff val="3451"/>
                <a:alphaOff val="0"/>
                <a:satMod val="103000"/>
                <a:lumMod val="102000"/>
                <a:tint val="94000"/>
              </a:schemeClr>
            </a:gs>
            <a:gs pos="50000">
              <a:schemeClr val="accent2">
                <a:hueOff val="-582145"/>
                <a:satOff val="-33571"/>
                <a:lumOff val="3451"/>
                <a:alphaOff val="0"/>
                <a:satMod val="110000"/>
                <a:lumMod val="100000"/>
                <a:shade val="100000"/>
              </a:schemeClr>
            </a:gs>
            <a:gs pos="100000">
              <a:schemeClr val="accent2">
                <a:hueOff val="-582145"/>
                <a:satOff val="-33571"/>
                <a:lumOff val="3451"/>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27000" tIns="0" rIns="127000" bIns="0" numCol="1" spcCol="1270" anchor="ctr" anchorCtr="0">
          <a:noAutofit/>
        </a:bodyPr>
        <a:lstStyle/>
        <a:p>
          <a:pPr lvl="0" algn="ctr" defTabSz="889000" rtl="1">
            <a:lnSpc>
              <a:spcPct val="90000"/>
            </a:lnSpc>
            <a:spcBef>
              <a:spcPct val="0"/>
            </a:spcBef>
            <a:spcAft>
              <a:spcPct val="35000"/>
            </a:spcAft>
          </a:pPr>
          <a:r>
            <a:rPr lang="ar-SA" sz="2000" b="1" kern="1200" dirty="0" smtClean="0">
              <a:solidFill>
                <a:schemeClr val="bg1"/>
              </a:solidFill>
              <a:effectLst>
                <a:outerShdw blurRad="38100" dist="38100" dir="2700000" algn="tl">
                  <a:srgbClr val="000000">
                    <a:alpha val="43137"/>
                  </a:srgbClr>
                </a:outerShdw>
              </a:effectLst>
            </a:rPr>
            <a:t>الملاحظة السرية:</a:t>
          </a:r>
          <a:endParaRPr lang="ar-IQ" sz="2000" b="1" kern="1200" dirty="0" smtClean="0">
            <a:solidFill>
              <a:schemeClr val="bg1"/>
            </a:solidFill>
            <a:effectLst>
              <a:outerShdw blurRad="38100" dist="38100" dir="2700000" algn="tl">
                <a:srgbClr val="000000">
                  <a:alpha val="43137"/>
                </a:srgbClr>
              </a:outerShdw>
            </a:effectLst>
          </a:endParaRPr>
        </a:p>
        <a:p>
          <a:pPr lvl="0" algn="ctr" defTabSz="889000" rtl="1">
            <a:lnSpc>
              <a:spcPct val="90000"/>
            </a:lnSpc>
            <a:spcBef>
              <a:spcPct val="0"/>
            </a:spcBef>
            <a:spcAft>
              <a:spcPct val="35000"/>
            </a:spcAft>
          </a:pPr>
          <a:r>
            <a:rPr lang="ar-SA" sz="2000" b="1" kern="1200" dirty="0" smtClean="0">
              <a:solidFill>
                <a:schemeClr val="bg1"/>
              </a:solidFill>
              <a:effectLst>
                <a:outerShdw blurRad="38100" dist="38100" dir="2700000" algn="tl">
                  <a:srgbClr val="000000">
                    <a:alpha val="43137"/>
                  </a:srgbClr>
                </a:outerShdw>
              </a:effectLst>
            </a:rPr>
            <a:t>تتوقف على حقيقة أن المشاركين لا يعرفون أنه يتم ملاحظتهم مراقبة التفاعلات في الأماكن العامة ، مثل ركوب الحافلات أو المتنزهات.</a:t>
          </a:r>
          <a:endParaRPr lang="ar-SA" sz="2000" b="1" kern="1200" dirty="0">
            <a:solidFill>
              <a:schemeClr val="bg1"/>
            </a:solidFill>
            <a:effectLst>
              <a:outerShdw blurRad="38100" dist="38100" dir="2700000" algn="tl">
                <a:srgbClr val="000000">
                  <a:alpha val="43137"/>
                </a:srgbClr>
              </a:outerShdw>
            </a:effectLst>
          </a:endParaRPr>
        </a:p>
      </dsp:txBody>
      <dsp:txXfrm rot="5400000">
        <a:off x="4508014" y="951363"/>
        <a:ext cx="1648990" cy="2854092"/>
      </dsp:txXfrm>
    </dsp:sp>
    <dsp:sp modelId="{1F808FBC-C182-46ED-A3E6-423F2B8882D0}">
      <dsp:nvSpPr>
        <dsp:cNvPr id="0" name=""/>
        <dsp:cNvSpPr/>
      </dsp:nvSpPr>
      <dsp:spPr>
        <a:xfrm rot="16200000">
          <a:off x="4924157" y="1356522"/>
          <a:ext cx="4756820" cy="2043775"/>
        </a:xfrm>
        <a:prstGeom prst="flowChartManualOperation">
          <a:avLst/>
        </a:prstGeom>
        <a:gradFill rotWithShape="0">
          <a:gsLst>
            <a:gs pos="0">
              <a:schemeClr val="accent2">
                <a:hueOff val="-873218"/>
                <a:satOff val="-50357"/>
                <a:lumOff val="5177"/>
                <a:alphaOff val="0"/>
                <a:satMod val="103000"/>
                <a:lumMod val="102000"/>
                <a:tint val="94000"/>
              </a:schemeClr>
            </a:gs>
            <a:gs pos="50000">
              <a:schemeClr val="accent2">
                <a:hueOff val="-873218"/>
                <a:satOff val="-50357"/>
                <a:lumOff val="5177"/>
                <a:alphaOff val="0"/>
                <a:satMod val="110000"/>
                <a:lumMod val="100000"/>
                <a:shade val="100000"/>
              </a:schemeClr>
            </a:gs>
            <a:gs pos="100000">
              <a:schemeClr val="accent2">
                <a:hueOff val="-873218"/>
                <a:satOff val="-50357"/>
                <a:lumOff val="5177"/>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27000" tIns="0" rIns="127000" bIns="0" numCol="1" spcCol="1270" anchor="ctr" anchorCtr="0">
          <a:noAutofit/>
        </a:bodyPr>
        <a:lstStyle/>
        <a:p>
          <a:pPr lvl="0" algn="ctr" defTabSz="889000" rtl="1">
            <a:lnSpc>
              <a:spcPct val="90000"/>
            </a:lnSpc>
            <a:spcBef>
              <a:spcPct val="0"/>
            </a:spcBef>
            <a:spcAft>
              <a:spcPct val="35000"/>
            </a:spcAft>
          </a:pPr>
          <a:r>
            <a:rPr lang="ar-SA" sz="2000" b="1" kern="1200" dirty="0" smtClean="0">
              <a:solidFill>
                <a:schemeClr val="bg1"/>
              </a:solidFill>
              <a:effectLst>
                <a:outerShdw blurRad="38100" dist="38100" dir="2700000" algn="tl">
                  <a:srgbClr val="000000">
                    <a:alpha val="43137"/>
                  </a:srgbClr>
                </a:outerShdw>
              </a:effectLst>
            </a:rPr>
            <a:t>الملاحظة المنهجية:</a:t>
          </a:r>
          <a:endParaRPr lang="ar-IQ" sz="2000" b="1" kern="1200" dirty="0" smtClean="0">
            <a:solidFill>
              <a:schemeClr val="bg1"/>
            </a:solidFill>
            <a:effectLst>
              <a:outerShdw blurRad="38100" dist="38100" dir="2700000" algn="tl">
                <a:srgbClr val="000000">
                  <a:alpha val="43137"/>
                </a:srgbClr>
              </a:outerShdw>
            </a:effectLst>
          </a:endParaRPr>
        </a:p>
        <a:p>
          <a:pPr lvl="0" algn="ctr" defTabSz="889000" rtl="1">
            <a:lnSpc>
              <a:spcPct val="90000"/>
            </a:lnSpc>
            <a:spcBef>
              <a:spcPct val="0"/>
            </a:spcBef>
            <a:spcAft>
              <a:spcPct val="35000"/>
            </a:spcAft>
          </a:pPr>
          <a:r>
            <a:rPr lang="ar-SA" sz="2000" b="1" kern="1200" dirty="0" smtClean="0">
              <a:solidFill>
                <a:schemeClr val="bg1"/>
              </a:solidFill>
              <a:effectLst>
                <a:outerShdw blurRad="38100" dist="38100" dir="2700000" algn="tl">
                  <a:srgbClr val="000000">
                    <a:alpha val="43137"/>
                  </a:srgbClr>
                </a:outerShdw>
              </a:effectLst>
            </a:rPr>
            <a:t>باستخدام الترميز وجدول المراقبة الصارم ، يلاحظ الباحثون المشاركين من أجل حساب عدد المرات التي تحدث فيها ظاهرة معينة. عد عدد المرات التي يضحك فيها الأطفال في الفصل الدراسي. </a:t>
          </a:r>
          <a:endParaRPr lang="ar-SA" sz="2000" b="1" kern="1200" dirty="0">
            <a:solidFill>
              <a:schemeClr val="bg1"/>
            </a:solidFill>
            <a:effectLst>
              <a:outerShdw blurRad="38100" dist="38100" dir="2700000" algn="tl">
                <a:srgbClr val="000000">
                  <a:alpha val="43137"/>
                </a:srgbClr>
              </a:outerShdw>
            </a:effectLst>
          </a:endParaRPr>
        </a:p>
      </dsp:txBody>
      <dsp:txXfrm rot="5400000">
        <a:off x="6280679" y="951364"/>
        <a:ext cx="2043775" cy="2854092"/>
      </dsp:txXfrm>
    </dsp:sp>
    <dsp:sp modelId="{ADE9C9BD-A495-4B3C-A2E3-614FA5C485E6}">
      <dsp:nvSpPr>
        <dsp:cNvPr id="0" name=""/>
        <dsp:cNvSpPr/>
      </dsp:nvSpPr>
      <dsp:spPr>
        <a:xfrm rot="16200000">
          <a:off x="6923689" y="1553914"/>
          <a:ext cx="4756820" cy="1648990"/>
        </a:xfrm>
        <a:prstGeom prst="flowChartManualOperation">
          <a:avLst/>
        </a:prstGeom>
        <a:gradFill rotWithShape="0">
          <a:gsLst>
            <a:gs pos="0">
              <a:schemeClr val="accent2">
                <a:hueOff val="-1164290"/>
                <a:satOff val="-67142"/>
                <a:lumOff val="6902"/>
                <a:alphaOff val="0"/>
                <a:satMod val="103000"/>
                <a:lumMod val="102000"/>
                <a:tint val="94000"/>
              </a:schemeClr>
            </a:gs>
            <a:gs pos="50000">
              <a:schemeClr val="accent2">
                <a:hueOff val="-1164290"/>
                <a:satOff val="-67142"/>
                <a:lumOff val="6902"/>
                <a:alphaOff val="0"/>
                <a:satMod val="110000"/>
                <a:lumMod val="100000"/>
                <a:shade val="100000"/>
              </a:schemeClr>
            </a:gs>
            <a:gs pos="100000">
              <a:schemeClr val="accent2">
                <a:hueOff val="-1164290"/>
                <a:satOff val="-67142"/>
                <a:lumOff val="6902"/>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27000" tIns="0" rIns="127000" bIns="0" numCol="1" spcCol="1270" anchor="ctr" anchorCtr="0">
          <a:noAutofit/>
        </a:bodyPr>
        <a:lstStyle/>
        <a:p>
          <a:pPr lvl="0" algn="ctr" defTabSz="889000" rtl="1">
            <a:lnSpc>
              <a:spcPct val="90000"/>
            </a:lnSpc>
            <a:spcBef>
              <a:spcPct val="0"/>
            </a:spcBef>
            <a:spcAft>
              <a:spcPct val="35000"/>
            </a:spcAft>
          </a:pPr>
          <a:r>
            <a:rPr lang="ar-SA" sz="2000" b="1" i="0" kern="1200" dirty="0" smtClean="0">
              <a:solidFill>
                <a:schemeClr val="bg1"/>
              </a:solidFill>
              <a:effectLst>
                <a:outerShdw blurRad="38100" dist="38100" dir="2700000" algn="tl">
                  <a:srgbClr val="000000">
                    <a:alpha val="43137"/>
                  </a:srgbClr>
                </a:outerShdw>
              </a:effectLst>
            </a:rPr>
            <a:t>الملاحظة الكمية:</a:t>
          </a:r>
          <a:endParaRPr lang="ar-IQ" sz="2000" b="1" i="0" kern="1200" dirty="0" smtClean="0">
            <a:solidFill>
              <a:schemeClr val="bg1"/>
            </a:solidFill>
            <a:effectLst>
              <a:outerShdw blurRad="38100" dist="38100" dir="2700000" algn="tl">
                <a:srgbClr val="000000">
                  <a:alpha val="43137"/>
                </a:srgbClr>
              </a:outerShdw>
            </a:effectLst>
          </a:endParaRPr>
        </a:p>
        <a:p>
          <a:pPr lvl="0" algn="ctr" defTabSz="889000" rtl="1">
            <a:lnSpc>
              <a:spcPct val="90000"/>
            </a:lnSpc>
            <a:spcBef>
              <a:spcPct val="0"/>
            </a:spcBef>
            <a:spcAft>
              <a:spcPct val="35000"/>
            </a:spcAft>
          </a:pPr>
          <a:r>
            <a:rPr lang="ar-SA" sz="2000" b="1" i="0" kern="1200" dirty="0" smtClean="0">
              <a:solidFill>
                <a:schemeClr val="bg1"/>
              </a:solidFill>
              <a:effectLst>
                <a:outerShdw blurRad="38100" dist="38100" dir="2700000" algn="tl">
                  <a:srgbClr val="000000">
                    <a:alpha val="43137"/>
                  </a:srgbClr>
                </a:outerShdw>
              </a:effectLst>
            </a:rPr>
            <a:t>يتضمن عد البيانات أو الملاحظات العددية المتعلقة بالعمر أو الوزن أو الطول</a:t>
          </a:r>
          <a:r>
            <a:rPr lang="ar-SA" sz="1700" kern="1200" dirty="0" smtClean="0"/>
            <a:t>.</a:t>
          </a:r>
          <a:endParaRPr lang="ar-SA" sz="1700" kern="1200" dirty="0"/>
        </a:p>
      </dsp:txBody>
      <dsp:txXfrm rot="5400000">
        <a:off x="8477604" y="951363"/>
        <a:ext cx="1648990" cy="2854092"/>
      </dsp:txXfrm>
    </dsp:sp>
    <dsp:sp modelId="{CC7B864C-12DD-42CE-8629-4CDF4DE82D10}">
      <dsp:nvSpPr>
        <dsp:cNvPr id="0" name=""/>
        <dsp:cNvSpPr/>
      </dsp:nvSpPr>
      <dsp:spPr>
        <a:xfrm rot="16200000">
          <a:off x="8666879" y="1553914"/>
          <a:ext cx="4756820" cy="1648990"/>
        </a:xfrm>
        <a:prstGeom prst="flowChartManualOperation">
          <a:avLst/>
        </a:prstGeom>
        <a:gradFill rotWithShape="0">
          <a:gsLst>
            <a:gs pos="0">
              <a:schemeClr val="accent2">
                <a:hueOff val="-1455363"/>
                <a:satOff val="-83928"/>
                <a:lumOff val="8628"/>
                <a:alphaOff val="0"/>
                <a:satMod val="103000"/>
                <a:lumMod val="102000"/>
                <a:tint val="94000"/>
              </a:schemeClr>
            </a:gs>
            <a:gs pos="50000">
              <a:schemeClr val="accent2">
                <a:hueOff val="-1455363"/>
                <a:satOff val="-83928"/>
                <a:lumOff val="8628"/>
                <a:alphaOff val="0"/>
                <a:satMod val="110000"/>
                <a:lumMod val="100000"/>
                <a:shade val="100000"/>
              </a:schemeClr>
            </a:gs>
            <a:gs pos="100000">
              <a:schemeClr val="accent2">
                <a:hueOff val="-1455363"/>
                <a:satOff val="-83928"/>
                <a:lumOff val="8628"/>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27000" tIns="0" rIns="127000" bIns="0" numCol="1" spcCol="1270" anchor="ctr" anchorCtr="0">
          <a:noAutofit/>
        </a:bodyPr>
        <a:lstStyle/>
        <a:p>
          <a:pPr lvl="0" algn="ctr" defTabSz="889000" rtl="1">
            <a:lnSpc>
              <a:spcPct val="90000"/>
            </a:lnSpc>
            <a:spcBef>
              <a:spcPct val="0"/>
            </a:spcBef>
            <a:spcAft>
              <a:spcPct val="35000"/>
            </a:spcAft>
          </a:pPr>
          <a:r>
            <a:rPr lang="ar-SA" sz="2000" b="1" strike="noStrike" kern="1200" dirty="0" smtClean="0">
              <a:solidFill>
                <a:schemeClr val="bg1"/>
              </a:solidFill>
              <a:effectLst>
                <a:outerShdw blurRad="38100" dist="38100" dir="2700000" algn="tl">
                  <a:srgbClr val="000000">
                    <a:alpha val="43137"/>
                  </a:srgbClr>
                </a:outerShdw>
              </a:effectLst>
            </a:rPr>
            <a:t>الملاحظة النوعية: تتضمن “الحواس الخمس”: البصر أو الصوت أو الرائحة أو الذوق أو السمع ملاحظات تتعلق بالألوان أو الأصوات أو الموسيقى.</a:t>
          </a:r>
          <a:endParaRPr lang="ar-SA" sz="2000" b="1" strike="noStrike" kern="1200" dirty="0">
            <a:solidFill>
              <a:schemeClr val="bg1"/>
            </a:solidFill>
            <a:effectLst>
              <a:outerShdw blurRad="38100" dist="38100" dir="2700000" algn="tl">
                <a:srgbClr val="000000">
                  <a:alpha val="43137"/>
                </a:srgbClr>
              </a:outerShdw>
            </a:effectLst>
          </a:endParaRPr>
        </a:p>
      </dsp:txBody>
      <dsp:txXfrm rot="5400000">
        <a:off x="10220794" y="951363"/>
        <a:ext cx="1648990" cy="2854092"/>
      </dsp:txXfrm>
    </dsp:sp>
  </dsp:spTree>
</dsp:drawing>
</file>

<file path=ppt/diagrams/drawing1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0BD1B0B-D6C0-4C49-9BE7-B509E05A862D}">
      <dsp:nvSpPr>
        <dsp:cNvPr id="0" name=""/>
        <dsp:cNvSpPr/>
      </dsp:nvSpPr>
      <dsp:spPr>
        <a:xfrm>
          <a:off x="349503" y="709845"/>
          <a:ext cx="1332992" cy="1332992"/>
        </a:xfrm>
        <a:prstGeom prst="ellipse">
          <a:avLst/>
        </a:prstGeom>
        <a:solidFill>
          <a:schemeClr val="accent3">
            <a:alpha val="50000"/>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tx1"/>
        </a:fontRef>
      </dsp:style>
    </dsp:sp>
    <dsp:sp modelId="{D5D7B0BD-4C95-4771-B8A1-3BE23D184F54}">
      <dsp:nvSpPr>
        <dsp:cNvPr id="0" name=""/>
        <dsp:cNvSpPr/>
      </dsp:nvSpPr>
      <dsp:spPr>
        <a:xfrm>
          <a:off x="1016000" y="709845"/>
          <a:ext cx="7112000" cy="133299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35560" rIns="0" bIns="35560" numCol="1" spcCol="1270" anchor="ctr" anchorCtr="0">
          <a:noAutofit/>
        </a:bodyPr>
        <a:lstStyle/>
        <a:p>
          <a:pPr lvl="0" algn="l" defTabSz="1244600" rtl="1">
            <a:lnSpc>
              <a:spcPct val="90000"/>
            </a:lnSpc>
            <a:spcBef>
              <a:spcPct val="0"/>
            </a:spcBef>
            <a:spcAft>
              <a:spcPct val="35000"/>
            </a:spcAft>
          </a:pPr>
          <a:r>
            <a:rPr lang="ar-SA" sz="2800" kern="1200" dirty="0" smtClean="0"/>
            <a:t>الاختبارات التي تجري ضمن الإرشادات العامة.</a:t>
          </a:r>
          <a:endParaRPr lang="ar-SA" sz="2800" kern="1200" dirty="0"/>
        </a:p>
      </dsp:txBody>
      <dsp:txXfrm>
        <a:off x="1016000" y="709845"/>
        <a:ext cx="7112000" cy="1332992"/>
      </dsp:txXfrm>
    </dsp:sp>
    <dsp:sp modelId="{BB107697-69DB-4CE8-982B-B0A80C7DB4EC}">
      <dsp:nvSpPr>
        <dsp:cNvPr id="0" name=""/>
        <dsp:cNvSpPr/>
      </dsp:nvSpPr>
      <dsp:spPr>
        <a:xfrm>
          <a:off x="349503" y="2042837"/>
          <a:ext cx="1332992" cy="1332992"/>
        </a:xfrm>
        <a:prstGeom prst="ellipse">
          <a:avLst/>
        </a:prstGeom>
        <a:solidFill>
          <a:schemeClr val="accent3">
            <a:alpha val="50000"/>
            <a:hueOff val="1355300"/>
            <a:satOff val="50000"/>
            <a:lumOff val="-7353"/>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tx1"/>
        </a:fontRef>
      </dsp:style>
    </dsp:sp>
    <dsp:sp modelId="{F336D7AB-DE6E-41E2-80B3-30B86BBF0F27}">
      <dsp:nvSpPr>
        <dsp:cNvPr id="0" name=""/>
        <dsp:cNvSpPr/>
      </dsp:nvSpPr>
      <dsp:spPr>
        <a:xfrm>
          <a:off x="1016000" y="2042837"/>
          <a:ext cx="7112000" cy="133299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35560" rIns="0" bIns="35560" numCol="1" spcCol="1270" anchor="ctr" anchorCtr="0">
          <a:noAutofit/>
        </a:bodyPr>
        <a:lstStyle/>
        <a:p>
          <a:pPr lvl="0" algn="l" defTabSz="1244600" rtl="1">
            <a:lnSpc>
              <a:spcPct val="90000"/>
            </a:lnSpc>
            <a:spcBef>
              <a:spcPct val="0"/>
            </a:spcBef>
            <a:spcAft>
              <a:spcPct val="35000"/>
            </a:spcAft>
          </a:pPr>
          <a:r>
            <a:rPr lang="ar-SA" sz="2800" kern="1200" dirty="0" smtClean="0"/>
            <a:t>الاختبارات المتعلقة بالإجراءات الإدارية.</a:t>
          </a:r>
          <a:endParaRPr lang="ar-SA" sz="2800" kern="1200" dirty="0"/>
        </a:p>
      </dsp:txBody>
      <dsp:txXfrm>
        <a:off x="1016000" y="2042837"/>
        <a:ext cx="7112000" cy="1332992"/>
      </dsp:txXfrm>
    </dsp:sp>
    <dsp:sp modelId="{A3D27A3A-3078-4995-9041-14D0E3DC9145}">
      <dsp:nvSpPr>
        <dsp:cNvPr id="0" name=""/>
        <dsp:cNvSpPr/>
      </dsp:nvSpPr>
      <dsp:spPr>
        <a:xfrm>
          <a:off x="349503" y="3375829"/>
          <a:ext cx="1332992" cy="1332992"/>
        </a:xfrm>
        <a:prstGeom prst="ellipse">
          <a:avLst/>
        </a:prstGeom>
        <a:solidFill>
          <a:schemeClr val="accent3">
            <a:alpha val="50000"/>
            <a:hueOff val="2710599"/>
            <a:satOff val="100000"/>
            <a:lumOff val="-14706"/>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tx1"/>
        </a:fontRef>
      </dsp:style>
    </dsp:sp>
    <dsp:sp modelId="{0F976505-C6FA-4587-BCAF-281ED966CEB8}">
      <dsp:nvSpPr>
        <dsp:cNvPr id="0" name=""/>
        <dsp:cNvSpPr/>
      </dsp:nvSpPr>
      <dsp:spPr>
        <a:xfrm>
          <a:off x="1016000" y="3375829"/>
          <a:ext cx="7112000" cy="133299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35560" rIns="0" bIns="35560" numCol="1" spcCol="1270" anchor="ctr" anchorCtr="0">
          <a:noAutofit/>
        </a:bodyPr>
        <a:lstStyle/>
        <a:p>
          <a:pPr lvl="0" algn="l" defTabSz="1244600" rtl="1">
            <a:lnSpc>
              <a:spcPct val="90000"/>
            </a:lnSpc>
            <a:spcBef>
              <a:spcPct val="0"/>
            </a:spcBef>
            <a:spcAft>
              <a:spcPct val="35000"/>
            </a:spcAft>
          </a:pPr>
          <a:r>
            <a:rPr lang="ar-SA" sz="2800" kern="1200" dirty="0" smtClean="0"/>
            <a:t>الاختبارات التي تجري وفقاً للقياس. </a:t>
          </a:r>
          <a:endParaRPr lang="ar-SA" sz="2800" kern="1200" dirty="0"/>
        </a:p>
      </dsp:txBody>
      <dsp:txXfrm>
        <a:off x="1016000" y="3375829"/>
        <a:ext cx="7112000" cy="1332992"/>
      </dsp:txXfrm>
    </dsp:sp>
  </dsp:spTree>
</dsp:drawing>
</file>

<file path=ppt/diagrams/drawing1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C0F6EB5-245D-4269-8B63-B7569CC14695}">
      <dsp:nvSpPr>
        <dsp:cNvPr id="0" name=""/>
        <dsp:cNvSpPr/>
      </dsp:nvSpPr>
      <dsp:spPr>
        <a:xfrm>
          <a:off x="0" y="0"/>
          <a:ext cx="9015983" cy="2200334"/>
        </a:xfrm>
        <a:prstGeom prst="roundRect">
          <a:avLst>
            <a:gd name="adj" fmla="val 10000"/>
          </a:avLst>
        </a:prstGeom>
        <a:gradFill rotWithShape="0">
          <a:gsLst>
            <a:gs pos="0">
              <a:schemeClr val="accent2">
                <a:shade val="50000"/>
                <a:hueOff val="0"/>
                <a:satOff val="0"/>
                <a:lumOff val="0"/>
                <a:alphaOff val="0"/>
                <a:satMod val="103000"/>
                <a:lumMod val="102000"/>
                <a:tint val="94000"/>
              </a:schemeClr>
            </a:gs>
            <a:gs pos="50000">
              <a:schemeClr val="accent2">
                <a:shade val="50000"/>
                <a:hueOff val="0"/>
                <a:satOff val="0"/>
                <a:lumOff val="0"/>
                <a:alphaOff val="0"/>
                <a:satMod val="110000"/>
                <a:lumMod val="100000"/>
                <a:shade val="100000"/>
              </a:schemeClr>
            </a:gs>
            <a:gs pos="100000">
              <a:schemeClr val="accent2">
                <a:shade val="50000"/>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121920" tIns="121920" rIns="121920" bIns="121920" numCol="1" spcCol="1270" anchor="ctr" anchorCtr="0">
          <a:noAutofit/>
        </a:bodyPr>
        <a:lstStyle/>
        <a:p>
          <a:pPr lvl="0" algn="ctr" defTabSz="1422400" rtl="1">
            <a:lnSpc>
              <a:spcPct val="90000"/>
            </a:lnSpc>
            <a:spcBef>
              <a:spcPct val="0"/>
            </a:spcBef>
            <a:spcAft>
              <a:spcPct val="35000"/>
            </a:spcAft>
          </a:pPr>
          <a:r>
            <a:rPr lang="ar-SA" sz="3200" b="1" kern="1200" dirty="0" smtClean="0">
              <a:solidFill>
                <a:schemeClr val="bg1"/>
              </a:solidFill>
              <a:effectLst>
                <a:outerShdw blurRad="38100" dist="38100" dir="2700000" algn="tl">
                  <a:srgbClr val="000000">
                    <a:alpha val="43137"/>
                  </a:srgbClr>
                </a:outerShdw>
              </a:effectLst>
            </a:rPr>
            <a:t>الاسلوب الاستنتاجي: وهو الاسلوب الذي يعتمد على الاستنتاج لعدد من المتغيرات التي تكون علاقتها ببعضها علاقات تربط بين متغيرين أو اكثر.  </a:t>
          </a:r>
          <a:r>
            <a:rPr lang="ar-SA" sz="3200" kern="1200" dirty="0" smtClean="0">
              <a:solidFill>
                <a:schemeClr val="bg1"/>
              </a:solidFill>
            </a:rPr>
            <a:t>.</a:t>
          </a:r>
          <a:endParaRPr lang="ar-SA" sz="3200" b="1" kern="1200" dirty="0">
            <a:solidFill>
              <a:schemeClr val="bg1"/>
            </a:solidFill>
            <a:effectLst>
              <a:outerShdw blurRad="38100" dist="38100" dir="2700000" algn="tl">
                <a:srgbClr val="000000">
                  <a:alpha val="43137"/>
                </a:srgbClr>
              </a:outerShdw>
            </a:effectLst>
          </a:endParaRPr>
        </a:p>
      </dsp:txBody>
      <dsp:txXfrm>
        <a:off x="64446" y="64446"/>
        <a:ext cx="6741764" cy="2071442"/>
      </dsp:txXfrm>
    </dsp:sp>
    <dsp:sp modelId="{1CA79500-BF01-4170-9E37-EFA733AEC84A}">
      <dsp:nvSpPr>
        <dsp:cNvPr id="0" name=""/>
        <dsp:cNvSpPr/>
      </dsp:nvSpPr>
      <dsp:spPr>
        <a:xfrm>
          <a:off x="1591055" y="2689298"/>
          <a:ext cx="9015983" cy="2200334"/>
        </a:xfrm>
        <a:prstGeom prst="roundRect">
          <a:avLst>
            <a:gd name="adj" fmla="val 10000"/>
          </a:avLst>
        </a:prstGeom>
        <a:gradFill rotWithShape="0">
          <a:gsLst>
            <a:gs pos="0">
              <a:schemeClr val="accent2">
                <a:shade val="50000"/>
                <a:hueOff val="-591173"/>
                <a:satOff val="7783"/>
                <a:lumOff val="46617"/>
                <a:alphaOff val="0"/>
                <a:satMod val="103000"/>
                <a:lumMod val="102000"/>
                <a:tint val="94000"/>
              </a:schemeClr>
            </a:gs>
            <a:gs pos="50000">
              <a:schemeClr val="accent2">
                <a:shade val="50000"/>
                <a:hueOff val="-591173"/>
                <a:satOff val="7783"/>
                <a:lumOff val="46617"/>
                <a:alphaOff val="0"/>
                <a:satMod val="110000"/>
                <a:lumMod val="100000"/>
                <a:shade val="100000"/>
              </a:schemeClr>
            </a:gs>
            <a:gs pos="100000">
              <a:schemeClr val="accent2">
                <a:shade val="50000"/>
                <a:hueOff val="-591173"/>
                <a:satOff val="7783"/>
                <a:lumOff val="46617"/>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106680" tIns="106680" rIns="106680" bIns="106680" numCol="1" spcCol="1270" anchor="ctr" anchorCtr="0">
          <a:noAutofit/>
        </a:bodyPr>
        <a:lstStyle/>
        <a:p>
          <a:pPr lvl="0" algn="ctr" defTabSz="1244600" rtl="1">
            <a:lnSpc>
              <a:spcPct val="90000"/>
            </a:lnSpc>
            <a:spcBef>
              <a:spcPct val="0"/>
            </a:spcBef>
            <a:spcAft>
              <a:spcPct val="35000"/>
            </a:spcAft>
          </a:pPr>
          <a:r>
            <a:rPr lang="ar-SA" sz="2800" b="1" kern="1200" dirty="0" smtClean="0">
              <a:solidFill>
                <a:schemeClr val="bg1"/>
              </a:solidFill>
              <a:effectLst>
                <a:outerShdw blurRad="38100" dist="38100" dir="2700000" algn="tl">
                  <a:srgbClr val="000000">
                    <a:alpha val="43137"/>
                  </a:srgbClr>
                </a:outerShdw>
              </a:effectLst>
            </a:rPr>
            <a:t>أسلوب الاحتمال و الموثوقية : وهو الأسلوب الذي يعتمد على الاختبارات والتجارب وإعادتها اكثر من مرة للتأكد من صحة ما توصل اليه من </a:t>
          </a:r>
          <a:r>
            <a:rPr lang="ar-SA" sz="2800" b="1" kern="1200" dirty="0" err="1" smtClean="0">
              <a:solidFill>
                <a:schemeClr val="bg1"/>
              </a:solidFill>
              <a:effectLst>
                <a:outerShdw blurRad="38100" dist="38100" dir="2700000" algn="tl">
                  <a:srgbClr val="000000">
                    <a:alpha val="43137"/>
                  </a:srgbClr>
                </a:outerShdw>
              </a:effectLst>
            </a:rPr>
            <a:t>نتا</a:t>
          </a:r>
          <a:r>
            <a:rPr lang="ar-IQ" sz="2800" b="1" kern="1200" dirty="0" err="1" smtClean="0">
              <a:solidFill>
                <a:schemeClr val="bg1"/>
              </a:solidFill>
              <a:effectLst>
                <a:outerShdw blurRad="38100" dist="38100" dir="2700000" algn="tl">
                  <a:srgbClr val="000000">
                    <a:alpha val="43137"/>
                  </a:srgbClr>
                </a:outerShdw>
              </a:effectLst>
            </a:rPr>
            <a:t>ئج</a:t>
          </a:r>
          <a:endParaRPr lang="en-US" sz="2800" b="1" kern="1200" dirty="0">
            <a:solidFill>
              <a:schemeClr val="bg1"/>
            </a:solidFill>
            <a:effectLst>
              <a:outerShdw blurRad="38100" dist="38100" dir="2700000" algn="tl">
                <a:srgbClr val="000000">
                  <a:alpha val="43137"/>
                </a:srgbClr>
              </a:outerShdw>
            </a:effectLst>
          </a:endParaRPr>
        </a:p>
      </dsp:txBody>
      <dsp:txXfrm>
        <a:off x="1655501" y="2753744"/>
        <a:ext cx="5865817" cy="2071442"/>
      </dsp:txXfrm>
    </dsp:sp>
    <dsp:sp modelId="{B65F8030-5D8A-46C0-95E2-3C9018716DFE}">
      <dsp:nvSpPr>
        <dsp:cNvPr id="0" name=""/>
        <dsp:cNvSpPr/>
      </dsp:nvSpPr>
      <dsp:spPr>
        <a:xfrm>
          <a:off x="7585765" y="1729707"/>
          <a:ext cx="1430217" cy="1430217"/>
        </a:xfrm>
        <a:prstGeom prst="downArrow">
          <a:avLst>
            <a:gd name="adj1" fmla="val 55000"/>
            <a:gd name="adj2" fmla="val 45000"/>
          </a:avLst>
        </a:prstGeom>
        <a:solidFill>
          <a:schemeClr val="accent2">
            <a:alpha val="90000"/>
            <a:tint val="55000"/>
            <a:hueOff val="0"/>
            <a:satOff val="0"/>
            <a:lumOff val="0"/>
            <a:alphaOff val="0"/>
          </a:schemeClr>
        </a:solidFill>
        <a:ln w="6350" cap="flat" cmpd="sng" algn="ctr">
          <a:solidFill>
            <a:schemeClr val="accent2">
              <a:alpha val="90000"/>
              <a:tint val="55000"/>
              <a:hueOff val="0"/>
              <a:satOff val="0"/>
              <a:lumOff val="0"/>
              <a:alphaOff val="0"/>
            </a:schemeClr>
          </a:solidFill>
          <a:prstDash val="solid"/>
          <a:miter lim="800000"/>
        </a:ln>
        <a:effectLst/>
      </dsp:spPr>
      <dsp:style>
        <a:lnRef idx="1">
          <a:scrgbClr r="0" g="0" b="0"/>
        </a:lnRef>
        <a:fillRef idx="1">
          <a:scrgbClr r="0" g="0" b="0"/>
        </a:fillRef>
        <a:effectRef idx="2">
          <a:scrgbClr r="0" g="0" b="0"/>
        </a:effectRef>
        <a:fontRef idx="minor"/>
      </dsp:style>
      <dsp:txBody>
        <a:bodyPr spcFirstLastPara="0" vert="horz" wrap="square" lIns="45720" tIns="45720" rIns="45720" bIns="45720" numCol="1" spcCol="1270" anchor="ctr" anchorCtr="0">
          <a:noAutofit/>
        </a:bodyPr>
        <a:lstStyle/>
        <a:p>
          <a:pPr lvl="0" algn="ctr" defTabSz="1600200" rtl="1">
            <a:lnSpc>
              <a:spcPct val="90000"/>
            </a:lnSpc>
            <a:spcBef>
              <a:spcPct val="0"/>
            </a:spcBef>
            <a:spcAft>
              <a:spcPct val="35000"/>
            </a:spcAft>
          </a:pPr>
          <a:endParaRPr lang="ar-SA" sz="3600" kern="1200"/>
        </a:p>
      </dsp:txBody>
      <dsp:txXfrm>
        <a:off x="7907564" y="1729707"/>
        <a:ext cx="786619" cy="1076238"/>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10B9FBE-82B2-4ADE-A858-85A6DC26ED18}">
      <dsp:nvSpPr>
        <dsp:cNvPr id="0" name=""/>
        <dsp:cNvSpPr/>
      </dsp:nvSpPr>
      <dsp:spPr>
        <a:xfrm>
          <a:off x="0" y="589066"/>
          <a:ext cx="10818795" cy="4327518"/>
        </a:xfrm>
        <a:prstGeom prst="leftRightRibbon">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FBD8204F-346E-42DC-916C-2B4A49AFB56D}">
      <dsp:nvSpPr>
        <dsp:cNvPr id="0" name=""/>
        <dsp:cNvSpPr/>
      </dsp:nvSpPr>
      <dsp:spPr>
        <a:xfrm>
          <a:off x="1298255" y="1346381"/>
          <a:ext cx="3570202" cy="2120483"/>
        </a:xfrm>
        <a:prstGeom prst="rect">
          <a:avLst/>
        </a:prstGeom>
        <a:noFill/>
        <a:ln w="12700" cap="flat" cmpd="sng" algn="ctr">
          <a:noFill/>
          <a:prstDash val="solid"/>
          <a:miter lim="800000"/>
        </a:ln>
        <a:effectLst/>
        <a:sp3d/>
      </dsp:spPr>
      <dsp:style>
        <a:lnRef idx="2">
          <a:scrgbClr r="0" g="0" b="0"/>
        </a:lnRef>
        <a:fillRef idx="1">
          <a:scrgbClr r="0" g="0" b="0"/>
        </a:fillRef>
        <a:effectRef idx="0">
          <a:scrgbClr r="0" g="0" b="0"/>
        </a:effectRef>
        <a:fontRef idx="minor">
          <a:schemeClr val="lt1"/>
        </a:fontRef>
      </dsp:style>
      <dsp:txBody>
        <a:bodyPr spcFirstLastPara="0" vert="horz" wrap="square" lIns="0" tIns="128016" rIns="0" bIns="137160" numCol="1" spcCol="1270" anchor="ctr" anchorCtr="0">
          <a:noAutofit/>
        </a:bodyPr>
        <a:lstStyle/>
        <a:p>
          <a:pPr lvl="0" algn="ctr" defTabSz="1600200" rtl="1">
            <a:lnSpc>
              <a:spcPct val="90000"/>
            </a:lnSpc>
            <a:spcBef>
              <a:spcPct val="0"/>
            </a:spcBef>
            <a:spcAft>
              <a:spcPct val="35000"/>
            </a:spcAft>
          </a:pPr>
          <a:r>
            <a:rPr lang="ar-IQ" sz="3600" b="1" kern="1200" dirty="0" smtClean="0">
              <a:solidFill>
                <a:schemeClr val="bg1"/>
              </a:solidFill>
              <a:effectLst>
                <a:outerShdw blurRad="38100" dist="38100" dir="2700000" algn="tl">
                  <a:srgbClr val="000000">
                    <a:alpha val="43137"/>
                  </a:srgbClr>
                </a:outerShdw>
              </a:effectLst>
            </a:rPr>
            <a:t>عشوائية احتمالية </a:t>
          </a:r>
          <a:endParaRPr lang="en-US" sz="3600" kern="1200" dirty="0">
            <a:solidFill>
              <a:schemeClr val="bg1"/>
            </a:solidFill>
            <a:effectLst>
              <a:outerShdw blurRad="38100" dist="38100" dir="2700000" algn="tl">
                <a:srgbClr val="000000">
                  <a:alpha val="43137"/>
                </a:srgbClr>
              </a:outerShdw>
            </a:effectLst>
          </a:endParaRPr>
        </a:p>
      </dsp:txBody>
      <dsp:txXfrm>
        <a:off x="1298255" y="1346381"/>
        <a:ext cx="3570202" cy="2120483"/>
      </dsp:txXfrm>
    </dsp:sp>
    <dsp:sp modelId="{F2A05532-E82F-4F6D-85DC-B8BD34B6BAEC}">
      <dsp:nvSpPr>
        <dsp:cNvPr id="0" name=""/>
        <dsp:cNvSpPr/>
      </dsp:nvSpPr>
      <dsp:spPr>
        <a:xfrm>
          <a:off x="5409397" y="2038784"/>
          <a:ext cx="4219330" cy="2120483"/>
        </a:xfrm>
        <a:prstGeom prst="rect">
          <a:avLst/>
        </a:prstGeom>
        <a:noFill/>
        <a:ln w="12700" cap="flat" cmpd="sng" algn="ctr">
          <a:noFill/>
          <a:prstDash val="solid"/>
          <a:miter lim="800000"/>
        </a:ln>
        <a:effectLst/>
        <a:sp3d/>
      </dsp:spPr>
      <dsp:style>
        <a:lnRef idx="2">
          <a:scrgbClr r="0" g="0" b="0"/>
        </a:lnRef>
        <a:fillRef idx="1">
          <a:scrgbClr r="0" g="0" b="0"/>
        </a:fillRef>
        <a:effectRef idx="0">
          <a:scrgbClr r="0" g="0" b="0"/>
        </a:effectRef>
        <a:fontRef idx="minor">
          <a:schemeClr val="lt1"/>
        </a:fontRef>
      </dsp:style>
      <dsp:txBody>
        <a:bodyPr spcFirstLastPara="0" vert="horz" wrap="square" lIns="0" tIns="128016" rIns="0" bIns="137160" numCol="1" spcCol="1270" anchor="ctr" anchorCtr="0">
          <a:noAutofit/>
        </a:bodyPr>
        <a:lstStyle/>
        <a:p>
          <a:pPr lvl="0" algn="ctr" defTabSz="1600200" rtl="1">
            <a:lnSpc>
              <a:spcPct val="90000"/>
            </a:lnSpc>
            <a:spcBef>
              <a:spcPct val="0"/>
            </a:spcBef>
            <a:spcAft>
              <a:spcPct val="35000"/>
            </a:spcAft>
          </a:pPr>
          <a:r>
            <a:rPr lang="ar-IQ" sz="3600" b="1" kern="1200" dirty="0" smtClean="0">
              <a:solidFill>
                <a:schemeClr val="bg1"/>
              </a:solidFill>
              <a:effectLst>
                <a:outerShdw blurRad="38100" dist="38100" dir="2700000" algn="tl">
                  <a:srgbClr val="000000">
                    <a:alpha val="43137"/>
                  </a:srgbClr>
                </a:outerShdw>
              </a:effectLst>
            </a:rPr>
            <a:t>غير عشوائية </a:t>
          </a:r>
        </a:p>
        <a:p>
          <a:pPr lvl="0" algn="r" defTabSz="1600200" rtl="1">
            <a:lnSpc>
              <a:spcPct val="90000"/>
            </a:lnSpc>
            <a:spcBef>
              <a:spcPct val="0"/>
            </a:spcBef>
            <a:spcAft>
              <a:spcPct val="35000"/>
            </a:spcAft>
          </a:pPr>
          <a:r>
            <a:rPr lang="ar-IQ" sz="3600" b="1" kern="1200" dirty="0" smtClean="0">
              <a:solidFill>
                <a:schemeClr val="bg1"/>
              </a:solidFill>
              <a:effectLst>
                <a:outerShdw blurRad="38100" dist="38100" dir="2700000" algn="tl">
                  <a:srgbClr val="000000">
                    <a:alpha val="43137"/>
                  </a:srgbClr>
                </a:outerShdw>
              </a:effectLst>
            </a:rPr>
            <a:t>(</a:t>
          </a:r>
          <a:r>
            <a:rPr lang="ar-IQ" sz="3600" b="1" kern="1200" dirty="0" err="1" smtClean="0">
              <a:solidFill>
                <a:schemeClr val="bg1"/>
              </a:solidFill>
              <a:effectLst>
                <a:outerShdw blurRad="38100" dist="38100" dir="2700000" algn="tl">
                  <a:srgbClr val="000000">
                    <a:alpha val="43137"/>
                  </a:srgbClr>
                </a:outerShdw>
              </a:effectLst>
            </a:rPr>
            <a:t>غيراحتمالية</a:t>
          </a:r>
          <a:r>
            <a:rPr lang="ar-IQ" sz="3600" b="1" kern="1200" dirty="0" smtClean="0">
              <a:solidFill>
                <a:schemeClr val="bg1"/>
              </a:solidFill>
              <a:effectLst>
                <a:outerShdw blurRad="38100" dist="38100" dir="2700000" algn="tl">
                  <a:srgbClr val="000000">
                    <a:alpha val="43137"/>
                  </a:srgbClr>
                </a:outerShdw>
              </a:effectLst>
            </a:rPr>
            <a:t> ) </a:t>
          </a:r>
          <a:endParaRPr lang="en-US" sz="3600" kern="1200" dirty="0">
            <a:solidFill>
              <a:schemeClr val="bg1"/>
            </a:solidFill>
            <a:effectLst>
              <a:outerShdw blurRad="38100" dist="38100" dir="2700000" algn="tl">
                <a:srgbClr val="000000">
                  <a:alpha val="43137"/>
                </a:srgbClr>
              </a:outerShdw>
            </a:effectLst>
          </a:endParaRPr>
        </a:p>
      </dsp:txBody>
      <dsp:txXfrm>
        <a:off x="5409397" y="2038784"/>
        <a:ext cx="4219330" cy="2120483"/>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B49ADD0-440F-4B02-8539-387DFF7D2CD9}">
      <dsp:nvSpPr>
        <dsp:cNvPr id="0" name=""/>
        <dsp:cNvSpPr/>
      </dsp:nvSpPr>
      <dsp:spPr>
        <a:xfrm>
          <a:off x="3919" y="5809"/>
          <a:ext cx="5812478" cy="2760048"/>
        </a:xfrm>
        <a:prstGeom prst="rect">
          <a:avLst/>
        </a:prstGeom>
        <a:gradFill rotWithShape="0">
          <a:gsLst>
            <a:gs pos="0">
              <a:schemeClr val="accent2">
                <a:hueOff val="0"/>
                <a:satOff val="0"/>
                <a:lumOff val="0"/>
                <a:alphaOff val="0"/>
                <a:satMod val="103000"/>
                <a:lumMod val="102000"/>
                <a:tint val="94000"/>
              </a:schemeClr>
            </a:gs>
            <a:gs pos="50000">
              <a:schemeClr val="accent2">
                <a:hueOff val="0"/>
                <a:satOff val="0"/>
                <a:lumOff val="0"/>
                <a:alphaOff val="0"/>
                <a:satMod val="110000"/>
                <a:lumMod val="100000"/>
                <a:shade val="100000"/>
              </a:schemeClr>
            </a:gs>
            <a:gs pos="100000">
              <a:schemeClr val="accent2">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rtl="1">
            <a:lnSpc>
              <a:spcPct val="90000"/>
            </a:lnSpc>
            <a:spcBef>
              <a:spcPct val="0"/>
            </a:spcBef>
            <a:spcAft>
              <a:spcPct val="35000"/>
            </a:spcAft>
          </a:pPr>
          <a:r>
            <a:rPr lang="ar-SA" sz="2400" b="1" i="0" kern="1200" dirty="0" smtClean="0">
              <a:solidFill>
                <a:schemeClr val="bg1"/>
              </a:solidFill>
              <a:effectLst>
                <a:outerShdw blurRad="38100" dist="38100" dir="2700000" algn="tl">
                  <a:srgbClr val="000000">
                    <a:alpha val="43137"/>
                  </a:srgbClr>
                </a:outerShdw>
              </a:effectLst>
            </a:rPr>
            <a:t>العينة العشوائية البسيطة: حيث تعتبر العينة العشوائية البسيطة أبسط العينات العشوائية ولكنها أصدق </a:t>
          </a:r>
          <a:r>
            <a:rPr lang="ar-SA" sz="2400" b="1" i="0" kern="1200" dirty="0" smtClean="0">
              <a:solidFill>
                <a:schemeClr val="bg1"/>
              </a:solidFill>
              <a:effectLst>
                <a:outerShdw blurRad="38100" dist="38100" dir="2700000" algn="tl">
                  <a:srgbClr val="000000">
                    <a:alpha val="43137"/>
                  </a:srgbClr>
                </a:outerShdw>
              </a:effectLst>
              <a:hlinkClick xmlns:r="http://schemas.openxmlformats.org/officeDocument/2006/relationships" r:id="rId1"/>
            </a:rPr>
            <a:t>أنواع العينات</a:t>
          </a:r>
          <a:r>
            <a:rPr lang="ar-SA" sz="2400" b="1" i="0" kern="1200" dirty="0" smtClean="0">
              <a:solidFill>
                <a:schemeClr val="bg1"/>
              </a:solidFill>
              <a:effectLst>
                <a:outerShdw blurRad="38100" dist="38100" dir="2700000" algn="tl">
                  <a:srgbClr val="000000">
                    <a:alpha val="43137"/>
                  </a:srgbClr>
                </a:outerShdw>
              </a:effectLst>
            </a:rPr>
            <a:t> أو أكثرها صلاحية، ويتم اختيارها وفق طرق سحب معينة تسمى طرق السحب العشوائي، ولا تتيح هذه الأساليب للباحث بالتدخل الشخصي في اختيار الوحدات التي يريد إدخالها للعينة، ويتم استخدام العينة العشوائية البسيطة عندما يكون مجتمع الدراسة أو المجتمع الإحصائي متجانساً</a:t>
          </a:r>
          <a:endParaRPr lang="ar-SA" sz="2400" b="1" i="0" kern="1200" dirty="0">
            <a:solidFill>
              <a:schemeClr val="bg1"/>
            </a:solidFill>
            <a:effectLst>
              <a:outerShdw blurRad="38100" dist="38100" dir="2700000" algn="tl">
                <a:srgbClr val="000000">
                  <a:alpha val="43137"/>
                </a:srgbClr>
              </a:outerShdw>
            </a:effectLst>
          </a:endParaRPr>
        </a:p>
      </dsp:txBody>
      <dsp:txXfrm>
        <a:off x="3919" y="5809"/>
        <a:ext cx="5812478" cy="2760048"/>
      </dsp:txXfrm>
    </dsp:sp>
    <dsp:sp modelId="{C896779E-C8E9-4B2C-9660-4AC37A05FBFE}">
      <dsp:nvSpPr>
        <dsp:cNvPr id="0" name=""/>
        <dsp:cNvSpPr/>
      </dsp:nvSpPr>
      <dsp:spPr>
        <a:xfrm>
          <a:off x="6276406" y="5809"/>
          <a:ext cx="5510621" cy="2760048"/>
        </a:xfrm>
        <a:prstGeom prst="rect">
          <a:avLst/>
        </a:prstGeom>
        <a:gradFill rotWithShape="0">
          <a:gsLst>
            <a:gs pos="0">
              <a:schemeClr val="accent2">
                <a:hueOff val="-485121"/>
                <a:satOff val="-27976"/>
                <a:lumOff val="2876"/>
                <a:alphaOff val="0"/>
                <a:satMod val="103000"/>
                <a:lumMod val="102000"/>
                <a:tint val="94000"/>
              </a:schemeClr>
            </a:gs>
            <a:gs pos="50000">
              <a:schemeClr val="accent2">
                <a:hueOff val="-485121"/>
                <a:satOff val="-27976"/>
                <a:lumOff val="2876"/>
                <a:alphaOff val="0"/>
                <a:satMod val="110000"/>
                <a:lumMod val="100000"/>
                <a:shade val="100000"/>
              </a:schemeClr>
            </a:gs>
            <a:gs pos="100000">
              <a:schemeClr val="accent2">
                <a:hueOff val="-485121"/>
                <a:satOff val="-27976"/>
                <a:lumOff val="2876"/>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06680" tIns="106680" rIns="106680" bIns="106680" numCol="1" spcCol="1270" anchor="ctr" anchorCtr="0">
          <a:noAutofit/>
        </a:bodyPr>
        <a:lstStyle/>
        <a:p>
          <a:pPr lvl="0" algn="ctr" defTabSz="1244600" rtl="1">
            <a:lnSpc>
              <a:spcPct val="90000"/>
            </a:lnSpc>
            <a:spcBef>
              <a:spcPct val="0"/>
            </a:spcBef>
            <a:spcAft>
              <a:spcPct val="35000"/>
            </a:spcAft>
          </a:pPr>
          <a:r>
            <a:rPr lang="ar-SA" sz="2800" b="1" kern="1200" dirty="0" smtClean="0">
              <a:solidFill>
                <a:schemeClr val="bg1"/>
              </a:solidFill>
              <a:effectLst>
                <a:outerShdw blurRad="38100" dist="38100" dir="2700000" algn="tl">
                  <a:srgbClr val="000000">
                    <a:alpha val="43137"/>
                  </a:srgbClr>
                </a:outerShdw>
              </a:effectLst>
            </a:rPr>
            <a:t>العينة الطبقية: تعد أفضل الطرق لسحب العينة من المجتمع غير المتناسق، في حين تضمن العينة الطبقية سحب عينة عشوائية من كل طبقات المجتمع وبحجم يتناسب مع حجم الطبقة في المجتمع، ليصبح مجموع تلك العينات العشوائية البسيطة المسحوبة من طبقات المجتمع المختلفة هو عينة المجتمع.</a:t>
          </a:r>
          <a:endParaRPr lang="ar-SA" sz="2800" b="1" kern="1200" dirty="0">
            <a:solidFill>
              <a:schemeClr val="bg1"/>
            </a:solidFill>
            <a:effectLst>
              <a:outerShdw blurRad="38100" dist="38100" dir="2700000" algn="tl">
                <a:srgbClr val="000000">
                  <a:alpha val="43137"/>
                </a:srgbClr>
              </a:outerShdw>
            </a:effectLst>
          </a:endParaRPr>
        </a:p>
      </dsp:txBody>
      <dsp:txXfrm>
        <a:off x="6276406" y="5809"/>
        <a:ext cx="5510621" cy="2760048"/>
      </dsp:txXfrm>
    </dsp:sp>
    <dsp:sp modelId="{22B02C0C-08E1-42DC-AB65-7A57459BE9FC}">
      <dsp:nvSpPr>
        <dsp:cNvPr id="0" name=""/>
        <dsp:cNvSpPr/>
      </dsp:nvSpPr>
      <dsp:spPr>
        <a:xfrm>
          <a:off x="134745" y="3225866"/>
          <a:ext cx="5716659" cy="2760048"/>
        </a:xfrm>
        <a:prstGeom prst="rect">
          <a:avLst/>
        </a:prstGeom>
        <a:gradFill rotWithShape="0">
          <a:gsLst>
            <a:gs pos="0">
              <a:schemeClr val="accent2">
                <a:hueOff val="-970242"/>
                <a:satOff val="-55952"/>
                <a:lumOff val="5752"/>
                <a:alphaOff val="0"/>
                <a:satMod val="103000"/>
                <a:lumMod val="102000"/>
                <a:tint val="94000"/>
              </a:schemeClr>
            </a:gs>
            <a:gs pos="50000">
              <a:schemeClr val="accent2">
                <a:hueOff val="-970242"/>
                <a:satOff val="-55952"/>
                <a:lumOff val="5752"/>
                <a:alphaOff val="0"/>
                <a:satMod val="110000"/>
                <a:lumMod val="100000"/>
                <a:shade val="100000"/>
              </a:schemeClr>
            </a:gs>
            <a:gs pos="100000">
              <a:schemeClr val="accent2">
                <a:hueOff val="-970242"/>
                <a:satOff val="-55952"/>
                <a:lumOff val="5752"/>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06680" tIns="106680" rIns="106680" bIns="106680" numCol="1" spcCol="1270" anchor="ctr" anchorCtr="0">
          <a:noAutofit/>
        </a:bodyPr>
        <a:lstStyle/>
        <a:p>
          <a:pPr lvl="0" algn="ctr" defTabSz="1244600" rtl="1">
            <a:lnSpc>
              <a:spcPct val="90000"/>
            </a:lnSpc>
            <a:spcBef>
              <a:spcPct val="0"/>
            </a:spcBef>
            <a:spcAft>
              <a:spcPct val="35000"/>
            </a:spcAft>
          </a:pPr>
          <a:r>
            <a:rPr lang="ar-SA" sz="2800" b="1" kern="1200" dirty="0" smtClean="0">
              <a:solidFill>
                <a:schemeClr val="bg1"/>
              </a:solidFill>
              <a:effectLst>
                <a:outerShdw blurRad="38100" dist="38100" dir="2700000" algn="tl">
                  <a:srgbClr val="000000">
                    <a:alpha val="43137"/>
                  </a:srgbClr>
                </a:outerShdw>
              </a:effectLst>
            </a:rPr>
            <a:t>العينة العنقودية: تتشابه عناقيد تلك العينة فيما بينها، إلا أن كل عنقود يختلف داخليًا، بحيث يجمع كافة خصائص أفراد المجتمع، ويغنيك عن غيره من العناقيد؛ وهو ما تتميز به العينة العنقودية عن العينة الطبقية</a:t>
          </a:r>
          <a:r>
            <a:rPr lang="ar-SA" sz="2200" kern="1200" dirty="0" smtClean="0">
              <a:solidFill>
                <a:schemeClr val="bg1"/>
              </a:solidFill>
            </a:rPr>
            <a:t>.</a:t>
          </a:r>
          <a:endParaRPr lang="ar-SA" sz="2200" kern="1200" dirty="0">
            <a:solidFill>
              <a:schemeClr val="bg1"/>
            </a:solidFill>
          </a:endParaRPr>
        </a:p>
      </dsp:txBody>
      <dsp:txXfrm>
        <a:off x="134745" y="3225866"/>
        <a:ext cx="5716659" cy="2760048"/>
      </dsp:txXfrm>
    </dsp:sp>
    <dsp:sp modelId="{F0D081D2-0D87-40D4-B52B-677F3D8EAB4A}">
      <dsp:nvSpPr>
        <dsp:cNvPr id="0" name=""/>
        <dsp:cNvSpPr/>
      </dsp:nvSpPr>
      <dsp:spPr>
        <a:xfrm>
          <a:off x="6446158" y="3231676"/>
          <a:ext cx="5344788" cy="2760048"/>
        </a:xfrm>
        <a:prstGeom prst="rect">
          <a:avLst/>
        </a:prstGeom>
        <a:gradFill rotWithShape="0">
          <a:gsLst>
            <a:gs pos="0">
              <a:schemeClr val="accent2">
                <a:hueOff val="-1455363"/>
                <a:satOff val="-83928"/>
                <a:lumOff val="8628"/>
                <a:alphaOff val="0"/>
                <a:satMod val="103000"/>
                <a:lumMod val="102000"/>
                <a:tint val="94000"/>
              </a:schemeClr>
            </a:gs>
            <a:gs pos="50000">
              <a:schemeClr val="accent2">
                <a:hueOff val="-1455363"/>
                <a:satOff val="-83928"/>
                <a:lumOff val="8628"/>
                <a:alphaOff val="0"/>
                <a:satMod val="110000"/>
                <a:lumMod val="100000"/>
                <a:shade val="100000"/>
              </a:schemeClr>
            </a:gs>
            <a:gs pos="100000">
              <a:schemeClr val="accent2">
                <a:hueOff val="-1455363"/>
                <a:satOff val="-83928"/>
                <a:lumOff val="8628"/>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06680" tIns="106680" rIns="106680" bIns="106680" numCol="1" spcCol="1270" anchor="ctr" anchorCtr="0">
          <a:noAutofit/>
        </a:bodyPr>
        <a:lstStyle/>
        <a:p>
          <a:pPr lvl="0" algn="ctr" defTabSz="1244600" rtl="1">
            <a:lnSpc>
              <a:spcPct val="90000"/>
            </a:lnSpc>
            <a:spcBef>
              <a:spcPct val="0"/>
            </a:spcBef>
            <a:spcAft>
              <a:spcPct val="35000"/>
            </a:spcAft>
          </a:pPr>
          <a:r>
            <a:rPr lang="ar-SA" sz="2800" b="1" kern="1200" dirty="0" smtClean="0">
              <a:solidFill>
                <a:schemeClr val="bg1"/>
              </a:solidFill>
              <a:effectLst>
                <a:outerShdw blurRad="38100" dist="38100" dir="2700000" algn="tl">
                  <a:srgbClr val="000000">
                    <a:alpha val="43137"/>
                  </a:srgbClr>
                </a:outerShdw>
              </a:effectLst>
            </a:rPr>
            <a:t>العينة المنتظمة: اسهل السبل لاختيار العينة العشوائية التي يمكن أن يستعين بها الباحث في اختيار عينة ممثلة لمجتمع الدراسة، كما تعتبر العينة المنتظمة هي أكثر أشكال وأنواع العينات استعمالاً، نظراً لسهولة استخراجها وجودة وكفاءة نتائجها.</a:t>
          </a:r>
          <a:endParaRPr lang="ar-SA" sz="2800" b="1" kern="1200" dirty="0">
            <a:solidFill>
              <a:schemeClr val="bg1"/>
            </a:solidFill>
            <a:effectLst>
              <a:outerShdw blurRad="38100" dist="38100" dir="2700000" algn="tl">
                <a:srgbClr val="000000">
                  <a:alpha val="43137"/>
                </a:srgbClr>
              </a:outerShdw>
            </a:effectLst>
          </a:endParaRPr>
        </a:p>
      </dsp:txBody>
      <dsp:txXfrm>
        <a:off x="6446158" y="3231676"/>
        <a:ext cx="5344788" cy="2760048"/>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76B6161-54EB-4D7F-B4B8-B51800877ADD}">
      <dsp:nvSpPr>
        <dsp:cNvPr id="0" name=""/>
        <dsp:cNvSpPr/>
      </dsp:nvSpPr>
      <dsp:spPr>
        <a:xfrm>
          <a:off x="10642" y="21046"/>
          <a:ext cx="3180867" cy="5424427"/>
        </a:xfrm>
        <a:prstGeom prst="roundRect">
          <a:avLst>
            <a:gd name="adj" fmla="val 10000"/>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lvl="0" algn="just" defTabSz="1066800" rtl="1">
            <a:lnSpc>
              <a:spcPct val="90000"/>
            </a:lnSpc>
            <a:spcBef>
              <a:spcPct val="0"/>
            </a:spcBef>
            <a:spcAft>
              <a:spcPct val="35000"/>
            </a:spcAft>
          </a:pPr>
          <a:r>
            <a:rPr lang="ar-SA" sz="2400" b="1" kern="1200" dirty="0" smtClean="0">
              <a:solidFill>
                <a:schemeClr val="bg1"/>
              </a:solidFill>
              <a:effectLst>
                <a:outerShdw blurRad="38100" dist="38100" dir="2700000" algn="tl">
                  <a:srgbClr val="000000">
                    <a:alpha val="43137"/>
                  </a:srgbClr>
                </a:outerShdw>
              </a:effectLst>
            </a:rPr>
            <a:t>عينة الصدفة: يقوم الباحث في هذا النوع باختيار عدداً من الأفراد الذين يقابلهم بالصدفة، فإذا أراد الباحث أن يدرس ظاهرة أو موقف ما يقوم باختيار العينة بالصدفة من خلال ركوبه السيارة أو وقوفه مع البائع أو في أي مكان، ويؤخذ على هذه العينة أنها لا يمكن أن تمثل المجتمع الأصلي بدقة، مما يؤدي إلى صعوبة </a:t>
          </a:r>
          <a:r>
            <a:rPr lang="ar-SA" sz="2400" b="1" kern="1200" dirty="0" smtClean="0">
              <a:solidFill>
                <a:schemeClr val="bg1"/>
              </a:solidFill>
              <a:effectLst>
                <a:outerShdw blurRad="38100" dist="38100" dir="2700000" algn="tl">
                  <a:srgbClr val="000000">
                    <a:alpha val="43137"/>
                  </a:srgbClr>
                </a:outerShdw>
              </a:effectLst>
              <a:hlinkClick xmlns:r="http://schemas.openxmlformats.org/officeDocument/2006/relationships" r:id="rId1"/>
            </a:rPr>
            <a:t>تعميم نتائج البحث</a:t>
          </a:r>
          <a:r>
            <a:rPr lang="ar-SA" sz="2400" b="1" kern="1200" dirty="0" smtClean="0">
              <a:solidFill>
                <a:schemeClr val="bg1"/>
              </a:solidFill>
              <a:effectLst>
                <a:outerShdw blurRad="38100" dist="38100" dir="2700000" algn="tl">
                  <a:srgbClr val="000000">
                    <a:alpha val="43137"/>
                  </a:srgbClr>
                </a:outerShdw>
              </a:effectLst>
            </a:rPr>
            <a:t> الذي يتناولها على المجتمع الأصلي كله</a:t>
          </a:r>
          <a:r>
            <a:rPr lang="ar-SA" sz="2400" b="1" kern="1200" dirty="0" smtClean="0">
              <a:effectLst>
                <a:outerShdw blurRad="38100" dist="38100" dir="2700000" algn="tl">
                  <a:srgbClr val="000000">
                    <a:alpha val="43137"/>
                  </a:srgbClr>
                </a:outerShdw>
              </a:effectLst>
            </a:rPr>
            <a:t>.</a:t>
          </a:r>
          <a:endParaRPr lang="ar-SA" sz="2400" b="1" kern="1200" dirty="0">
            <a:effectLst>
              <a:outerShdw blurRad="38100" dist="38100" dir="2700000" algn="tl">
                <a:srgbClr val="000000">
                  <a:alpha val="43137"/>
                </a:srgbClr>
              </a:outerShdw>
            </a:effectLst>
          </a:endParaRPr>
        </a:p>
      </dsp:txBody>
      <dsp:txXfrm>
        <a:off x="103806" y="114210"/>
        <a:ext cx="2994539" cy="5238099"/>
      </dsp:txXfrm>
    </dsp:sp>
    <dsp:sp modelId="{528AFCED-EAF3-4AD8-8E43-D42AABB940BB}">
      <dsp:nvSpPr>
        <dsp:cNvPr id="0" name=""/>
        <dsp:cNvSpPr/>
      </dsp:nvSpPr>
      <dsp:spPr>
        <a:xfrm>
          <a:off x="3509596" y="2338832"/>
          <a:ext cx="674343" cy="788855"/>
        </a:xfrm>
        <a:prstGeom prst="rightArrow">
          <a:avLst>
            <a:gd name="adj1" fmla="val 60000"/>
            <a:gd name="adj2" fmla="val 50000"/>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1600200" rtl="1">
            <a:lnSpc>
              <a:spcPct val="90000"/>
            </a:lnSpc>
            <a:spcBef>
              <a:spcPct val="0"/>
            </a:spcBef>
            <a:spcAft>
              <a:spcPct val="35000"/>
            </a:spcAft>
          </a:pPr>
          <a:endParaRPr lang="ar-SA" sz="3600" kern="1200"/>
        </a:p>
      </dsp:txBody>
      <dsp:txXfrm>
        <a:off x="3509596" y="2496603"/>
        <a:ext cx="472040" cy="473313"/>
      </dsp:txXfrm>
    </dsp:sp>
    <dsp:sp modelId="{2D01FB24-27C2-4FCB-AEFD-CB3B2B2D9832}">
      <dsp:nvSpPr>
        <dsp:cNvPr id="0" name=""/>
        <dsp:cNvSpPr/>
      </dsp:nvSpPr>
      <dsp:spPr>
        <a:xfrm>
          <a:off x="4463856" y="21046"/>
          <a:ext cx="3180867" cy="5424427"/>
        </a:xfrm>
        <a:prstGeom prst="roundRect">
          <a:avLst>
            <a:gd name="adj" fmla="val 10000"/>
          </a:avLst>
        </a:prstGeom>
        <a:solidFill>
          <a:schemeClr val="accent2">
            <a:hueOff val="-727682"/>
            <a:satOff val="-41964"/>
            <a:lumOff val="4314"/>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lvl="0" algn="just" defTabSz="1066800" rtl="1">
            <a:lnSpc>
              <a:spcPct val="90000"/>
            </a:lnSpc>
            <a:spcBef>
              <a:spcPct val="0"/>
            </a:spcBef>
            <a:spcAft>
              <a:spcPct val="35000"/>
            </a:spcAft>
          </a:pPr>
          <a:r>
            <a:rPr lang="ar-SA" sz="2400" b="1" kern="1200" dirty="0" smtClean="0">
              <a:solidFill>
                <a:schemeClr val="bg1"/>
              </a:solidFill>
              <a:effectLst>
                <a:outerShdw blurRad="38100" dist="38100" dir="2700000" algn="tl">
                  <a:srgbClr val="000000">
                    <a:alpha val="43137"/>
                  </a:srgbClr>
                </a:outerShdw>
              </a:effectLst>
            </a:rPr>
            <a:t>العينة </a:t>
          </a:r>
          <a:r>
            <a:rPr lang="ar-SA" sz="2400" b="1" kern="1200" dirty="0" err="1" smtClean="0">
              <a:solidFill>
                <a:schemeClr val="bg1"/>
              </a:solidFill>
              <a:effectLst>
                <a:outerShdw blurRad="38100" dist="38100" dir="2700000" algn="tl">
                  <a:srgbClr val="000000">
                    <a:alpha val="43137"/>
                  </a:srgbClr>
                </a:outerShdw>
              </a:effectLst>
            </a:rPr>
            <a:t>الحصصية</a:t>
          </a:r>
          <a:r>
            <a:rPr lang="ar-SA" sz="2400" b="1" kern="1200" dirty="0" smtClean="0">
              <a:solidFill>
                <a:schemeClr val="bg1"/>
              </a:solidFill>
              <a:effectLst>
                <a:outerShdw blurRad="38100" dist="38100" dir="2700000" algn="tl">
                  <a:srgbClr val="000000">
                    <a:alpha val="43137"/>
                  </a:srgbClr>
                </a:outerShdw>
              </a:effectLst>
            </a:rPr>
            <a:t> :تُعد عينة سهلة يمكن للباحث اختيارها بسرعة وسهولة، حيث يقوم الباحث بتقسيم مجتمع الدراسة إلى فئات، ثم بقوم باختيار عدداً من أفراد كل فئة بحيث يتناسب مع حجم هذه الفئة، وتتشابه هذه العينة مع العينة الطبقية العشوائية لكنها تختلف عنها في أن الباحث في العينة العشوائية لا يختار الأفراد كما يريد بينما في عينة الحصة يقوم الباحث باختيار الأفراد بنفسه دون التقيد بأي شروط.</a:t>
          </a:r>
          <a:endParaRPr lang="ar-SA" sz="2400" b="1" kern="1200" dirty="0">
            <a:solidFill>
              <a:schemeClr val="bg1"/>
            </a:solidFill>
            <a:effectLst>
              <a:outerShdw blurRad="38100" dist="38100" dir="2700000" algn="tl">
                <a:srgbClr val="000000">
                  <a:alpha val="43137"/>
                </a:srgbClr>
              </a:outerShdw>
            </a:effectLst>
          </a:endParaRPr>
        </a:p>
      </dsp:txBody>
      <dsp:txXfrm>
        <a:off x="4557020" y="114210"/>
        <a:ext cx="2994539" cy="5238099"/>
      </dsp:txXfrm>
    </dsp:sp>
    <dsp:sp modelId="{8A5387E2-C199-4A20-AC4B-F75CB876FE3F}">
      <dsp:nvSpPr>
        <dsp:cNvPr id="0" name=""/>
        <dsp:cNvSpPr/>
      </dsp:nvSpPr>
      <dsp:spPr>
        <a:xfrm>
          <a:off x="7962810" y="2338832"/>
          <a:ext cx="674343" cy="788855"/>
        </a:xfrm>
        <a:prstGeom prst="rightArrow">
          <a:avLst>
            <a:gd name="adj1" fmla="val 60000"/>
            <a:gd name="adj2" fmla="val 50000"/>
          </a:avLst>
        </a:prstGeom>
        <a:solidFill>
          <a:schemeClr val="accent2">
            <a:hueOff val="-1455363"/>
            <a:satOff val="-83928"/>
            <a:lumOff val="8628"/>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1600200" rtl="1">
            <a:lnSpc>
              <a:spcPct val="90000"/>
            </a:lnSpc>
            <a:spcBef>
              <a:spcPct val="0"/>
            </a:spcBef>
            <a:spcAft>
              <a:spcPct val="35000"/>
            </a:spcAft>
          </a:pPr>
          <a:endParaRPr lang="ar-SA" sz="3600" kern="1200"/>
        </a:p>
      </dsp:txBody>
      <dsp:txXfrm>
        <a:off x="7962810" y="2496603"/>
        <a:ext cx="472040" cy="473313"/>
      </dsp:txXfrm>
    </dsp:sp>
    <dsp:sp modelId="{70D24A20-AB18-4392-98E4-4650DB001BEC}">
      <dsp:nvSpPr>
        <dsp:cNvPr id="0" name=""/>
        <dsp:cNvSpPr/>
      </dsp:nvSpPr>
      <dsp:spPr>
        <a:xfrm>
          <a:off x="8917070" y="21046"/>
          <a:ext cx="3180867" cy="5424427"/>
        </a:xfrm>
        <a:prstGeom prst="roundRect">
          <a:avLst>
            <a:gd name="adj" fmla="val 10000"/>
          </a:avLst>
        </a:prstGeom>
        <a:solidFill>
          <a:schemeClr val="accent2">
            <a:hueOff val="-1455363"/>
            <a:satOff val="-83928"/>
            <a:lumOff val="8628"/>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lvl="0" algn="just" defTabSz="1066800" rtl="1">
            <a:lnSpc>
              <a:spcPct val="90000"/>
            </a:lnSpc>
            <a:spcBef>
              <a:spcPct val="0"/>
            </a:spcBef>
            <a:spcAft>
              <a:spcPct val="35000"/>
            </a:spcAft>
          </a:pPr>
          <a:r>
            <a:rPr lang="ar-SA" sz="2400" b="1" kern="1200" dirty="0" smtClean="0">
              <a:solidFill>
                <a:schemeClr val="bg1"/>
              </a:solidFill>
              <a:effectLst>
                <a:outerShdw blurRad="38100" dist="38100" dir="2700000" algn="tl">
                  <a:srgbClr val="000000">
                    <a:alpha val="43137"/>
                  </a:srgbClr>
                </a:outerShdw>
              </a:effectLst>
            </a:rPr>
            <a:t>العينة الغرضية أو القصدية: يقوم الباحث باختيار هذه العينة اختياراً حراً على أساس أنها تحقق أعراض الدراسة التي يقوم بها، ولا يلزم أن تكون العينة ممثلة للمجتمع الأصلي، فالباحث في هذه الحالة يقدر حاجاته إلى المعلومات ويختار عينته على أساس تحقيق غرضه منها.</a:t>
          </a:r>
          <a:endParaRPr lang="ar-SA" sz="2400" b="1" kern="1200" dirty="0">
            <a:solidFill>
              <a:schemeClr val="bg1"/>
            </a:solidFill>
            <a:effectLst>
              <a:outerShdw blurRad="38100" dist="38100" dir="2700000" algn="tl">
                <a:srgbClr val="000000">
                  <a:alpha val="43137"/>
                </a:srgbClr>
              </a:outerShdw>
            </a:effectLst>
          </a:endParaRPr>
        </a:p>
      </dsp:txBody>
      <dsp:txXfrm>
        <a:off x="9010234" y="114210"/>
        <a:ext cx="2994539" cy="5238099"/>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F97A1F8-BEDF-4884-A547-0857E5C36D74}">
      <dsp:nvSpPr>
        <dsp:cNvPr id="0" name=""/>
        <dsp:cNvSpPr/>
      </dsp:nvSpPr>
      <dsp:spPr>
        <a:xfrm>
          <a:off x="918829" y="1277"/>
          <a:ext cx="2797581" cy="1678549"/>
        </a:xfrm>
        <a:prstGeom prst="rect">
          <a:avLst/>
        </a:prstGeom>
        <a:gradFill rotWithShape="0">
          <a:gsLst>
            <a:gs pos="0">
              <a:schemeClr val="accent2">
                <a:hueOff val="0"/>
                <a:satOff val="0"/>
                <a:lumOff val="0"/>
                <a:alphaOff val="0"/>
                <a:lumMod val="110000"/>
                <a:satMod val="105000"/>
                <a:tint val="67000"/>
              </a:schemeClr>
            </a:gs>
            <a:gs pos="50000">
              <a:schemeClr val="accent2">
                <a:hueOff val="0"/>
                <a:satOff val="0"/>
                <a:lumOff val="0"/>
                <a:alphaOff val="0"/>
                <a:lumMod val="105000"/>
                <a:satMod val="103000"/>
                <a:tint val="73000"/>
              </a:schemeClr>
            </a:gs>
            <a:gs pos="100000">
              <a:schemeClr val="accent2">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33350" tIns="133350" rIns="133350" bIns="133350" numCol="1" spcCol="1270" anchor="ctr" anchorCtr="0">
          <a:noAutofit/>
        </a:bodyPr>
        <a:lstStyle/>
        <a:p>
          <a:pPr lvl="0" algn="ctr" defTabSz="1555750" rtl="1">
            <a:lnSpc>
              <a:spcPct val="90000"/>
            </a:lnSpc>
            <a:spcBef>
              <a:spcPct val="0"/>
            </a:spcBef>
            <a:spcAft>
              <a:spcPct val="35000"/>
            </a:spcAft>
          </a:pPr>
          <a:r>
            <a:rPr lang="ar-SA" sz="3500" b="1" kern="1200" dirty="0" smtClean="0">
              <a:effectLst>
                <a:outerShdw blurRad="38100" dist="38100" dir="2700000" algn="tl">
                  <a:srgbClr val="000000">
                    <a:alpha val="43137"/>
                  </a:srgbClr>
                </a:outerShdw>
              </a:effectLst>
            </a:rPr>
            <a:t>المقابلات ومجموعات التركيز</a:t>
          </a:r>
          <a:endParaRPr lang="ar-SA" sz="3500" b="1" kern="1200" dirty="0">
            <a:effectLst>
              <a:outerShdw blurRad="38100" dist="38100" dir="2700000" algn="tl">
                <a:srgbClr val="000000">
                  <a:alpha val="43137"/>
                </a:srgbClr>
              </a:outerShdw>
            </a:effectLst>
          </a:endParaRPr>
        </a:p>
      </dsp:txBody>
      <dsp:txXfrm>
        <a:off x="918829" y="1277"/>
        <a:ext cx="2797581" cy="1678549"/>
      </dsp:txXfrm>
    </dsp:sp>
    <dsp:sp modelId="{ACB9F5A7-045C-4F3E-9AE8-E62BAF68C35D}">
      <dsp:nvSpPr>
        <dsp:cNvPr id="0" name=""/>
        <dsp:cNvSpPr/>
      </dsp:nvSpPr>
      <dsp:spPr>
        <a:xfrm>
          <a:off x="3996169" y="1277"/>
          <a:ext cx="2797581" cy="1678549"/>
        </a:xfrm>
        <a:prstGeom prst="rect">
          <a:avLst/>
        </a:prstGeom>
        <a:gradFill rotWithShape="0">
          <a:gsLst>
            <a:gs pos="0">
              <a:schemeClr val="accent2">
                <a:hueOff val="-242561"/>
                <a:satOff val="-13988"/>
                <a:lumOff val="1438"/>
                <a:alphaOff val="0"/>
                <a:lumMod val="110000"/>
                <a:satMod val="105000"/>
                <a:tint val="67000"/>
              </a:schemeClr>
            </a:gs>
            <a:gs pos="50000">
              <a:schemeClr val="accent2">
                <a:hueOff val="-242561"/>
                <a:satOff val="-13988"/>
                <a:lumOff val="1438"/>
                <a:alphaOff val="0"/>
                <a:lumMod val="105000"/>
                <a:satMod val="103000"/>
                <a:tint val="73000"/>
              </a:schemeClr>
            </a:gs>
            <a:gs pos="100000">
              <a:schemeClr val="accent2">
                <a:hueOff val="-242561"/>
                <a:satOff val="-13988"/>
                <a:lumOff val="1438"/>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33350" tIns="133350" rIns="133350" bIns="133350" numCol="1" spcCol="1270" anchor="ctr" anchorCtr="0">
          <a:noAutofit/>
        </a:bodyPr>
        <a:lstStyle/>
        <a:p>
          <a:pPr lvl="0" algn="ctr" defTabSz="1555750" rtl="1">
            <a:lnSpc>
              <a:spcPct val="90000"/>
            </a:lnSpc>
            <a:spcBef>
              <a:spcPct val="0"/>
            </a:spcBef>
            <a:spcAft>
              <a:spcPct val="35000"/>
            </a:spcAft>
          </a:pPr>
          <a:r>
            <a:rPr lang="ar-SA" sz="3500" b="1" kern="1200" dirty="0" smtClean="0">
              <a:effectLst>
                <a:outerShdw blurRad="38100" dist="38100" dir="2700000" algn="tl">
                  <a:srgbClr val="000000">
                    <a:alpha val="43137"/>
                  </a:srgbClr>
                </a:outerShdw>
              </a:effectLst>
            </a:rPr>
            <a:t>الملاحظة</a:t>
          </a:r>
          <a:endParaRPr lang="ar-SA" sz="3500" b="1" kern="1200" dirty="0">
            <a:effectLst>
              <a:outerShdw blurRad="38100" dist="38100" dir="2700000" algn="tl">
                <a:srgbClr val="000000">
                  <a:alpha val="43137"/>
                </a:srgbClr>
              </a:outerShdw>
            </a:effectLst>
          </a:endParaRPr>
        </a:p>
      </dsp:txBody>
      <dsp:txXfrm>
        <a:off x="3996169" y="1277"/>
        <a:ext cx="2797581" cy="1678549"/>
      </dsp:txXfrm>
    </dsp:sp>
    <dsp:sp modelId="{56F60C72-A6A9-427F-B26D-35BB9A14DE48}">
      <dsp:nvSpPr>
        <dsp:cNvPr id="0" name=""/>
        <dsp:cNvSpPr/>
      </dsp:nvSpPr>
      <dsp:spPr>
        <a:xfrm>
          <a:off x="7073509" y="1277"/>
          <a:ext cx="2797581" cy="1678549"/>
        </a:xfrm>
        <a:prstGeom prst="rect">
          <a:avLst/>
        </a:prstGeom>
        <a:gradFill rotWithShape="0">
          <a:gsLst>
            <a:gs pos="0">
              <a:schemeClr val="accent2">
                <a:hueOff val="-485121"/>
                <a:satOff val="-27976"/>
                <a:lumOff val="2876"/>
                <a:alphaOff val="0"/>
                <a:lumMod val="110000"/>
                <a:satMod val="105000"/>
                <a:tint val="67000"/>
              </a:schemeClr>
            </a:gs>
            <a:gs pos="50000">
              <a:schemeClr val="accent2">
                <a:hueOff val="-485121"/>
                <a:satOff val="-27976"/>
                <a:lumOff val="2876"/>
                <a:alphaOff val="0"/>
                <a:lumMod val="105000"/>
                <a:satMod val="103000"/>
                <a:tint val="73000"/>
              </a:schemeClr>
            </a:gs>
            <a:gs pos="100000">
              <a:schemeClr val="accent2">
                <a:hueOff val="-485121"/>
                <a:satOff val="-27976"/>
                <a:lumOff val="2876"/>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33350" tIns="133350" rIns="133350" bIns="133350" numCol="1" spcCol="1270" anchor="ctr" anchorCtr="0">
          <a:noAutofit/>
        </a:bodyPr>
        <a:lstStyle/>
        <a:p>
          <a:pPr lvl="0" algn="ctr" defTabSz="1555750" rtl="1">
            <a:lnSpc>
              <a:spcPct val="90000"/>
            </a:lnSpc>
            <a:spcBef>
              <a:spcPct val="0"/>
            </a:spcBef>
            <a:spcAft>
              <a:spcPct val="35000"/>
            </a:spcAft>
          </a:pPr>
          <a:r>
            <a:rPr lang="ar-SA" sz="3500" b="1" kern="1200" dirty="0" smtClean="0">
              <a:effectLst>
                <a:outerShdw blurRad="38100" dist="38100" dir="2700000" algn="tl">
                  <a:srgbClr val="000000">
                    <a:alpha val="43137"/>
                  </a:srgbClr>
                </a:outerShdw>
              </a:effectLst>
            </a:rPr>
            <a:t>الدراسات الاستقصائية</a:t>
          </a:r>
          <a:endParaRPr lang="en-US" sz="3500" b="1" kern="1200" dirty="0">
            <a:effectLst>
              <a:outerShdw blurRad="38100" dist="38100" dir="2700000" algn="tl">
                <a:srgbClr val="000000">
                  <a:alpha val="43137"/>
                </a:srgbClr>
              </a:outerShdw>
            </a:effectLst>
          </a:endParaRPr>
        </a:p>
      </dsp:txBody>
      <dsp:txXfrm>
        <a:off x="7073509" y="1277"/>
        <a:ext cx="2797581" cy="1678549"/>
      </dsp:txXfrm>
    </dsp:sp>
    <dsp:sp modelId="{22CA8149-E068-44E9-81DA-1C790B7EE4F0}">
      <dsp:nvSpPr>
        <dsp:cNvPr id="0" name=""/>
        <dsp:cNvSpPr/>
      </dsp:nvSpPr>
      <dsp:spPr>
        <a:xfrm>
          <a:off x="918829" y="1959584"/>
          <a:ext cx="2797581" cy="1678549"/>
        </a:xfrm>
        <a:prstGeom prst="rect">
          <a:avLst/>
        </a:prstGeom>
        <a:gradFill rotWithShape="0">
          <a:gsLst>
            <a:gs pos="0">
              <a:schemeClr val="accent2">
                <a:hueOff val="-727682"/>
                <a:satOff val="-41964"/>
                <a:lumOff val="4314"/>
                <a:alphaOff val="0"/>
                <a:lumMod val="110000"/>
                <a:satMod val="105000"/>
                <a:tint val="67000"/>
              </a:schemeClr>
            </a:gs>
            <a:gs pos="50000">
              <a:schemeClr val="accent2">
                <a:hueOff val="-727682"/>
                <a:satOff val="-41964"/>
                <a:lumOff val="4314"/>
                <a:alphaOff val="0"/>
                <a:lumMod val="105000"/>
                <a:satMod val="103000"/>
                <a:tint val="73000"/>
              </a:schemeClr>
            </a:gs>
            <a:gs pos="100000">
              <a:schemeClr val="accent2">
                <a:hueOff val="-727682"/>
                <a:satOff val="-41964"/>
                <a:lumOff val="4314"/>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33350" tIns="133350" rIns="133350" bIns="133350" numCol="1" spcCol="1270" anchor="ctr" anchorCtr="0">
          <a:noAutofit/>
        </a:bodyPr>
        <a:lstStyle/>
        <a:p>
          <a:pPr lvl="0" algn="ctr" defTabSz="1555750" rtl="1">
            <a:lnSpc>
              <a:spcPct val="90000"/>
            </a:lnSpc>
            <a:spcBef>
              <a:spcPct val="0"/>
            </a:spcBef>
            <a:spcAft>
              <a:spcPct val="35000"/>
            </a:spcAft>
          </a:pPr>
          <a:r>
            <a:rPr lang="ar-SA" sz="3500" b="1" kern="1200" dirty="0" smtClean="0">
              <a:effectLst>
                <a:outerShdw blurRad="38100" dist="38100" dir="2700000" algn="tl">
                  <a:srgbClr val="000000">
                    <a:alpha val="43137"/>
                  </a:srgbClr>
                </a:outerShdw>
              </a:effectLst>
            </a:rPr>
            <a:t>المراقبة عبر الانترنت</a:t>
          </a:r>
          <a:endParaRPr lang="ar-SA" sz="3500" b="1" kern="1200" dirty="0">
            <a:effectLst>
              <a:outerShdw blurRad="38100" dist="38100" dir="2700000" algn="tl">
                <a:srgbClr val="000000">
                  <a:alpha val="43137"/>
                </a:srgbClr>
              </a:outerShdw>
            </a:effectLst>
          </a:endParaRPr>
        </a:p>
      </dsp:txBody>
      <dsp:txXfrm>
        <a:off x="918829" y="1959584"/>
        <a:ext cx="2797581" cy="1678549"/>
      </dsp:txXfrm>
    </dsp:sp>
    <dsp:sp modelId="{0C416E54-0A53-40F1-A24C-ABBC47D939C4}">
      <dsp:nvSpPr>
        <dsp:cNvPr id="0" name=""/>
        <dsp:cNvSpPr/>
      </dsp:nvSpPr>
      <dsp:spPr>
        <a:xfrm>
          <a:off x="3996169" y="1959584"/>
          <a:ext cx="2797581" cy="1678549"/>
        </a:xfrm>
        <a:prstGeom prst="rect">
          <a:avLst/>
        </a:prstGeom>
        <a:gradFill rotWithShape="0">
          <a:gsLst>
            <a:gs pos="0">
              <a:schemeClr val="accent2">
                <a:hueOff val="-970242"/>
                <a:satOff val="-55952"/>
                <a:lumOff val="5752"/>
                <a:alphaOff val="0"/>
                <a:lumMod val="110000"/>
                <a:satMod val="105000"/>
                <a:tint val="67000"/>
              </a:schemeClr>
            </a:gs>
            <a:gs pos="50000">
              <a:schemeClr val="accent2">
                <a:hueOff val="-970242"/>
                <a:satOff val="-55952"/>
                <a:lumOff val="5752"/>
                <a:alphaOff val="0"/>
                <a:lumMod val="105000"/>
                <a:satMod val="103000"/>
                <a:tint val="73000"/>
              </a:schemeClr>
            </a:gs>
            <a:gs pos="100000">
              <a:schemeClr val="accent2">
                <a:hueOff val="-970242"/>
                <a:satOff val="-55952"/>
                <a:lumOff val="5752"/>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33350" tIns="133350" rIns="133350" bIns="133350" numCol="1" spcCol="1270" anchor="ctr" anchorCtr="0">
          <a:noAutofit/>
        </a:bodyPr>
        <a:lstStyle/>
        <a:p>
          <a:pPr lvl="0" algn="ctr" defTabSz="1555750" rtl="1">
            <a:lnSpc>
              <a:spcPct val="90000"/>
            </a:lnSpc>
            <a:spcBef>
              <a:spcPct val="0"/>
            </a:spcBef>
            <a:spcAft>
              <a:spcPct val="35000"/>
            </a:spcAft>
          </a:pPr>
          <a:r>
            <a:rPr lang="ar-SA" sz="3500" b="1" kern="1200" dirty="0" smtClean="0">
              <a:effectLst>
                <a:outerShdw blurRad="38100" dist="38100" dir="2700000" algn="tl">
                  <a:srgbClr val="000000">
                    <a:alpha val="43137"/>
                  </a:srgbClr>
                </a:outerShdw>
              </a:effectLst>
            </a:rPr>
            <a:t>النماذج والاستبيانات</a:t>
          </a:r>
          <a:endParaRPr lang="ar-SA" sz="3500" b="1" kern="1200" dirty="0">
            <a:effectLst>
              <a:outerShdw blurRad="38100" dist="38100" dir="2700000" algn="tl">
                <a:srgbClr val="000000">
                  <a:alpha val="43137"/>
                </a:srgbClr>
              </a:outerShdw>
            </a:effectLst>
          </a:endParaRPr>
        </a:p>
      </dsp:txBody>
      <dsp:txXfrm>
        <a:off x="3996169" y="1959584"/>
        <a:ext cx="2797581" cy="1678549"/>
      </dsp:txXfrm>
    </dsp:sp>
    <dsp:sp modelId="{E586C511-9679-4614-A077-BFBB035BF0A4}">
      <dsp:nvSpPr>
        <dsp:cNvPr id="0" name=""/>
        <dsp:cNvSpPr/>
      </dsp:nvSpPr>
      <dsp:spPr>
        <a:xfrm>
          <a:off x="7073509" y="1959584"/>
          <a:ext cx="2797581" cy="1678549"/>
        </a:xfrm>
        <a:prstGeom prst="rect">
          <a:avLst/>
        </a:prstGeom>
        <a:gradFill rotWithShape="0">
          <a:gsLst>
            <a:gs pos="0">
              <a:schemeClr val="accent2">
                <a:hueOff val="-1212803"/>
                <a:satOff val="-69940"/>
                <a:lumOff val="7190"/>
                <a:alphaOff val="0"/>
                <a:lumMod val="110000"/>
                <a:satMod val="105000"/>
                <a:tint val="67000"/>
              </a:schemeClr>
            </a:gs>
            <a:gs pos="50000">
              <a:schemeClr val="accent2">
                <a:hueOff val="-1212803"/>
                <a:satOff val="-69940"/>
                <a:lumOff val="7190"/>
                <a:alphaOff val="0"/>
                <a:lumMod val="105000"/>
                <a:satMod val="103000"/>
                <a:tint val="73000"/>
              </a:schemeClr>
            </a:gs>
            <a:gs pos="100000">
              <a:schemeClr val="accent2">
                <a:hueOff val="-1212803"/>
                <a:satOff val="-69940"/>
                <a:lumOff val="719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33350" tIns="133350" rIns="133350" bIns="133350" numCol="1" spcCol="1270" anchor="ctr" anchorCtr="0">
          <a:noAutofit/>
        </a:bodyPr>
        <a:lstStyle/>
        <a:p>
          <a:pPr lvl="0" algn="ctr" defTabSz="1555750" rtl="1">
            <a:lnSpc>
              <a:spcPct val="90000"/>
            </a:lnSpc>
            <a:spcBef>
              <a:spcPct val="0"/>
            </a:spcBef>
            <a:spcAft>
              <a:spcPct val="35000"/>
            </a:spcAft>
          </a:pPr>
          <a:r>
            <a:rPr lang="ar-SA" sz="3500" b="1" kern="1200" dirty="0" smtClean="0">
              <a:effectLst>
                <a:outerShdw blurRad="38100" dist="38100" dir="2700000" algn="tl">
                  <a:srgbClr val="000000">
                    <a:alpha val="43137"/>
                  </a:srgbClr>
                </a:outerShdw>
              </a:effectLst>
            </a:rPr>
            <a:t>تتبع المعاملات</a:t>
          </a:r>
          <a:endParaRPr lang="ar-SA" sz="3500" b="1" kern="1200" dirty="0">
            <a:effectLst>
              <a:outerShdw blurRad="38100" dist="38100" dir="2700000" algn="tl">
                <a:srgbClr val="000000">
                  <a:alpha val="43137"/>
                </a:srgbClr>
              </a:outerShdw>
            </a:effectLst>
          </a:endParaRPr>
        </a:p>
      </dsp:txBody>
      <dsp:txXfrm>
        <a:off x="7073509" y="1959584"/>
        <a:ext cx="2797581" cy="1678549"/>
      </dsp:txXfrm>
    </dsp:sp>
    <dsp:sp modelId="{4A4D6753-A018-46D8-874A-48BC2C0A014D}">
      <dsp:nvSpPr>
        <dsp:cNvPr id="0" name=""/>
        <dsp:cNvSpPr/>
      </dsp:nvSpPr>
      <dsp:spPr>
        <a:xfrm>
          <a:off x="3996169" y="3917891"/>
          <a:ext cx="2797581" cy="1678549"/>
        </a:xfrm>
        <a:prstGeom prst="rect">
          <a:avLst/>
        </a:prstGeom>
        <a:gradFill rotWithShape="0">
          <a:gsLst>
            <a:gs pos="0">
              <a:schemeClr val="accent2">
                <a:hueOff val="-1455363"/>
                <a:satOff val="-83928"/>
                <a:lumOff val="8628"/>
                <a:alphaOff val="0"/>
                <a:lumMod val="110000"/>
                <a:satMod val="105000"/>
                <a:tint val="67000"/>
              </a:schemeClr>
            </a:gs>
            <a:gs pos="50000">
              <a:schemeClr val="accent2">
                <a:hueOff val="-1455363"/>
                <a:satOff val="-83928"/>
                <a:lumOff val="8628"/>
                <a:alphaOff val="0"/>
                <a:lumMod val="105000"/>
                <a:satMod val="103000"/>
                <a:tint val="73000"/>
              </a:schemeClr>
            </a:gs>
            <a:gs pos="100000">
              <a:schemeClr val="accent2">
                <a:hueOff val="-1455363"/>
                <a:satOff val="-83928"/>
                <a:lumOff val="8628"/>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33350" tIns="133350" rIns="133350" bIns="133350" numCol="1" spcCol="1270" anchor="ctr" anchorCtr="0">
          <a:noAutofit/>
        </a:bodyPr>
        <a:lstStyle/>
        <a:p>
          <a:pPr lvl="0" algn="ctr" defTabSz="1555750" rtl="1">
            <a:lnSpc>
              <a:spcPct val="90000"/>
            </a:lnSpc>
            <a:spcBef>
              <a:spcPct val="0"/>
            </a:spcBef>
            <a:spcAft>
              <a:spcPct val="35000"/>
            </a:spcAft>
          </a:pPr>
          <a:r>
            <a:rPr lang="ar-SA" sz="3500" b="1" i="0" kern="1200" dirty="0" smtClean="0">
              <a:effectLst>
                <a:outerShdw blurRad="38100" dist="38100" dir="2700000" algn="tl">
                  <a:srgbClr val="000000">
                    <a:alpha val="43137"/>
                  </a:srgbClr>
                </a:outerShdw>
              </a:effectLst>
            </a:rPr>
            <a:t>مراقبة مواقع التواصل الاجتماعي</a:t>
          </a:r>
          <a:endParaRPr lang="ar-SA" sz="3500" b="1" i="0" kern="1200" dirty="0">
            <a:effectLst>
              <a:outerShdw blurRad="38100" dist="38100" dir="2700000" algn="tl">
                <a:srgbClr val="000000">
                  <a:alpha val="43137"/>
                </a:srgbClr>
              </a:outerShdw>
            </a:effectLst>
          </a:endParaRPr>
        </a:p>
      </dsp:txBody>
      <dsp:txXfrm>
        <a:off x="3996169" y="3917891"/>
        <a:ext cx="2797581" cy="1678549"/>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F9208FB-7BE9-4172-9934-694472F845FB}">
      <dsp:nvSpPr>
        <dsp:cNvPr id="0" name=""/>
        <dsp:cNvSpPr/>
      </dsp:nvSpPr>
      <dsp:spPr>
        <a:xfrm>
          <a:off x="0" y="0"/>
          <a:ext cx="8128000" cy="1418917"/>
        </a:xfrm>
        <a:prstGeom prst="roundRect">
          <a:avLst/>
        </a:prstGeom>
        <a:gradFill rotWithShape="0">
          <a:gsLst>
            <a:gs pos="0">
              <a:schemeClr val="accent2">
                <a:hueOff val="0"/>
                <a:satOff val="0"/>
                <a:lumOff val="0"/>
                <a:alphaOff val="0"/>
                <a:lumMod val="110000"/>
                <a:satMod val="105000"/>
                <a:tint val="67000"/>
              </a:schemeClr>
            </a:gs>
            <a:gs pos="50000">
              <a:schemeClr val="accent2">
                <a:hueOff val="0"/>
                <a:satOff val="0"/>
                <a:lumOff val="0"/>
                <a:alphaOff val="0"/>
                <a:lumMod val="105000"/>
                <a:satMod val="103000"/>
                <a:tint val="73000"/>
              </a:schemeClr>
            </a:gs>
            <a:gs pos="100000">
              <a:schemeClr val="accent2">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76200" tIns="76200" rIns="76200" bIns="76200" numCol="1" spcCol="1270" anchor="ctr" anchorCtr="0">
          <a:noAutofit/>
        </a:bodyPr>
        <a:lstStyle/>
        <a:p>
          <a:pPr lvl="0" algn="r" defTabSz="889000" rtl="1">
            <a:lnSpc>
              <a:spcPct val="90000"/>
            </a:lnSpc>
            <a:spcBef>
              <a:spcPct val="0"/>
            </a:spcBef>
            <a:spcAft>
              <a:spcPct val="35000"/>
            </a:spcAft>
          </a:pPr>
          <a:r>
            <a:rPr lang="ar-SA" sz="2000" b="1" kern="1200" dirty="0" smtClean="0">
              <a:effectLst>
                <a:outerShdw blurRad="38100" dist="38100" dir="2700000" algn="tl">
                  <a:srgbClr val="000000">
                    <a:alpha val="43137"/>
                  </a:srgbClr>
                </a:outerShdw>
              </a:effectLst>
              <a:cs typeface="+mn-cs"/>
            </a:rPr>
            <a:t>اولا :المقابلات</a:t>
          </a:r>
          <a:r>
            <a:rPr lang="ar-IQ" sz="2000" b="1" kern="1200" dirty="0" smtClean="0">
              <a:effectLst>
                <a:outerShdw blurRad="38100" dist="38100" dir="2700000" algn="tl">
                  <a:srgbClr val="000000">
                    <a:alpha val="43137"/>
                  </a:srgbClr>
                </a:outerShdw>
              </a:effectLst>
              <a:cs typeface="+mn-cs"/>
            </a:rPr>
            <a:t> </a:t>
          </a:r>
          <a:r>
            <a:rPr lang="ar-SA" sz="2000" b="1" kern="1200" dirty="0" smtClean="0">
              <a:effectLst>
                <a:outerShdw blurRad="38100" dist="38100" dir="2700000" algn="tl">
                  <a:srgbClr val="000000">
                    <a:alpha val="43137"/>
                  </a:srgbClr>
                </a:outerShdw>
              </a:effectLst>
              <a:cs typeface="+mn-cs"/>
            </a:rPr>
            <a:t>:</a:t>
          </a:r>
          <a:r>
            <a:rPr lang="ar-IQ" sz="2000" b="1" kern="1200" dirty="0" smtClean="0">
              <a:effectLst>
                <a:outerShdw blurRad="38100" dist="38100" dir="2700000" algn="tl">
                  <a:srgbClr val="000000">
                    <a:alpha val="43137"/>
                  </a:srgbClr>
                </a:outerShdw>
              </a:effectLst>
              <a:cs typeface="+mn-cs"/>
            </a:rPr>
            <a:t> </a:t>
          </a:r>
          <a:r>
            <a:rPr lang="ar-SA" sz="2000" b="1" kern="1200" dirty="0" smtClean="0">
              <a:effectLst>
                <a:outerShdw blurRad="38100" dist="38100" dir="2700000" algn="tl">
                  <a:srgbClr val="000000">
                    <a:alpha val="43137"/>
                  </a:srgbClr>
                </a:outerShdw>
              </a:effectLst>
              <a:cs typeface="+mn-cs"/>
            </a:rPr>
            <a:t>يطرح الباحث أسئلة عن عينة كبيرة من الأشخاص ، إما عن طريق المقابلات المباشرة أو وسائل الاتصال الجماهيري مثل الهاتف أو البريد. هذه الطريقة هي إلى حد بعيد أكثر الوسائل شيوعًا لـ جمع المعلومات للبحث العلمي</a:t>
          </a:r>
          <a:r>
            <a:rPr lang="en-US" sz="2000" b="1" kern="1200" dirty="0" smtClean="0">
              <a:effectLst>
                <a:outerShdw blurRad="38100" dist="38100" dir="2700000" algn="tl">
                  <a:srgbClr val="000000">
                    <a:alpha val="43137"/>
                  </a:srgbClr>
                </a:outerShdw>
              </a:effectLst>
              <a:cs typeface="+mn-cs"/>
            </a:rPr>
            <a:t>.</a:t>
          </a:r>
          <a:endParaRPr lang="ar-SA" sz="2000" b="1" kern="1200" dirty="0">
            <a:effectLst>
              <a:outerShdw blurRad="38100" dist="38100" dir="2700000" algn="tl">
                <a:srgbClr val="000000">
                  <a:alpha val="43137"/>
                </a:srgbClr>
              </a:outerShdw>
            </a:effectLst>
            <a:cs typeface="+mn-cs"/>
          </a:endParaRPr>
        </a:p>
      </dsp:txBody>
      <dsp:txXfrm>
        <a:off x="69266" y="69266"/>
        <a:ext cx="7989468" cy="1280385"/>
      </dsp:txXfrm>
    </dsp:sp>
    <dsp:sp modelId="{D8C32CE8-CDF5-4E7C-A9B7-CDA829B8AF1D}">
      <dsp:nvSpPr>
        <dsp:cNvPr id="0" name=""/>
        <dsp:cNvSpPr/>
      </dsp:nvSpPr>
      <dsp:spPr>
        <a:xfrm>
          <a:off x="0" y="1503392"/>
          <a:ext cx="8128000" cy="1418917"/>
        </a:xfrm>
        <a:prstGeom prst="roundRect">
          <a:avLst/>
        </a:prstGeom>
        <a:gradFill rotWithShape="0">
          <a:gsLst>
            <a:gs pos="0">
              <a:schemeClr val="accent2">
                <a:hueOff val="-485121"/>
                <a:satOff val="-27976"/>
                <a:lumOff val="2876"/>
                <a:alphaOff val="0"/>
                <a:lumMod val="110000"/>
                <a:satMod val="105000"/>
                <a:tint val="67000"/>
              </a:schemeClr>
            </a:gs>
            <a:gs pos="50000">
              <a:schemeClr val="accent2">
                <a:hueOff val="-485121"/>
                <a:satOff val="-27976"/>
                <a:lumOff val="2876"/>
                <a:alphaOff val="0"/>
                <a:lumMod val="105000"/>
                <a:satMod val="103000"/>
                <a:tint val="73000"/>
              </a:schemeClr>
            </a:gs>
            <a:gs pos="100000">
              <a:schemeClr val="accent2">
                <a:hueOff val="-485121"/>
                <a:satOff val="-27976"/>
                <a:lumOff val="2876"/>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80010" tIns="80010" rIns="80010" bIns="80010" numCol="1" spcCol="1270" anchor="ctr" anchorCtr="0">
          <a:noAutofit/>
        </a:bodyPr>
        <a:lstStyle/>
        <a:p>
          <a:pPr lvl="0" algn="r" defTabSz="933450" rtl="1">
            <a:lnSpc>
              <a:spcPct val="90000"/>
            </a:lnSpc>
            <a:spcBef>
              <a:spcPct val="0"/>
            </a:spcBef>
            <a:spcAft>
              <a:spcPct val="35000"/>
            </a:spcAft>
          </a:pPr>
          <a:r>
            <a:rPr lang="ar-SA" sz="2100" b="1" kern="1200" dirty="0" smtClean="0">
              <a:effectLst>
                <a:outerShdw blurRad="38100" dist="38100" dir="2700000" algn="tl">
                  <a:srgbClr val="000000">
                    <a:alpha val="43137"/>
                  </a:srgbClr>
                </a:outerShdw>
              </a:effectLst>
            </a:rPr>
            <a:t>ثانيا :تقنية الإسقاط: هو مقابلة غير مباشرة ، تُستخدم عندما يعرف المستجيبون المحتملون سبب طرح الأسئلة عليهم ويترددون في الإجابة عليها. على سبيل المثال ، قد يكون شخص ما مترددًا في الإجابة عن أسئلة حول خدمة الهاتف الخاصة به إذا طرح ممثل شركة الهاتف الخلوي الأسئلة.</a:t>
          </a:r>
          <a:endParaRPr lang="ar-SA" sz="2100" b="1" kern="1200" dirty="0">
            <a:effectLst>
              <a:outerShdw blurRad="38100" dist="38100" dir="2700000" algn="tl">
                <a:srgbClr val="000000">
                  <a:alpha val="43137"/>
                </a:srgbClr>
              </a:outerShdw>
            </a:effectLst>
          </a:endParaRPr>
        </a:p>
      </dsp:txBody>
      <dsp:txXfrm>
        <a:off x="69266" y="1572658"/>
        <a:ext cx="7989468" cy="1280385"/>
      </dsp:txXfrm>
    </dsp:sp>
    <dsp:sp modelId="{F306C6C8-A89F-4926-8BC6-8E0FF1E8EEBD}">
      <dsp:nvSpPr>
        <dsp:cNvPr id="0" name=""/>
        <dsp:cNvSpPr/>
      </dsp:nvSpPr>
      <dsp:spPr>
        <a:xfrm>
          <a:off x="0" y="2982790"/>
          <a:ext cx="8128000" cy="1418917"/>
        </a:xfrm>
        <a:prstGeom prst="roundRect">
          <a:avLst/>
        </a:prstGeom>
        <a:gradFill rotWithShape="0">
          <a:gsLst>
            <a:gs pos="0">
              <a:schemeClr val="accent2">
                <a:hueOff val="-970242"/>
                <a:satOff val="-55952"/>
                <a:lumOff val="5752"/>
                <a:alphaOff val="0"/>
                <a:lumMod val="110000"/>
                <a:satMod val="105000"/>
                <a:tint val="67000"/>
              </a:schemeClr>
            </a:gs>
            <a:gs pos="50000">
              <a:schemeClr val="accent2">
                <a:hueOff val="-970242"/>
                <a:satOff val="-55952"/>
                <a:lumOff val="5752"/>
                <a:alphaOff val="0"/>
                <a:lumMod val="105000"/>
                <a:satMod val="103000"/>
                <a:tint val="73000"/>
              </a:schemeClr>
            </a:gs>
            <a:gs pos="100000">
              <a:schemeClr val="accent2">
                <a:hueOff val="-970242"/>
                <a:satOff val="-55952"/>
                <a:lumOff val="5752"/>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80010" tIns="80010" rIns="80010" bIns="80010" numCol="1" spcCol="1270" anchor="ctr" anchorCtr="0">
          <a:noAutofit/>
        </a:bodyPr>
        <a:lstStyle/>
        <a:p>
          <a:pPr lvl="0" algn="r" defTabSz="933450" rtl="1">
            <a:lnSpc>
              <a:spcPct val="90000"/>
            </a:lnSpc>
            <a:spcBef>
              <a:spcPct val="0"/>
            </a:spcBef>
            <a:spcAft>
              <a:spcPct val="35000"/>
            </a:spcAft>
          </a:pPr>
          <a:r>
            <a:rPr lang="ar-SA" sz="2100" b="1" kern="1200" dirty="0" smtClean="0">
              <a:effectLst>
                <a:outerShdw blurRad="38100" dist="38100" dir="2700000" algn="tl">
                  <a:srgbClr val="000000">
                    <a:alpha val="43137"/>
                  </a:srgbClr>
                </a:outerShdw>
              </a:effectLst>
            </a:rPr>
            <a:t>ثالثا :تقنية دلفي: كانت أوراكل في دلفي ، وفقًا للأساطير اليونانية ، هي الكاهنة العليا لمعبد أبولو ، التي قدمت المشورة والنبوءات والمشورة. في مجال جمع البيانات ، يستخدم الباحثون تقنية دلفي من خلال جمع </a:t>
          </a:r>
          <a:r>
            <a:rPr lang="ar-IQ" sz="2100" b="1" kern="1200" dirty="0" smtClean="0">
              <a:effectLst>
                <a:outerShdw blurRad="38100" dist="38100" dir="2700000" algn="tl">
                  <a:srgbClr val="000000">
                    <a:alpha val="43137"/>
                  </a:srgbClr>
                </a:outerShdw>
              </a:effectLst>
            </a:rPr>
            <a:t> </a:t>
          </a:r>
          <a:r>
            <a:rPr lang="ar-SA" sz="2100" b="1" kern="1200" dirty="0" smtClean="0">
              <a:effectLst>
                <a:outerShdw blurRad="38100" dist="38100" dir="2700000" algn="tl">
                  <a:srgbClr val="000000">
                    <a:alpha val="43137"/>
                  </a:srgbClr>
                </a:outerShdw>
              </a:effectLst>
            </a:rPr>
            <a:t>المعلومات من لجنة من الخبراء. يجيب كل خبير على أسئلة في مجال تخصصه ، ويتم تجميع الردود في رأي واحد.</a:t>
          </a:r>
          <a:endParaRPr lang="ar-SA" sz="2100" b="1" kern="1200" dirty="0">
            <a:effectLst>
              <a:outerShdw blurRad="38100" dist="38100" dir="2700000" algn="tl">
                <a:srgbClr val="000000">
                  <a:alpha val="43137"/>
                </a:srgbClr>
              </a:outerShdw>
            </a:effectLst>
          </a:endParaRPr>
        </a:p>
      </dsp:txBody>
      <dsp:txXfrm>
        <a:off x="69266" y="3052056"/>
        <a:ext cx="7989468" cy="1280385"/>
      </dsp:txXfrm>
    </dsp:sp>
    <dsp:sp modelId="{FABD0039-AAC9-4AEB-92AF-D0530B151659}">
      <dsp:nvSpPr>
        <dsp:cNvPr id="0" name=""/>
        <dsp:cNvSpPr/>
      </dsp:nvSpPr>
      <dsp:spPr>
        <a:xfrm>
          <a:off x="0" y="4462187"/>
          <a:ext cx="8128000" cy="1418917"/>
        </a:xfrm>
        <a:prstGeom prst="roundRect">
          <a:avLst/>
        </a:prstGeom>
        <a:gradFill rotWithShape="0">
          <a:gsLst>
            <a:gs pos="0">
              <a:schemeClr val="accent2">
                <a:hueOff val="-1455363"/>
                <a:satOff val="-83928"/>
                <a:lumOff val="8628"/>
                <a:alphaOff val="0"/>
                <a:lumMod val="110000"/>
                <a:satMod val="105000"/>
                <a:tint val="67000"/>
              </a:schemeClr>
            </a:gs>
            <a:gs pos="50000">
              <a:schemeClr val="accent2">
                <a:hueOff val="-1455363"/>
                <a:satOff val="-83928"/>
                <a:lumOff val="8628"/>
                <a:alphaOff val="0"/>
                <a:lumMod val="105000"/>
                <a:satMod val="103000"/>
                <a:tint val="73000"/>
              </a:schemeClr>
            </a:gs>
            <a:gs pos="100000">
              <a:schemeClr val="accent2">
                <a:hueOff val="-1455363"/>
                <a:satOff val="-83928"/>
                <a:lumOff val="8628"/>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80010" tIns="80010" rIns="80010" bIns="80010" numCol="1" spcCol="1270" anchor="ctr" anchorCtr="0">
          <a:noAutofit/>
        </a:bodyPr>
        <a:lstStyle/>
        <a:p>
          <a:pPr lvl="0" algn="r" defTabSz="933450" rtl="1">
            <a:lnSpc>
              <a:spcPct val="90000"/>
            </a:lnSpc>
            <a:spcBef>
              <a:spcPct val="0"/>
            </a:spcBef>
            <a:spcAft>
              <a:spcPct val="35000"/>
            </a:spcAft>
          </a:pPr>
          <a:r>
            <a:rPr lang="ar-SA" sz="2100" b="1" kern="1200" dirty="0" smtClean="0">
              <a:effectLst>
                <a:outerShdw blurRad="38100" dist="38100" dir="2700000" algn="tl">
                  <a:srgbClr val="000000">
                    <a:alpha val="43137"/>
                  </a:srgbClr>
                </a:outerShdw>
              </a:effectLst>
            </a:rPr>
            <a:t>رابعا :الاستبيانات: هي طريقة بسيطة ومباشرة لجمع البيانات. يحصل المستجيبون على سلسلة من الأسئلة ، إما مفتوحة أو مغلقة ، تتعلق بالمسألة المطروحة.</a:t>
          </a:r>
          <a:endParaRPr lang="ar-SA" sz="2100" b="1" kern="1200" dirty="0">
            <a:effectLst>
              <a:outerShdw blurRad="38100" dist="38100" dir="2700000" algn="tl">
                <a:srgbClr val="000000">
                  <a:alpha val="43137"/>
                </a:srgbClr>
              </a:outerShdw>
            </a:effectLst>
          </a:endParaRPr>
        </a:p>
      </dsp:txBody>
      <dsp:txXfrm>
        <a:off x="69266" y="4531453"/>
        <a:ext cx="7989468" cy="1280385"/>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485A666-55F6-469C-8473-FD3166C24FD2}">
      <dsp:nvSpPr>
        <dsp:cNvPr id="0" name=""/>
        <dsp:cNvSpPr/>
      </dsp:nvSpPr>
      <dsp:spPr>
        <a:xfrm rot="16200000">
          <a:off x="-1150851" y="1152236"/>
          <a:ext cx="5905100" cy="3600626"/>
        </a:xfrm>
        <a:prstGeom prst="flowChartManualOperation">
          <a:avLst/>
        </a:prstGeom>
        <a:solidFill>
          <a:schemeClr val="accent2">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152400" tIns="0" rIns="154748" bIns="0" numCol="1" spcCol="1270" anchor="ctr" anchorCtr="0">
          <a:noAutofit/>
        </a:bodyPr>
        <a:lstStyle/>
        <a:p>
          <a:pPr lvl="0" algn="ctr" defTabSz="1066800" rtl="1">
            <a:lnSpc>
              <a:spcPct val="90000"/>
            </a:lnSpc>
            <a:spcBef>
              <a:spcPct val="0"/>
            </a:spcBef>
            <a:spcAft>
              <a:spcPct val="35000"/>
            </a:spcAft>
          </a:pPr>
          <a:r>
            <a:rPr lang="ar-SA" sz="2400" b="1" kern="1200" dirty="0" smtClean="0">
              <a:solidFill>
                <a:schemeClr val="bg1"/>
              </a:solidFill>
              <a:effectLst>
                <a:outerShdw blurRad="38100" dist="38100" dir="2700000" algn="tl">
                  <a:srgbClr val="000000">
                    <a:alpha val="43137"/>
                  </a:srgbClr>
                </a:outerShdw>
              </a:effectLst>
            </a:rPr>
            <a:t>القوائم </a:t>
          </a:r>
          <a:r>
            <a:rPr lang="ar-SA" sz="2400" b="1" kern="1200" dirty="0" err="1" smtClean="0">
              <a:solidFill>
                <a:schemeClr val="bg1"/>
              </a:solidFill>
              <a:effectLst>
                <a:outerShdw blurRad="38100" dist="38100" dir="2700000" algn="tl">
                  <a:srgbClr val="000000">
                    <a:alpha val="43137"/>
                  </a:srgbClr>
                </a:outerShdw>
              </a:effectLst>
            </a:rPr>
            <a:t>المالية،تقارير</a:t>
          </a:r>
          <a:r>
            <a:rPr lang="ar-SA" sz="2400" b="1" kern="1200" dirty="0" smtClean="0">
              <a:solidFill>
                <a:schemeClr val="bg1"/>
              </a:solidFill>
              <a:effectLst>
                <a:outerShdw blurRad="38100" dist="38100" dir="2700000" algn="tl">
                  <a:srgbClr val="000000">
                    <a:alpha val="43137"/>
                  </a:srgbClr>
                </a:outerShdw>
              </a:effectLst>
            </a:rPr>
            <a:t> المبيعات، ملاحظات </a:t>
          </a:r>
          <a:r>
            <a:rPr lang="ar-SA" sz="2400" b="1" kern="1200" dirty="0" err="1" smtClean="0">
              <a:solidFill>
                <a:schemeClr val="bg1"/>
              </a:solidFill>
              <a:effectLst>
                <a:outerShdw blurRad="38100" dist="38100" dir="2700000" algn="tl">
                  <a:srgbClr val="000000">
                    <a:alpha val="43137"/>
                  </a:srgbClr>
                </a:outerShdw>
              </a:effectLst>
            </a:rPr>
            <a:t>الصفقة،معلومات</a:t>
          </a:r>
          <a:r>
            <a:rPr lang="ar-SA" sz="2400" b="1" kern="1200" dirty="0" smtClean="0">
              <a:solidFill>
                <a:schemeClr val="bg1"/>
              </a:solidFill>
              <a:effectLst>
                <a:outerShdw blurRad="38100" dist="38100" dir="2700000" algn="tl">
                  <a:srgbClr val="000000">
                    <a:alpha val="43137"/>
                  </a:srgbClr>
                </a:outerShdw>
              </a:effectLst>
            </a:rPr>
            <a:t> العميل الشخصية (مثل الاسم والعنوان والعمر ومعلومات الاتصال)،مجلات </a:t>
          </a:r>
          <a:r>
            <a:rPr lang="ar-SA" sz="2400" b="1" kern="1200" dirty="0" err="1" smtClean="0">
              <a:solidFill>
                <a:schemeClr val="bg1"/>
              </a:solidFill>
              <a:effectLst>
                <a:outerShdw blurRad="38100" dist="38100" dir="2700000" algn="tl">
                  <a:srgbClr val="000000">
                    <a:alpha val="43137"/>
                  </a:srgbClr>
                </a:outerShdw>
              </a:effectLst>
            </a:rPr>
            <a:t>الأعمال،السجلات</a:t>
          </a:r>
          <a:r>
            <a:rPr lang="ar-SA" sz="2400" b="1" kern="1200" dirty="0" smtClean="0">
              <a:solidFill>
                <a:schemeClr val="bg1"/>
              </a:solidFill>
              <a:effectLst>
                <a:outerShdw blurRad="38100" dist="38100" dir="2700000" algn="tl">
                  <a:srgbClr val="000000">
                    <a:alpha val="43137"/>
                  </a:srgbClr>
                </a:outerShdw>
              </a:effectLst>
            </a:rPr>
            <a:t> الحكومية (مثل التعداد والسجلات الضريبية ومعلومات الضمان الاجتماعي)،مجلات التجارة / </a:t>
          </a:r>
          <a:r>
            <a:rPr lang="ar-SA" sz="2400" b="1" kern="1200" dirty="0" err="1" smtClean="0">
              <a:solidFill>
                <a:schemeClr val="bg1"/>
              </a:solidFill>
              <a:effectLst>
                <a:outerShdw blurRad="38100" dist="38100" dir="2700000" algn="tl">
                  <a:srgbClr val="000000">
                    <a:alpha val="43137"/>
                  </a:srgbClr>
                </a:outerShdw>
              </a:effectLst>
            </a:rPr>
            <a:t>الأعمال،الانترنت</a:t>
          </a:r>
          <a:endParaRPr lang="ar-SA" sz="2400" b="1" kern="1200" dirty="0">
            <a:solidFill>
              <a:schemeClr val="bg1"/>
            </a:solidFill>
            <a:effectLst>
              <a:outerShdw blurRad="38100" dist="38100" dir="2700000" algn="tl">
                <a:srgbClr val="000000">
                  <a:alpha val="43137"/>
                </a:srgbClr>
              </a:outerShdw>
            </a:effectLst>
          </a:endParaRPr>
        </a:p>
      </dsp:txBody>
      <dsp:txXfrm rot="5400000">
        <a:off x="1386" y="1181019"/>
        <a:ext cx="3600626" cy="3543060"/>
      </dsp:txXfrm>
    </dsp:sp>
    <dsp:sp modelId="{3FD2EA06-1A6D-46D6-B9C7-5DD0C46300C7}">
      <dsp:nvSpPr>
        <dsp:cNvPr id="0" name=""/>
        <dsp:cNvSpPr/>
      </dsp:nvSpPr>
      <dsp:spPr>
        <a:xfrm rot="16200000">
          <a:off x="2719821" y="1152236"/>
          <a:ext cx="5905100" cy="3600626"/>
        </a:xfrm>
        <a:prstGeom prst="flowChartManualOperation">
          <a:avLst/>
        </a:prstGeom>
        <a:solidFill>
          <a:schemeClr val="accent2">
            <a:hueOff val="-727682"/>
            <a:satOff val="-41964"/>
            <a:lumOff val="4314"/>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152400" tIns="0" rIns="154748" bIns="0" numCol="1" spcCol="1270" anchor="ctr" anchorCtr="0">
          <a:noAutofit/>
        </a:bodyPr>
        <a:lstStyle/>
        <a:p>
          <a:pPr lvl="0" algn="ctr" defTabSz="1066800" rtl="1">
            <a:lnSpc>
              <a:spcPct val="90000"/>
            </a:lnSpc>
            <a:spcBef>
              <a:spcPct val="0"/>
            </a:spcBef>
            <a:spcAft>
              <a:spcPct val="35000"/>
            </a:spcAft>
          </a:pPr>
          <a:r>
            <a:rPr lang="ar-SA" sz="2400" b="1" kern="1200" dirty="0" smtClean="0">
              <a:solidFill>
                <a:schemeClr val="bg1"/>
              </a:solidFill>
              <a:effectLst>
                <a:outerShdw blurRad="38100" dist="38100" dir="2700000" algn="tl">
                  <a:srgbClr val="000000">
                    <a:alpha val="43137"/>
                  </a:srgbClr>
                </a:outerShdw>
              </a:effectLst>
            </a:rPr>
            <a:t>الجداول والمخططات الشريطية: الطريقة الأسهل والأسرع للنظر في بياناتك هي استخدام الجداول (التردد) والمخططات الشريطية. ينطبق هذا فقط على البيانات الاسمية والترتيبية في بعض الأحيان . يتيح لك استخدام وظيفة الجدول المحوري في </a:t>
          </a:r>
          <a:r>
            <a:rPr lang="en-US" sz="2400" b="1" kern="1200" dirty="0" smtClean="0">
              <a:solidFill>
                <a:schemeClr val="bg1"/>
              </a:solidFill>
              <a:effectLst>
                <a:outerShdw blurRad="38100" dist="38100" dir="2700000" algn="tl">
                  <a:srgbClr val="000000">
                    <a:alpha val="43137"/>
                  </a:srgbClr>
                </a:outerShdw>
              </a:effectLst>
            </a:rPr>
            <a:t>Excel ، </a:t>
          </a:r>
          <a:r>
            <a:rPr lang="ar-SA" sz="2400" b="1" kern="1200" dirty="0" smtClean="0">
              <a:solidFill>
                <a:schemeClr val="bg1"/>
              </a:solidFill>
              <a:effectLst>
                <a:outerShdw blurRad="38100" dist="38100" dir="2700000" algn="tl">
                  <a:srgbClr val="000000">
                    <a:alpha val="43137"/>
                  </a:srgbClr>
                </a:outerShdw>
              </a:effectLst>
            </a:rPr>
            <a:t>على سبيل المثال ، تصوير الكثير من </a:t>
          </a:r>
          <a:r>
            <a:rPr lang="ar-SA" sz="2400" b="1" kern="1200" dirty="0" err="1" smtClean="0">
              <a:solidFill>
                <a:schemeClr val="bg1"/>
              </a:solidFill>
              <a:effectLst>
                <a:outerShdw blurRad="38100" dist="38100" dir="2700000" algn="tl">
                  <a:srgbClr val="000000">
                    <a:alpha val="43137"/>
                  </a:srgbClr>
                </a:outerShdw>
              </a:effectLst>
            </a:rPr>
            <a:t>المعلومات،ابدأ</a:t>
          </a:r>
          <a:r>
            <a:rPr lang="ar-SA" sz="2400" b="1" kern="1200" dirty="0" smtClean="0">
              <a:solidFill>
                <a:schemeClr val="bg1"/>
              </a:solidFill>
              <a:effectLst>
                <a:outerShdw blurRad="38100" dist="38100" dir="2700000" algn="tl">
                  <a:srgbClr val="000000">
                    <a:alpha val="43137"/>
                  </a:srgbClr>
                </a:outerShdw>
              </a:effectLst>
            </a:rPr>
            <a:t> بالمتغيرات التي تصف عينتك</a:t>
          </a:r>
          <a:endParaRPr lang="ar-SA" sz="2400" b="1" kern="1200" dirty="0">
            <a:solidFill>
              <a:schemeClr val="bg1"/>
            </a:solidFill>
            <a:effectLst>
              <a:outerShdw blurRad="38100" dist="38100" dir="2700000" algn="tl">
                <a:srgbClr val="000000">
                  <a:alpha val="43137"/>
                </a:srgbClr>
              </a:outerShdw>
            </a:effectLst>
          </a:endParaRPr>
        </a:p>
      </dsp:txBody>
      <dsp:txXfrm rot="5400000">
        <a:off x="3872058" y="1181019"/>
        <a:ext cx="3600626" cy="3543060"/>
      </dsp:txXfrm>
    </dsp:sp>
    <dsp:sp modelId="{20987139-BE1A-426F-A569-38F8B7053A11}">
      <dsp:nvSpPr>
        <dsp:cNvPr id="0" name=""/>
        <dsp:cNvSpPr/>
      </dsp:nvSpPr>
      <dsp:spPr>
        <a:xfrm rot="16200000">
          <a:off x="6590495" y="1152236"/>
          <a:ext cx="5905100" cy="3600626"/>
        </a:xfrm>
        <a:prstGeom prst="flowChartManualOperation">
          <a:avLst/>
        </a:prstGeom>
        <a:solidFill>
          <a:schemeClr val="accent2">
            <a:hueOff val="-1455363"/>
            <a:satOff val="-83928"/>
            <a:lumOff val="8628"/>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152400" tIns="0" rIns="152400" bIns="0" numCol="1" spcCol="1270" anchor="ctr" anchorCtr="0">
          <a:noAutofit/>
        </a:bodyPr>
        <a:lstStyle/>
        <a:p>
          <a:pPr lvl="0" algn="ctr" defTabSz="1066800" rtl="1">
            <a:lnSpc>
              <a:spcPct val="90000"/>
            </a:lnSpc>
            <a:spcBef>
              <a:spcPct val="0"/>
            </a:spcBef>
            <a:spcAft>
              <a:spcPct val="35000"/>
            </a:spcAft>
          </a:pPr>
          <a:r>
            <a:rPr lang="ar-SA" sz="2400" b="1" kern="1200" dirty="0" smtClean="0">
              <a:solidFill>
                <a:schemeClr val="bg1"/>
              </a:solidFill>
              <a:effectLst>
                <a:outerShdw blurRad="38100" dist="38100" dir="2700000" algn="tl">
                  <a:srgbClr val="000000">
                    <a:alpha val="43137"/>
                  </a:srgbClr>
                </a:outerShdw>
              </a:effectLst>
            </a:rPr>
            <a:t>الرسوم </a:t>
          </a:r>
          <a:r>
            <a:rPr lang="ar-SA" sz="2400" b="1" kern="1200" dirty="0" err="1" smtClean="0">
              <a:solidFill>
                <a:schemeClr val="bg1"/>
              </a:solidFill>
              <a:effectLst>
                <a:outerShdw blurRad="38100" dist="38100" dir="2700000" algn="tl">
                  <a:srgbClr val="000000">
                    <a:alpha val="43137"/>
                  </a:srgbClr>
                </a:outerShdw>
              </a:effectLst>
            </a:rPr>
            <a:t>البيانية:يمكن</a:t>
          </a:r>
          <a:r>
            <a:rPr lang="ar-SA" sz="2400" b="1" kern="1200" dirty="0" smtClean="0">
              <a:solidFill>
                <a:schemeClr val="bg1"/>
              </a:solidFill>
              <a:effectLst>
                <a:outerShdw blurRad="38100" dist="38100" dir="2700000" algn="tl">
                  <a:srgbClr val="000000">
                    <a:alpha val="43137"/>
                  </a:srgbClr>
                </a:outerShdw>
              </a:effectLst>
            </a:rPr>
            <a:t> تحقيق طريقة أكثر تقدمًا للنظر إلى متغيرات النسبة أو الفاصل الزمني عن طريق إنشاء مدرج تكراري. يصور المدرج التكراري توزيع البيانات عبر فاصل زمني مستمر ويمكن استخدامه لمعرفة كيف تنحرف بياناتك. على سبيل المثال ، إذا نظرنا إلى عدد أفراد الأسرة ، نتوقع أن تتبع العينة التوزيع الطبيعي.</a:t>
          </a:r>
          <a:endParaRPr lang="ar-SA" sz="2400" b="1" kern="1200" dirty="0">
            <a:solidFill>
              <a:schemeClr val="bg1"/>
            </a:solidFill>
            <a:effectLst>
              <a:outerShdw blurRad="38100" dist="38100" dir="2700000" algn="tl">
                <a:srgbClr val="000000">
                  <a:alpha val="43137"/>
                </a:srgbClr>
              </a:outerShdw>
            </a:effectLst>
          </a:endParaRPr>
        </a:p>
      </dsp:txBody>
      <dsp:txXfrm rot="5400000">
        <a:off x="7742732" y="1181019"/>
        <a:ext cx="3600626" cy="3543060"/>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49B7ED3-2C4E-4C8B-BDE3-82ED4EFC2A32}">
      <dsp:nvSpPr>
        <dsp:cNvPr id="0" name=""/>
        <dsp:cNvSpPr/>
      </dsp:nvSpPr>
      <dsp:spPr>
        <a:xfrm>
          <a:off x="151" y="15904"/>
          <a:ext cx="5725700" cy="2751557"/>
        </a:xfrm>
        <a:prstGeom prst="rect">
          <a:avLst/>
        </a:prstGeom>
        <a:gradFill rotWithShape="0">
          <a:gsLst>
            <a:gs pos="0">
              <a:schemeClr val="accent3">
                <a:hueOff val="0"/>
                <a:satOff val="0"/>
                <a:lumOff val="0"/>
                <a:alphaOff val="0"/>
                <a:lumMod val="110000"/>
                <a:satMod val="105000"/>
                <a:tint val="67000"/>
              </a:schemeClr>
            </a:gs>
            <a:gs pos="50000">
              <a:schemeClr val="accent3">
                <a:hueOff val="0"/>
                <a:satOff val="0"/>
                <a:lumOff val="0"/>
                <a:alphaOff val="0"/>
                <a:lumMod val="105000"/>
                <a:satMod val="103000"/>
                <a:tint val="73000"/>
              </a:schemeClr>
            </a:gs>
            <a:gs pos="100000">
              <a:schemeClr val="accent3">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76200" tIns="76200" rIns="76200" bIns="76200" numCol="1" spcCol="1270" anchor="ctr" anchorCtr="0">
          <a:noAutofit/>
        </a:bodyPr>
        <a:lstStyle/>
        <a:p>
          <a:pPr lvl="0" algn="ctr" defTabSz="889000" rtl="1">
            <a:lnSpc>
              <a:spcPct val="90000"/>
            </a:lnSpc>
            <a:spcBef>
              <a:spcPct val="0"/>
            </a:spcBef>
            <a:spcAft>
              <a:spcPct val="35000"/>
            </a:spcAft>
          </a:pPr>
          <a:r>
            <a:rPr lang="ar-SA" sz="2000" b="1" kern="1200" smtClean="0">
              <a:effectLst>
                <a:outerShdw blurRad="38100" dist="38100" dir="2700000" algn="tl">
                  <a:srgbClr val="000000">
                    <a:alpha val="43137"/>
                  </a:srgbClr>
                </a:outerShdw>
              </a:effectLst>
            </a:rPr>
            <a:t>اولا : الاستبيانات المغلقة: تقوم الأسئلة المغلقة ببناء الإجابة من خلال السماح فقط بالردود التي تتناسب مع الفئات المحددة مسبقًا ،البيانات التي يمكن وضعها في فئة تسمى البيانات الاسمية. يمكن قصر الفئة على ما لا يقل عن خيارين ، على سبيل المثال، ثنائي التفرع (على سبيل المثال ، “نعم” أو “لا” ، “ذكر” أو “أنثى”)،يمكن أن توفر الأسئلة المغلقة أيضًا بيانات ترتيبية (يمكن تصنيفها). غالبًا ما يتضمن ذلك استخدام مقياس تصنيف مستمر لقياس قوة المواقف أو العواطف. على سبيل المثال ، أوافق بشدة / أوافق / محايد / أرفض / أرفض بشدة / غير قادر على الإجابة.</a:t>
          </a:r>
          <a:endParaRPr lang="ar-SA" sz="2000" b="1" kern="1200" dirty="0">
            <a:effectLst>
              <a:outerShdw blurRad="38100" dist="38100" dir="2700000" algn="tl">
                <a:srgbClr val="000000">
                  <a:alpha val="43137"/>
                </a:srgbClr>
              </a:outerShdw>
            </a:effectLst>
          </a:endParaRPr>
        </a:p>
      </dsp:txBody>
      <dsp:txXfrm>
        <a:off x="151" y="15904"/>
        <a:ext cx="5725700" cy="2751557"/>
      </dsp:txXfrm>
    </dsp:sp>
    <dsp:sp modelId="{7254699D-B42B-491D-8373-01C89B5D63F0}">
      <dsp:nvSpPr>
        <dsp:cNvPr id="0" name=""/>
        <dsp:cNvSpPr/>
      </dsp:nvSpPr>
      <dsp:spPr>
        <a:xfrm>
          <a:off x="6184696" y="15147"/>
          <a:ext cx="5517705" cy="2753071"/>
        </a:xfrm>
        <a:prstGeom prst="rect">
          <a:avLst/>
        </a:prstGeom>
        <a:gradFill rotWithShape="0">
          <a:gsLst>
            <a:gs pos="0">
              <a:schemeClr val="accent3">
                <a:hueOff val="903533"/>
                <a:satOff val="33333"/>
                <a:lumOff val="-4902"/>
                <a:alphaOff val="0"/>
                <a:lumMod val="110000"/>
                <a:satMod val="105000"/>
                <a:tint val="67000"/>
              </a:schemeClr>
            </a:gs>
            <a:gs pos="50000">
              <a:schemeClr val="accent3">
                <a:hueOff val="903533"/>
                <a:satOff val="33333"/>
                <a:lumOff val="-4902"/>
                <a:alphaOff val="0"/>
                <a:lumMod val="105000"/>
                <a:satMod val="103000"/>
                <a:tint val="73000"/>
              </a:schemeClr>
            </a:gs>
            <a:gs pos="100000">
              <a:schemeClr val="accent3">
                <a:hueOff val="903533"/>
                <a:satOff val="33333"/>
                <a:lumOff val="-4902"/>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76200" tIns="76200" rIns="76200" bIns="76200" numCol="1" spcCol="1270" anchor="ctr" anchorCtr="0">
          <a:noAutofit/>
        </a:bodyPr>
        <a:lstStyle/>
        <a:p>
          <a:pPr lvl="0" algn="ctr" defTabSz="889000" rtl="1">
            <a:lnSpc>
              <a:spcPct val="90000"/>
            </a:lnSpc>
            <a:spcBef>
              <a:spcPct val="0"/>
            </a:spcBef>
            <a:spcAft>
              <a:spcPct val="35000"/>
            </a:spcAft>
          </a:pPr>
          <a:r>
            <a:rPr lang="ar-SA" sz="2000" b="1" strike="noStrike" kern="1200" dirty="0" smtClean="0">
              <a:effectLst>
                <a:outerShdw blurRad="38100" dist="38100" dir="2700000" algn="tl">
                  <a:srgbClr val="000000">
                    <a:alpha val="43137"/>
                  </a:srgbClr>
                </a:outerShdw>
              </a:effectLst>
            </a:rPr>
            <a:t>ثانيا : الاستبيانات المفتوحة: تسمح الأسئلة المفتوحة للناس بالتعبير عن آرائهم بكلماتهم الخاصة. تمكن الأسئلة المفتوحة المجيب من الإجابة بأكبر قدر من التفاصيل كما يحلو له بكلماته </a:t>
          </a:r>
          <a:r>
            <a:rPr lang="ar-SA" sz="2000" b="1" strike="noStrike" kern="1200" dirty="0" err="1" smtClean="0">
              <a:effectLst>
                <a:outerShdw blurRad="38100" dist="38100" dir="2700000" algn="tl">
                  <a:srgbClr val="000000">
                    <a:alpha val="43137"/>
                  </a:srgbClr>
                </a:outerShdw>
              </a:effectLst>
            </a:rPr>
            <a:t>الخاصة،على</a:t>
          </a:r>
          <a:r>
            <a:rPr lang="ar-SA" sz="2000" b="1" strike="noStrike" kern="1200" dirty="0" smtClean="0">
              <a:effectLst>
                <a:outerShdw blurRad="38100" dist="38100" dir="2700000" algn="tl">
                  <a:srgbClr val="000000">
                    <a:alpha val="43137"/>
                  </a:srgbClr>
                </a:outerShdw>
              </a:effectLst>
            </a:rPr>
            <a:t> سبيل المثال: “هل يمكنك إخباري بمدى شعورك بالسعادة الآن؟” إذا كنت ترغب في جمع المزيد من الإجابات المتعمقة من المستجيبين ، فستعمل الأسئلة المفتوحة بشكل أفضل. لا تقدم هذه الخيارات خيارات محددة مسبقًا للإجابة وتسمح بدلاً من ذلك للمستجيبين بوضع ما يحلو لهم بالضبط بكلماتهم الخاصة. </a:t>
          </a:r>
          <a:endParaRPr lang="ar-SA" sz="2000" b="1" strike="noStrike" kern="1200" dirty="0">
            <a:effectLst>
              <a:outerShdw blurRad="38100" dist="38100" dir="2700000" algn="tl">
                <a:srgbClr val="000000">
                  <a:alpha val="43137"/>
                </a:srgbClr>
              </a:outerShdw>
            </a:effectLst>
          </a:endParaRPr>
        </a:p>
      </dsp:txBody>
      <dsp:txXfrm>
        <a:off x="6184696" y="15147"/>
        <a:ext cx="5517705" cy="2753071"/>
      </dsp:txXfrm>
    </dsp:sp>
    <dsp:sp modelId="{00E269F9-D954-4A22-8FB3-69F8C7259069}">
      <dsp:nvSpPr>
        <dsp:cNvPr id="0" name=""/>
        <dsp:cNvSpPr/>
      </dsp:nvSpPr>
      <dsp:spPr>
        <a:xfrm>
          <a:off x="1033401" y="3227064"/>
          <a:ext cx="4588452" cy="2753071"/>
        </a:xfrm>
        <a:prstGeom prst="rect">
          <a:avLst/>
        </a:prstGeom>
        <a:gradFill rotWithShape="0">
          <a:gsLst>
            <a:gs pos="0">
              <a:schemeClr val="accent3">
                <a:hueOff val="1807066"/>
                <a:satOff val="66667"/>
                <a:lumOff val="-9804"/>
                <a:alphaOff val="0"/>
                <a:lumMod val="110000"/>
                <a:satMod val="105000"/>
                <a:tint val="67000"/>
              </a:schemeClr>
            </a:gs>
            <a:gs pos="50000">
              <a:schemeClr val="accent3">
                <a:hueOff val="1807066"/>
                <a:satOff val="66667"/>
                <a:lumOff val="-9804"/>
                <a:alphaOff val="0"/>
                <a:lumMod val="105000"/>
                <a:satMod val="103000"/>
                <a:tint val="73000"/>
              </a:schemeClr>
            </a:gs>
            <a:gs pos="100000">
              <a:schemeClr val="accent3">
                <a:hueOff val="1807066"/>
                <a:satOff val="66667"/>
                <a:lumOff val="-9804"/>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76200" tIns="76200" rIns="76200" bIns="76200" numCol="1" spcCol="1270" anchor="ctr" anchorCtr="0">
          <a:noAutofit/>
        </a:bodyPr>
        <a:lstStyle/>
        <a:p>
          <a:pPr lvl="0" algn="ctr" defTabSz="889000" rtl="1">
            <a:lnSpc>
              <a:spcPct val="90000"/>
            </a:lnSpc>
            <a:spcBef>
              <a:spcPct val="0"/>
            </a:spcBef>
            <a:spcAft>
              <a:spcPct val="35000"/>
            </a:spcAft>
          </a:pPr>
          <a:r>
            <a:rPr lang="ar-SA" sz="2000" b="1" i="0" kern="1200" dirty="0" smtClean="0">
              <a:effectLst>
                <a:outerShdw blurRad="38100" dist="38100" dir="2700000" algn="tl">
                  <a:srgbClr val="000000">
                    <a:alpha val="43137"/>
                  </a:srgbClr>
                </a:outerShdw>
              </a:effectLst>
            </a:rPr>
            <a:t>ثالثا :الاستبيانات </a:t>
          </a:r>
          <a:r>
            <a:rPr lang="ar-SA" sz="2000" b="1" i="0" kern="1200" dirty="0" err="1" smtClean="0">
              <a:effectLst>
                <a:outerShdw blurRad="38100" dist="38100" dir="2700000" algn="tl">
                  <a:srgbClr val="000000">
                    <a:alpha val="43137"/>
                  </a:srgbClr>
                </a:outerShdw>
              </a:effectLst>
            </a:rPr>
            <a:t>المختلطة:يقوم</a:t>
          </a:r>
          <a:r>
            <a:rPr lang="ar-SA" sz="2000" b="1" i="0" kern="1200" dirty="0" smtClean="0">
              <a:effectLst>
                <a:outerShdw blurRad="38100" dist="38100" dir="2700000" algn="tl">
                  <a:srgbClr val="000000">
                    <a:alpha val="43137"/>
                  </a:srgbClr>
                </a:outerShdw>
              </a:effectLst>
            </a:rPr>
            <a:t> الباحث في هذا النوع من الاستبيانات الجمع بين اسئلة الاستبيان المفتوح مع اسئلة استبيان مغلقة، يلجا الباحث احيانا الى الجمع بين نوعان من اسئلة الاستبيانات لوجود اسئلة يحتاج فيها الباحث الى معلومات من المستجيبين اكثر تفصيلا ومعلومات ثانوية لا يحتاج الباحث منها معلومات </a:t>
          </a:r>
          <a:r>
            <a:rPr lang="ar-SA" sz="2000" b="1" i="0" kern="1200" dirty="0" err="1" smtClean="0">
              <a:effectLst>
                <a:outerShdw blurRad="38100" dist="38100" dir="2700000" algn="tl">
                  <a:srgbClr val="000000">
                    <a:alpha val="43137"/>
                  </a:srgbClr>
                </a:outerShdw>
              </a:effectLst>
            </a:rPr>
            <a:t>مفصلة،هذا</a:t>
          </a:r>
          <a:r>
            <a:rPr lang="ar-SA" sz="2000" b="1" i="0" kern="1200" dirty="0" smtClean="0">
              <a:effectLst>
                <a:outerShdw blurRad="38100" dist="38100" dir="2700000" algn="tl">
                  <a:srgbClr val="000000">
                    <a:alpha val="43137"/>
                  </a:srgbClr>
                </a:outerShdw>
              </a:effectLst>
            </a:rPr>
            <a:t> النوع من الاسئلة هي الاكثر كفاءة من بين انواع الاستبيانات </a:t>
          </a:r>
          <a:r>
            <a:rPr lang="ar-SA" sz="2000" b="1" i="0" kern="1200" dirty="0" err="1" smtClean="0">
              <a:effectLst>
                <a:outerShdw blurRad="38100" dist="38100" dir="2700000" algn="tl">
                  <a:srgbClr val="000000">
                    <a:alpha val="43137"/>
                  </a:srgbClr>
                </a:outerShdw>
              </a:effectLst>
            </a:rPr>
            <a:t>لانها</a:t>
          </a:r>
          <a:r>
            <a:rPr lang="ar-SA" sz="2000" b="1" i="0" kern="1200" dirty="0" smtClean="0">
              <a:effectLst>
                <a:outerShdw blurRad="38100" dist="38100" dir="2700000" algn="tl">
                  <a:srgbClr val="000000">
                    <a:alpha val="43137"/>
                  </a:srgbClr>
                </a:outerShdw>
              </a:effectLst>
            </a:rPr>
            <a:t> يعطي للمستجيبين فرصة الاجابة بشكل اكثر دقة وايجابية.</a:t>
          </a:r>
          <a:endParaRPr lang="ar-SA" sz="2000" b="1" i="0" kern="1200" dirty="0">
            <a:effectLst>
              <a:outerShdw blurRad="38100" dist="38100" dir="2700000" algn="tl">
                <a:srgbClr val="000000">
                  <a:alpha val="43137"/>
                </a:srgbClr>
              </a:outerShdw>
            </a:effectLst>
          </a:endParaRPr>
        </a:p>
      </dsp:txBody>
      <dsp:txXfrm>
        <a:off x="1033401" y="3227064"/>
        <a:ext cx="4588452" cy="2753071"/>
      </dsp:txXfrm>
    </dsp:sp>
    <dsp:sp modelId="{03E85A67-1AEF-4887-A444-4B9962600B7D}">
      <dsp:nvSpPr>
        <dsp:cNvPr id="0" name=""/>
        <dsp:cNvSpPr/>
      </dsp:nvSpPr>
      <dsp:spPr>
        <a:xfrm>
          <a:off x="6080699" y="3227064"/>
          <a:ext cx="4588452" cy="2753071"/>
        </a:xfrm>
        <a:prstGeom prst="rect">
          <a:avLst/>
        </a:prstGeom>
        <a:gradFill rotWithShape="0">
          <a:gsLst>
            <a:gs pos="0">
              <a:schemeClr val="accent3">
                <a:hueOff val="2710599"/>
                <a:satOff val="100000"/>
                <a:lumOff val="-14706"/>
                <a:alphaOff val="0"/>
                <a:lumMod val="110000"/>
                <a:satMod val="105000"/>
                <a:tint val="67000"/>
              </a:schemeClr>
            </a:gs>
            <a:gs pos="50000">
              <a:schemeClr val="accent3">
                <a:hueOff val="2710599"/>
                <a:satOff val="100000"/>
                <a:lumOff val="-14706"/>
                <a:alphaOff val="0"/>
                <a:lumMod val="105000"/>
                <a:satMod val="103000"/>
                <a:tint val="73000"/>
              </a:schemeClr>
            </a:gs>
            <a:gs pos="100000">
              <a:schemeClr val="accent3">
                <a:hueOff val="2710599"/>
                <a:satOff val="100000"/>
                <a:lumOff val="-14706"/>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76200" tIns="76200" rIns="76200" bIns="76200" numCol="1" spcCol="1270" anchor="ctr" anchorCtr="0">
          <a:noAutofit/>
        </a:bodyPr>
        <a:lstStyle/>
        <a:p>
          <a:pPr lvl="0" algn="ctr" defTabSz="889000" rtl="1">
            <a:lnSpc>
              <a:spcPct val="90000"/>
            </a:lnSpc>
            <a:spcBef>
              <a:spcPct val="0"/>
            </a:spcBef>
            <a:spcAft>
              <a:spcPct val="35000"/>
            </a:spcAft>
          </a:pPr>
          <a:r>
            <a:rPr lang="ar-SA" sz="2000" b="1" kern="1200" smtClean="0">
              <a:effectLst>
                <a:outerShdw blurRad="38100" dist="38100" dir="2700000" algn="tl">
                  <a:srgbClr val="000000">
                    <a:alpha val="43137"/>
                  </a:srgbClr>
                </a:outerShdw>
              </a:effectLst>
            </a:rPr>
            <a:t>رابعا : الاستبيان بالصور: أسئلة مصورة هذا النوع من الأسئلة سهل الاستخدام ويشجع المستجيبين على الإجابة. إنه يعمل بشكل مشابه لسؤال متعدد الخيارات. يتم طرح سؤال على المستجيبين ، وتكون خيارات الإجابة عبارة عن صور. </a:t>
          </a:r>
          <a:endParaRPr lang="ar-SA" sz="2000" b="1" kern="1200" dirty="0">
            <a:effectLst>
              <a:outerShdw blurRad="38100" dist="38100" dir="2700000" algn="tl">
                <a:srgbClr val="000000">
                  <a:alpha val="43137"/>
                </a:srgbClr>
              </a:outerShdw>
            </a:effectLst>
          </a:endParaRPr>
        </a:p>
      </dsp:txBody>
      <dsp:txXfrm>
        <a:off x="6080699" y="3227064"/>
        <a:ext cx="4588452" cy="2753071"/>
      </dsp:txXfrm>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BD31475-E810-4E24-9C29-1702B5350E50}">
      <dsp:nvSpPr>
        <dsp:cNvPr id="0" name=""/>
        <dsp:cNvSpPr/>
      </dsp:nvSpPr>
      <dsp:spPr>
        <a:xfrm>
          <a:off x="0" y="3639329"/>
          <a:ext cx="8128000" cy="1194509"/>
        </a:xfrm>
        <a:prstGeom prst="rect">
          <a:avLst/>
        </a:prstGeom>
        <a:solidFill>
          <a:schemeClr val="accent2">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170688" tIns="170688" rIns="170688" bIns="170688" numCol="1" spcCol="1270" anchor="ctr" anchorCtr="0">
          <a:noAutofit/>
        </a:bodyPr>
        <a:lstStyle/>
        <a:p>
          <a:pPr lvl="0" algn="ctr" defTabSz="1066800" rtl="1">
            <a:lnSpc>
              <a:spcPct val="90000"/>
            </a:lnSpc>
            <a:spcBef>
              <a:spcPct val="0"/>
            </a:spcBef>
            <a:spcAft>
              <a:spcPct val="35000"/>
            </a:spcAft>
          </a:pPr>
          <a:r>
            <a:rPr lang="ar-SA" sz="2400" b="1" kern="1200" dirty="0" smtClean="0">
              <a:solidFill>
                <a:schemeClr val="bg1"/>
              </a:solidFill>
              <a:effectLst>
                <a:outerShdw blurRad="38100" dist="38100" dir="2700000" algn="tl">
                  <a:srgbClr val="000000">
                    <a:alpha val="43137"/>
                  </a:srgbClr>
                </a:outerShdw>
              </a:effectLst>
            </a:rPr>
            <a:t>المقابلة غير </a:t>
          </a:r>
          <a:r>
            <a:rPr lang="ar-SA" sz="2400" b="1" kern="1200" dirty="0" err="1" smtClean="0">
              <a:solidFill>
                <a:schemeClr val="bg1"/>
              </a:solidFill>
              <a:effectLst>
                <a:outerShdw blurRad="38100" dist="38100" dir="2700000" algn="tl">
                  <a:srgbClr val="000000">
                    <a:alpha val="43137"/>
                  </a:srgbClr>
                </a:outerShdw>
              </a:effectLst>
            </a:rPr>
            <a:t>المنظمة:المقابلة</a:t>
          </a:r>
          <a:r>
            <a:rPr lang="ar-SA" sz="2400" b="1" kern="1200" dirty="0" smtClean="0">
              <a:solidFill>
                <a:schemeClr val="bg1"/>
              </a:solidFill>
              <a:effectLst>
                <a:outerShdw blurRad="38100" dist="38100" dir="2700000" algn="tl">
                  <a:srgbClr val="000000">
                    <a:alpha val="43137"/>
                  </a:srgbClr>
                </a:outerShdw>
              </a:effectLst>
            </a:rPr>
            <a:t> غير المنظمة هي أكثر أنواع المقابلات مرونة. لم يتم تعيين الأسئلة والترتيب الذي يتم طرحها فيه. بدلاً من ذلك ، يمكن أن تستمر المقابلة بشكل تلقائي ، بناءً على إجابات المشارك السابقة.</a:t>
          </a:r>
          <a:endParaRPr lang="ar-SA" sz="2400" b="1" kern="1200" dirty="0">
            <a:solidFill>
              <a:schemeClr val="bg1"/>
            </a:solidFill>
            <a:effectLst>
              <a:outerShdw blurRad="38100" dist="38100" dir="2700000" algn="tl">
                <a:srgbClr val="000000">
                  <a:alpha val="43137"/>
                </a:srgbClr>
              </a:outerShdw>
            </a:effectLst>
          </a:endParaRPr>
        </a:p>
      </dsp:txBody>
      <dsp:txXfrm>
        <a:off x="0" y="3639329"/>
        <a:ext cx="8128000" cy="1194509"/>
      </dsp:txXfrm>
    </dsp:sp>
    <dsp:sp modelId="{044163BA-AC8D-4E65-8B88-61258F7E8CC5}">
      <dsp:nvSpPr>
        <dsp:cNvPr id="0" name=""/>
        <dsp:cNvSpPr/>
      </dsp:nvSpPr>
      <dsp:spPr>
        <a:xfrm rot="10800000">
          <a:off x="0" y="1820091"/>
          <a:ext cx="8128000" cy="1837155"/>
        </a:xfrm>
        <a:prstGeom prst="upArrowCallout">
          <a:avLst/>
        </a:prstGeom>
        <a:solidFill>
          <a:schemeClr val="accent2">
            <a:hueOff val="-727682"/>
            <a:satOff val="-41964"/>
            <a:lumOff val="4314"/>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142240" tIns="142240" rIns="142240" bIns="142240" numCol="1" spcCol="1270" anchor="ctr" anchorCtr="0">
          <a:noAutofit/>
        </a:bodyPr>
        <a:lstStyle/>
        <a:p>
          <a:pPr lvl="0" algn="ctr" defTabSz="889000" rtl="1">
            <a:lnSpc>
              <a:spcPct val="90000"/>
            </a:lnSpc>
            <a:spcBef>
              <a:spcPct val="0"/>
            </a:spcBef>
            <a:spcAft>
              <a:spcPct val="35000"/>
            </a:spcAft>
          </a:pPr>
          <a:r>
            <a:rPr lang="ar-SA" sz="2000" b="1" kern="1200" dirty="0" smtClean="0">
              <a:solidFill>
                <a:schemeClr val="bg1"/>
              </a:solidFill>
              <a:effectLst>
                <a:outerShdw blurRad="38100" dist="38100" dir="2700000" algn="tl">
                  <a:srgbClr val="000000">
                    <a:alpha val="43137"/>
                  </a:srgbClr>
                </a:outerShdw>
              </a:effectLst>
            </a:rPr>
            <a:t>المقابلة شبه المنظمة: المقابلات شبه المنظمة هي مزيج من المقابلات المنظمة وغير المنظمة. في حين أن القائم بإجراء المقابلة لديه خطة عامة لما يريد طرحه ، لا يجب أن تتبع الأسئلة صياغة أو طلبًا </a:t>
          </a:r>
          <a:r>
            <a:rPr lang="ar-SA" sz="2000" b="1" kern="1200" dirty="0" err="1" smtClean="0">
              <a:solidFill>
                <a:schemeClr val="bg1"/>
              </a:solidFill>
              <a:effectLst>
                <a:outerShdw blurRad="38100" dist="38100" dir="2700000" algn="tl">
                  <a:srgbClr val="000000">
                    <a:alpha val="43137"/>
                  </a:srgbClr>
                </a:outerShdw>
              </a:effectLst>
            </a:rPr>
            <a:t>معينًا،غالبًا</a:t>
          </a:r>
          <a:r>
            <a:rPr lang="ar-SA" sz="2000" b="1" kern="1200" dirty="0" smtClean="0">
              <a:solidFill>
                <a:schemeClr val="bg1"/>
              </a:solidFill>
              <a:effectLst>
                <a:outerShdw blurRad="38100" dist="38100" dir="2700000" algn="tl">
                  <a:srgbClr val="000000">
                    <a:alpha val="43137"/>
                  </a:srgbClr>
                </a:outerShdw>
              </a:effectLst>
            </a:rPr>
            <a:t> ما تكون المقابلات شبه المنظمة مفتوحة ، مما يسمح بالمرونة .</a:t>
          </a:r>
          <a:endParaRPr lang="ar-SA" sz="2000" b="1" kern="1200" dirty="0">
            <a:solidFill>
              <a:schemeClr val="bg1"/>
            </a:solidFill>
            <a:effectLst>
              <a:outerShdw blurRad="38100" dist="38100" dir="2700000" algn="tl">
                <a:srgbClr val="000000">
                  <a:alpha val="43137"/>
                </a:srgbClr>
              </a:outerShdw>
            </a:effectLst>
          </a:endParaRPr>
        </a:p>
      </dsp:txBody>
      <dsp:txXfrm rot="10800000">
        <a:off x="0" y="1820091"/>
        <a:ext cx="8128000" cy="1193728"/>
      </dsp:txXfrm>
    </dsp:sp>
    <dsp:sp modelId="{3B34BC8D-8273-4BD3-9161-E2A1509C6C61}">
      <dsp:nvSpPr>
        <dsp:cNvPr id="0" name=""/>
        <dsp:cNvSpPr/>
      </dsp:nvSpPr>
      <dsp:spPr>
        <a:xfrm rot="10800000">
          <a:off x="0" y="9"/>
          <a:ext cx="8128000" cy="1837155"/>
        </a:xfrm>
        <a:prstGeom prst="upArrowCallout">
          <a:avLst/>
        </a:prstGeom>
        <a:solidFill>
          <a:schemeClr val="accent2">
            <a:hueOff val="-1455363"/>
            <a:satOff val="-83928"/>
            <a:lumOff val="8628"/>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142240" tIns="142240" rIns="142240" bIns="142240" numCol="1" spcCol="1270" anchor="ctr" anchorCtr="0">
          <a:noAutofit/>
        </a:bodyPr>
        <a:lstStyle/>
        <a:p>
          <a:pPr lvl="0" algn="ctr" defTabSz="889000" rtl="1">
            <a:lnSpc>
              <a:spcPct val="90000"/>
            </a:lnSpc>
            <a:spcBef>
              <a:spcPct val="0"/>
            </a:spcBef>
            <a:spcAft>
              <a:spcPct val="35000"/>
            </a:spcAft>
          </a:pPr>
          <a:r>
            <a:rPr lang="ar-SA" sz="2000" b="1" kern="1200" dirty="0" smtClean="0">
              <a:solidFill>
                <a:schemeClr val="bg1"/>
              </a:solidFill>
              <a:effectLst>
                <a:outerShdw blurRad="38100" dist="38100" dir="2700000" algn="tl">
                  <a:srgbClr val="000000">
                    <a:alpha val="43137"/>
                  </a:srgbClr>
                </a:outerShdw>
              </a:effectLst>
            </a:rPr>
            <a:t>المقابلة المنظمة :المقابلات المنظمة لها أسئلة محددة مسبقًا بترتيب محدد. غالبًا ما تكون مغلقة ، وتتميز بأسئلة ثنائية التفرع (نعم / لا) أو أسئلة متعددة الخيارات. على الرغم من وجود المقابلات المنظمة المفتوحة ، إلا أنها أقل شيوعًا. تجعل أنواع الأسئلة المطروحة المقابلات المنظمة أداة كمية في الغالب. </a:t>
          </a:r>
          <a:endParaRPr lang="ar-SA" sz="2000" b="1" kern="1200" dirty="0">
            <a:solidFill>
              <a:schemeClr val="bg1"/>
            </a:solidFill>
            <a:effectLst>
              <a:outerShdw blurRad="38100" dist="38100" dir="2700000" algn="tl">
                <a:srgbClr val="000000">
                  <a:alpha val="43137"/>
                </a:srgbClr>
              </a:outerShdw>
            </a:effectLst>
          </a:endParaRPr>
        </a:p>
      </dsp:txBody>
      <dsp:txXfrm rot="10800000">
        <a:off x="0" y="9"/>
        <a:ext cx="8128000" cy="1193728"/>
      </dsp:txXfrm>
    </dsp:sp>
  </dsp:spTree>
</dsp:drawing>
</file>

<file path=ppt/diagrams/layout1.xml><?xml version="1.0" encoding="utf-8"?>
<dgm:layoutDef xmlns:dgm="http://schemas.openxmlformats.org/drawingml/2006/diagram" xmlns:a="http://schemas.openxmlformats.org/drawingml/2006/main" uniqueId="urn:microsoft.com/office/officeart/2009/3/layout/StepUpProcess">
  <dgm:title val=""/>
  <dgm:desc val=""/>
  <dgm:catLst>
    <dgm:cat type="process" pri="1300"/>
  </dgm:catLst>
  <dgm:sampData>
    <dgm:dataModel>
      <dgm:ptLst>
        <dgm:pt modelId="0" type="doc"/>
        <dgm:pt modelId="10">
          <dgm:prSet phldr="1"/>
        </dgm:pt>
        <dgm:pt modelId="20">
          <dgm:prSet phldr="1"/>
        </dgm:pt>
        <dgm:pt modelId="30">
          <dgm:prSet phldr="1"/>
        </dgm:pt>
      </dgm:ptLst>
      <dgm:cxnLst>
        <dgm:cxn modelId="60" srcId="0" destId="10" srcOrd="0" destOrd="0"/>
        <dgm:cxn modelId="70" srcId="0" destId="20" srcOrd="1" destOrd="0"/>
        <dgm:cxn modelId="80" srcId="0" destId="30" srcOrd="2" destOrd="0"/>
      </dgm:cxnLst>
      <dgm:bg/>
      <dgm:whole/>
    </dgm:dataModel>
  </dgm:sampData>
  <dgm:styleData>
    <dgm:dataModel>
      <dgm:ptLst>
        <dgm:pt modelId="0" type="doc"/>
        <dgm:pt modelId="10">
          <dgm:prSet phldr="1"/>
        </dgm:pt>
        <dgm:pt modelId="20">
          <dgm:prSet phldr="1"/>
        </dgm:pt>
      </dgm:ptLst>
      <dgm:cxnLst>
        <dgm:cxn modelId="60" srcId="0" destId="10" srcOrd="0" destOrd="0"/>
        <dgm:cxn modelId="7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60" srcId="0" destId="10" srcOrd="0" destOrd="0"/>
        <dgm:cxn modelId="70" srcId="0" destId="20" srcOrd="1" destOrd="0"/>
        <dgm:cxn modelId="80" srcId="0" destId="30" srcOrd="2" destOrd="0"/>
        <dgm:cxn modelId="90" srcId="0" destId="40" srcOrd="3" destOrd="0"/>
      </dgm:cxnLst>
      <dgm:bg/>
      <dgm:whole/>
    </dgm:dataModel>
  </dgm:clrData>
  <dgm:layoutNode name="rootnode">
    <dgm:varLst>
      <dgm:chMax/>
      <dgm:chPref/>
      <dgm:dir/>
      <dgm:animLvl val="lvl"/>
    </dgm:varLst>
    <dgm:choose name="Name0">
      <dgm:if name="Name1" func="var" arg="dir" op="equ" val="norm">
        <dgm:alg type="snake">
          <dgm:param type="grDir" val="bL"/>
          <dgm:param type="flowDir" val="row"/>
          <dgm:param type="off" val="off"/>
          <dgm:param type="bkpt" val="fixed"/>
          <dgm:param type="bkPtFixedVal" val="1"/>
        </dgm:alg>
      </dgm:if>
      <dgm:else name="Name2">
        <dgm:alg type="snake">
          <dgm:param type="grDir" val="bR"/>
          <dgm:param type="flowDir" val="row"/>
          <dgm:param type="off" val="off"/>
          <dgm:param type="bkpt" val="fixed"/>
          <dgm:param type="bkPtFixedVal" val="1"/>
        </dgm:alg>
      </dgm:else>
    </dgm:choose>
    <dgm:shape xmlns:r="http://schemas.openxmlformats.org/officeDocument/2006/relationships" r:blip="">
      <dgm:adjLst/>
    </dgm:shape>
    <dgm:constrLst>
      <dgm:constr type="alignOff" forName="rootnode" val="1"/>
      <dgm:constr type="primFontSz" for="des" ptType="node" op="equ" val="65"/>
      <dgm:constr type="w" for="ch" forName="composite" refType="w"/>
      <dgm:constr type="h" for="ch" forName="composite" refType="h"/>
      <dgm:constr type="sp" refType="h" refFor="ch" refForName="composite" op="equ" fact="-0.765"/>
      <dgm:constr type="w" for="ch" forName="sibTrans" refType="w" fact="0.103"/>
      <dgm:constr type="h" for="ch" forName="sibTrans" refType="h" fact="0.103"/>
    </dgm:constrLst>
    <dgm:forEach name="nodesForEach" axis="ch" ptType="node">
      <dgm:layoutNode name="composite">
        <dgm:alg type="composite">
          <dgm:param type="ar" val="0.861"/>
        </dgm:alg>
        <dgm:shape xmlns:r="http://schemas.openxmlformats.org/officeDocument/2006/relationships" r:blip="">
          <dgm:adjLst/>
        </dgm:shape>
        <dgm:choose name="Name3">
          <dgm:if name="Name4" func="var" arg="dir" op="equ" val="norm">
            <dgm:constrLst>
              <dgm:constr type="l" for="ch" forName="LShape" refType="w" fact="0"/>
              <dgm:constr type="t" for="ch" forName="LShape" refType="h" fact="0.2347"/>
              <dgm:constr type="w" for="ch" forName="LShape" refType="w" fact="0.998"/>
              <dgm:constr type="h" for="ch" forName="LShape" refType="h" fact="0.5164"/>
              <dgm:constr type="r" for="ch" forName="ParentText" refType="w"/>
              <dgm:constr type="t" for="ch" forName="ParentText" refType="h" fact="0.32"/>
              <dgm:constr type="w" for="ch" forName="ParentText" refType="w" fact="0.901"/>
              <dgm:constr type="h" for="ch" forName="ParentText" refType="h" fact="0.68"/>
              <dgm:constr type="l" for="ch" forName="Triangle" refType="w" fact="0.83"/>
              <dgm:constr type="t" for="ch" forName="Triangle" refType="h" fact="0"/>
              <dgm:constr type="w" for="ch" forName="Triangle" refType="w" fact="0.17"/>
              <dgm:constr type="h" for="ch" forName="Triangle" refType="w" refFor="ch" refForName="Triangle"/>
            </dgm:constrLst>
          </dgm:if>
          <dgm:else name="Name5">
            <dgm:constrLst>
              <dgm:constr type="l" for="ch" forName="LShape" refType="w" fact="0.002"/>
              <dgm:constr type="t" for="ch" forName="LShape" refType="h" fact="0.2347"/>
              <dgm:constr type="w" for="ch" forName="LShape" refType="w"/>
              <dgm:constr type="h" for="ch" forName="LShape" refType="h" fact="0.5164"/>
              <dgm:constr type="l" for="ch" forName="ParentText" refType="w" fact="0"/>
              <dgm:constr type="t" for="ch" forName="ParentText" refType="h" fact="0.32"/>
              <dgm:constr type="w" for="ch" forName="ParentText" refType="w" fact="0.902"/>
              <dgm:constr type="h" for="ch" forName="ParentText" refType="h" fact="0.68"/>
              <dgm:constr type="l" for="ch" forName="Triangle" refType="w" fact="0"/>
              <dgm:constr type="t" for="ch" forName="Triangle" refType="h" fact="0"/>
              <dgm:constr type="w" for="ch" forName="Triangle" refType="w" fact="0.17"/>
              <dgm:constr type="h" for="ch" forName="Triangle" refType="w" refFor="ch" refForName="Triangle"/>
            </dgm:constrLst>
          </dgm:else>
        </dgm:choose>
        <dgm:layoutNode name="LShape" styleLbl="alignNode1">
          <dgm:alg type="sp"/>
          <dgm:choose name="Name6">
            <dgm:if name="Name7" func="var" arg="dir" op="equ" val="norm">
              <dgm:shape xmlns:r="http://schemas.openxmlformats.org/officeDocument/2006/relationships" rot="90" type="corner" r:blip="">
                <dgm:adjLst>
                  <dgm:adj idx="1" val="0.1612"/>
                  <dgm:adj idx="2" val="0.1611"/>
                </dgm:adjLst>
              </dgm:shape>
            </dgm:if>
            <dgm:else name="Name8">
              <dgm:shape xmlns:r="http://schemas.openxmlformats.org/officeDocument/2006/relationships" rot="180" type="corner" r:blip="">
                <dgm:adjLst>
                  <dgm:adj idx="1" val="0.1612"/>
                  <dgm:adj idx="2" val="0.1611"/>
                </dgm:adjLst>
              </dgm:shape>
            </dgm:else>
          </dgm:choose>
          <dgm:presOf/>
        </dgm:layoutNode>
        <dgm:layoutNode name="ParentText" styleLbl="revTx">
          <dgm:varLst>
            <dgm:chMax val="0"/>
            <dgm:chPref val="0"/>
            <dgm:bulletEnabled val="1"/>
          </dgm:varLst>
          <dgm:alg type="tx">
            <dgm:param type="parTxLTRAlign" val="l"/>
            <dgm:param type="txAnchorVert" val="t"/>
          </dgm:alg>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choose name="Name9">
          <dgm:if name="Name10" axis="followSib" ptType="node" func="cnt" op="gte" val="1">
            <dgm:layoutNode name="Triangle" styleLbl="alignNode1">
              <dgm:alg type="sp"/>
              <dgm:choose name="Name11">
                <dgm:if name="Name12" func="var" arg="dir" op="equ" val="norm">
                  <dgm:shape xmlns:r="http://schemas.openxmlformats.org/officeDocument/2006/relationships" type="triangle" r:blip="">
                    <dgm:adjLst>
                      <dgm:adj idx="1" val="1"/>
                    </dgm:adjLst>
                  </dgm:shape>
                </dgm:if>
                <dgm:else name="Name13">
                  <dgm:shape xmlns:r="http://schemas.openxmlformats.org/officeDocument/2006/relationships" rot="90" type="triangle" r:blip="">
                    <dgm:adjLst>
                      <dgm:adj idx="1" val="1"/>
                    </dgm:adjLst>
                  </dgm:shape>
                </dgm:else>
              </dgm:choose>
              <dgm:presOf/>
            </dgm:layoutNode>
          </dgm:if>
          <dgm:else name="Name14"/>
        </dgm:choose>
      </dgm:layoutNode>
      <dgm:forEach name="sibTransForEach" axis="followSib" ptType="sibTrans" cnt="1">
        <dgm:layoutNode name="sibTrans">
          <dgm:alg type="composite">
            <dgm:param type="ar" val="0.861"/>
          </dgm:alg>
          <dgm:constrLst>
            <dgm:constr type="w" for="ch" forName="space" refType="w"/>
            <dgm:constr type="h" for="ch" forName="space" refType="w"/>
          </dgm:constrLst>
          <dgm:layoutNode name="space" styleLbl="alignNode1">
            <dgm:alg type="sp"/>
            <dgm:shape xmlns:r="http://schemas.openxmlformats.org/officeDocument/2006/relationships" r:blip="">
              <dgm:adjLst/>
            </dgm:shape>
            <dgm:presOf/>
          </dgm:layoutNode>
        </dgm:layoutNode>
      </dgm:forEach>
    </dgm:forEach>
  </dgm:layoutNode>
</dgm:layoutDef>
</file>

<file path=ppt/diagrams/layout10.xml><?xml version="1.0" encoding="utf-8"?>
<dgm:layoutDef xmlns:dgm="http://schemas.openxmlformats.org/drawingml/2006/diagram" xmlns:a="http://schemas.openxmlformats.org/drawingml/2006/main" uniqueId="urn:microsoft.com/office/officeart/2005/8/layout/hList6">
  <dgm:title val=""/>
  <dgm:desc val=""/>
  <dgm:catLst>
    <dgm:cat type="list" pri="18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ptType="node" refType="h"/>
      <dgm:constr type="w" for="ch" ptType="node" refType="w"/>
      <dgm:constr type="primFontSz" for="ch" ptType="node" op="equ"/>
      <dgm:constr type="w" for="ch" forName="sibTrans" refType="w" fact="0.075"/>
    </dgm:constrLst>
    <dgm:ruleLst/>
    <dgm:forEach name="nodesForEach" axis="ch" ptType="node">
      <dgm:layoutNode name="node">
        <dgm:varLst>
          <dgm:bulletEnabled val="1"/>
        </dgm:varLst>
        <dgm:alg type="tx"/>
        <dgm:choose name="Name4">
          <dgm:if name="Name5" func="var" arg="dir" op="equ" val="norm">
            <dgm:shape xmlns:r="http://schemas.openxmlformats.org/officeDocument/2006/relationships" rot="-90" type="flowChartManualOperation" r:blip="">
              <dgm:adjLst/>
            </dgm:shape>
          </dgm:if>
          <dgm:else name="Name6">
            <dgm:shape xmlns:r="http://schemas.openxmlformats.org/officeDocument/2006/relationships" rot="90" type="flowChartManualOperation" r:blip="">
              <dgm:adjLst/>
            </dgm:shape>
          </dgm:else>
        </dgm:choose>
        <dgm:presOf axis="desOrSelf" ptType="node"/>
        <dgm:constrLst>
          <dgm:constr type="primFontSz" val="65"/>
          <dgm:constr type="tMarg"/>
          <dgm:constr type="bMarg"/>
          <dgm:constr type="lMarg" refType="primFontSz" fact="0.5"/>
          <dgm:constr type="rMarg" refType="lMarg"/>
        </dgm:constrLst>
        <dgm:ruleLst>
          <dgm:rule type="primFontSz" val="5" fact="NaN" max="NaN"/>
        </dgm:ruleLst>
      </dgm:layoutNode>
      <dgm:forEach name="sibTransForEach"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11.xml><?xml version="1.0" encoding="utf-8"?>
<dgm:layoutDef xmlns:dgm="http://schemas.openxmlformats.org/drawingml/2006/diagram" xmlns:a="http://schemas.openxmlformats.org/drawingml/2006/main" uniqueId="urn:microsoft.com/office/officeart/2008/layout/VerticalCircleList">
  <dgm:title val=""/>
  <dgm:desc val=""/>
  <dgm:catLst>
    <dgm:cat type="list" pri="235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41" srcId="1" destId="11" srcOrd="0" destOrd="0"/>
        <dgm:cxn modelId="42" srcId="1" destId="12" srcOrd="1" destOrd="0"/>
        <dgm:cxn modelId="5" srcId="0" destId="2" srcOrd="0" destOrd="0"/>
        <dgm:cxn modelId="51" srcId="2" destId="21" srcOrd="0" destOrd="0"/>
        <dgm:cxn modelId="52" srcId="2" destId="22" srcOrd="1" destOrd="0"/>
      </dgm:cxnLst>
      <dgm:bg/>
      <dgm:whole/>
    </dgm:dataModel>
  </dgm:sampData>
  <dgm:styleData useDef="1">
    <dgm:dataModel>
      <dgm:ptLst/>
      <dgm:bg/>
      <dgm:whole/>
    </dgm:dataModel>
  </dgm:styleData>
  <dgm:clrData useDef="1">
    <dgm:dataModel>
      <dgm:ptLst/>
      <dgm:bg/>
      <dgm:whole/>
    </dgm:dataModel>
  </dgm:clrData>
  <dgm:layoutNode name="Name0">
    <dgm:varLst>
      <dgm:dir/>
    </dgm:varLst>
    <dgm:alg type="lin">
      <dgm:param type="linDir" val="fromT"/>
      <dgm:param type="fallback" val="2D"/>
    </dgm:alg>
    <dgm:shape xmlns:r="http://schemas.openxmlformats.org/officeDocument/2006/relationships" r:blip="">
      <dgm:adjLst/>
    </dgm:shape>
    <dgm:presOf/>
    <dgm:constrLst>
      <dgm:constr type="w" for="ch" forName="withChildren" refType="w"/>
      <dgm:constr type="h" for="ch" forName="withChildren" refType="w" fact="0.909"/>
      <dgm:constr type="w" for="ch" forName="noChildren" refType="w"/>
      <dgm:constr type="h" for="ch" forName="noChildren" refType="w" fact="0.164"/>
      <dgm:constr type="w" for="ch" forName="overlap" val="1"/>
      <dgm:constr type="h" for="ch" forName="overlap" refType="w" refFor="ch" refForName="withChildren" fact="-0.089"/>
      <dgm:constr type="primFontSz" for="des" forName="txLvl1" op="equ" val="65"/>
      <dgm:constr type="primFontSz" for="des" forName="txLvlOnly1" refType="primFontSz" refFor="des" refForName="txLvl1" op="equ"/>
      <dgm:constr type="primFontSz" for="des" forName="txLvl2" refType="primFontSz" refFor="des" refForName="txLvl1" op="equ" fact="0.78"/>
      <dgm:constr type="primFontSz" for="des" forName="txLvl3" refType="primFontSz" refFor="des" refForName="txLvl1" op="equ" fact="0.78"/>
      <dgm:constr type="userF" for="des" forName="lin" refType="primFontSz" refFor="des" refForName="txLvl2" op="equ"/>
    </dgm:constrLst>
    <dgm:forEach name="Name1" axis="ch" ptType="node">
      <dgm:choose name="Name2">
        <dgm:if name="Name3" axis="ch" ptType="node" func="cnt" op="gte" val="1">
          <dgm:layoutNode name="withChildren">
            <dgm:alg type="composite"/>
            <dgm:choose name="Name4">
              <dgm:if name="Name5" func="var" arg="dir" op="equ" val="norm">
                <dgm:constrLst>
                  <dgm:constr type="l" for="ch" forName="bigCircle"/>
                  <dgm:constr type="w" for="ch" forName="bigCircle" refType="h" refFor="ch" refForName="bigCircle"/>
                  <dgm:constr type="t" for="ch" forName="bigCircle"/>
                  <dgm:constr type="h" for="ch" forName="bigCircle" refType="h"/>
                  <dgm:constr type="l" for="ch" forName="medCircle" refType="w" fact="0.043"/>
                  <dgm:constr type="w" for="ch" forName="medCircle" refType="h" refFor="ch" refForName="medCircle"/>
                  <dgm:constr type="t" for="ch" forName="medCircle" refType="h" fact="0.042"/>
                  <dgm:constr type="h" for="ch" forName="medCircle" refType="h" fact="0.18"/>
                  <dgm:constr type="l" for="ch" forName="txLvl1" refType="ctrX" refFor="ch" refForName="medCircle"/>
                  <dgm:constr type="r" for="ch" forName="txLvl1" refType="w"/>
                  <dgm:constr type="h" for="ch" forName="txLvl1" refType="h" refFor="ch" refForName="medCircle"/>
                  <dgm:constr type="t" for="ch" forName="txLvl1" refType="t" refFor="ch" refForName="medCircle"/>
                  <dgm:constr type="l" for="ch" forName="lin" refType="ctrX" refFor="ch" refForName="medCircle"/>
                  <dgm:constr type="r" for="ch" forName="lin" refType="w"/>
                  <dgm:constr type="t" for="ch" forName="lin" refType="h" fact="0.222"/>
                  <dgm:constr type="h" for="ch" forName="lin" refType="h" fact="0.68"/>
                </dgm:constrLst>
              </dgm:if>
              <dgm:else name="Name6">
                <dgm:constrLst>
                  <dgm:constr type="r" for="ch" forName="bigCircle" refType="w"/>
                  <dgm:constr type="w" for="ch" forName="bigCircle" refType="h" refFor="ch" refForName="bigCircle"/>
                  <dgm:constr type="t" for="ch" forName="bigCircle"/>
                  <dgm:constr type="h" for="ch" forName="bigCircle" refType="h"/>
                  <dgm:constr type="r" for="ch" forName="medCircle" refType="w" fact="0.957"/>
                  <dgm:constr type="w" for="ch" forName="medCircle" refType="h" refFor="ch" refForName="medCircle"/>
                  <dgm:constr type="t" for="ch" forName="medCircle" refType="h" fact="0.042"/>
                  <dgm:constr type="h" for="ch" forName="medCircle" refType="h" fact="0.18"/>
                  <dgm:constr type="l" for="ch" forName="txLvl1"/>
                  <dgm:constr type="r" for="ch" forName="txLvl1" refType="ctrX" refFor="ch" refForName="medCircle"/>
                  <dgm:constr type="h" for="ch" forName="txLvl1" refType="h" refFor="ch" refForName="medCircle"/>
                  <dgm:constr type="t" for="ch" forName="txLvl1" refType="t" refFor="ch" refForName="medCircle"/>
                  <dgm:constr type="l" for="ch" forName="lin"/>
                  <dgm:constr type="r" for="ch" forName="lin" refType="ctrX" refFor="ch" refForName="medCircle"/>
                  <dgm:constr type="t" for="ch" forName="lin" refType="h" fact="0.222"/>
                  <dgm:constr type="h" for="ch" forName="lin" refType="h" fact="0.68"/>
                </dgm:constrLst>
              </dgm:else>
            </dgm:choose>
            <dgm:layoutNode name="bigCircle" styleLbl="vennNode1">
              <dgm:alg type="sp"/>
              <dgm:shape xmlns:r="http://schemas.openxmlformats.org/officeDocument/2006/relationships" type="ellipse" r:blip="">
                <dgm:adjLst/>
              </dgm:shape>
              <dgm:presOf/>
              <dgm:constrLst>
                <dgm:constr type="w" refType="h"/>
              </dgm:constrLst>
            </dgm:layoutNode>
            <dgm:layoutNode name="medCircle" styleLbl="vennNode1">
              <dgm:alg type="sp"/>
              <dgm:shape xmlns:r="http://schemas.openxmlformats.org/officeDocument/2006/relationships" type="ellipse" r:blip="">
                <dgm:adjLst/>
              </dgm:shape>
              <dgm:presOf/>
              <dgm:constrLst>
                <dgm:constr type="w" refType="h"/>
              </dgm:constrLst>
            </dgm:layoutNode>
            <dgm:layoutNode name="txLvl1" styleLbl="revTx">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ect" r:blip="">
                <dgm:adjLst/>
              </dgm:shape>
              <dgm:presOf axis="self" ptType="node"/>
              <dgm:constrLst>
                <dgm:constr type="lMarg"/>
                <dgm:constr type="rMarg"/>
                <dgm:constr type="tMarg" refType="primFontSz" fact="0.1"/>
                <dgm:constr type="bMarg" refType="primFontSz" fact="0.1"/>
              </dgm:constrLst>
              <dgm:ruleLst>
                <dgm:rule type="primFontSz" val="5" fact="NaN" max="NaN"/>
              </dgm:ruleLst>
            </dgm:layoutNode>
            <dgm:layoutNode name="lin">
              <dgm:choose name="Name10">
                <dgm:if name="Name11" func="var" arg="dir" op="equ" val="norm">
                  <dgm:alg type="lin">
                    <dgm:param type="linDir" val="fromT"/>
                    <dgm:param type="vertAlign" val="t"/>
                    <dgm:param type="nodeHorzAlign" val="l"/>
                  </dgm:alg>
                </dgm:if>
                <dgm:else name="Name12">
                  <dgm:alg type="lin">
                    <dgm:param type="linDir" val="fromT"/>
                    <dgm:param type="vertAlign" val="t"/>
                    <dgm:param type="nodeHorzAlign" val="r"/>
                  </dgm:alg>
                </dgm:else>
              </dgm:choose>
              <dgm:shape xmlns:r="http://schemas.openxmlformats.org/officeDocument/2006/relationships" r:blip="">
                <dgm:adjLst/>
              </dgm:shape>
              <dgm:presOf/>
              <dgm:constrLst>
                <dgm:constr type="userF"/>
                <dgm:constr type="primFontSz" for="ch" forName="txLvl2" refType="userF"/>
                <dgm:constr type="w" for="ch" forName="txLvl2" refType="w"/>
                <dgm:constr type="h" for="ch" forName="txLvl2" refType="primFontSz" refFor="ch" refForName="txLvl2" fact="0.39"/>
                <dgm:constr type="w" for="ch" forName="txLvl3" refType="w"/>
                <dgm:constr type="h" for="ch" forName="txLvl3" refType="primFontSz" refFor="ch" refForName="txLvl2" fact="0.39"/>
                <dgm:constr type="h" for="ch" forName="smCircle" refType="primFontSz" refFor="ch" refForName="txLvl2" fact="0.14"/>
                <dgm:constr type="h" for="ch" forName="indentDot1" refType="primFontSz" refFor="ch" refForName="txLvl2" fact="0.14"/>
                <dgm:constr type="h" for="ch" forName="indentDot2" refType="primFontSz" refFor="ch" refForName="txLvl2" fact="0.14"/>
                <dgm:constr type="h" for="ch" forName="indentDot3" refType="primFontSz" refFor="ch" refForName="txLvl2" fact="0.14"/>
                <dgm:constr type="w" for="ch" forName="indentDot1" refType="w"/>
                <dgm:constr type="w" for="ch" forName="indentDot2" refType="w"/>
                <dgm:constr type="w" for="ch" forName="indentDot3" refType="w"/>
                <dgm:constr type="userI" for="ch" forName="txLvl3" refType="primFontSz" refFor="ch" refForName="txLvl2" fact="0.14"/>
                <dgm:constr type="userI" for="ch" forName="indentDot1" refType="primFontSz" refFor="ch" refForName="txLvl2" fact="0.14"/>
                <dgm:constr type="userI" for="ch" forName="indentDot2" refType="primFontSz" refFor="ch" refForName="txLvl2" fact="0.14"/>
                <dgm:constr type="userI" for="ch" forName="indentDot3" refType="primFontSz" refFor="ch" refForName="txLvl2" fact="0.14"/>
              </dgm:constrLst>
              <dgm:ruleLst>
                <dgm:rule type="primFontSz" for="ch" forName="txLvl2" val="5" fact="NaN" max="NaN"/>
              </dgm:ruleLst>
              <dgm:forEach name="Name13" axis="ch" ptType="node">
                <dgm:layoutNode name="txLvl2" styleLbl="revTx">
                  <dgm:choose name="Name14">
                    <dgm:if name="Name15" func="var" arg="dir" op="equ" val="norm">
                      <dgm:alg type="tx">
                        <dgm:param type="parTxLTRAlign" val="l"/>
                        <dgm:param type="parTxRTLAlign" val="l"/>
                      </dgm:alg>
                    </dgm:if>
                    <dgm:else name="Name16">
                      <dgm:alg type="tx">
                        <dgm:param type="parTxLTRAlign" val="r"/>
                        <dgm:param type="parTxRTLAlign" val="r"/>
                      </dgm:alg>
                    </dgm:else>
                  </dgm:choose>
                  <dgm:shape xmlns:r="http://schemas.openxmlformats.org/officeDocument/2006/relationships" type="rect" r:blip="">
                    <dgm:adjLst/>
                  </dgm:shape>
                  <dgm:presOf axis="self" ptType="node"/>
                  <dgm:constrLst>
                    <dgm:constr type="lMarg"/>
                    <dgm:constr type="rMarg"/>
                    <dgm:constr type="tMarg" refType="primFontSz" fact="0.1"/>
                    <dgm:constr type="bMarg" refType="primFontSz" fact="0.1"/>
                  </dgm:constrLst>
                  <dgm:ruleLst>
                    <dgm:rule type="h" val="INF" fact="NaN" max="NaN"/>
                  </dgm:ruleLst>
                </dgm:layoutNode>
                <dgm:forEach name="Name17" axis="ch" ptType="node" cnt="1">
                  <dgm:layoutNode name="indentDot1">
                    <dgm:alg type="composite"/>
                    <dgm:shape xmlns:r="http://schemas.openxmlformats.org/officeDocument/2006/relationships" r:blip="">
                      <dgm:adjLst/>
                    </dgm:shape>
                    <dgm:presOf/>
                    <dgm:choose name="Name18">
                      <dgm:if name="Name19" func="var" arg="dir" op="equ" val="norm">
                        <dgm:constrLst>
                          <dgm:constr type="userI"/>
                          <dgm:constr type="w" for="ch" forName="gap1" refType="userI" fact="3"/>
                          <dgm:constr type="w" for="ch" forName="smCircle1" refType="h"/>
                          <dgm:constr type="l" for="ch" forName="smCircle1" refType="r" refFor="ch" refForName="gap1"/>
                        </dgm:constrLst>
                      </dgm:if>
                      <dgm:else name="Name20">
                        <dgm:constrLst>
                          <dgm:constr type="userI"/>
                          <dgm:constr type="w" for="ch" forName="gap1" refType="userI" fact="3"/>
                          <dgm:constr type="w" for="ch" forName="smCircle1" refType="h"/>
                          <dgm:constr type="r" for="ch" forName="smCircle1" refType="l" refFor="ch" refForName="gap1"/>
                        </dgm:constrLst>
                      </dgm:else>
                    </dgm:choose>
                    <dgm:layoutNode name="gap1">
                      <dgm:alg type="sp"/>
                      <dgm:shape xmlns:r="http://schemas.openxmlformats.org/officeDocument/2006/relationships" type="rect" r:blip="" hideGeom="1">
                        <dgm:adjLst/>
                      </dgm:shape>
                      <dgm:presOf/>
                    </dgm:layoutNode>
                    <dgm:layoutNode name="smCircle1" styleLbl="vennNode1">
                      <dgm:alg type="sp"/>
                      <dgm:shape xmlns:r="http://schemas.openxmlformats.org/officeDocument/2006/relationships" type="ellipse" r:blip="">
                        <dgm:adjLst/>
                      </dgm:shape>
                      <dgm:presOf/>
                      <dgm:constrLst>
                        <dgm:constr type="w" refType="h"/>
                      </dgm:constrLst>
                    </dgm:layoutNode>
                  </dgm:layoutNode>
                </dgm:forEach>
                <dgm:forEach name="Name21" axis="ch" ptType="node">
                  <dgm:layoutNode name="txLvl3" styleLbl="revTx">
                    <dgm:varLst>
                      <dgm:bulletEnabled val="1"/>
                    </dgm:varLst>
                    <dgm:choose name="Name22">
                      <dgm:if name="Name23" func="var" arg="dir" op="equ" val="norm">
                        <dgm:alg type="tx">
                          <dgm:param type="parTxLTRAlign" val="l"/>
                          <dgm:param type="parTxRTLAlign" val="l"/>
                          <dgm:param type="shpTxLTRAlignCh" val="l"/>
                          <dgm:param type="shpTxRTLAlignCh" val="l"/>
                        </dgm:alg>
                      </dgm:if>
                      <dgm:else name="Name24">
                        <dgm:alg type="tx">
                          <dgm:param type="parTxLTRAlign" val="r"/>
                          <dgm:param type="parTxRTLAlign" val="r"/>
                          <dgm:param type="shpTxLTRAlignCh" val="r"/>
                          <dgm:param type="shpTxRTLAlignCh" val="r"/>
                        </dgm:alg>
                      </dgm:else>
                    </dgm:choose>
                    <dgm:shape xmlns:r="http://schemas.openxmlformats.org/officeDocument/2006/relationships" type="rect" r:blip="">
                      <dgm:adjLst/>
                    </dgm:shape>
                    <dgm:presOf axis="desOrSelf" ptType="node"/>
                    <dgm:choose name="Name25">
                      <dgm:if name="Name26" func="var" arg="dir" op="equ" val="norm">
                        <dgm:constrLst>
                          <dgm:constr type="userI"/>
                          <dgm:constr type="lMarg" refType="userI" fact="8.504"/>
                          <dgm:constr type="rMarg"/>
                          <dgm:constr type="tMarg" refType="primFontSz" fact="0.1"/>
                          <dgm:constr type="bMarg" refType="primFontSz" fact="0.1"/>
                        </dgm:constrLst>
                      </dgm:if>
                      <dgm:else name="Name27">
                        <dgm:constrLst>
                          <dgm:constr type="userI"/>
                          <dgm:constr type="lMarg"/>
                          <dgm:constr type="rMarg" refType="userI" fact="8.504"/>
                          <dgm:constr type="tMarg" refType="primFontSz" fact="0.1"/>
                          <dgm:constr type="bMarg" refType="primFontSz" fact="0.1"/>
                        </dgm:constrLst>
                      </dgm:else>
                    </dgm:choose>
                    <dgm:ruleLst>
                      <dgm:rule type="h" val="INF" fact="NaN" max="NaN"/>
                    </dgm:ruleLst>
                  </dgm:layoutNode>
                  <dgm:forEach name="Name28" axis="followSib" ptType="sibTrans" cnt="1">
                    <dgm:layoutNode name="indentDot2">
                      <dgm:alg type="composite"/>
                      <dgm:shape xmlns:r="http://schemas.openxmlformats.org/officeDocument/2006/relationships" r:blip="">
                        <dgm:adjLst/>
                      </dgm:shape>
                      <dgm:presOf/>
                      <dgm:choose name="Name29">
                        <dgm:if name="Name30" func="var" arg="dir" op="equ" val="norm">
                          <dgm:constrLst>
                            <dgm:constr type="userI"/>
                            <dgm:constr type="w" for="ch" forName="gap2" refType="userI" fact="3"/>
                            <dgm:constr type="w" for="ch" forName="smCircle2" refType="h"/>
                            <dgm:constr type="l" for="ch" forName="smCircle2" refType="r" refFor="ch" refForName="gap2"/>
                          </dgm:constrLst>
                        </dgm:if>
                        <dgm:else name="Name31">
                          <dgm:constrLst>
                            <dgm:constr type="userI"/>
                            <dgm:constr type="w" for="ch" forName="gap2" refType="userI" fact="3"/>
                            <dgm:constr type="w" for="ch" forName="smCircle2" refType="h"/>
                            <dgm:constr type="r" for="ch" forName="smCircle2" refType="l" refFor="ch" refForName="gap2"/>
                          </dgm:constrLst>
                        </dgm:else>
                      </dgm:choose>
                      <dgm:layoutNode name="gap2">
                        <dgm:alg type="sp"/>
                        <dgm:shape xmlns:r="http://schemas.openxmlformats.org/officeDocument/2006/relationships" type="rect" r:blip="" hideGeom="1">
                          <dgm:adjLst/>
                        </dgm:shape>
                        <dgm:presOf/>
                      </dgm:layoutNode>
                      <dgm:layoutNode name="smCircle2" styleLbl="vennNode1">
                        <dgm:alg type="sp"/>
                        <dgm:shape xmlns:r="http://schemas.openxmlformats.org/officeDocument/2006/relationships" type="ellipse" r:blip="">
                          <dgm:adjLst/>
                        </dgm:shape>
                        <dgm:presOf/>
                        <dgm:constrLst>
                          <dgm:constr type="w" refType="h"/>
                        </dgm:constrLst>
                      </dgm:layoutNode>
                    </dgm:layoutNode>
                  </dgm:forEach>
                </dgm:forEach>
                <dgm:choose name="Name32">
                  <dgm:if name="Name33" axis="ch" ptType="node" func="cnt" op="gte" val="1">
                    <dgm:forEach name="Name34" axis="followSib" ptType="sibTrans" cnt="1">
                      <dgm:layoutNode name="indentDot3">
                        <dgm:alg type="composite"/>
                        <dgm:shape xmlns:r="http://schemas.openxmlformats.org/officeDocument/2006/relationships" r:blip="">
                          <dgm:adjLst/>
                        </dgm:shape>
                        <dgm:presOf/>
                        <dgm:choose name="Name35">
                          <dgm:if name="Name36" func="var" arg="dir" op="equ" val="norm">
                            <dgm:constrLst>
                              <dgm:constr type="userI"/>
                              <dgm:constr type="w" for="ch" forName="gap3" refType="userI" fact="3"/>
                              <dgm:constr type="w" for="ch" forName="smCircle3" refType="h"/>
                              <dgm:constr type="l" for="ch" forName="smCircle3" refType="r" refFor="ch" refForName="gap3"/>
                            </dgm:constrLst>
                          </dgm:if>
                          <dgm:else name="Name37">
                            <dgm:constrLst>
                              <dgm:constr type="userI"/>
                              <dgm:constr type="w" for="ch" forName="gap3" refType="userI" fact="3"/>
                              <dgm:constr type="w" for="ch" forName="smCircle3" refType="h"/>
                              <dgm:constr type="r" for="ch" forName="smCircle3" refType="l" refFor="ch" refForName="gap3"/>
                            </dgm:constrLst>
                          </dgm:else>
                        </dgm:choose>
                        <dgm:layoutNode name="gap3">
                          <dgm:alg type="sp"/>
                          <dgm:shape xmlns:r="http://schemas.openxmlformats.org/officeDocument/2006/relationships" type="rect" r:blip="" hideGeom="1">
                            <dgm:adjLst/>
                          </dgm:shape>
                          <dgm:presOf/>
                        </dgm:layoutNode>
                        <dgm:layoutNode name="smCircle3" styleLbl="vennNode1">
                          <dgm:alg type="sp"/>
                          <dgm:shape xmlns:r="http://schemas.openxmlformats.org/officeDocument/2006/relationships" type="ellipse" r:blip="">
                            <dgm:adjLst/>
                          </dgm:shape>
                          <dgm:presOf/>
                          <dgm:constrLst>
                            <dgm:constr type="w" refType="h"/>
                          </dgm:constrLst>
                        </dgm:layoutNode>
                      </dgm:layoutNode>
                    </dgm:forEach>
                  </dgm:if>
                  <dgm:else name="Name38">
                    <dgm:forEach name="Name39" axis="followSib" ptType="sibTrans" cnt="1">
                      <dgm:layoutNode name="smCircle" styleLbl="vennNode1">
                        <dgm:alg type="sp"/>
                        <dgm:shape xmlns:r="http://schemas.openxmlformats.org/officeDocument/2006/relationships" type="ellipse" r:blip="">
                          <dgm:adjLst/>
                        </dgm:shape>
                        <dgm:presOf/>
                        <dgm:constrLst>
                          <dgm:constr type="w" refType="h"/>
                        </dgm:constrLst>
                      </dgm:layoutNode>
                    </dgm:forEach>
                  </dgm:else>
                </dgm:choose>
              </dgm:forEach>
            </dgm:layoutNode>
          </dgm:layoutNode>
          <dgm:choose name="Name40">
            <dgm:if name="Name41" axis="followSib ch" ptType="node node" cnt="1 0" func="cnt" op="gte" val="1">
              <dgm:layoutNode name="overlap">
                <dgm:alg type="sp"/>
                <dgm:shape xmlns:r="http://schemas.openxmlformats.org/officeDocument/2006/relationships" r:blip="">
                  <dgm:adjLst/>
                </dgm:shape>
                <dgm:presOf/>
              </dgm:layoutNode>
            </dgm:if>
            <dgm:else name="Name42"/>
          </dgm:choose>
        </dgm:if>
        <dgm:else name="Name43">
          <dgm:layoutNode name="noChildren">
            <dgm:alg type="composite"/>
            <dgm:choose name="Name44">
              <dgm:if name="Name45" func="var" arg="dir" op="equ" val="norm">
                <dgm:constrLst>
                  <dgm:constr type="l" for="ch" forName="gap"/>
                  <dgm:constr type="w" for="ch" forName="gap" refType="w" fact="0.043"/>
                  <dgm:constr type="h" for="ch" forName="gap" refType="h"/>
                  <dgm:constr type="t" for="ch" forName="gap"/>
                  <dgm:constr type="l" for="ch" forName="medCircle2" refType="r" refFor="ch" refForName="gap"/>
                  <dgm:constr type="w" for="ch" forName="medCircle2" refType="h" refFor="ch" refForName="medCircle2"/>
                  <dgm:constr type="t" for="ch" forName="medCircle2"/>
                  <dgm:constr type="h" for="ch" forName="medCircle2" refType="h"/>
                  <dgm:constr type="l" for="ch" forName="txLvlOnly1" refType="ctrX" refFor="ch" refForName="medCircle2"/>
                  <dgm:constr type="r" for="ch" forName="txLvlOnly1" refType="w"/>
                  <dgm:constr type="h" for="ch" forName="txLvlOnly1" refType="h"/>
                  <dgm:constr type="t" for="ch" forName="txLvlOnly1"/>
                </dgm:constrLst>
              </dgm:if>
              <dgm:else name="Name46">
                <dgm:constrLst>
                  <dgm:constr type="r" for="ch" forName="gap" refType="w"/>
                  <dgm:constr type="w" for="ch" forName="gap" refType="w" fact="0.043"/>
                  <dgm:constr type="h" for="ch" forName="gap" refType="h"/>
                  <dgm:constr type="t" for="ch" forName="gap"/>
                  <dgm:constr type="r" for="ch" forName="medCircle2" refType="l" refFor="ch" refForName="gap"/>
                  <dgm:constr type="w" for="ch" forName="medCircle2" refType="h" refFor="ch" refForName="medCircle2"/>
                  <dgm:constr type="t" for="ch" forName="medCircle2"/>
                  <dgm:constr type="h" for="ch" forName="medCircle2" refType="h"/>
                  <dgm:constr type="l" for="ch" forName="txLvlOnly1"/>
                  <dgm:constr type="r" for="ch" forName="txLvlOnly1" refType="ctrX" refFor="ch" refForName="medCircle2"/>
                  <dgm:constr type="h" for="ch" forName="txLvlOnly1" refType="h"/>
                  <dgm:constr type="t" for="ch" forName="txLvlOnly1"/>
                </dgm:constrLst>
              </dgm:else>
            </dgm:choose>
            <dgm:layoutNode name="gap">
              <dgm:alg type="sp"/>
              <dgm:shape xmlns:r="http://schemas.openxmlformats.org/officeDocument/2006/relationships" r:blip="">
                <dgm:adjLst/>
              </dgm:shape>
              <dgm:presOf/>
            </dgm:layoutNode>
            <dgm:layoutNode name="medCircle2" styleLbl="vennNode1">
              <dgm:alg type="sp"/>
              <dgm:shape xmlns:r="http://schemas.openxmlformats.org/officeDocument/2006/relationships" type="ellipse" r:blip="">
                <dgm:adjLst/>
              </dgm:shape>
              <dgm:presOf/>
              <dgm:constrLst>
                <dgm:constr type="w" refType="h"/>
              </dgm:constrLst>
            </dgm:layoutNode>
            <dgm:layoutNode name="txLvlOnly1" styleLbl="revTx">
              <dgm:choose name="Name47">
                <dgm:if name="Name48" func="var" arg="dir" op="equ" val="norm">
                  <dgm:alg type="tx">
                    <dgm:param type="parTxLTRAlign" val="l"/>
                    <dgm:param type="parTxRTLAlign" val="l"/>
                  </dgm:alg>
                </dgm:if>
                <dgm:else name="Name49">
                  <dgm:alg type="tx">
                    <dgm:param type="parTxLTRAlign" val="r"/>
                    <dgm:param type="parTxRTLAlign" val="r"/>
                  </dgm:alg>
                </dgm:else>
              </dgm:choose>
              <dgm:shape xmlns:r="http://schemas.openxmlformats.org/officeDocument/2006/relationships" type="rect" r:blip="">
                <dgm:adjLst/>
              </dgm:shape>
              <dgm:presOf axis="self" ptType="node"/>
              <dgm:constrLst>
                <dgm:constr type="lMarg"/>
                <dgm:constr type="rMarg"/>
                <dgm:constr type="tMarg" refType="primFontSz" fact="0.1"/>
                <dgm:constr type="bMarg" refType="primFontSz" fact="0.1"/>
              </dgm:constrLst>
              <dgm:ruleLst>
                <dgm:rule type="primFontSz" val="5" fact="NaN" max="NaN"/>
              </dgm:ruleLst>
            </dgm:layoutNode>
          </dgm:layoutNode>
        </dgm:else>
      </dgm:choose>
    </dgm:forEach>
  </dgm:layoutNode>
</dgm:layoutDef>
</file>

<file path=ppt/diagrams/layout12.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layout2.xml><?xml version="1.0" encoding="utf-8"?>
<dgm:layoutDef xmlns:dgm="http://schemas.openxmlformats.org/drawingml/2006/diagram" xmlns:a="http://schemas.openxmlformats.org/drawingml/2006/main" uniqueId="urn:microsoft.com/office/officeart/2005/8/layout/arrow6">
  <dgm:title val=""/>
  <dgm:desc val=""/>
  <dgm:catLst>
    <dgm:cat type="relationship" pri="4000"/>
    <dgm:cat type="process" pri="29000"/>
  </dgm:catLst>
  <dgm:sampData>
    <dgm:dataModel>
      <dgm:ptLst>
        <dgm:pt modelId="0" type="doc"/>
        <dgm:pt modelId="1">
          <dgm:prSet phldr="1"/>
        </dgm:pt>
        <dgm:pt modelId="2">
          <dgm:prSet phldr="1"/>
        </dgm:pt>
      </dgm:ptLst>
      <dgm:cxnLst>
        <dgm:cxn modelId="4" srcId="0" destId="1" srcOrd="0" destOrd="0"/>
        <dgm:cxn modelId="5" srcId="0" destId="2" srcOrd="1"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Lst>
      <dgm:cxnLst>
        <dgm:cxn modelId="3" srcId="0" destId="1" srcOrd="0" destOrd="0"/>
        <dgm:cxn modelId="4" srcId="0" destId="2" srcOrd="1" destOrd="0"/>
      </dgm:cxnLst>
      <dgm:bg/>
      <dgm:whole/>
    </dgm:dataModel>
  </dgm:clrData>
  <dgm:layoutNode name="compositeShape">
    <dgm:varLst>
      <dgm:chMax val="2"/>
      <dgm:dir/>
      <dgm:resizeHandles val="exact"/>
    </dgm:varLst>
    <dgm:alg type="composite">
      <dgm:param type="horzAlign" val="ctr"/>
      <dgm:param type="vertAlign" val="mid"/>
      <dgm:param type="ar" val="2.5"/>
    </dgm:alg>
    <dgm:shape xmlns:r="http://schemas.openxmlformats.org/officeDocument/2006/relationships" r:blip="">
      <dgm:adjLst/>
    </dgm:shape>
    <dgm:presOf/>
    <dgm:constrLst>
      <dgm:constr type="primFontSz" for="des" ptType="node" op="equ"/>
      <dgm:constr type="w" for="ch" forName="ribbon" refType="h" refFor="ch" refForName="ribbon" fact="2.5"/>
      <dgm:constr type="h" for="ch" forName="leftArrowText" refType="h" fact="0.49"/>
      <dgm:constr type="ctrY" for="ch" forName="leftArrowText" refType="ctrY" refFor="ch" refForName="ribbon"/>
      <dgm:constr type="ctrYOff" for="ch" forName="leftArrowText" refType="h" refFor="ch" refForName="ribbon" fact="-0.08"/>
      <dgm:constr type="l" for="ch" forName="leftArrowText" refType="w" refFor="ch" refForName="ribbon" fact="0.12"/>
      <dgm:constr type="r" for="ch" forName="leftArrowText" refType="w" refFor="ch" refForName="ribbon" fact="0.45"/>
      <dgm:constr type="h" for="ch" forName="rightArrowText" refType="h" fact="0.49"/>
      <dgm:constr type="ctrY" for="ch" forName="rightArrowText" refType="ctrY" refFor="ch" refForName="ribbon"/>
      <dgm:constr type="ctrYOff" for="ch" forName="rightArrowText" refType="h" refFor="ch" refForName="ribbon" fact="0.08"/>
      <dgm:constr type="l" for="ch" forName="rightArrowText" refType="w" refFor="ch" refForName="ribbon" fact="0.5"/>
      <dgm:constr type="r" for="ch" forName="rightArrowText" refType="w" refFor="ch" refForName="ribbon" fact="0.89"/>
    </dgm:constrLst>
    <dgm:ruleLst/>
    <dgm:choose name="Name0">
      <dgm:if name="Name1" axis="ch" ptType="node" func="cnt" op="gte" val="1">
        <dgm:layoutNode name="ribbon" styleLbl="node1">
          <dgm:alg type="sp"/>
          <dgm:shape xmlns:r="http://schemas.openxmlformats.org/officeDocument/2006/relationships" type="leftRightRibbon" r:blip="">
            <dgm:adjLst/>
          </dgm:shape>
          <dgm:presOf/>
          <dgm:constrLst/>
          <dgm:ruleLst/>
        </dgm:layoutNode>
        <dgm:layoutNode name="leftArrowText" styleLbl="node1">
          <dgm:varLst>
            <dgm:chMax val="0"/>
            <dgm:bulletEnabled val="1"/>
          </dgm:varLst>
          <dgm:alg type="tx">
            <dgm:param type="txAnchorVertCh" val="mid"/>
          </dgm:alg>
          <dgm:shape xmlns:r="http://schemas.openxmlformats.org/officeDocument/2006/relationships" type="rect" r:blip="" hideGeom="1">
            <dgm:adjLst/>
          </dgm:shape>
          <dgm:choose name="Name2">
            <dgm:if name="Name3" func="var" arg="dir" op="equ" val="norm">
              <dgm:presOf axis="ch desOrSelf" ptType="node node" st="1 1" cnt="1 0"/>
            </dgm:if>
            <dgm:else name="Name4">
              <dgm:presOf axis="ch desOrSelf" ptType="node node" st="2 1" cnt="1 0"/>
            </dgm:else>
          </dgm:choose>
          <dgm:constrLst>
            <dgm:constr type="primFontSz" val="65"/>
            <dgm:constr type="tMarg" refType="primFontSz" fact="0.28"/>
            <dgm:constr type="lMarg"/>
            <dgm:constr type="bMarg" refType="primFontSz" fact="0.3"/>
            <dgm:constr type="rMarg"/>
          </dgm:constrLst>
          <dgm:ruleLst>
            <dgm:rule type="primFontSz" val="5" fact="NaN" max="NaN"/>
          </dgm:ruleLst>
        </dgm:layoutNode>
        <dgm:layoutNode name="rightArrowText" styleLbl="node1">
          <dgm:varLst>
            <dgm:chMax val="0"/>
            <dgm:bulletEnabled val="1"/>
          </dgm:varLst>
          <dgm:alg type="tx">
            <dgm:param type="txAnchorVertCh" val="mid"/>
          </dgm:alg>
          <dgm:shape xmlns:r="http://schemas.openxmlformats.org/officeDocument/2006/relationships" type="rect" r:blip="" hideGeom="1">
            <dgm:adjLst/>
          </dgm:shape>
          <dgm:choose name="Name5">
            <dgm:if name="Name6" func="var" arg="dir" op="equ" val="norm">
              <dgm:presOf axis="ch desOrSelf" ptType="node node" st="2 1" cnt="1 0"/>
            </dgm:if>
            <dgm:else name="Name7">
              <dgm:presOf axis="ch desOrSelf" ptType="node node" st="1 1" cnt="1 0"/>
            </dgm:else>
          </dgm:choose>
          <dgm:constrLst>
            <dgm:constr type="primFontSz" val="65"/>
            <dgm:constr type="tMarg" refType="primFontSz" fact="0.28"/>
            <dgm:constr type="lMarg"/>
            <dgm:constr type="bMarg" refType="primFontSz" fact="0.3"/>
            <dgm:constr type="rMarg"/>
          </dgm:constrLst>
          <dgm:ruleLst>
            <dgm:rule type="primFontSz" val="5" fact="NaN" max="NaN"/>
          </dgm:ruleLst>
        </dgm:layoutNode>
      </dgm:if>
      <dgm:else name="Name8"/>
    </dgm:choose>
  </dgm:layoutNode>
</dgm:layoutDef>
</file>

<file path=ppt/diagrams/layout3.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7.xml><?xml version="1.0" encoding="utf-8"?>
<dgm:layoutDef xmlns:dgm="http://schemas.openxmlformats.org/drawingml/2006/diagram" xmlns:a="http://schemas.openxmlformats.org/drawingml/2006/main" uniqueId="urn:microsoft.com/office/officeart/2005/8/layout/hList6">
  <dgm:title val=""/>
  <dgm:desc val=""/>
  <dgm:catLst>
    <dgm:cat type="list" pri="18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ptType="node" refType="h"/>
      <dgm:constr type="w" for="ch" ptType="node" refType="w"/>
      <dgm:constr type="primFontSz" for="ch" ptType="node" op="equ"/>
      <dgm:constr type="w" for="ch" forName="sibTrans" refType="w" fact="0.075"/>
    </dgm:constrLst>
    <dgm:ruleLst/>
    <dgm:forEach name="nodesForEach" axis="ch" ptType="node">
      <dgm:layoutNode name="node">
        <dgm:varLst>
          <dgm:bulletEnabled val="1"/>
        </dgm:varLst>
        <dgm:alg type="tx"/>
        <dgm:choose name="Name4">
          <dgm:if name="Name5" func="var" arg="dir" op="equ" val="norm">
            <dgm:shape xmlns:r="http://schemas.openxmlformats.org/officeDocument/2006/relationships" rot="-90" type="flowChartManualOperation" r:blip="">
              <dgm:adjLst/>
            </dgm:shape>
          </dgm:if>
          <dgm:else name="Name6">
            <dgm:shape xmlns:r="http://schemas.openxmlformats.org/officeDocument/2006/relationships" rot="90" type="flowChartManualOperation" r:blip="">
              <dgm:adjLst/>
            </dgm:shape>
          </dgm:else>
        </dgm:choose>
        <dgm:presOf axis="desOrSelf" ptType="node"/>
        <dgm:constrLst>
          <dgm:constr type="primFontSz" val="65"/>
          <dgm:constr type="tMarg"/>
          <dgm:constr type="bMarg"/>
          <dgm:constr type="lMarg" refType="primFontSz" fact="0.5"/>
          <dgm:constr type="rMarg" refType="lMarg"/>
        </dgm:constrLst>
        <dgm:ruleLst>
          <dgm:rule type="primFontSz" val="5" fact="NaN" max="NaN"/>
        </dgm:ruleLst>
      </dgm:layoutNode>
      <dgm:forEach name="sibTransForEach"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8.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9.xml><?xml version="1.0" encoding="utf-8"?>
<dgm:layoutDef xmlns:dgm="http://schemas.openxmlformats.org/drawingml/2006/diagram" xmlns:a="http://schemas.openxmlformats.org/drawingml/2006/main" uniqueId="urn:microsoft.com/office/officeart/2005/8/layout/process4">
  <dgm:title val=""/>
  <dgm:desc val=""/>
  <dgm:catLst>
    <dgm:cat type="process" pri="16000"/>
    <dgm:cat type="list" pri="20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lin">
      <dgm:param type="linDir" val="fromB"/>
    </dgm:alg>
    <dgm:shape xmlns:r="http://schemas.openxmlformats.org/officeDocument/2006/relationships" r:blip="">
      <dgm:adjLst/>
    </dgm:shape>
    <dgm:presOf/>
    <dgm:constrLst>
      <dgm:constr type="h" for="ch" forName="boxAndChildren" refType="h"/>
      <dgm:constr type="h" for="ch" forName="arrowAndChildren" refType="h" refFor="ch" refForName="boxAndChildren" op="equ" fact="1.538"/>
      <dgm:constr type="w" for="ch" forName="arrowAndChildren" refType="w"/>
      <dgm:constr type="w" for="ch" forName="boxAndChildren" refType="w"/>
      <dgm:constr type="h" for="ch" forName="sp" refType="h" fact="-0.015"/>
      <dgm:constr type="primFontSz" for="des" forName="parentTextBox" val="65"/>
      <dgm:constr type="primFontSz" for="des" forName="parentTextArrow" refType="primFontSz" refFor="des" refForName="parentTextBox" op="equ"/>
      <dgm:constr type="primFontSz" for="des" forName="childTextArrow" val="65"/>
      <dgm:constr type="primFontSz" for="des" forName="childTextBox" refType="primFontSz" refFor="des" refForName="childTextArrow" op="equ"/>
    </dgm:constrLst>
    <dgm:ruleLst/>
    <dgm:forEach name="Name1" axis="ch" ptType="node" st="-1" step="-1">
      <dgm:choose name="Name2">
        <dgm:if name="Name3" axis="self" ptType="node" func="revPos" op="equ" val="1">
          <dgm:layoutNode name="boxAndChildren">
            <dgm:alg type="composite"/>
            <dgm:shape xmlns:r="http://schemas.openxmlformats.org/officeDocument/2006/relationships" r:blip="">
              <dgm:adjLst/>
            </dgm:shape>
            <dgm:presOf/>
            <dgm:choose name="Name4">
              <dgm:if name="Name5" axis="ch" ptType="node" func="cnt" op="gte" val="1">
                <dgm:constrLst>
                  <dgm:constr type="w" for="ch" forName="parentTextBox" refType="w"/>
                  <dgm:constr type="h" for="ch" forName="parentTextBox" refType="h" fact="0.54"/>
                  <dgm:constr type="t" for="ch" forName="parentTextBox"/>
                  <dgm:constr type="w" for="ch" forName="entireBox" refType="w"/>
                  <dgm:constr type="h" for="ch" forName="entireBox" refType="h"/>
                  <dgm:constr type="w" for="ch" forName="descendantBox" refType="w"/>
                  <dgm:constr type="b" for="ch" forName="descendantBox" refType="h" fact="0.98"/>
                  <dgm:constr type="h" for="ch" forName="descendantBox" refType="h" fact="0.46"/>
                </dgm:constrLst>
              </dgm:if>
              <dgm:else name="Name6">
                <dgm:constrLst>
                  <dgm:constr type="w" for="ch" forName="parentTextBox" refType="w"/>
                  <dgm:constr type="h" for="ch" forName="parentTextBox" refType="h"/>
                </dgm:constrLst>
              </dgm:else>
            </dgm:choose>
            <dgm:ruleLst/>
            <dgm:layoutNode name="parentTextBox">
              <dgm:alg type="tx"/>
              <dgm:choose name="Name7">
                <dgm:if name="Name8" axis="ch" ptType="node" func="cnt" op="gte" val="1">
                  <dgm:shape xmlns:r="http://schemas.openxmlformats.org/officeDocument/2006/relationships" type="rect" r:blip="" zOrderOff="1" hideGeom="1">
                    <dgm:adjLst/>
                  </dgm:shape>
                </dgm:if>
                <dgm:else name="Name9">
                  <dgm:shape xmlns:r="http://schemas.openxmlformats.org/officeDocument/2006/relationships" type="rect" r:blip="">
                    <dgm:adjLst/>
                  </dgm:shape>
                </dgm:else>
              </dgm:choose>
              <dgm:presOf axis="self"/>
              <dgm:constrLst/>
              <dgm:ruleLst>
                <dgm:rule type="primFontSz" val="5" fact="NaN" max="NaN"/>
              </dgm:ruleLst>
            </dgm:layoutNode>
            <dgm:choose name="Name10">
              <dgm:if name="Name11" axis="ch" ptType="node" func="cnt" op="gte" val="1">
                <dgm:layoutNode name="entireBox">
                  <dgm:alg type="sp"/>
                  <dgm:shape xmlns:r="http://schemas.openxmlformats.org/officeDocument/2006/relationships" type="rect" r:blip="">
                    <dgm:adjLst/>
                  </dgm:shape>
                  <dgm:presOf axis="self"/>
                  <dgm:constrLst/>
                  <dgm:ruleLst/>
                </dgm:layoutNode>
                <dgm:layoutNode name="descendantBox" styleLbl="fgAccFollowNode1">
                  <dgm:choose name="Name12">
                    <dgm:if name="Name13" func="var" arg="dir" op="equ" val="norm">
                      <dgm:alg type="lin"/>
                    </dgm:if>
                    <dgm:else name="Name14">
                      <dgm:alg type="lin">
                        <dgm:param type="linDir" val="fromR"/>
                      </dgm:alg>
                    </dgm:else>
                  </dgm:choose>
                  <dgm:shape xmlns:r="http://schemas.openxmlformats.org/officeDocument/2006/relationships" r:blip="">
                    <dgm:adjLst/>
                  </dgm:shape>
                  <dgm:presOf/>
                  <dgm:constrLst>
                    <dgm:constr type="w" for="ch" forName="childTextBox" refType="w"/>
                    <dgm:constr type="h" for="ch" forName="childTextBox" refType="h"/>
                  </dgm:constrLst>
                  <dgm:ruleLst/>
                  <dgm:forEach name="Name15" axis="ch" ptType="node">
                    <dgm:layoutNode name="childTextBox"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16"/>
            </dgm:choose>
          </dgm:layoutNode>
        </dgm:if>
        <dgm:else name="Name17">
          <dgm:layoutNode name="arrowAndChildren">
            <dgm:alg type="composite"/>
            <dgm:shape xmlns:r="http://schemas.openxmlformats.org/officeDocument/2006/relationships" r:blip="">
              <dgm:adjLst/>
            </dgm:shape>
            <dgm:presOf/>
            <dgm:choose name="Name18">
              <dgm:if name="Name19" axis="ch" ptType="node" func="cnt" op="gte" val="1">
                <dgm:constrLst>
                  <dgm:constr type="w" for="ch" forName="parentTextArrow" refType="w"/>
                  <dgm:constr type="t" for="ch" forName="parentTextArrow"/>
                  <dgm:constr type="h" for="ch" forName="parentTextArrow" refType="h" fact="0.351"/>
                  <dgm:constr type="w" for="ch" forName="arrow" refType="w"/>
                  <dgm:constr type="h" for="ch" forName="arrow" refType="h"/>
                  <dgm:constr type="w" for="ch" forName="descendantArrow" refType="w"/>
                  <dgm:constr type="b" for="ch" forName="descendantArrow" refType="h" fact="0.65"/>
                  <dgm:constr type="h" for="ch" forName="descendantArrow" refType="h" fact="0.299"/>
                </dgm:constrLst>
              </dgm:if>
              <dgm:else name="Name20">
                <dgm:constrLst>
                  <dgm:constr type="w" for="ch" forName="parentTextArrow" refType="w"/>
                  <dgm:constr type="h" for="ch" forName="parentTextArrow" refType="h"/>
                </dgm:constrLst>
              </dgm:else>
            </dgm:choose>
            <dgm:ruleLst/>
            <dgm:layoutNode name="parentTextArrow">
              <dgm:alg type="tx"/>
              <dgm:choose name="Name21">
                <dgm:if name="Name22" axis="ch" ptType="node" func="cnt" op="gte" val="1">
                  <dgm:shape xmlns:r="http://schemas.openxmlformats.org/officeDocument/2006/relationships" type="rect" r:blip="" zOrderOff="1" hideGeom="1">
                    <dgm:adjLst/>
                  </dgm:shape>
                </dgm:if>
                <dgm:else name="Name23">
                  <dgm:shape xmlns:r="http://schemas.openxmlformats.org/officeDocument/2006/relationships" rot="180" type="upArrowCallout" r:blip="">
                    <dgm:adjLst/>
                  </dgm:shape>
                </dgm:else>
              </dgm:choose>
              <dgm:presOf axis="self"/>
              <dgm:constrLst/>
              <dgm:ruleLst>
                <dgm:rule type="primFontSz" val="5" fact="NaN" max="NaN"/>
              </dgm:ruleLst>
            </dgm:layoutNode>
            <dgm:choose name="Name24">
              <dgm:if name="Name25" axis="ch" ptType="node" func="cnt" op="gte" val="1">
                <dgm:layoutNode name="arrow">
                  <dgm:alg type="sp"/>
                  <dgm:shape xmlns:r="http://schemas.openxmlformats.org/officeDocument/2006/relationships" rot="180" type="upArrowCallout" r:blip="">
                    <dgm:adjLst/>
                  </dgm:shape>
                  <dgm:presOf axis="self"/>
                  <dgm:constrLst/>
                  <dgm:ruleLst/>
                </dgm:layoutNode>
                <dgm:layoutNode name="descendantArrow">
                  <dgm:choose name="Name26">
                    <dgm:if name="Name27" func="var" arg="dir" op="equ" val="norm">
                      <dgm:alg type="lin"/>
                    </dgm:if>
                    <dgm:else name="Name28">
                      <dgm:alg type="lin">
                        <dgm:param type="linDir" val="fromR"/>
                      </dgm:alg>
                    </dgm:else>
                  </dgm:choose>
                  <dgm:shape xmlns:r="http://schemas.openxmlformats.org/officeDocument/2006/relationships" r:blip="">
                    <dgm:adjLst/>
                  </dgm:shape>
                  <dgm:presOf/>
                  <dgm:constrLst>
                    <dgm:constr type="w" for="ch" forName="childTextArrow" refType="w"/>
                    <dgm:constr type="h" for="ch" forName="childTextArrow" refType="h"/>
                  </dgm:constrLst>
                  <dgm:ruleLst/>
                  <dgm:forEach name="Name29" axis="ch" ptType="node">
                    <dgm:layoutNode name="childTextArrow"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30"/>
            </dgm:choose>
          </dgm:layoutNode>
        </dgm:else>
      </dgm:choose>
      <dgm:forEach name="Name31" axis="precedSib" ptType="sibTrans" st="-1" cnt="1">
        <dgm:layoutNode name="sp">
          <dgm:alg type="sp"/>
          <dgm:shape xmlns:r="http://schemas.openxmlformats.org/officeDocument/2006/relationships" r:blip="">
            <dgm:adjLst/>
          </dgm:shape>
          <dgm:presOf axis="sel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1.xml><?xml version="1.0" encoding="utf-8"?>
<dgm:styleDef xmlns:dgm="http://schemas.openxmlformats.org/drawingml/2006/diagram" xmlns:a="http://schemas.openxmlformats.org/drawingml/2006/main" uniqueId="urn:microsoft.com/office/officeart/2005/8/quickstyle/3d4">
  <dgm:title val=""/>
  <dgm:desc val=""/>
  <dgm:catLst>
    <dgm:cat type="3D" pri="11400"/>
  </dgm:catLst>
  <dgm:scene3d>
    <a:camera prst="orthographicFront"/>
    <a:lightRig rig="threePt" dir="t"/>
  </dgm:scene3d>
  <dgm:styleLbl name="node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ven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lightRig rig="chilly" dir="t"/>
    </dgm:scene3d>
    <dgm:sp3d prstMaterial="translucentPowder">
      <a:bevelT w="127000" h="25400" prst="softRound"/>
    </dgm:sp3d>
    <dgm:txPr/>
    <dgm:style>
      <a:lnRef idx="1">
        <a:scrgbClr r="0" g="0" b="0"/>
      </a:lnRef>
      <a:fillRef idx="1">
        <a:scrgbClr r="0" g="0" b="0"/>
      </a:fillRef>
      <a:effectRef idx="0">
        <a:scrgbClr r="0" g="0" b="0"/>
      </a:effectRef>
      <a:fontRef idx="minor">
        <a:schemeClr val="lt1"/>
      </a:fontRef>
    </dgm:style>
  </dgm:styleLbl>
  <dgm:styleLbl name="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4">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fgImgPlace1">
    <dgm:scene3d>
      <a:camera prst="orthographicFront"/>
      <a:lightRig rig="chilly" dir="t"/>
    </dgm:scene3d>
    <dgm:sp3d z="12700" extrusionH="12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alignImgPlac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bgImgPlace1">
    <dgm:scene3d>
      <a:camera prst="orthographicFront"/>
      <a:lightRig rig="chilly" dir="t"/>
    </dgm:scene3d>
    <dgm:sp3d z="-257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chilly" dir="t"/>
    </dgm:scene3d>
    <dgm:sp3d z="-70000" extrusionH="1700" prstMaterial="translucentPowder">
      <a:bevelT w="25400" h="6350" prst="softRound"/>
      <a:bevelB w="0" h="0" prst="convex"/>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bgSibTrans2D1">
    <dgm:scene3d>
      <a:camera prst="orthographicFront"/>
      <a:lightRig rig="chilly" dir="t"/>
    </dgm:scene3d>
    <dgm:sp3d z="-25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sibTrans1D1">
    <dgm:scene3d>
      <a:camera prst="orthographicFront"/>
      <a:lightRig rig="chilly"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chilly"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parChTrans2D1">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2">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3">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4">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1D1">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con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1">
    <dgm:scene3d>
      <a:camera prst="orthographicFront"/>
      <a:lightRig rig="chilly" dir="t"/>
    </dgm:scene3d>
    <dgm:sp3d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trAlignAcc1">
    <dgm:scene3d>
      <a:camera prst="orthographicFront"/>
      <a:lightRig rig="chilly" dir="t"/>
    </dgm:scene3d>
    <dgm:sp3d prstMaterial="dkEdge">
      <a:bevelT w="127000" h="25400"/>
    </dgm:sp3d>
    <dgm:txPr/>
    <dgm:style>
      <a:lnRef idx="1">
        <a:scrgbClr r="0" g="0" b="0"/>
      </a:lnRef>
      <a:fillRef idx="1">
        <a:scrgbClr r="0" g="0" b="0"/>
      </a:fillRef>
      <a:effectRef idx="0">
        <a:scrgbClr r="0" g="0" b="0"/>
      </a:effectRef>
      <a:fontRef idx="minor">
        <a:schemeClr val="lt1"/>
      </a:fontRef>
    </dgm:style>
  </dgm:styleLbl>
  <dgm:styleLbl name="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AlignAcc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0">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2">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3">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4">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dkBgShp">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trBgShp">
    <dgm:scene3d>
      <a:camera prst="orthographicFront"/>
      <a:lightRig rig="chilly"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2.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ar-SA" smtClean="0"/>
              <a:t>انقر لتحرير نمط العنوان الرئيسي</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ar-SA" smtClean="0"/>
              <a:t>انقر لتحرير نمط العنوان الثانوي الرئيسي</a:t>
            </a:r>
            <a:endParaRPr lang="en-US" dirty="0"/>
          </a:p>
        </p:txBody>
      </p:sp>
      <p:sp>
        <p:nvSpPr>
          <p:cNvPr id="4" name="Date Placeholder 3"/>
          <p:cNvSpPr>
            <a:spLocks noGrp="1"/>
          </p:cNvSpPr>
          <p:nvPr>
            <p:ph type="dt" sz="half" idx="10"/>
          </p:nvPr>
        </p:nvSpPr>
        <p:spPr/>
        <p:txBody>
          <a:bodyPr/>
          <a:lstStyle/>
          <a:p>
            <a:fld id="{A611FCCC-F48B-4387-86D7-EE904A1B124E}" type="datetimeFigureOut">
              <a:rPr lang="en-US" smtClean="0"/>
              <a:t>9/22/2025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8D57836-EE6D-45A6-A689-0E6820FDAB31}" type="slidenum">
              <a:rPr lang="en-US" smtClean="0"/>
              <a:t>‹#›</a:t>
            </a:fld>
            <a:endParaRPr lang="en-US" dirty="0"/>
          </a:p>
        </p:txBody>
      </p:sp>
    </p:spTree>
    <p:extLst>
      <p:ext uri="{BB962C8B-B14F-4D97-AF65-F5344CB8AC3E}">
        <p14:creationId xmlns:p14="http://schemas.microsoft.com/office/powerpoint/2010/main" val="27832862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smtClean="0"/>
              <a:t>انقر لتحرير نمط العنوان الرئيسي</a:t>
            </a:r>
            <a:endParaRPr lang="en-US" dirty="0"/>
          </a:p>
        </p:txBody>
      </p:sp>
      <p:sp>
        <p:nvSpPr>
          <p:cNvPr id="3" name="Vertical Text Placeholder 2"/>
          <p:cNvSpPr>
            <a:spLocks noGrp="1"/>
          </p:cNvSpPr>
          <p:nvPr>
            <p:ph type="body" orient="vert" idx="1"/>
          </p:nvPr>
        </p:nvSpPr>
        <p:spPr/>
        <p:txBody>
          <a:bodyPr vert="eaVert"/>
          <a:lstStyle/>
          <a:p>
            <a:pPr lvl="0"/>
            <a:r>
              <a:rPr lang="ar-SA" smtClean="0"/>
              <a:t>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4" name="Date Placeholder 3"/>
          <p:cNvSpPr>
            <a:spLocks noGrp="1"/>
          </p:cNvSpPr>
          <p:nvPr>
            <p:ph type="dt" sz="half" idx="10"/>
          </p:nvPr>
        </p:nvSpPr>
        <p:spPr/>
        <p:txBody>
          <a:bodyPr/>
          <a:lstStyle/>
          <a:p>
            <a:fld id="{A611FCCC-F48B-4387-86D7-EE904A1B124E}" type="datetimeFigureOut">
              <a:rPr lang="en-US" smtClean="0"/>
              <a:t>9/22/2025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8D57836-EE6D-45A6-A689-0E6820FDAB31}" type="slidenum">
              <a:rPr lang="en-US" smtClean="0"/>
              <a:t>‹#›</a:t>
            </a:fld>
            <a:endParaRPr lang="en-US" dirty="0"/>
          </a:p>
        </p:txBody>
      </p:sp>
    </p:spTree>
    <p:extLst>
      <p:ext uri="{BB962C8B-B14F-4D97-AF65-F5344CB8AC3E}">
        <p14:creationId xmlns:p14="http://schemas.microsoft.com/office/powerpoint/2010/main" val="19886657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ar-SA" smtClean="0"/>
              <a:t>انقر لتحرير نمط العنوان الرئيسي</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ar-SA" smtClean="0"/>
              <a:t>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4" name="Date Placeholder 3"/>
          <p:cNvSpPr>
            <a:spLocks noGrp="1"/>
          </p:cNvSpPr>
          <p:nvPr>
            <p:ph type="dt" sz="half" idx="10"/>
          </p:nvPr>
        </p:nvSpPr>
        <p:spPr/>
        <p:txBody>
          <a:bodyPr/>
          <a:lstStyle/>
          <a:p>
            <a:fld id="{A611FCCC-F48B-4387-86D7-EE904A1B124E}" type="datetimeFigureOut">
              <a:rPr lang="en-US" smtClean="0"/>
              <a:t>9/22/2025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8D57836-EE6D-45A6-A689-0E6820FDAB31}" type="slidenum">
              <a:rPr lang="en-US" smtClean="0"/>
              <a:t>‹#›</a:t>
            </a:fld>
            <a:endParaRPr lang="en-US" dirty="0"/>
          </a:p>
        </p:txBody>
      </p:sp>
    </p:spTree>
    <p:extLst>
      <p:ext uri="{BB962C8B-B14F-4D97-AF65-F5344CB8AC3E}">
        <p14:creationId xmlns:p14="http://schemas.microsoft.com/office/powerpoint/2010/main" val="271475554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smtClean="0"/>
              <a:t>انقر لتحرير نمط العنوان الرئيسي</a:t>
            </a:r>
            <a:endParaRPr lang="en-US" dirty="0"/>
          </a:p>
        </p:txBody>
      </p:sp>
      <p:sp>
        <p:nvSpPr>
          <p:cNvPr id="3" name="Content Placeholder 2"/>
          <p:cNvSpPr>
            <a:spLocks noGrp="1"/>
          </p:cNvSpPr>
          <p:nvPr>
            <p:ph idx="1"/>
          </p:nvPr>
        </p:nvSpPr>
        <p:spPr/>
        <p:txBody>
          <a:bodyPr/>
          <a:lstStyle/>
          <a:p>
            <a:pPr lvl="0"/>
            <a:r>
              <a:rPr lang="ar-SA" smtClean="0"/>
              <a:t>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4" name="Date Placeholder 3"/>
          <p:cNvSpPr>
            <a:spLocks noGrp="1"/>
          </p:cNvSpPr>
          <p:nvPr>
            <p:ph type="dt" sz="half" idx="10"/>
          </p:nvPr>
        </p:nvSpPr>
        <p:spPr/>
        <p:txBody>
          <a:bodyPr/>
          <a:lstStyle/>
          <a:p>
            <a:fld id="{A611FCCC-F48B-4387-86D7-EE904A1B124E}" type="datetimeFigureOut">
              <a:rPr lang="en-US" smtClean="0"/>
              <a:t>9/22/2025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8D57836-EE6D-45A6-A689-0E6820FDAB31}" type="slidenum">
              <a:rPr lang="en-US" smtClean="0"/>
              <a:t>‹#›</a:t>
            </a:fld>
            <a:endParaRPr lang="en-US" dirty="0"/>
          </a:p>
        </p:txBody>
      </p:sp>
    </p:spTree>
    <p:extLst>
      <p:ext uri="{BB962C8B-B14F-4D97-AF65-F5344CB8AC3E}">
        <p14:creationId xmlns:p14="http://schemas.microsoft.com/office/powerpoint/2010/main" val="380674890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ar-SA" smtClean="0"/>
              <a:t>انقر لتحرير نمط العنوان الرئيسي</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ar-SA" smtClean="0"/>
              <a:t>تحرير أنماط النص الرئيسي</a:t>
            </a:r>
          </a:p>
        </p:txBody>
      </p:sp>
      <p:sp>
        <p:nvSpPr>
          <p:cNvPr id="4" name="Date Placeholder 3"/>
          <p:cNvSpPr>
            <a:spLocks noGrp="1"/>
          </p:cNvSpPr>
          <p:nvPr>
            <p:ph type="dt" sz="half" idx="10"/>
          </p:nvPr>
        </p:nvSpPr>
        <p:spPr/>
        <p:txBody>
          <a:bodyPr/>
          <a:lstStyle/>
          <a:p>
            <a:fld id="{A611FCCC-F48B-4387-86D7-EE904A1B124E}" type="datetimeFigureOut">
              <a:rPr lang="en-US" smtClean="0"/>
              <a:t>9/22/2025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8D57836-EE6D-45A6-A689-0E6820FDAB31}" type="slidenum">
              <a:rPr lang="en-US" smtClean="0"/>
              <a:t>‹#›</a:t>
            </a:fld>
            <a:endParaRPr lang="en-US" dirty="0"/>
          </a:p>
        </p:txBody>
      </p:sp>
    </p:spTree>
    <p:extLst>
      <p:ext uri="{BB962C8B-B14F-4D97-AF65-F5344CB8AC3E}">
        <p14:creationId xmlns:p14="http://schemas.microsoft.com/office/powerpoint/2010/main" val="337283085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smtClean="0"/>
              <a:t>انقر لتحرير نمط العنوان الرئيسي</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ar-SA" smtClean="0"/>
              <a:t>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ar-SA" smtClean="0"/>
              <a:t>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5" name="Date Placeholder 4"/>
          <p:cNvSpPr>
            <a:spLocks noGrp="1"/>
          </p:cNvSpPr>
          <p:nvPr>
            <p:ph type="dt" sz="half" idx="10"/>
          </p:nvPr>
        </p:nvSpPr>
        <p:spPr/>
        <p:txBody>
          <a:bodyPr/>
          <a:lstStyle/>
          <a:p>
            <a:fld id="{A611FCCC-F48B-4387-86D7-EE904A1B124E}" type="datetimeFigureOut">
              <a:rPr lang="en-US" smtClean="0"/>
              <a:t>9/22/2025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08D57836-EE6D-45A6-A689-0E6820FDAB31}" type="slidenum">
              <a:rPr lang="en-US" smtClean="0"/>
              <a:t>‹#›</a:t>
            </a:fld>
            <a:endParaRPr lang="en-US" dirty="0"/>
          </a:p>
        </p:txBody>
      </p:sp>
    </p:spTree>
    <p:extLst>
      <p:ext uri="{BB962C8B-B14F-4D97-AF65-F5344CB8AC3E}">
        <p14:creationId xmlns:p14="http://schemas.microsoft.com/office/powerpoint/2010/main" val="17344937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ar-SA" smtClean="0"/>
              <a:t>انقر لتحرير نمط العنوان الرئيسي</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تحرير أنماط النص الرئيسي</a:t>
            </a:r>
          </a:p>
        </p:txBody>
      </p:sp>
      <p:sp>
        <p:nvSpPr>
          <p:cNvPr id="4" name="Content Placeholder 3"/>
          <p:cNvSpPr>
            <a:spLocks noGrp="1"/>
          </p:cNvSpPr>
          <p:nvPr>
            <p:ph sz="half" idx="2"/>
          </p:nvPr>
        </p:nvSpPr>
        <p:spPr>
          <a:xfrm>
            <a:off x="839788" y="2505075"/>
            <a:ext cx="5157787" cy="3684588"/>
          </a:xfrm>
        </p:spPr>
        <p:txBody>
          <a:bodyPr/>
          <a:lstStyle/>
          <a:p>
            <a:pPr lvl="0"/>
            <a:r>
              <a:rPr lang="ar-SA" smtClean="0"/>
              <a:t>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تحرير أنماط النص الرئيسي</a:t>
            </a:r>
          </a:p>
        </p:txBody>
      </p:sp>
      <p:sp>
        <p:nvSpPr>
          <p:cNvPr id="6" name="Content Placeholder 5"/>
          <p:cNvSpPr>
            <a:spLocks noGrp="1"/>
          </p:cNvSpPr>
          <p:nvPr>
            <p:ph sz="quarter" idx="4"/>
          </p:nvPr>
        </p:nvSpPr>
        <p:spPr>
          <a:xfrm>
            <a:off x="6172200" y="2505075"/>
            <a:ext cx="5183188" cy="3684588"/>
          </a:xfrm>
        </p:spPr>
        <p:txBody>
          <a:bodyPr/>
          <a:lstStyle/>
          <a:p>
            <a:pPr lvl="0"/>
            <a:r>
              <a:rPr lang="ar-SA" smtClean="0"/>
              <a:t>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7" name="Date Placeholder 6"/>
          <p:cNvSpPr>
            <a:spLocks noGrp="1"/>
          </p:cNvSpPr>
          <p:nvPr>
            <p:ph type="dt" sz="half" idx="10"/>
          </p:nvPr>
        </p:nvSpPr>
        <p:spPr/>
        <p:txBody>
          <a:bodyPr/>
          <a:lstStyle/>
          <a:p>
            <a:fld id="{A611FCCC-F48B-4387-86D7-EE904A1B124E}" type="datetimeFigureOut">
              <a:rPr lang="en-US" smtClean="0"/>
              <a:t>9/22/2025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08D57836-EE6D-45A6-A689-0E6820FDAB31}" type="slidenum">
              <a:rPr lang="en-US" smtClean="0"/>
              <a:t>‹#›</a:t>
            </a:fld>
            <a:endParaRPr lang="en-US" dirty="0"/>
          </a:p>
        </p:txBody>
      </p:sp>
    </p:spTree>
    <p:extLst>
      <p:ext uri="{BB962C8B-B14F-4D97-AF65-F5344CB8AC3E}">
        <p14:creationId xmlns:p14="http://schemas.microsoft.com/office/powerpoint/2010/main" val="260628200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smtClean="0"/>
              <a:t>انقر لتحرير نمط العنوان الرئيسي</a:t>
            </a:r>
            <a:endParaRPr lang="en-US" dirty="0"/>
          </a:p>
        </p:txBody>
      </p:sp>
      <p:sp>
        <p:nvSpPr>
          <p:cNvPr id="3" name="Date Placeholder 2"/>
          <p:cNvSpPr>
            <a:spLocks noGrp="1"/>
          </p:cNvSpPr>
          <p:nvPr>
            <p:ph type="dt" sz="half" idx="10"/>
          </p:nvPr>
        </p:nvSpPr>
        <p:spPr/>
        <p:txBody>
          <a:bodyPr/>
          <a:lstStyle/>
          <a:p>
            <a:fld id="{A611FCCC-F48B-4387-86D7-EE904A1B124E}" type="datetimeFigureOut">
              <a:rPr lang="en-US" smtClean="0"/>
              <a:t>9/22/2025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08D57836-EE6D-45A6-A689-0E6820FDAB31}" type="slidenum">
              <a:rPr lang="en-US" smtClean="0"/>
              <a:t>‹#›</a:t>
            </a:fld>
            <a:endParaRPr lang="en-US" dirty="0"/>
          </a:p>
        </p:txBody>
      </p:sp>
    </p:spTree>
    <p:extLst>
      <p:ext uri="{BB962C8B-B14F-4D97-AF65-F5344CB8AC3E}">
        <p14:creationId xmlns:p14="http://schemas.microsoft.com/office/powerpoint/2010/main" val="30825298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611FCCC-F48B-4387-86D7-EE904A1B124E}" type="datetimeFigureOut">
              <a:rPr lang="en-US" smtClean="0"/>
              <a:t>9/22/2025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08D57836-EE6D-45A6-A689-0E6820FDAB31}" type="slidenum">
              <a:rPr lang="en-US" smtClean="0"/>
              <a:t>‹#›</a:t>
            </a:fld>
            <a:endParaRPr lang="en-US" dirty="0"/>
          </a:p>
        </p:txBody>
      </p:sp>
    </p:spTree>
    <p:extLst>
      <p:ext uri="{BB962C8B-B14F-4D97-AF65-F5344CB8AC3E}">
        <p14:creationId xmlns:p14="http://schemas.microsoft.com/office/powerpoint/2010/main" val="8940839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ar-SA" smtClean="0"/>
              <a:t>انقر لتحرير نمط العنوان الرئيسي</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smtClean="0"/>
              <a:t>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ar-SA" smtClean="0"/>
              <a:t>تحرير أنماط النص الرئيسي</a:t>
            </a:r>
          </a:p>
        </p:txBody>
      </p:sp>
      <p:sp>
        <p:nvSpPr>
          <p:cNvPr id="5" name="Date Placeholder 4"/>
          <p:cNvSpPr>
            <a:spLocks noGrp="1"/>
          </p:cNvSpPr>
          <p:nvPr>
            <p:ph type="dt" sz="half" idx="10"/>
          </p:nvPr>
        </p:nvSpPr>
        <p:spPr/>
        <p:txBody>
          <a:bodyPr/>
          <a:lstStyle/>
          <a:p>
            <a:fld id="{A611FCCC-F48B-4387-86D7-EE904A1B124E}" type="datetimeFigureOut">
              <a:rPr lang="en-US" smtClean="0"/>
              <a:t>9/22/2025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08D57836-EE6D-45A6-A689-0E6820FDAB31}" type="slidenum">
              <a:rPr lang="en-US" smtClean="0"/>
              <a:t>‹#›</a:t>
            </a:fld>
            <a:endParaRPr lang="en-US" dirty="0"/>
          </a:p>
        </p:txBody>
      </p:sp>
    </p:spTree>
    <p:extLst>
      <p:ext uri="{BB962C8B-B14F-4D97-AF65-F5344CB8AC3E}">
        <p14:creationId xmlns:p14="http://schemas.microsoft.com/office/powerpoint/2010/main" val="14668922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مع تسمية توضيحية">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ar-SA" smtClean="0"/>
              <a:t>انقر لتحرير نمط العنوان الرئيسي</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ar-SA" dirty="0" smtClean="0"/>
              <a:t>انقر فوق الأيقونة لإضافة صورة</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ar-SA" smtClean="0"/>
              <a:t>تحرير أنماط النص الرئيسي</a:t>
            </a:r>
          </a:p>
        </p:txBody>
      </p:sp>
      <p:sp>
        <p:nvSpPr>
          <p:cNvPr id="5" name="Date Placeholder 4"/>
          <p:cNvSpPr>
            <a:spLocks noGrp="1"/>
          </p:cNvSpPr>
          <p:nvPr>
            <p:ph type="dt" sz="half" idx="10"/>
          </p:nvPr>
        </p:nvSpPr>
        <p:spPr/>
        <p:txBody>
          <a:bodyPr/>
          <a:lstStyle/>
          <a:p>
            <a:fld id="{A611FCCC-F48B-4387-86D7-EE904A1B124E}" type="datetimeFigureOut">
              <a:rPr lang="en-US" smtClean="0"/>
              <a:t>9/22/2025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08D57836-EE6D-45A6-A689-0E6820FDAB31}" type="slidenum">
              <a:rPr lang="en-US" smtClean="0"/>
              <a:t>‹#›</a:t>
            </a:fld>
            <a:endParaRPr lang="en-US" dirty="0"/>
          </a:p>
        </p:txBody>
      </p:sp>
    </p:spTree>
    <p:extLst>
      <p:ext uri="{BB962C8B-B14F-4D97-AF65-F5344CB8AC3E}">
        <p14:creationId xmlns:p14="http://schemas.microsoft.com/office/powerpoint/2010/main" val="299057892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ar-SA" smtClean="0"/>
              <a:t>انقر لتحرير نمط العنوان الرئيسي</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ar-SA" smtClean="0"/>
              <a:t>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611FCCC-F48B-4387-86D7-EE904A1B124E}" type="datetimeFigureOut">
              <a:rPr lang="en-US" smtClean="0"/>
              <a:t>9/22/2025</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D57836-EE6D-45A6-A689-0E6820FDAB31}" type="slidenum">
              <a:rPr lang="en-US" smtClean="0"/>
              <a:t>‹#›</a:t>
            </a:fld>
            <a:endParaRPr lang="en-US" dirty="0"/>
          </a:p>
        </p:txBody>
      </p:sp>
    </p:spTree>
    <p:extLst>
      <p:ext uri="{BB962C8B-B14F-4D97-AF65-F5344CB8AC3E}">
        <p14:creationId xmlns:p14="http://schemas.microsoft.com/office/powerpoint/2010/main" val="1019915077"/>
      </p:ext>
    </p:extLst>
  </p:cSld>
  <p:clrMap bg1="dk1" tx1="lt1" bg2="dk2" tx2="lt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14.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2.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diagramLayout" Target="../diagrams/layout8.xml"/><Relationship Id="rId2" Type="http://schemas.openxmlformats.org/officeDocument/2006/relationships/diagramData" Target="../diagrams/data8.xml"/><Relationship Id="rId1" Type="http://schemas.openxmlformats.org/officeDocument/2006/relationships/slideLayout" Target="../slideLayouts/slideLayout2.xml"/><Relationship Id="rId6" Type="http://schemas.microsoft.com/office/2007/relationships/diagramDrawing" Target="../diagrams/drawing8.xml"/><Relationship Id="rId5" Type="http://schemas.openxmlformats.org/officeDocument/2006/relationships/diagramColors" Target="../diagrams/colors8.xml"/><Relationship Id="rId4" Type="http://schemas.openxmlformats.org/officeDocument/2006/relationships/diagramQuickStyle" Target="../diagrams/quickStyle8.xml"/></Relationships>
</file>

<file path=ppt/slides/_rels/slide17.xml.rels><?xml version="1.0" encoding="UTF-8" standalone="yes"?>
<Relationships xmlns="http://schemas.openxmlformats.org/package/2006/relationships"><Relationship Id="rId3" Type="http://schemas.openxmlformats.org/officeDocument/2006/relationships/diagramLayout" Target="../diagrams/layout9.xml"/><Relationship Id="rId2" Type="http://schemas.openxmlformats.org/officeDocument/2006/relationships/diagramData" Target="../diagrams/data9.xml"/><Relationship Id="rId1" Type="http://schemas.openxmlformats.org/officeDocument/2006/relationships/slideLayout" Target="../slideLayouts/slideLayout2.xml"/><Relationship Id="rId6" Type="http://schemas.microsoft.com/office/2007/relationships/diagramDrawing" Target="../diagrams/drawing9.xml"/><Relationship Id="rId5" Type="http://schemas.openxmlformats.org/officeDocument/2006/relationships/diagramColors" Target="../diagrams/colors9.xml"/><Relationship Id="rId4" Type="http://schemas.openxmlformats.org/officeDocument/2006/relationships/diagramQuickStyle" Target="../diagrams/quickStyle9.xml"/></Relationships>
</file>

<file path=ppt/slides/_rels/slide18.xml.rels><?xml version="1.0" encoding="UTF-8" standalone="yes"?>
<Relationships xmlns="http://schemas.openxmlformats.org/package/2006/relationships"><Relationship Id="rId3" Type="http://schemas.openxmlformats.org/officeDocument/2006/relationships/diagramLayout" Target="../diagrams/layout10.xml"/><Relationship Id="rId2" Type="http://schemas.openxmlformats.org/officeDocument/2006/relationships/diagramData" Target="../diagrams/data10.xml"/><Relationship Id="rId1" Type="http://schemas.openxmlformats.org/officeDocument/2006/relationships/slideLayout" Target="../slideLayouts/slideLayout2.xml"/><Relationship Id="rId6" Type="http://schemas.microsoft.com/office/2007/relationships/diagramDrawing" Target="../diagrams/drawing10.xml"/><Relationship Id="rId5" Type="http://schemas.openxmlformats.org/officeDocument/2006/relationships/diagramColors" Target="../diagrams/colors10.xml"/><Relationship Id="rId4" Type="http://schemas.openxmlformats.org/officeDocument/2006/relationships/diagramQuickStyle" Target="../diagrams/quickStyle10.xml"/></Relationships>
</file>

<file path=ppt/slides/_rels/slide19.xml.rels><?xml version="1.0" encoding="UTF-8" standalone="yes"?>
<Relationships xmlns="http://schemas.openxmlformats.org/package/2006/relationships"><Relationship Id="rId3" Type="http://schemas.openxmlformats.org/officeDocument/2006/relationships/diagramLayout" Target="../diagrams/layout11.xml"/><Relationship Id="rId2" Type="http://schemas.openxmlformats.org/officeDocument/2006/relationships/diagramData" Target="../diagrams/data11.xml"/><Relationship Id="rId1" Type="http://schemas.openxmlformats.org/officeDocument/2006/relationships/slideLayout" Target="../slideLayouts/slideLayout2.xml"/><Relationship Id="rId6" Type="http://schemas.microsoft.com/office/2007/relationships/diagramDrawing" Target="../diagrams/drawing11.xml"/><Relationship Id="rId5" Type="http://schemas.openxmlformats.org/officeDocument/2006/relationships/diagramColors" Target="../diagrams/colors11.xml"/><Relationship Id="rId4" Type="http://schemas.openxmlformats.org/officeDocument/2006/relationships/diagramQuickStyle" Target="../diagrams/quickStyle1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diagramLayout" Target="../diagrams/layout12.xml"/><Relationship Id="rId2" Type="http://schemas.openxmlformats.org/officeDocument/2006/relationships/diagramData" Target="../diagrams/data12.xml"/><Relationship Id="rId1" Type="http://schemas.openxmlformats.org/officeDocument/2006/relationships/slideLayout" Target="../slideLayouts/slideLayout2.xml"/><Relationship Id="rId6" Type="http://schemas.microsoft.com/office/2007/relationships/diagramDrawing" Target="../diagrams/drawing12.xml"/><Relationship Id="rId5" Type="http://schemas.openxmlformats.org/officeDocument/2006/relationships/diagramColors" Target="../diagrams/colors12.xml"/><Relationship Id="rId4" Type="http://schemas.openxmlformats.org/officeDocument/2006/relationships/diagramQuickStyle" Target="../diagrams/quickStyle1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1.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slide1.xml><?xml version="1.0" encoding="utf-8"?>
<p:sld xmlns:a="http://schemas.openxmlformats.org/drawingml/2006/main" xmlns:r="http://schemas.openxmlformats.org/officeDocument/2006/relationships" xmlns:p="http://schemas.openxmlformats.org/presentationml/2006/main" showMasterSp="0">
  <p:cSld>
    <p:bg>
      <p:bgPr>
        <a:gradFill>
          <a:gsLst>
            <a:gs pos="0">
              <a:schemeClr val="bg2">
                <a:tint val="93000"/>
                <a:satMod val="150000"/>
                <a:shade val="98000"/>
                <a:lumMod val="102000"/>
              </a:schemeClr>
            </a:gs>
            <a:gs pos="50000">
              <a:schemeClr val="bg2">
                <a:tint val="98000"/>
                <a:satMod val="130000"/>
                <a:shade val="90000"/>
                <a:lumMod val="103000"/>
              </a:schemeClr>
            </a:gs>
            <a:gs pos="100000">
              <a:schemeClr val="bg2">
                <a:shade val="63000"/>
                <a:satMod val="120000"/>
              </a:schemeClr>
            </a:gs>
          </a:gsLst>
          <a:lin ang="5400000" scaled="0"/>
        </a:gradFill>
        <a:effectLst/>
      </p:bgPr>
    </p:bg>
    <p:spTree>
      <p:nvGrpSpPr>
        <p:cNvPr id="1" name=""/>
        <p:cNvGrpSpPr/>
        <p:nvPr/>
      </p:nvGrpSpPr>
      <p:grpSpPr>
        <a:xfrm>
          <a:off x="0" y="0"/>
          <a:ext cx="0" cy="0"/>
          <a:chOff x="0" y="0"/>
          <a:chExt cx="0" cy="0"/>
        </a:xfrm>
      </p:grpSpPr>
      <p:sp>
        <p:nvSpPr>
          <p:cNvPr id="6" name="مخطط انسيابي: تخزين بالوصول التسلسلي 5"/>
          <p:cNvSpPr/>
          <p:nvPr/>
        </p:nvSpPr>
        <p:spPr>
          <a:xfrm>
            <a:off x="202131" y="96253"/>
            <a:ext cx="4206240" cy="4100362"/>
          </a:xfrm>
          <a:prstGeom prst="flowChartMagneticTape">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US" dirty="0"/>
          </a:p>
        </p:txBody>
      </p:sp>
      <p:sp>
        <p:nvSpPr>
          <p:cNvPr id="7" name="مستطيل 6"/>
          <p:cNvSpPr/>
          <p:nvPr/>
        </p:nvSpPr>
        <p:spPr>
          <a:xfrm>
            <a:off x="3628724" y="3493970"/>
            <a:ext cx="8301006" cy="702645"/>
          </a:xfrm>
          <a:prstGeom prst="rect">
            <a:avLst/>
          </a:prstGeom>
          <a:ln>
            <a:noFill/>
          </a:ln>
        </p:spPr>
        <p:style>
          <a:lnRef idx="2">
            <a:schemeClr val="dk1"/>
          </a:lnRef>
          <a:fillRef idx="1">
            <a:schemeClr val="lt1"/>
          </a:fillRef>
          <a:effectRef idx="0">
            <a:schemeClr val="dk1"/>
          </a:effectRef>
          <a:fontRef idx="minor">
            <a:schemeClr val="dk1"/>
          </a:fontRef>
        </p:style>
        <p:txBody>
          <a:bodyPr rtlCol="0" anchor="ctr"/>
          <a:lstStyle/>
          <a:p>
            <a:pPr algn="ctr"/>
            <a:endParaRPr lang="en-US" dirty="0"/>
          </a:p>
        </p:txBody>
      </p:sp>
      <p:sp>
        <p:nvSpPr>
          <p:cNvPr id="8" name="مربع نص 7"/>
          <p:cNvSpPr txBox="1"/>
          <p:nvPr/>
        </p:nvSpPr>
        <p:spPr>
          <a:xfrm>
            <a:off x="202131" y="96253"/>
            <a:ext cx="4552749" cy="3104147"/>
          </a:xfrm>
          <a:prstGeom prst="rect">
            <a:avLst/>
          </a:prstGeom>
          <a:noFill/>
        </p:spPr>
        <p:txBody>
          <a:bodyPr wrap="square" rtlCol="0">
            <a:spAutoFit/>
          </a:bodyPr>
          <a:lstStyle/>
          <a:p>
            <a:endParaRPr lang="en-US" dirty="0"/>
          </a:p>
        </p:txBody>
      </p:sp>
      <p:pic>
        <p:nvPicPr>
          <p:cNvPr id="10" name="صورة 9"/>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1486" y="0"/>
            <a:ext cx="4487529" cy="4269849"/>
          </a:xfrm>
          <a:prstGeom prst="flowChartConnector">
            <a:avLst/>
          </a:prstGeom>
          <a:ln>
            <a:noFill/>
          </a:ln>
          <a:effectLst>
            <a:softEdge rad="635000"/>
          </a:effectLst>
        </p:spPr>
      </p:pic>
      <p:sp>
        <p:nvSpPr>
          <p:cNvPr id="27" name="مربع نص 26"/>
          <p:cNvSpPr txBox="1"/>
          <p:nvPr/>
        </p:nvSpPr>
        <p:spPr>
          <a:xfrm>
            <a:off x="5031197" y="1770228"/>
            <a:ext cx="6622215" cy="2371815"/>
          </a:xfrm>
          <a:prstGeom prst="rect">
            <a:avLst/>
          </a:prstGeom>
          <a:noFill/>
          <a:ln/>
          <a:effectLst>
            <a:glow rad="1358900">
              <a:schemeClr val="accent1">
                <a:alpha val="0"/>
              </a:schemeClr>
            </a:glow>
            <a:innerShdw blurRad="63500" dist="50800" dir="5400000">
              <a:prstClr val="black">
                <a:alpha val="50000"/>
              </a:prstClr>
            </a:innerShdw>
            <a:softEdge rad="317500"/>
          </a:effectLst>
          <a:scene3d>
            <a:camera prst="obliqueTopLeft">
              <a:rot lat="0" lon="21299999" rev="0"/>
            </a:camera>
            <a:lightRig rig="threePt" dir="t"/>
          </a:scene3d>
        </p:spPr>
        <p:style>
          <a:lnRef idx="0">
            <a:schemeClr val="accent1"/>
          </a:lnRef>
          <a:fillRef idx="3">
            <a:schemeClr val="accent1"/>
          </a:fillRef>
          <a:effectRef idx="3">
            <a:schemeClr val="accent1"/>
          </a:effectRef>
          <a:fontRef idx="minor">
            <a:schemeClr val="lt1"/>
          </a:fontRef>
        </p:style>
        <p:txBody>
          <a:bodyPr wrap="square" rtlCol="0" anchor="ctr">
            <a:prstTxWarp prst="textInflateBottom">
              <a:avLst/>
            </a:prstTxWarp>
            <a:spAutoFit/>
            <a:sp3d/>
          </a:bodyPr>
          <a:lstStyle/>
          <a:p>
            <a:pPr algn="ctr">
              <a:spcAft>
                <a:spcPts val="1000"/>
              </a:spcAft>
            </a:pPr>
            <a:r>
              <a:rPr lang="ar-SA" sz="6000" b="1" dirty="0" smtClean="0">
                <a:latin typeface="Calibri" panose="020F0502020204030204" pitchFamily="34" charset="0"/>
                <a:ea typeface="Calibri" panose="020F0502020204030204" pitchFamily="34" charset="0"/>
                <a:cs typeface="Simplified Arabic" panose="02020603050405020304" pitchFamily="18" charset="-78"/>
              </a:rPr>
              <a:t>منهجية </a:t>
            </a:r>
            <a:r>
              <a:rPr lang="ar-SA" sz="6000" b="1" dirty="0">
                <a:latin typeface="Calibri" panose="020F0502020204030204" pitchFamily="34" charset="0"/>
                <a:ea typeface="Calibri" panose="020F0502020204030204" pitchFamily="34" charset="0"/>
                <a:cs typeface="Simplified Arabic" panose="02020603050405020304" pitchFamily="18" charset="-78"/>
              </a:rPr>
              <a:t>البحث العلمي</a:t>
            </a:r>
            <a:endParaRPr lang="en-US" sz="4800" dirty="0">
              <a:latin typeface="Calibri" panose="020F0502020204030204" pitchFamily="34" charset="0"/>
              <a:ea typeface="Calibri" panose="020F0502020204030204" pitchFamily="34" charset="0"/>
              <a:cs typeface="Arial" panose="020B0604020202020204" pitchFamily="34" charset="0"/>
            </a:endParaRPr>
          </a:p>
          <a:p>
            <a:pPr algn="just">
              <a:spcAft>
                <a:spcPts val="1000"/>
              </a:spcAft>
            </a:pPr>
            <a:r>
              <a:rPr lang="ar-SA" sz="6000" b="1" dirty="0">
                <a:latin typeface="Calibri" panose="020F0502020204030204" pitchFamily="34" charset="0"/>
                <a:ea typeface="Calibri" panose="020F0502020204030204" pitchFamily="34" charset="0"/>
                <a:cs typeface="Simplified Arabic" panose="02020603050405020304" pitchFamily="18" charset="-78"/>
              </a:rPr>
              <a:t> </a:t>
            </a:r>
            <a:endParaRPr lang="en-US" sz="4800" dirty="0">
              <a:latin typeface="Calibri" panose="020F0502020204030204" pitchFamily="34" charset="0"/>
              <a:ea typeface="Calibri" panose="020F0502020204030204" pitchFamily="34" charset="0"/>
              <a:cs typeface="Arial" panose="020B0604020202020204" pitchFamily="34" charset="0"/>
            </a:endParaRPr>
          </a:p>
        </p:txBody>
      </p:sp>
      <p:sp>
        <p:nvSpPr>
          <p:cNvPr id="29" name="مستطيل 28"/>
          <p:cNvSpPr/>
          <p:nvPr/>
        </p:nvSpPr>
        <p:spPr>
          <a:xfrm>
            <a:off x="4225490" y="3579174"/>
            <a:ext cx="6231573" cy="523220"/>
          </a:xfrm>
          <a:prstGeom prst="rect">
            <a:avLst/>
          </a:prstGeom>
        </p:spPr>
        <p:txBody>
          <a:bodyPr wrap="square">
            <a:spAutoFit/>
          </a:bodyPr>
          <a:lstStyle/>
          <a:p>
            <a:r>
              <a:rPr lang="en-US" sz="2800" dirty="0" smtClean="0">
                <a:solidFill>
                  <a:schemeClr val="bg1"/>
                </a:solidFill>
                <a:latin typeface="Calibri" panose="020F0502020204030204" pitchFamily="34" charset="0"/>
                <a:ea typeface="Calibri" panose="020F0502020204030204" pitchFamily="34" charset="0"/>
                <a:cs typeface="PT Bold Heading" panose="02010400000000000000" pitchFamily="2" charset="-78"/>
              </a:rPr>
              <a:t> </a:t>
            </a:r>
            <a:r>
              <a:rPr lang="ar-IQ" sz="2800" dirty="0">
                <a:solidFill>
                  <a:schemeClr val="bg1"/>
                </a:solidFill>
                <a:latin typeface="Calibri" panose="020F0502020204030204" pitchFamily="34" charset="0"/>
                <a:ea typeface="Calibri" panose="020F0502020204030204" pitchFamily="34" charset="0"/>
                <a:cs typeface="PT Bold Heading" panose="02010400000000000000" pitchFamily="2" charset="-78"/>
              </a:rPr>
              <a:t>المحاضرة </a:t>
            </a:r>
            <a:r>
              <a:rPr lang="ar-IQ" sz="2800" dirty="0" smtClean="0">
                <a:solidFill>
                  <a:schemeClr val="bg1"/>
                </a:solidFill>
                <a:latin typeface="Calibri" panose="020F0502020204030204" pitchFamily="34" charset="0"/>
                <a:ea typeface="Calibri" panose="020F0502020204030204" pitchFamily="34" charset="0"/>
                <a:cs typeface="PT Bold Heading" panose="02010400000000000000" pitchFamily="2" charset="-78"/>
              </a:rPr>
              <a:t>الرابعه</a:t>
            </a:r>
            <a:r>
              <a:rPr lang="en-US" sz="2800" dirty="0" smtClean="0">
                <a:solidFill>
                  <a:schemeClr val="bg1"/>
                </a:solidFill>
                <a:latin typeface="Calibri" panose="020F0502020204030204" pitchFamily="34" charset="0"/>
                <a:ea typeface="Calibri" panose="020F0502020204030204" pitchFamily="34" charset="0"/>
                <a:cs typeface="PT Bold Heading" panose="02010400000000000000" pitchFamily="2" charset="-78"/>
              </a:rPr>
              <a:t> </a:t>
            </a:r>
            <a:r>
              <a:rPr lang="ar-IQ" sz="2800" dirty="0" smtClean="0">
                <a:solidFill>
                  <a:schemeClr val="bg1"/>
                </a:solidFill>
                <a:latin typeface="Calibri" panose="020F0502020204030204" pitchFamily="34" charset="0"/>
                <a:ea typeface="Calibri" panose="020F0502020204030204" pitchFamily="34" charset="0"/>
                <a:cs typeface="PT Bold Heading" panose="02010400000000000000" pitchFamily="2" charset="-78"/>
              </a:rPr>
              <a:t>مقدمة </a:t>
            </a:r>
            <a:r>
              <a:rPr lang="ar-IQ" sz="2800" dirty="0">
                <a:solidFill>
                  <a:schemeClr val="bg1"/>
                </a:solidFill>
                <a:latin typeface="Calibri" panose="020F0502020204030204" pitchFamily="34" charset="0"/>
                <a:ea typeface="Calibri" panose="020F0502020204030204" pitchFamily="34" charset="0"/>
                <a:cs typeface="PT Bold Heading" panose="02010400000000000000" pitchFamily="2" charset="-78"/>
              </a:rPr>
              <a:t>الى طالبات الدكتوراه </a:t>
            </a:r>
            <a:endParaRPr lang="en-US" sz="2800" dirty="0">
              <a:solidFill>
                <a:schemeClr val="bg1"/>
              </a:solidFill>
            </a:endParaRPr>
          </a:p>
        </p:txBody>
      </p:sp>
      <p:sp>
        <p:nvSpPr>
          <p:cNvPr id="30" name="مربع نص 29"/>
          <p:cNvSpPr txBox="1"/>
          <p:nvPr/>
        </p:nvSpPr>
        <p:spPr>
          <a:xfrm>
            <a:off x="1499190" y="4607651"/>
            <a:ext cx="9558670" cy="2872581"/>
          </a:xfrm>
          <a:prstGeom prst="rect">
            <a:avLst/>
          </a:prstGeom>
          <a:noFill/>
          <a:ln>
            <a:noFill/>
          </a:ln>
        </p:spPr>
        <p:txBody>
          <a:bodyPr wrap="square" rtlCol="0">
            <a:spAutoFit/>
          </a:bodyPr>
          <a:lstStyle/>
          <a:p>
            <a:pPr algn="ctr">
              <a:lnSpc>
                <a:spcPct val="115000"/>
              </a:lnSpc>
              <a:spcAft>
                <a:spcPts val="1000"/>
              </a:spcAft>
              <a:tabLst>
                <a:tab pos="2028825" algn="l"/>
              </a:tabLst>
            </a:pPr>
            <a:r>
              <a:rPr lang="ar-IQ" sz="4000" dirty="0" smtClean="0">
                <a:effectLst/>
                <a:latin typeface="Calibri" panose="020F0502020204030204" pitchFamily="34" charset="0"/>
                <a:ea typeface="Calibri" panose="020F0502020204030204" pitchFamily="34" charset="0"/>
                <a:cs typeface="PT Bold Heading" panose="02010400000000000000" pitchFamily="2" charset="-78"/>
              </a:rPr>
              <a:t>أ.د عبير داخل حاتم </a:t>
            </a:r>
            <a:endParaRPr lang="ar-KW" sz="4000" dirty="0" smtClean="0">
              <a:effectLst/>
              <a:latin typeface="Calibri" panose="020F0502020204030204" pitchFamily="34" charset="0"/>
              <a:ea typeface="Calibri" panose="020F0502020204030204" pitchFamily="34" charset="0"/>
              <a:cs typeface="PT Bold Heading" panose="02010400000000000000" pitchFamily="2" charset="-78"/>
            </a:endParaRPr>
          </a:p>
          <a:p>
            <a:pPr algn="ctr">
              <a:lnSpc>
                <a:spcPct val="115000"/>
              </a:lnSpc>
              <a:spcAft>
                <a:spcPts val="1000"/>
              </a:spcAft>
              <a:tabLst>
                <a:tab pos="2028825" algn="l"/>
              </a:tabLst>
            </a:pPr>
            <a:r>
              <a:rPr lang="en-US" sz="4000" dirty="0" smtClean="0">
                <a:latin typeface="Calibri" panose="020F0502020204030204" pitchFamily="34" charset="0"/>
                <a:ea typeface="Calibri" panose="020F0502020204030204" pitchFamily="34" charset="0"/>
                <a:cs typeface="PT Bold Heading" panose="02010400000000000000" pitchFamily="2" charset="-78"/>
              </a:rPr>
              <a:t>abeer@copew.uobaghdad.edu.iq</a:t>
            </a:r>
            <a:r>
              <a:rPr lang="ar-IQ" sz="4000" dirty="0" smtClean="0">
                <a:effectLst/>
                <a:latin typeface="Calibri" panose="020F0502020204030204" pitchFamily="34" charset="0"/>
                <a:ea typeface="Calibri" panose="020F0502020204030204" pitchFamily="34" charset="0"/>
                <a:cs typeface="PT Bold Heading" panose="02010400000000000000" pitchFamily="2" charset="-78"/>
              </a:rPr>
              <a:t> </a:t>
            </a:r>
            <a:endParaRPr lang="en-US" sz="2800" dirty="0" smtClean="0">
              <a:effectLst/>
              <a:latin typeface="Calibri" panose="020F0502020204030204" pitchFamily="34" charset="0"/>
              <a:ea typeface="Calibri" panose="020F0502020204030204" pitchFamily="34" charset="0"/>
              <a:cs typeface="Arial" panose="020B0604020202020204" pitchFamily="34" charset="0"/>
            </a:endParaRPr>
          </a:p>
          <a:p>
            <a:pPr algn="ctr"/>
            <a:r>
              <a:rPr lang="ar-IQ" sz="3600" b="1" dirty="0">
                <a:effectLst>
                  <a:outerShdw blurRad="38100" dist="38100" dir="2700000" algn="tl">
                    <a:srgbClr val="000000">
                      <a:alpha val="43137"/>
                    </a:srgbClr>
                  </a:outerShdw>
                </a:effectLst>
                <a:ea typeface="Calibri" panose="020F0502020204030204" pitchFamily="34" charset="0"/>
              </a:rPr>
              <a:t>كلية التربية البدنية وعلوم الرياضة للبنات - جامعة بغداد </a:t>
            </a:r>
            <a:endParaRPr lang="ar-KW" sz="3600" b="1" dirty="0" smtClean="0">
              <a:latin typeface="Simplified Arabic" panose="02020603050405020304" pitchFamily="18" charset="-78"/>
              <a:ea typeface="Calibri" panose="020F0502020204030204" pitchFamily="34" charset="0"/>
            </a:endParaRPr>
          </a:p>
          <a:p>
            <a:pPr algn="ctr"/>
            <a:r>
              <a:rPr lang="ar-KW" sz="3600" b="1" dirty="0" smtClean="0">
                <a:latin typeface="Simplified Arabic" panose="02020603050405020304" pitchFamily="18" charset="-78"/>
                <a:ea typeface="Calibri" panose="020F0502020204030204" pitchFamily="34" charset="0"/>
              </a:rPr>
              <a:t>22/9/2025</a:t>
            </a:r>
            <a:endParaRPr lang="en-US" sz="3600" dirty="0"/>
          </a:p>
        </p:txBody>
      </p:sp>
    </p:spTree>
    <p:extLst>
      <p:ext uri="{BB962C8B-B14F-4D97-AF65-F5344CB8AC3E}">
        <p14:creationId xmlns:p14="http://schemas.microsoft.com/office/powerpoint/2010/main" val="260622518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invX="1"/>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6" presetClass="entr" presetSubtype="0" fill="hold" grpId="0" nodeType="withEffect">
                                  <p:stCondLst>
                                    <p:cond delay="0"/>
                                  </p:stCondLst>
                                  <p:childTnLst>
                                    <p:set>
                                      <p:cBhvr>
                                        <p:cTn id="6" dur="1" fill="hold">
                                          <p:stCondLst>
                                            <p:cond delay="0"/>
                                          </p:stCondLst>
                                        </p:cTn>
                                        <p:tgtEl>
                                          <p:spTgt spid="27"/>
                                        </p:tgtEl>
                                        <p:attrNameLst>
                                          <p:attrName>style.visibility</p:attrName>
                                        </p:attrNameLst>
                                      </p:cBhvr>
                                      <p:to>
                                        <p:strVal val="visible"/>
                                      </p:to>
                                    </p:set>
                                    <p:animEffect transition="in" filter="wipe(down)">
                                      <p:cBhvr>
                                        <p:cTn id="7" dur="580">
                                          <p:stCondLst>
                                            <p:cond delay="0"/>
                                          </p:stCondLst>
                                        </p:cTn>
                                        <p:tgtEl>
                                          <p:spTgt spid="27"/>
                                        </p:tgtEl>
                                      </p:cBhvr>
                                    </p:animEffect>
                                    <p:anim calcmode="lin" valueType="num">
                                      <p:cBhvr>
                                        <p:cTn id="8" dur="1822" tmFilter="0,0; 0.14,0.36; 0.43,0.73; 0.71,0.91; 1.0,1.0">
                                          <p:stCondLst>
                                            <p:cond delay="0"/>
                                          </p:stCondLst>
                                        </p:cTn>
                                        <p:tgtEl>
                                          <p:spTgt spid="27"/>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27"/>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27"/>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27"/>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27"/>
                                        </p:tgtEl>
                                        <p:attrNameLst>
                                          <p:attrName>ppt_y</p:attrName>
                                        </p:attrNameLst>
                                      </p:cBhvr>
                                      <p:tavLst>
                                        <p:tav tm="0" fmla="#ppt_y-sin(pi*$)/81">
                                          <p:val>
                                            <p:fltVal val="0"/>
                                          </p:val>
                                        </p:tav>
                                        <p:tav tm="100000">
                                          <p:val>
                                            <p:fltVal val="1"/>
                                          </p:val>
                                        </p:tav>
                                      </p:tavLst>
                                    </p:anim>
                                    <p:animScale>
                                      <p:cBhvr>
                                        <p:cTn id="13" dur="26">
                                          <p:stCondLst>
                                            <p:cond delay="650"/>
                                          </p:stCondLst>
                                        </p:cTn>
                                        <p:tgtEl>
                                          <p:spTgt spid="27"/>
                                        </p:tgtEl>
                                      </p:cBhvr>
                                      <p:to x="100000" y="60000"/>
                                    </p:animScale>
                                    <p:animScale>
                                      <p:cBhvr>
                                        <p:cTn id="14" dur="166" decel="50000">
                                          <p:stCondLst>
                                            <p:cond delay="676"/>
                                          </p:stCondLst>
                                        </p:cTn>
                                        <p:tgtEl>
                                          <p:spTgt spid="27"/>
                                        </p:tgtEl>
                                      </p:cBhvr>
                                      <p:to x="100000" y="100000"/>
                                    </p:animScale>
                                    <p:animScale>
                                      <p:cBhvr>
                                        <p:cTn id="15" dur="26">
                                          <p:stCondLst>
                                            <p:cond delay="1312"/>
                                          </p:stCondLst>
                                        </p:cTn>
                                        <p:tgtEl>
                                          <p:spTgt spid="27"/>
                                        </p:tgtEl>
                                      </p:cBhvr>
                                      <p:to x="100000" y="80000"/>
                                    </p:animScale>
                                    <p:animScale>
                                      <p:cBhvr>
                                        <p:cTn id="16" dur="166" decel="50000">
                                          <p:stCondLst>
                                            <p:cond delay="1338"/>
                                          </p:stCondLst>
                                        </p:cTn>
                                        <p:tgtEl>
                                          <p:spTgt spid="27"/>
                                        </p:tgtEl>
                                      </p:cBhvr>
                                      <p:to x="100000" y="100000"/>
                                    </p:animScale>
                                    <p:animScale>
                                      <p:cBhvr>
                                        <p:cTn id="17" dur="26">
                                          <p:stCondLst>
                                            <p:cond delay="1642"/>
                                          </p:stCondLst>
                                        </p:cTn>
                                        <p:tgtEl>
                                          <p:spTgt spid="27"/>
                                        </p:tgtEl>
                                      </p:cBhvr>
                                      <p:to x="100000" y="90000"/>
                                    </p:animScale>
                                    <p:animScale>
                                      <p:cBhvr>
                                        <p:cTn id="18" dur="166" decel="50000">
                                          <p:stCondLst>
                                            <p:cond delay="1668"/>
                                          </p:stCondLst>
                                        </p:cTn>
                                        <p:tgtEl>
                                          <p:spTgt spid="27"/>
                                        </p:tgtEl>
                                      </p:cBhvr>
                                      <p:to x="100000" y="100000"/>
                                    </p:animScale>
                                    <p:animScale>
                                      <p:cBhvr>
                                        <p:cTn id="19" dur="26">
                                          <p:stCondLst>
                                            <p:cond delay="1808"/>
                                          </p:stCondLst>
                                        </p:cTn>
                                        <p:tgtEl>
                                          <p:spTgt spid="27"/>
                                        </p:tgtEl>
                                      </p:cBhvr>
                                      <p:to x="100000" y="95000"/>
                                    </p:animScale>
                                    <p:animScale>
                                      <p:cBhvr>
                                        <p:cTn id="20" dur="166" decel="50000">
                                          <p:stCondLst>
                                            <p:cond delay="1834"/>
                                          </p:stCondLst>
                                        </p:cTn>
                                        <p:tgtEl>
                                          <p:spTgt spid="27"/>
                                        </p:tgtEl>
                                      </p:cBhvr>
                                      <p:to x="100000" y="100000"/>
                                    </p:animScale>
                                  </p:childTnLst>
                                </p:cTn>
                              </p:par>
                              <p:par>
                                <p:cTn id="21" presetID="6" presetClass="entr" presetSubtype="16" fill="hold" nodeType="withEffect">
                                  <p:stCondLst>
                                    <p:cond delay="0"/>
                                  </p:stCondLst>
                                  <p:childTnLst>
                                    <p:set>
                                      <p:cBhvr>
                                        <p:cTn id="22" dur="1" fill="hold">
                                          <p:stCondLst>
                                            <p:cond delay="0"/>
                                          </p:stCondLst>
                                        </p:cTn>
                                        <p:tgtEl>
                                          <p:spTgt spid="30">
                                            <p:txEl>
                                              <p:pRg st="0" end="0"/>
                                            </p:txEl>
                                          </p:spTgt>
                                        </p:tgtEl>
                                        <p:attrNameLst>
                                          <p:attrName>style.visibility</p:attrName>
                                        </p:attrNameLst>
                                      </p:cBhvr>
                                      <p:to>
                                        <p:strVal val="visible"/>
                                      </p:to>
                                    </p:set>
                                    <p:animEffect transition="in" filter="circle(in)">
                                      <p:cBhvr>
                                        <p:cTn id="23" dur="2000"/>
                                        <p:tgtEl>
                                          <p:spTgt spid="30">
                                            <p:txEl>
                                              <p:pRg st="0" end="0"/>
                                            </p:txEl>
                                          </p:spTgt>
                                        </p:tgtEl>
                                      </p:cBhvr>
                                    </p:animEffect>
                                  </p:childTnLst>
                                </p:cTn>
                              </p:par>
                              <p:par>
                                <p:cTn id="24" presetID="6" presetClass="entr" presetSubtype="16" fill="hold" nodeType="withEffect">
                                  <p:stCondLst>
                                    <p:cond delay="0"/>
                                  </p:stCondLst>
                                  <p:childTnLst>
                                    <p:set>
                                      <p:cBhvr>
                                        <p:cTn id="25" dur="1" fill="hold">
                                          <p:stCondLst>
                                            <p:cond delay="0"/>
                                          </p:stCondLst>
                                        </p:cTn>
                                        <p:tgtEl>
                                          <p:spTgt spid="30">
                                            <p:txEl>
                                              <p:pRg st="1" end="1"/>
                                            </p:txEl>
                                          </p:spTgt>
                                        </p:tgtEl>
                                        <p:attrNameLst>
                                          <p:attrName>style.visibility</p:attrName>
                                        </p:attrNameLst>
                                      </p:cBhvr>
                                      <p:to>
                                        <p:strVal val="visible"/>
                                      </p:to>
                                    </p:set>
                                    <p:animEffect transition="in" filter="circle(in)">
                                      <p:cBhvr>
                                        <p:cTn id="26" dur="2000"/>
                                        <p:tgtEl>
                                          <p:spTgt spid="30">
                                            <p:txEl>
                                              <p:pRg st="1" end="1"/>
                                            </p:txEl>
                                          </p:spTgt>
                                        </p:tgtEl>
                                      </p:cBhvr>
                                    </p:animEffect>
                                  </p:childTnLst>
                                </p:cTn>
                              </p:par>
                              <p:par>
                                <p:cTn id="27" presetID="6" presetClass="entr" presetSubtype="16" fill="hold" nodeType="withEffect">
                                  <p:stCondLst>
                                    <p:cond delay="0"/>
                                  </p:stCondLst>
                                  <p:childTnLst>
                                    <p:set>
                                      <p:cBhvr>
                                        <p:cTn id="28" dur="1" fill="hold">
                                          <p:stCondLst>
                                            <p:cond delay="0"/>
                                          </p:stCondLst>
                                        </p:cTn>
                                        <p:tgtEl>
                                          <p:spTgt spid="30">
                                            <p:txEl>
                                              <p:pRg st="2" end="2"/>
                                            </p:txEl>
                                          </p:spTgt>
                                        </p:tgtEl>
                                        <p:attrNameLst>
                                          <p:attrName>style.visibility</p:attrName>
                                        </p:attrNameLst>
                                      </p:cBhvr>
                                      <p:to>
                                        <p:strVal val="visible"/>
                                      </p:to>
                                    </p:set>
                                    <p:animEffect transition="in" filter="circle(in)">
                                      <p:cBhvr>
                                        <p:cTn id="29" dur="2000"/>
                                        <p:tgtEl>
                                          <p:spTgt spid="30">
                                            <p:txEl>
                                              <p:pRg st="2" end="2"/>
                                            </p:txEl>
                                          </p:spTgt>
                                        </p:tgtEl>
                                      </p:cBhvr>
                                    </p:animEffect>
                                  </p:childTnLst>
                                </p:cTn>
                              </p:par>
                              <p:par>
                                <p:cTn id="30" presetID="6" presetClass="entr" presetSubtype="16" fill="hold" nodeType="withEffect">
                                  <p:stCondLst>
                                    <p:cond delay="0"/>
                                  </p:stCondLst>
                                  <p:childTnLst>
                                    <p:set>
                                      <p:cBhvr>
                                        <p:cTn id="31" dur="1" fill="hold">
                                          <p:stCondLst>
                                            <p:cond delay="0"/>
                                          </p:stCondLst>
                                        </p:cTn>
                                        <p:tgtEl>
                                          <p:spTgt spid="30">
                                            <p:txEl>
                                              <p:pRg st="3" end="3"/>
                                            </p:txEl>
                                          </p:spTgt>
                                        </p:tgtEl>
                                        <p:attrNameLst>
                                          <p:attrName>style.visibility</p:attrName>
                                        </p:attrNameLst>
                                      </p:cBhvr>
                                      <p:to>
                                        <p:strVal val="visible"/>
                                      </p:to>
                                    </p:set>
                                    <p:animEffect transition="in" filter="circle(in)">
                                      <p:cBhvr>
                                        <p:cTn id="32" dur="2000"/>
                                        <p:tgtEl>
                                          <p:spTgt spid="30">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مخطط انسيابي: تحضير 6"/>
          <p:cNvSpPr/>
          <p:nvPr/>
        </p:nvSpPr>
        <p:spPr>
          <a:xfrm>
            <a:off x="4109987" y="0"/>
            <a:ext cx="4446872" cy="952901"/>
          </a:xfrm>
          <a:prstGeom prst="flowChartPreparation">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9" name="مستطيل 8"/>
          <p:cNvSpPr/>
          <p:nvPr/>
        </p:nvSpPr>
        <p:spPr>
          <a:xfrm>
            <a:off x="4866431" y="198521"/>
            <a:ext cx="2709395" cy="555858"/>
          </a:xfrm>
          <a:prstGeom prst="rect">
            <a:avLst/>
          </a:prstGeom>
        </p:spPr>
        <p:txBody>
          <a:bodyPr wrap="none">
            <a:spAutoFit/>
          </a:bodyPr>
          <a:lstStyle/>
          <a:p>
            <a:pPr algn="just">
              <a:lnSpc>
                <a:spcPct val="115000"/>
              </a:lnSpc>
              <a:spcAft>
                <a:spcPts val="1000"/>
              </a:spcAft>
            </a:pPr>
            <a:r>
              <a:rPr lang="ar-IQ" sz="2800" b="1" dirty="0" smtClean="0">
                <a:solidFill>
                  <a:schemeClr val="bg1"/>
                </a:solidFill>
                <a:effectLst>
                  <a:outerShdw blurRad="38100" dist="38100" dir="2700000" algn="tl">
                    <a:srgbClr val="000000">
                      <a:alpha val="43137"/>
                    </a:srgbClr>
                  </a:outerShdw>
                </a:effectLst>
                <a:latin typeface="Arial Black" panose="020B0A04020102020204" pitchFamily="34" charset="0"/>
                <a:ea typeface="Calibri" panose="020F0502020204030204" pitchFamily="34" charset="0"/>
              </a:rPr>
              <a:t>أقسام الإعداد </a:t>
            </a:r>
            <a:r>
              <a:rPr lang="ar-IQ" sz="2800" b="1" dirty="0" err="1" smtClean="0">
                <a:solidFill>
                  <a:schemeClr val="bg1"/>
                </a:solidFill>
                <a:effectLst>
                  <a:outerShdw blurRad="38100" dist="38100" dir="2700000" algn="tl">
                    <a:srgbClr val="000000">
                      <a:alpha val="43137"/>
                    </a:srgbClr>
                  </a:outerShdw>
                </a:effectLst>
                <a:latin typeface="Arial Black" panose="020B0A04020102020204" pitchFamily="34" charset="0"/>
                <a:ea typeface="Calibri" panose="020F0502020204030204" pitchFamily="34" charset="0"/>
              </a:rPr>
              <a:t>الخططي</a:t>
            </a:r>
            <a:endParaRPr lang="en-US" b="1" dirty="0">
              <a:solidFill>
                <a:schemeClr val="bg1"/>
              </a:solidFill>
              <a:effectLst>
                <a:outerShdw blurRad="38100" dist="38100" dir="2700000" algn="tl">
                  <a:srgbClr val="000000">
                    <a:alpha val="43137"/>
                  </a:srgbClr>
                </a:outerShdw>
              </a:effectLst>
              <a:latin typeface="Arial Black" panose="020B0A04020102020204" pitchFamily="34" charset="0"/>
              <a:ea typeface="Calibri" panose="020F0502020204030204" pitchFamily="34" charset="0"/>
            </a:endParaRPr>
          </a:p>
        </p:txBody>
      </p:sp>
      <p:sp>
        <p:nvSpPr>
          <p:cNvPr id="13" name="مخطط انسيابي: محطة طرفية 12"/>
          <p:cNvSpPr/>
          <p:nvPr/>
        </p:nvSpPr>
        <p:spPr>
          <a:xfrm>
            <a:off x="5645604" y="1205232"/>
            <a:ext cx="6335098" cy="644892"/>
          </a:xfrm>
          <a:prstGeom prst="flowChartTerminator">
            <a:avLst/>
          </a:prstGeom>
        </p:spPr>
        <p:style>
          <a:lnRef idx="1">
            <a:schemeClr val="accent5"/>
          </a:lnRef>
          <a:fillRef idx="2">
            <a:schemeClr val="accent5"/>
          </a:fillRef>
          <a:effectRef idx="1">
            <a:schemeClr val="accent5"/>
          </a:effectRef>
          <a:fontRef idx="minor">
            <a:schemeClr val="dk1"/>
          </a:fontRef>
        </p:style>
        <p:txBody>
          <a:bodyPr rtlCol="0" anchor="ctr"/>
          <a:lstStyle/>
          <a:p>
            <a:pPr lvl="0" algn="just">
              <a:lnSpc>
                <a:spcPct val="115000"/>
              </a:lnSpc>
              <a:spcAft>
                <a:spcPts val="1000"/>
              </a:spcAft>
            </a:pPr>
            <a:r>
              <a:rPr lang="ar-SA" sz="2800" b="1" dirty="0">
                <a:ea typeface="Calibri" panose="020F0502020204030204" pitchFamily="34" charset="0"/>
                <a:cs typeface="Simplified Arabic" panose="02020603050405020304" pitchFamily="18" charset="-78"/>
              </a:rPr>
              <a:t>مميزات وعيوب العينة الدراسية في البحث العلمي</a:t>
            </a:r>
            <a:endParaRPr lang="en-US" sz="2000" dirty="0">
              <a:solidFill>
                <a:schemeClr val="bg1"/>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endParaRPr>
          </a:p>
        </p:txBody>
      </p:sp>
      <p:sp>
        <p:nvSpPr>
          <p:cNvPr id="2" name="مستطيل 1"/>
          <p:cNvSpPr/>
          <p:nvPr/>
        </p:nvSpPr>
        <p:spPr>
          <a:xfrm>
            <a:off x="4711078" y="1963830"/>
            <a:ext cx="7442421" cy="503215"/>
          </a:xfrm>
          <a:prstGeom prst="rect">
            <a:avLst/>
          </a:prstGeom>
          <a:noFill/>
          <a:ln w="38100"/>
        </p:spPr>
        <p:style>
          <a:lnRef idx="2">
            <a:schemeClr val="accent2"/>
          </a:lnRef>
          <a:fillRef idx="1">
            <a:schemeClr val="lt1"/>
          </a:fillRef>
          <a:effectRef idx="0">
            <a:schemeClr val="accent2"/>
          </a:effectRef>
          <a:fontRef idx="minor">
            <a:schemeClr val="dk1"/>
          </a:fontRef>
        </p:style>
        <p:txBody>
          <a:bodyPr wrap="square">
            <a:spAutoFit/>
          </a:bodyPr>
          <a:lstStyle/>
          <a:p>
            <a:pPr algn="just">
              <a:lnSpc>
                <a:spcPct val="115000"/>
              </a:lnSpc>
              <a:spcAft>
                <a:spcPts val="1000"/>
              </a:spcAft>
            </a:pPr>
            <a:r>
              <a:rPr lang="ar-SA" sz="2400" b="1" dirty="0">
                <a:solidFill>
                  <a:schemeClr val="tx1"/>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Simplified Arabic" panose="02020603050405020304" pitchFamily="18" charset="-78"/>
              </a:rPr>
              <a:t>أن هناك العديد من المزايا والعيوب في العينات الدراسية في البحث </a:t>
            </a:r>
            <a:r>
              <a:rPr lang="ar-SA" sz="2400" b="1" dirty="0" smtClean="0">
                <a:solidFill>
                  <a:schemeClr val="tx1"/>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Simplified Arabic" panose="02020603050405020304" pitchFamily="18" charset="-78"/>
              </a:rPr>
              <a:t>العلمي:</a:t>
            </a:r>
            <a:r>
              <a:rPr lang="ar-IQ" sz="2400" b="1" dirty="0" smtClean="0">
                <a:solidFill>
                  <a:schemeClr val="tx1"/>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Arial" panose="020B0604020202020204" pitchFamily="34" charset="0"/>
              </a:rPr>
              <a:t> </a:t>
            </a:r>
          </a:p>
        </p:txBody>
      </p:sp>
      <p:sp>
        <p:nvSpPr>
          <p:cNvPr id="3" name="مستطيل 2"/>
          <p:cNvSpPr/>
          <p:nvPr/>
        </p:nvSpPr>
        <p:spPr>
          <a:xfrm>
            <a:off x="9434812" y="2579827"/>
            <a:ext cx="2545890" cy="489749"/>
          </a:xfrm>
          <a:prstGeom prst="rect">
            <a:avLst/>
          </a:prstGeom>
          <a:ln>
            <a:noFill/>
          </a:ln>
        </p:spPr>
        <p:style>
          <a:lnRef idx="2">
            <a:schemeClr val="accent2"/>
          </a:lnRef>
          <a:fillRef idx="1">
            <a:schemeClr val="lt1"/>
          </a:fillRef>
          <a:effectRef idx="0">
            <a:schemeClr val="accent2"/>
          </a:effectRef>
          <a:fontRef idx="minor">
            <a:schemeClr val="dk1"/>
          </a:fontRef>
        </p:style>
        <p:txBody>
          <a:bodyPr wrap="none">
            <a:spAutoFit/>
          </a:bodyPr>
          <a:lstStyle/>
          <a:p>
            <a:pPr algn="just">
              <a:lnSpc>
                <a:spcPct val="115000"/>
              </a:lnSpc>
              <a:spcAft>
                <a:spcPts val="1000"/>
              </a:spcAft>
            </a:pPr>
            <a:r>
              <a:rPr lang="ar-SA" sz="2400" b="1"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rPr>
              <a:t>فتتمثل المزايا في الآتي:</a:t>
            </a:r>
            <a:endParaRPr lang="en-US" b="1"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endParaRPr>
          </a:p>
        </p:txBody>
      </p:sp>
      <p:sp>
        <p:nvSpPr>
          <p:cNvPr id="4" name="مستطيل 3"/>
          <p:cNvSpPr/>
          <p:nvPr/>
        </p:nvSpPr>
        <p:spPr>
          <a:xfrm>
            <a:off x="6057499" y="3315073"/>
            <a:ext cx="6096000" cy="3347840"/>
          </a:xfrm>
          <a:prstGeom prst="rect">
            <a:avLst/>
          </a:prstGeom>
        </p:spPr>
        <p:style>
          <a:lnRef idx="2">
            <a:schemeClr val="accent1"/>
          </a:lnRef>
          <a:fillRef idx="1">
            <a:schemeClr val="lt1"/>
          </a:fillRef>
          <a:effectRef idx="0">
            <a:schemeClr val="accent1"/>
          </a:effectRef>
          <a:fontRef idx="minor">
            <a:schemeClr val="dk1"/>
          </a:fontRef>
        </p:style>
        <p:txBody>
          <a:bodyPr>
            <a:spAutoFit/>
          </a:bodyPr>
          <a:lstStyle/>
          <a:p>
            <a:pPr algn="just">
              <a:lnSpc>
                <a:spcPct val="150000"/>
              </a:lnSpc>
            </a:pPr>
            <a:r>
              <a:rPr lang="ar-IQ" sz="2400" b="1" dirty="0" smtClean="0">
                <a:effectLst>
                  <a:outerShdw blurRad="38100" dist="38100" dir="2700000" algn="tl">
                    <a:srgbClr val="000000">
                      <a:alpha val="43137"/>
                    </a:srgbClr>
                  </a:outerShdw>
                </a:effectLst>
              </a:rPr>
              <a:t>1.توفير </a:t>
            </a:r>
            <a:r>
              <a:rPr lang="ar-IQ" sz="2400" b="1" dirty="0">
                <a:effectLst>
                  <a:outerShdw blurRad="38100" dist="38100" dir="2700000" algn="tl">
                    <a:srgbClr val="000000">
                      <a:alpha val="43137"/>
                    </a:srgbClr>
                  </a:outerShdw>
                </a:effectLst>
              </a:rPr>
              <a:t>الوقت والجهد والتكاليف المادية وذلك بسبب إجراء البحث على نموذج محدد من المجتمع الأصلي.</a:t>
            </a:r>
          </a:p>
          <a:p>
            <a:pPr algn="just">
              <a:lnSpc>
                <a:spcPct val="150000"/>
              </a:lnSpc>
            </a:pPr>
            <a:r>
              <a:rPr lang="ar-IQ" sz="2400" b="1" dirty="0" smtClean="0">
                <a:effectLst>
                  <a:outerShdw blurRad="38100" dist="38100" dir="2700000" algn="tl">
                    <a:srgbClr val="000000">
                      <a:alpha val="43137"/>
                    </a:srgbClr>
                  </a:outerShdw>
                </a:effectLst>
              </a:rPr>
              <a:t>2.يمكن </a:t>
            </a:r>
            <a:r>
              <a:rPr lang="ar-IQ" sz="2400" b="1" dirty="0">
                <a:effectLst>
                  <a:outerShdw blurRad="38100" dist="38100" dir="2700000" algn="tl">
                    <a:srgbClr val="000000">
                      <a:alpha val="43137"/>
                    </a:srgbClr>
                  </a:outerShdw>
                </a:effectLst>
              </a:rPr>
              <a:t>من خلال عينة الدراسة الحصول على معلومات أكثر مما سيحصل عليها الباحث إذا درس جميع أفراد مجتمع الدراسة.</a:t>
            </a:r>
          </a:p>
          <a:p>
            <a:pPr algn="just">
              <a:lnSpc>
                <a:spcPct val="150000"/>
              </a:lnSpc>
            </a:pPr>
            <a:r>
              <a:rPr lang="ar-IQ" sz="2400" b="1" dirty="0" smtClean="0">
                <a:effectLst>
                  <a:outerShdw blurRad="38100" dist="38100" dir="2700000" algn="tl">
                    <a:srgbClr val="000000">
                      <a:alpha val="43137"/>
                    </a:srgbClr>
                  </a:outerShdw>
                </a:effectLst>
              </a:rPr>
              <a:t>3.سهولة </a:t>
            </a:r>
            <a:r>
              <a:rPr lang="ar-IQ" sz="2400" b="1" dirty="0">
                <a:effectLst>
                  <a:outerShdw blurRad="38100" dist="38100" dir="2700000" algn="tl">
                    <a:srgbClr val="000000">
                      <a:alpha val="43137"/>
                    </a:srgbClr>
                  </a:outerShdw>
                </a:effectLst>
              </a:rPr>
              <a:t>متابعة العينات والحصول على نتائج وافية ودقيقة.</a:t>
            </a:r>
          </a:p>
        </p:txBody>
      </p:sp>
      <p:sp>
        <p:nvSpPr>
          <p:cNvPr id="8" name="مستطيل 7"/>
          <p:cNvSpPr/>
          <p:nvPr/>
        </p:nvSpPr>
        <p:spPr>
          <a:xfrm>
            <a:off x="1755133" y="2578833"/>
            <a:ext cx="7780941" cy="489749"/>
          </a:xfrm>
          <a:prstGeom prst="rect">
            <a:avLst/>
          </a:prstGeom>
          <a:ln>
            <a:noFill/>
          </a:ln>
        </p:spPr>
        <p:style>
          <a:lnRef idx="2">
            <a:schemeClr val="accent2"/>
          </a:lnRef>
          <a:fillRef idx="1">
            <a:schemeClr val="lt1"/>
          </a:fillRef>
          <a:effectRef idx="0">
            <a:schemeClr val="accent2"/>
          </a:effectRef>
          <a:fontRef idx="minor">
            <a:schemeClr val="dk1"/>
          </a:fontRef>
        </p:style>
        <p:txBody>
          <a:bodyPr rtlCol="0" anchor="ctr"/>
          <a:lstStyle/>
          <a:p>
            <a:pPr algn="l"/>
            <a:r>
              <a:rPr lang="ar-SA" sz="2400" b="1" dirty="0">
                <a:effectLst>
                  <a:outerShdw blurRad="38100" dist="38100" dir="2700000" algn="tl">
                    <a:srgbClr val="000000">
                      <a:alpha val="43137"/>
                    </a:srgbClr>
                  </a:outerShdw>
                </a:effectLst>
              </a:rPr>
              <a:t>عيوب العينات:</a:t>
            </a:r>
            <a:endParaRPr lang="en-US" sz="2400" b="1" dirty="0">
              <a:effectLst>
                <a:outerShdw blurRad="38100" dist="38100" dir="2700000" algn="tl">
                  <a:srgbClr val="000000">
                    <a:alpha val="43137"/>
                  </a:srgbClr>
                </a:outerShdw>
              </a:effectLst>
            </a:endParaRPr>
          </a:p>
        </p:txBody>
      </p:sp>
      <p:sp>
        <p:nvSpPr>
          <p:cNvPr id="10" name="مستطيل 9"/>
          <p:cNvSpPr/>
          <p:nvPr/>
        </p:nvSpPr>
        <p:spPr>
          <a:xfrm>
            <a:off x="221243" y="3068582"/>
            <a:ext cx="5836256" cy="3720057"/>
          </a:xfrm>
          <a:prstGeom prst="rect">
            <a:avLst/>
          </a:prstGeom>
        </p:spPr>
        <p:style>
          <a:lnRef idx="2">
            <a:schemeClr val="accent1"/>
          </a:lnRef>
          <a:fillRef idx="1">
            <a:schemeClr val="lt1"/>
          </a:fillRef>
          <a:effectRef idx="0">
            <a:schemeClr val="accent1"/>
          </a:effectRef>
          <a:fontRef idx="minor">
            <a:schemeClr val="dk1"/>
          </a:fontRef>
        </p:style>
        <p:txBody>
          <a:bodyPr wrap="square">
            <a:spAutoFit/>
          </a:bodyPr>
          <a:lstStyle/>
          <a:p>
            <a:pPr marL="55563" lvl="0" indent="-1588" algn="just">
              <a:lnSpc>
                <a:spcPct val="115000"/>
              </a:lnSpc>
              <a:spcAft>
                <a:spcPts val="1000"/>
              </a:spcAft>
              <a:buFont typeface="+mj-lt"/>
              <a:buAutoNum type="arabicPeriod"/>
              <a:tabLst>
                <a:tab pos="228600" algn="l"/>
              </a:tabLst>
            </a:pPr>
            <a:r>
              <a:rPr lang="ar-SA" sz="2300" b="1"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Simplified Arabic" panose="02020603050405020304" pitchFamily="18" charset="-78"/>
              </a:rPr>
              <a:t>إن الخطأ في اختيار العينة يؤثر بالسلب على نتائج البحث العلمي.</a:t>
            </a:r>
            <a:endParaRPr lang="en-US" sz="2300" b="1"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Arial" panose="020B0604020202020204" pitchFamily="34" charset="0"/>
            </a:endParaRPr>
          </a:p>
          <a:p>
            <a:pPr marL="55563" lvl="0" indent="-1588" algn="just">
              <a:lnSpc>
                <a:spcPct val="115000"/>
              </a:lnSpc>
              <a:spcAft>
                <a:spcPts val="1000"/>
              </a:spcAft>
              <a:buFont typeface="+mj-lt"/>
              <a:buAutoNum type="arabicPeriod"/>
              <a:tabLst>
                <a:tab pos="228600" algn="l"/>
              </a:tabLst>
            </a:pPr>
            <a:r>
              <a:rPr lang="ar-SA" sz="2300" b="1"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Simplified Arabic" panose="02020603050405020304" pitchFamily="18" charset="-78"/>
              </a:rPr>
              <a:t>مراعاة حجم العينة لأنه في بعض الأحيان يؤثر بشكل كبير وملحوظ  في نتائج البحث العلمي.</a:t>
            </a:r>
            <a:endParaRPr lang="en-US" sz="2300" b="1"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Arial" panose="020B0604020202020204" pitchFamily="34" charset="0"/>
            </a:endParaRPr>
          </a:p>
          <a:p>
            <a:pPr marL="55563" lvl="0" indent="-1588" algn="just">
              <a:lnSpc>
                <a:spcPct val="115000"/>
              </a:lnSpc>
              <a:spcAft>
                <a:spcPts val="1000"/>
              </a:spcAft>
              <a:buFont typeface="+mj-lt"/>
              <a:buAutoNum type="arabicPeriod"/>
              <a:tabLst>
                <a:tab pos="228600" algn="l"/>
              </a:tabLst>
            </a:pPr>
            <a:r>
              <a:rPr lang="ar-SA" sz="2300" b="1"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Simplified Arabic" panose="02020603050405020304" pitchFamily="18" charset="-78"/>
              </a:rPr>
              <a:t>من الممكن حدوث أخطاء ناتجة من ردود أفعال العينة التي اختارها الباحث لدراستها.</a:t>
            </a:r>
            <a:endParaRPr lang="en-US" sz="2300" b="1"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Arial" panose="020B0604020202020204" pitchFamily="34" charset="0"/>
            </a:endParaRPr>
          </a:p>
          <a:p>
            <a:pPr marL="55563" lvl="0" indent="-1588" algn="just">
              <a:lnSpc>
                <a:spcPct val="115000"/>
              </a:lnSpc>
              <a:spcAft>
                <a:spcPts val="1000"/>
              </a:spcAft>
              <a:buFont typeface="+mj-lt"/>
              <a:buAutoNum type="arabicPeriod"/>
              <a:tabLst>
                <a:tab pos="228600" algn="l"/>
              </a:tabLst>
            </a:pPr>
            <a:r>
              <a:rPr lang="ar-SA" sz="2300" b="1"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Simplified Arabic" panose="02020603050405020304" pitchFamily="18" charset="-78"/>
              </a:rPr>
              <a:t>عدم تكافؤ اختيار العينة مع نوعية الدراسة ومستواها العلمي.</a:t>
            </a:r>
            <a:endParaRPr lang="en-US" sz="2300" b="1"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38852735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additive="base">
                                        <p:cTn id="7" dur="500" fill="hold"/>
                                        <p:tgtEl>
                                          <p:spTgt spid="9"/>
                                        </p:tgtEl>
                                        <p:attrNameLst>
                                          <p:attrName>ppt_x</p:attrName>
                                        </p:attrNameLst>
                                      </p:cBhvr>
                                      <p:tavLst>
                                        <p:tav tm="0">
                                          <p:val>
                                            <p:strVal val="#ppt_x"/>
                                          </p:val>
                                        </p:tav>
                                        <p:tav tm="100000">
                                          <p:val>
                                            <p:strVal val="#ppt_x"/>
                                          </p:val>
                                        </p:tav>
                                      </p:tavLst>
                                    </p:anim>
                                    <p:anim calcmode="lin" valueType="num">
                                      <p:cBhvr additive="base">
                                        <p:cTn id="8" dur="500" fill="hold"/>
                                        <p:tgtEl>
                                          <p:spTgt spid="9"/>
                                        </p:tgtEl>
                                        <p:attrNameLst>
                                          <p:attrName>ppt_y</p:attrName>
                                        </p:attrNameLst>
                                      </p:cBhvr>
                                      <p:tavLst>
                                        <p:tav tm="0">
                                          <p:val>
                                            <p:strVal val="1+#ppt_h/2"/>
                                          </p:val>
                                        </p:tav>
                                        <p:tav tm="100000">
                                          <p:val>
                                            <p:strVal val="#ppt_y"/>
                                          </p:val>
                                        </p:tav>
                                      </p:tavLst>
                                    </p:anim>
                                  </p:childTnLst>
                                </p:cTn>
                              </p:par>
                              <p:par>
                                <p:cTn id="9" presetID="42" presetClass="entr" presetSubtype="0" fill="hold" grpId="0" nodeType="withEffect">
                                  <p:stCondLst>
                                    <p:cond delay="0"/>
                                  </p:stCondLst>
                                  <p:childTnLst>
                                    <p:set>
                                      <p:cBhvr>
                                        <p:cTn id="10" dur="1" fill="hold">
                                          <p:stCondLst>
                                            <p:cond delay="0"/>
                                          </p:stCondLst>
                                        </p:cTn>
                                        <p:tgtEl>
                                          <p:spTgt spid="13"/>
                                        </p:tgtEl>
                                        <p:attrNameLst>
                                          <p:attrName>style.visibility</p:attrName>
                                        </p:attrNameLst>
                                      </p:cBhvr>
                                      <p:to>
                                        <p:strVal val="visible"/>
                                      </p:to>
                                    </p:set>
                                    <p:animEffect transition="in" filter="fade">
                                      <p:cBhvr>
                                        <p:cTn id="11" dur="1000"/>
                                        <p:tgtEl>
                                          <p:spTgt spid="13"/>
                                        </p:tgtEl>
                                      </p:cBhvr>
                                    </p:animEffect>
                                    <p:anim calcmode="lin" valueType="num">
                                      <p:cBhvr>
                                        <p:cTn id="12" dur="1000" fill="hold"/>
                                        <p:tgtEl>
                                          <p:spTgt spid="13"/>
                                        </p:tgtEl>
                                        <p:attrNameLst>
                                          <p:attrName>ppt_x</p:attrName>
                                        </p:attrNameLst>
                                      </p:cBhvr>
                                      <p:tavLst>
                                        <p:tav tm="0">
                                          <p:val>
                                            <p:strVal val="#ppt_x"/>
                                          </p:val>
                                        </p:tav>
                                        <p:tav tm="100000">
                                          <p:val>
                                            <p:strVal val="#ppt_x"/>
                                          </p:val>
                                        </p:tav>
                                      </p:tavLst>
                                    </p:anim>
                                    <p:anim calcmode="lin" valueType="num">
                                      <p:cBhvr>
                                        <p:cTn id="13" dur="1000" fill="hold"/>
                                        <p:tgtEl>
                                          <p:spTgt spid="13"/>
                                        </p:tgtEl>
                                        <p:attrNameLst>
                                          <p:attrName>ppt_y</p:attrName>
                                        </p:attrNameLst>
                                      </p:cBhvr>
                                      <p:tavLst>
                                        <p:tav tm="0">
                                          <p:val>
                                            <p:strVal val="#ppt_y+.1"/>
                                          </p:val>
                                        </p:tav>
                                        <p:tav tm="100000">
                                          <p:val>
                                            <p:strVal val="#ppt_y"/>
                                          </p:val>
                                        </p:tav>
                                      </p:tavLst>
                                    </p:anim>
                                  </p:childTnLst>
                                </p:cTn>
                              </p:par>
                              <p:par>
                                <p:cTn id="14" presetID="10" presetClass="entr" presetSubtype="0" fill="hold" grpId="0" nodeType="withEffect">
                                  <p:stCondLst>
                                    <p:cond delay="0"/>
                                  </p:stCondLst>
                                  <p:childTnLst>
                                    <p:set>
                                      <p:cBhvr>
                                        <p:cTn id="15" dur="1" fill="hold">
                                          <p:stCondLst>
                                            <p:cond delay="0"/>
                                          </p:stCondLst>
                                        </p:cTn>
                                        <p:tgtEl>
                                          <p:spTgt spid="4"/>
                                        </p:tgtEl>
                                        <p:attrNameLst>
                                          <p:attrName>style.visibility</p:attrName>
                                        </p:attrNameLst>
                                      </p:cBhvr>
                                      <p:to>
                                        <p:strVal val="visible"/>
                                      </p:to>
                                    </p:set>
                                    <p:animEffect transition="in" filter="fade">
                                      <p:cBhvr>
                                        <p:cTn id="16" dur="500"/>
                                        <p:tgtEl>
                                          <p:spTgt spid="4"/>
                                        </p:tgtEl>
                                      </p:cBhvr>
                                    </p:animEffect>
                                  </p:childTnLst>
                                </p:cTn>
                              </p:par>
                              <p:par>
                                <p:cTn id="17" presetID="22" presetClass="entr" presetSubtype="4" fill="hold" grpId="0" nodeType="withEffect">
                                  <p:stCondLst>
                                    <p:cond delay="0"/>
                                  </p:stCondLst>
                                  <p:childTnLst>
                                    <p:set>
                                      <p:cBhvr>
                                        <p:cTn id="18" dur="1" fill="hold">
                                          <p:stCondLst>
                                            <p:cond delay="0"/>
                                          </p:stCondLst>
                                        </p:cTn>
                                        <p:tgtEl>
                                          <p:spTgt spid="10"/>
                                        </p:tgtEl>
                                        <p:attrNameLst>
                                          <p:attrName>style.visibility</p:attrName>
                                        </p:attrNameLst>
                                      </p:cBhvr>
                                      <p:to>
                                        <p:strVal val="visible"/>
                                      </p:to>
                                    </p:set>
                                    <p:animEffect transition="in" filter="wipe(down)">
                                      <p:cBhvr>
                                        <p:cTn id="19"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3" grpId="0" animBg="1"/>
      <p:bldP spid="4" grpId="0" animBg="1"/>
      <p:bldP spid="10"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مخطط انسيابي: محطة طرفية 12"/>
          <p:cNvSpPr/>
          <p:nvPr/>
        </p:nvSpPr>
        <p:spPr>
          <a:xfrm>
            <a:off x="3943848" y="122199"/>
            <a:ext cx="8147994" cy="644892"/>
          </a:xfrm>
          <a:prstGeom prst="flowChartTerminator">
            <a:avLst/>
          </a:prstGeom>
        </p:spPr>
        <p:style>
          <a:lnRef idx="1">
            <a:schemeClr val="accent1"/>
          </a:lnRef>
          <a:fillRef idx="2">
            <a:schemeClr val="accent1"/>
          </a:fillRef>
          <a:effectRef idx="1">
            <a:schemeClr val="accent1"/>
          </a:effectRef>
          <a:fontRef idx="minor">
            <a:schemeClr val="dk1"/>
          </a:fontRef>
        </p:style>
        <p:txBody>
          <a:bodyPr rtlCol="0" anchor="ctr"/>
          <a:lstStyle/>
          <a:p>
            <a:pPr lvl="0"/>
            <a:r>
              <a:rPr lang="ar-SA" sz="2800" b="1" dirty="0">
                <a:ea typeface="Calibri" panose="020F0502020204030204" pitchFamily="34" charset="0"/>
                <a:cs typeface="Simplified Arabic" panose="02020603050405020304" pitchFamily="18" charset="-78"/>
              </a:rPr>
              <a:t>طرق لـ جمع المعلومات للبحث العلمي في تحليلات الأبحاث</a:t>
            </a:r>
            <a:endParaRPr lang="en-US" sz="2800" dirty="0"/>
          </a:p>
        </p:txBody>
      </p:sp>
      <p:graphicFrame>
        <p:nvGraphicFramePr>
          <p:cNvPr id="3" name="رسم تخطيطي 2"/>
          <p:cNvGraphicFramePr/>
          <p:nvPr>
            <p:extLst>
              <p:ext uri="{D42A27DB-BD31-4B8C-83A1-F6EECF244321}">
                <p14:modId xmlns:p14="http://schemas.microsoft.com/office/powerpoint/2010/main" val="2264710726"/>
              </p:ext>
            </p:extLst>
          </p:nvPr>
        </p:nvGraphicFramePr>
        <p:xfrm>
          <a:off x="612251" y="926118"/>
          <a:ext cx="10789920" cy="559771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9970704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1" presetClass="entr" presetSubtype="1" fill="hold" nodeType="withEffect">
                                  <p:stCondLst>
                                    <p:cond delay="0"/>
                                  </p:stCondLst>
                                  <p:childTnLst>
                                    <p:set>
                                      <p:cBhvr>
                                        <p:cTn id="6" dur="1" fill="hold">
                                          <p:stCondLst>
                                            <p:cond delay="0"/>
                                          </p:stCondLst>
                                        </p:cTn>
                                        <p:tgtEl>
                                          <p:spTgt spid="13">
                                            <p:txEl>
                                              <p:pRg st="0" end="0"/>
                                            </p:txEl>
                                          </p:spTgt>
                                        </p:tgtEl>
                                        <p:attrNameLst>
                                          <p:attrName>style.visibility</p:attrName>
                                        </p:attrNameLst>
                                      </p:cBhvr>
                                      <p:to>
                                        <p:strVal val="visible"/>
                                      </p:to>
                                    </p:set>
                                    <p:animEffect transition="in" filter="wheel(1)">
                                      <p:cBhvr>
                                        <p:cTn id="7" dur="2000"/>
                                        <p:tgtEl>
                                          <p:spTgt spid="13">
                                            <p:txEl>
                                              <p:pRg st="0" end="0"/>
                                            </p:txEl>
                                          </p:spTgt>
                                        </p:tgtEl>
                                      </p:cBhvr>
                                    </p:animEffect>
                                  </p:childTnLst>
                                </p:cTn>
                              </p:par>
                              <p:par>
                                <p:cTn id="8" presetID="31" presetClass="entr" presetSubtype="0" fill="hold" grpId="0" nodeType="withEffect">
                                  <p:stCondLst>
                                    <p:cond delay="0"/>
                                  </p:stCondLst>
                                  <p:childTnLst>
                                    <p:set>
                                      <p:cBhvr>
                                        <p:cTn id="9" dur="1" fill="hold">
                                          <p:stCondLst>
                                            <p:cond delay="0"/>
                                          </p:stCondLst>
                                        </p:cTn>
                                        <p:tgtEl>
                                          <p:spTgt spid="3"/>
                                        </p:tgtEl>
                                        <p:attrNameLst>
                                          <p:attrName>style.visibility</p:attrName>
                                        </p:attrNameLst>
                                      </p:cBhvr>
                                      <p:to>
                                        <p:strVal val="visible"/>
                                      </p:to>
                                    </p:set>
                                    <p:anim calcmode="lin" valueType="num">
                                      <p:cBhvr>
                                        <p:cTn id="10" dur="1000" fill="hold"/>
                                        <p:tgtEl>
                                          <p:spTgt spid="3"/>
                                        </p:tgtEl>
                                        <p:attrNameLst>
                                          <p:attrName>ppt_w</p:attrName>
                                        </p:attrNameLst>
                                      </p:cBhvr>
                                      <p:tavLst>
                                        <p:tav tm="0">
                                          <p:val>
                                            <p:fltVal val="0"/>
                                          </p:val>
                                        </p:tav>
                                        <p:tav tm="100000">
                                          <p:val>
                                            <p:strVal val="#ppt_w"/>
                                          </p:val>
                                        </p:tav>
                                      </p:tavLst>
                                    </p:anim>
                                    <p:anim calcmode="lin" valueType="num">
                                      <p:cBhvr>
                                        <p:cTn id="11" dur="1000" fill="hold"/>
                                        <p:tgtEl>
                                          <p:spTgt spid="3"/>
                                        </p:tgtEl>
                                        <p:attrNameLst>
                                          <p:attrName>ppt_h</p:attrName>
                                        </p:attrNameLst>
                                      </p:cBhvr>
                                      <p:tavLst>
                                        <p:tav tm="0">
                                          <p:val>
                                            <p:fltVal val="0"/>
                                          </p:val>
                                        </p:tav>
                                        <p:tav tm="100000">
                                          <p:val>
                                            <p:strVal val="#ppt_h"/>
                                          </p:val>
                                        </p:tav>
                                      </p:tavLst>
                                    </p:anim>
                                    <p:anim calcmode="lin" valueType="num">
                                      <p:cBhvr>
                                        <p:cTn id="12" dur="1000" fill="hold"/>
                                        <p:tgtEl>
                                          <p:spTgt spid="3"/>
                                        </p:tgtEl>
                                        <p:attrNameLst>
                                          <p:attrName>style.rotation</p:attrName>
                                        </p:attrNameLst>
                                      </p:cBhvr>
                                      <p:tavLst>
                                        <p:tav tm="0">
                                          <p:val>
                                            <p:fltVal val="90"/>
                                          </p:val>
                                        </p:tav>
                                        <p:tav tm="100000">
                                          <p:val>
                                            <p:fltVal val="0"/>
                                          </p:val>
                                        </p:tav>
                                      </p:tavLst>
                                    </p:anim>
                                    <p:animEffect transition="in" filter="fade">
                                      <p:cBhvr>
                                        <p:cTn id="13" dur="1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3" grpId="0">
        <p:bldAsOne/>
      </p:bldGraphic>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مخطط انسيابي: تحضير 6"/>
          <p:cNvSpPr/>
          <p:nvPr/>
        </p:nvSpPr>
        <p:spPr>
          <a:xfrm>
            <a:off x="4109987" y="0"/>
            <a:ext cx="4446872" cy="952901"/>
          </a:xfrm>
          <a:prstGeom prst="flowChartPreparation">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9" name="مستطيل 8"/>
          <p:cNvSpPr/>
          <p:nvPr/>
        </p:nvSpPr>
        <p:spPr>
          <a:xfrm>
            <a:off x="4257290" y="198521"/>
            <a:ext cx="3927678" cy="555858"/>
          </a:xfrm>
          <a:prstGeom prst="rect">
            <a:avLst/>
          </a:prstGeom>
        </p:spPr>
        <p:txBody>
          <a:bodyPr wrap="none">
            <a:spAutoFit/>
          </a:bodyPr>
          <a:lstStyle/>
          <a:p>
            <a:pPr algn="just">
              <a:lnSpc>
                <a:spcPct val="115000"/>
              </a:lnSpc>
              <a:spcAft>
                <a:spcPts val="1000"/>
              </a:spcAft>
            </a:pPr>
            <a:r>
              <a:rPr lang="ar-IQ" sz="2800" b="1" dirty="0">
                <a:solidFill>
                  <a:schemeClr val="bg1"/>
                </a:solidFill>
                <a:effectLst>
                  <a:outerShdw blurRad="38100" dist="38100" dir="2700000" algn="tl">
                    <a:srgbClr val="000000">
                      <a:alpha val="43137"/>
                    </a:srgbClr>
                  </a:outerShdw>
                </a:effectLst>
                <a:latin typeface="Arial Black" panose="020B0A04020102020204" pitchFamily="34" charset="0"/>
                <a:ea typeface="Calibri" panose="020F0502020204030204" pitchFamily="34" charset="0"/>
              </a:rPr>
              <a:t>طريقتا جمع البيانات </a:t>
            </a:r>
            <a:r>
              <a:rPr lang="ar-IQ" sz="2800" b="1" dirty="0" smtClean="0">
                <a:solidFill>
                  <a:schemeClr val="bg1"/>
                </a:solidFill>
                <a:effectLst>
                  <a:outerShdw blurRad="38100" dist="38100" dir="2700000" algn="tl">
                    <a:srgbClr val="000000">
                      <a:alpha val="43137"/>
                    </a:srgbClr>
                  </a:outerShdw>
                </a:effectLst>
                <a:latin typeface="Arial Black" panose="020B0A04020102020204" pitchFamily="34" charset="0"/>
                <a:ea typeface="Calibri" panose="020F0502020204030204" pitchFamily="34" charset="0"/>
              </a:rPr>
              <a:t>الرئيسيتين</a:t>
            </a:r>
            <a:endParaRPr lang="en-US" b="1" dirty="0">
              <a:solidFill>
                <a:schemeClr val="bg1"/>
              </a:solidFill>
              <a:effectLst>
                <a:outerShdw blurRad="38100" dist="38100" dir="2700000" algn="tl">
                  <a:srgbClr val="000000">
                    <a:alpha val="43137"/>
                  </a:srgbClr>
                </a:outerShdw>
              </a:effectLst>
              <a:latin typeface="Arial Black" panose="020B0A04020102020204" pitchFamily="34" charset="0"/>
              <a:ea typeface="Calibri" panose="020F0502020204030204" pitchFamily="34" charset="0"/>
            </a:endParaRPr>
          </a:p>
        </p:txBody>
      </p:sp>
      <p:sp>
        <p:nvSpPr>
          <p:cNvPr id="13" name="مخطط انسيابي: محطة طرفية 12"/>
          <p:cNvSpPr/>
          <p:nvPr/>
        </p:nvSpPr>
        <p:spPr>
          <a:xfrm>
            <a:off x="7180029" y="1052356"/>
            <a:ext cx="4740860" cy="644892"/>
          </a:xfrm>
          <a:prstGeom prst="flowChartTerminator">
            <a:avLst/>
          </a:prstGeom>
        </p:spPr>
        <p:style>
          <a:lnRef idx="1">
            <a:schemeClr val="accent1"/>
          </a:lnRef>
          <a:fillRef idx="3">
            <a:schemeClr val="accent1"/>
          </a:fillRef>
          <a:effectRef idx="2">
            <a:schemeClr val="accent1"/>
          </a:effectRef>
          <a:fontRef idx="minor">
            <a:schemeClr val="lt1"/>
          </a:fontRef>
        </p:style>
        <p:txBody>
          <a:bodyPr rtlCol="0" anchor="ctr"/>
          <a:lstStyle/>
          <a:p>
            <a:pPr lvl="0" algn="ctr">
              <a:lnSpc>
                <a:spcPct val="115000"/>
              </a:lnSpc>
              <a:spcAft>
                <a:spcPts val="1000"/>
              </a:spcAft>
            </a:pPr>
            <a:r>
              <a:rPr lang="ar-SA" sz="2800" b="1" dirty="0">
                <a:effectLst>
                  <a:outerShdw blurRad="38100" dist="38100" dir="2700000" algn="tl">
                    <a:srgbClr val="000000">
                      <a:alpha val="43137"/>
                    </a:srgbClr>
                  </a:outerShdw>
                </a:effectLst>
                <a:ea typeface="Calibri" panose="020F0502020204030204" pitchFamily="34" charset="0"/>
              </a:rPr>
              <a:t>طريقة جمع البيانات الأولية</a:t>
            </a:r>
            <a:endParaRPr lang="en-US" sz="2800" b="1" dirty="0">
              <a:solidFill>
                <a:schemeClr val="bg1"/>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endParaRPr>
          </a:p>
        </p:txBody>
      </p:sp>
      <p:sp>
        <p:nvSpPr>
          <p:cNvPr id="2" name="مستطيل 1"/>
          <p:cNvSpPr/>
          <p:nvPr/>
        </p:nvSpPr>
        <p:spPr>
          <a:xfrm>
            <a:off x="163629" y="1796703"/>
            <a:ext cx="12028371" cy="1777410"/>
          </a:xfrm>
          <a:prstGeom prst="rect">
            <a:avLst/>
          </a:prstGeom>
        </p:spPr>
        <p:txBody>
          <a:bodyPr wrap="square">
            <a:spAutoFit/>
          </a:bodyPr>
          <a:lstStyle/>
          <a:p>
            <a:pPr lvl="0" algn="just">
              <a:lnSpc>
                <a:spcPct val="115000"/>
              </a:lnSpc>
              <a:spcAft>
                <a:spcPts val="1000"/>
              </a:spcAft>
            </a:pPr>
            <a:r>
              <a:rPr lang="ar-SA" sz="2400" b="1" dirty="0" smtClean="0">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Simplified Arabic" panose="02020603050405020304" pitchFamily="18" charset="-78"/>
              </a:rPr>
              <a:t>كما </a:t>
            </a:r>
            <a:r>
              <a:rPr lang="ar-SA" sz="2400" b="1"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Simplified Arabic" panose="02020603050405020304" pitchFamily="18" charset="-78"/>
              </a:rPr>
              <a:t>يوحي الاسم ، هذه بيانات أصلية مباشرة تم جمعها من قبل باحثي البيانات. هذه العملية هي الخطوة الأولية لجمع المعلومات ، ويتم إجراؤها قبل أن يقوم أي شخص بإجراء أي بحث إضافي أو ذي صلة. تكون نتائج البيانات الأولية عالية الدقة بشرط أن يجمع الباحث المعلومات. ومع ذلك ، هناك جانب سلبي ، حيث من المحتمل أن تكون الأبحاث المباشرة مستهلكة للوقت ومكلفة</a:t>
            </a:r>
            <a:r>
              <a:rPr lang="en-US" sz="2400" b="1" dirty="0" smtClean="0">
                <a:effectLst>
                  <a:outerShdw blurRad="38100" dist="38100" dir="2700000" algn="tl">
                    <a:srgbClr val="000000">
                      <a:alpha val="43137"/>
                    </a:srgbClr>
                  </a:outerShdw>
                </a:effectLst>
                <a:latin typeface="Simplified Arabic" panose="02020603050405020304" pitchFamily="18" charset="-78"/>
                <a:ea typeface="Calibri" panose="020F0502020204030204" pitchFamily="34" charset="0"/>
                <a:cs typeface="Arial" panose="020B0604020202020204" pitchFamily="34" charset="0"/>
              </a:rPr>
              <a:t>.</a:t>
            </a:r>
            <a:endParaRPr lang="en-US" b="1"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Arial" panose="020B0604020202020204" pitchFamily="34" charset="0"/>
            </a:endParaRPr>
          </a:p>
        </p:txBody>
      </p:sp>
      <p:sp>
        <p:nvSpPr>
          <p:cNvPr id="8" name="مخطط انسيابي: محطة طرفية 7"/>
          <p:cNvSpPr/>
          <p:nvPr/>
        </p:nvSpPr>
        <p:spPr>
          <a:xfrm>
            <a:off x="7348331" y="3939892"/>
            <a:ext cx="4740860" cy="644892"/>
          </a:xfrm>
          <a:prstGeom prst="flowChartTerminator">
            <a:avLst/>
          </a:prstGeom>
        </p:spPr>
        <p:style>
          <a:lnRef idx="1">
            <a:schemeClr val="accent1"/>
          </a:lnRef>
          <a:fillRef idx="2">
            <a:schemeClr val="accent1"/>
          </a:fillRef>
          <a:effectRef idx="1">
            <a:schemeClr val="accent1"/>
          </a:effectRef>
          <a:fontRef idx="minor">
            <a:schemeClr val="dk1"/>
          </a:fontRef>
        </p:style>
        <p:txBody>
          <a:bodyPr rtlCol="0" anchor="ctr"/>
          <a:lstStyle/>
          <a:p>
            <a:pPr lvl="0" algn="ctr">
              <a:lnSpc>
                <a:spcPct val="115000"/>
              </a:lnSpc>
              <a:spcAft>
                <a:spcPts val="1000"/>
              </a:spcAft>
            </a:pPr>
            <a:r>
              <a:rPr lang="ar-SA" sz="2800" b="1" dirty="0" smtClean="0">
                <a:effectLst>
                  <a:outerShdw blurRad="38100" dist="38100" dir="2700000" algn="tl">
                    <a:srgbClr val="000000">
                      <a:alpha val="43137"/>
                    </a:srgbClr>
                  </a:outerShdw>
                </a:effectLst>
                <a:ea typeface="Calibri" panose="020F0502020204030204" pitchFamily="34" charset="0"/>
              </a:rPr>
              <a:t>طريقة </a:t>
            </a:r>
            <a:r>
              <a:rPr lang="ar-SA" sz="2800" b="1" dirty="0">
                <a:effectLst>
                  <a:outerShdw blurRad="38100" dist="38100" dir="2700000" algn="tl">
                    <a:srgbClr val="000000">
                      <a:alpha val="43137"/>
                    </a:srgbClr>
                  </a:outerShdw>
                </a:effectLst>
                <a:ea typeface="Calibri" panose="020F0502020204030204" pitchFamily="34" charset="0"/>
              </a:rPr>
              <a:t>جمع البيانات الثانوية</a:t>
            </a:r>
            <a:endParaRPr lang="en-US" sz="2800" b="1" dirty="0">
              <a:solidFill>
                <a:schemeClr val="bg1"/>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endParaRPr>
          </a:p>
        </p:txBody>
      </p:sp>
      <p:sp>
        <p:nvSpPr>
          <p:cNvPr id="4" name="مستطيل 3"/>
          <p:cNvSpPr/>
          <p:nvPr/>
        </p:nvSpPr>
        <p:spPr>
          <a:xfrm>
            <a:off x="302150" y="4727071"/>
            <a:ext cx="11618739" cy="1140697"/>
          </a:xfrm>
          <a:prstGeom prst="rect">
            <a:avLst/>
          </a:prstGeom>
        </p:spPr>
        <p:txBody>
          <a:bodyPr wrap="square">
            <a:spAutoFit/>
          </a:bodyPr>
          <a:lstStyle/>
          <a:p>
            <a:pPr>
              <a:lnSpc>
                <a:spcPct val="150000"/>
              </a:lnSpc>
            </a:pPr>
            <a:r>
              <a:rPr lang="ar-IQ" sz="2400" b="1" dirty="0">
                <a:effectLst>
                  <a:outerShdw blurRad="38100" dist="38100" dir="2700000" algn="tl">
                    <a:srgbClr val="000000">
                      <a:alpha val="43137"/>
                    </a:srgbClr>
                  </a:outerShdw>
                </a:effectLst>
              </a:rPr>
              <a:t>البيانات الثانوية هي بيانات غير مباشرة تم جمعها من قبل أطراف أخرى وخضعت بالفعل لتحليل إحصائي. هذه البيانات هي إما معلومات كلفها الباحث أشخاصًا آخرين بجمعها أو معلومات بحث عنها الباحث. </a:t>
            </a:r>
            <a:endParaRPr lang="en-US" sz="2400" b="1"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41200269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additive="base">
                                        <p:cTn id="7" dur="500" fill="hold"/>
                                        <p:tgtEl>
                                          <p:spTgt spid="9"/>
                                        </p:tgtEl>
                                        <p:attrNameLst>
                                          <p:attrName>ppt_x</p:attrName>
                                        </p:attrNameLst>
                                      </p:cBhvr>
                                      <p:tavLst>
                                        <p:tav tm="0">
                                          <p:val>
                                            <p:strVal val="#ppt_x"/>
                                          </p:val>
                                        </p:tav>
                                        <p:tav tm="100000">
                                          <p:val>
                                            <p:strVal val="#ppt_x"/>
                                          </p:val>
                                        </p:tav>
                                      </p:tavLst>
                                    </p:anim>
                                    <p:anim calcmode="lin" valueType="num">
                                      <p:cBhvr additive="base">
                                        <p:cTn id="8" dur="500" fill="hold"/>
                                        <p:tgtEl>
                                          <p:spTgt spid="9"/>
                                        </p:tgtEl>
                                        <p:attrNameLst>
                                          <p:attrName>ppt_y</p:attrName>
                                        </p:attrNameLst>
                                      </p:cBhvr>
                                      <p:tavLst>
                                        <p:tav tm="0">
                                          <p:val>
                                            <p:strVal val="1+#ppt_h/2"/>
                                          </p:val>
                                        </p:tav>
                                        <p:tav tm="100000">
                                          <p:val>
                                            <p:strVal val="#ppt_y"/>
                                          </p:val>
                                        </p:tav>
                                      </p:tavLst>
                                    </p:anim>
                                  </p:childTnLst>
                                </p:cTn>
                              </p:par>
                              <p:par>
                                <p:cTn id="9" presetID="10" presetClass="entr" presetSubtype="0" fill="hold" nodeType="withEffect">
                                  <p:stCondLst>
                                    <p:cond delay="0"/>
                                  </p:stCondLst>
                                  <p:childTnLst>
                                    <p:set>
                                      <p:cBhvr>
                                        <p:cTn id="10" dur="1" fill="hold">
                                          <p:stCondLst>
                                            <p:cond delay="0"/>
                                          </p:stCondLst>
                                        </p:cTn>
                                        <p:tgtEl>
                                          <p:spTgt spid="13">
                                            <p:txEl>
                                              <p:pRg st="0" end="0"/>
                                            </p:txEl>
                                          </p:spTgt>
                                        </p:tgtEl>
                                        <p:attrNameLst>
                                          <p:attrName>style.visibility</p:attrName>
                                        </p:attrNameLst>
                                      </p:cBhvr>
                                      <p:to>
                                        <p:strVal val="visible"/>
                                      </p:to>
                                    </p:set>
                                    <p:animEffect transition="in" filter="fade">
                                      <p:cBhvr>
                                        <p:cTn id="11" dur="500"/>
                                        <p:tgtEl>
                                          <p:spTgt spid="13">
                                            <p:txEl>
                                              <p:pRg st="0" end="0"/>
                                            </p:txEl>
                                          </p:spTgt>
                                        </p:tgtEl>
                                      </p:cBhvr>
                                    </p:animEffect>
                                  </p:childTnLst>
                                </p:cTn>
                              </p:par>
                              <p:par>
                                <p:cTn id="12" presetID="10" presetClass="entr" presetSubtype="0" fill="hold" nodeType="withEffect">
                                  <p:stCondLst>
                                    <p:cond delay="0"/>
                                  </p:stCondLst>
                                  <p:childTnLst>
                                    <p:set>
                                      <p:cBhvr>
                                        <p:cTn id="13" dur="1" fill="hold">
                                          <p:stCondLst>
                                            <p:cond delay="0"/>
                                          </p:stCondLst>
                                        </p:cTn>
                                        <p:tgtEl>
                                          <p:spTgt spid="8">
                                            <p:txEl>
                                              <p:pRg st="0" end="0"/>
                                            </p:txEl>
                                          </p:spTgt>
                                        </p:tgtEl>
                                        <p:attrNameLst>
                                          <p:attrName>style.visibility</p:attrName>
                                        </p:attrNameLst>
                                      </p:cBhvr>
                                      <p:to>
                                        <p:strVal val="visible"/>
                                      </p:to>
                                    </p:set>
                                    <p:animEffect transition="in" filter="fade">
                                      <p:cBhvr>
                                        <p:cTn id="14" dur="500"/>
                                        <p:tgtEl>
                                          <p:spTgt spid="8">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مخطط انسيابي: محطة طرفية 12"/>
          <p:cNvSpPr/>
          <p:nvPr/>
        </p:nvSpPr>
        <p:spPr>
          <a:xfrm>
            <a:off x="8434567" y="79251"/>
            <a:ext cx="3561347" cy="644892"/>
          </a:xfrm>
          <a:prstGeom prst="flowChartTerminator">
            <a:avLst/>
          </a:prstGeom>
        </p:spPr>
        <p:style>
          <a:lnRef idx="1">
            <a:schemeClr val="accent3"/>
          </a:lnRef>
          <a:fillRef idx="2">
            <a:schemeClr val="accent3"/>
          </a:fillRef>
          <a:effectRef idx="1">
            <a:schemeClr val="accent3"/>
          </a:effectRef>
          <a:fontRef idx="minor">
            <a:schemeClr val="dk1"/>
          </a:fontRef>
        </p:style>
        <p:txBody>
          <a:bodyPr rtlCol="0" anchor="ctr"/>
          <a:lstStyle/>
          <a:p>
            <a:pPr lvl="0"/>
            <a:r>
              <a:rPr lang="ar-SA" sz="2400" b="1" dirty="0"/>
              <a:t>أدوات جمع البيانات الأولية:</a:t>
            </a:r>
            <a:endParaRPr lang="en-US" sz="2400" dirty="0"/>
          </a:p>
        </p:txBody>
      </p:sp>
      <p:graphicFrame>
        <p:nvGraphicFramePr>
          <p:cNvPr id="4" name="رسم تخطيطي 3"/>
          <p:cNvGraphicFramePr/>
          <p:nvPr>
            <p:extLst>
              <p:ext uri="{D42A27DB-BD31-4B8C-83A1-F6EECF244321}">
                <p14:modId xmlns:p14="http://schemas.microsoft.com/office/powerpoint/2010/main" val="3078507997"/>
              </p:ext>
            </p:extLst>
          </p:nvPr>
        </p:nvGraphicFramePr>
        <p:xfrm>
          <a:off x="1825266" y="801825"/>
          <a:ext cx="8128000" cy="59051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0310585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1" presetClass="entr" presetSubtype="1" fill="hold" nodeType="withEffect">
                                  <p:stCondLst>
                                    <p:cond delay="0"/>
                                  </p:stCondLst>
                                  <p:childTnLst>
                                    <p:set>
                                      <p:cBhvr>
                                        <p:cTn id="6" dur="1" fill="hold">
                                          <p:stCondLst>
                                            <p:cond delay="0"/>
                                          </p:stCondLst>
                                        </p:cTn>
                                        <p:tgtEl>
                                          <p:spTgt spid="13">
                                            <p:txEl>
                                              <p:pRg st="0" end="0"/>
                                            </p:txEl>
                                          </p:spTgt>
                                        </p:tgtEl>
                                        <p:attrNameLst>
                                          <p:attrName>style.visibility</p:attrName>
                                        </p:attrNameLst>
                                      </p:cBhvr>
                                      <p:to>
                                        <p:strVal val="visible"/>
                                      </p:to>
                                    </p:set>
                                    <p:animEffect transition="in" filter="wheel(1)">
                                      <p:cBhvr>
                                        <p:cTn id="7" dur="2000"/>
                                        <p:tgtEl>
                                          <p:spTgt spid="13">
                                            <p:txEl>
                                              <p:pRg st="0" end="0"/>
                                            </p:txEl>
                                          </p:spTgt>
                                        </p:tgtEl>
                                      </p:cBhvr>
                                    </p:animEffect>
                                  </p:childTnLst>
                                </p:cTn>
                              </p:par>
                              <p:par>
                                <p:cTn id="8" presetID="6" presetClass="entr" presetSubtype="16" fill="hold" grpId="0" nodeType="withEffect">
                                  <p:stCondLst>
                                    <p:cond delay="0"/>
                                  </p:stCondLst>
                                  <p:childTnLst>
                                    <p:set>
                                      <p:cBhvr>
                                        <p:cTn id="9" dur="1" fill="hold">
                                          <p:stCondLst>
                                            <p:cond delay="0"/>
                                          </p:stCondLst>
                                        </p:cTn>
                                        <p:tgtEl>
                                          <p:spTgt spid="4"/>
                                        </p:tgtEl>
                                        <p:attrNameLst>
                                          <p:attrName>style.visibility</p:attrName>
                                        </p:attrNameLst>
                                      </p:cBhvr>
                                      <p:to>
                                        <p:strVal val="visible"/>
                                      </p:to>
                                    </p:set>
                                    <p:animEffect transition="in" filter="circle(in)">
                                      <p:cBhvr>
                                        <p:cTn id="10"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4" grpId="0">
        <p:bldAsOne/>
      </p:bldGraphic>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مخطط انسيابي: محطة طرفية 12"/>
          <p:cNvSpPr/>
          <p:nvPr/>
        </p:nvSpPr>
        <p:spPr>
          <a:xfrm>
            <a:off x="8434567" y="79251"/>
            <a:ext cx="3561347" cy="644892"/>
          </a:xfrm>
          <a:prstGeom prst="flowChartTerminator">
            <a:avLst/>
          </a:prstGeom>
        </p:spPr>
        <p:style>
          <a:lnRef idx="1">
            <a:schemeClr val="accent3"/>
          </a:lnRef>
          <a:fillRef idx="2">
            <a:schemeClr val="accent3"/>
          </a:fillRef>
          <a:effectRef idx="1">
            <a:schemeClr val="accent3"/>
          </a:effectRef>
          <a:fontRef idx="minor">
            <a:schemeClr val="dk1"/>
          </a:fontRef>
        </p:style>
        <p:txBody>
          <a:bodyPr rtlCol="0" anchor="ctr"/>
          <a:lstStyle/>
          <a:p>
            <a:pPr lvl="0"/>
            <a:r>
              <a:rPr lang="ar-SA" sz="2400" b="1" dirty="0"/>
              <a:t>أدوات جمع البيانات </a:t>
            </a:r>
            <a:r>
              <a:rPr lang="ar-SA" sz="2400" b="1" dirty="0" smtClean="0"/>
              <a:t>الثانوية</a:t>
            </a:r>
            <a:r>
              <a:rPr lang="ar-IQ" sz="2400" b="1" dirty="0" smtClean="0"/>
              <a:t> :</a:t>
            </a:r>
            <a:endParaRPr lang="en-US" sz="2400" dirty="0"/>
          </a:p>
        </p:txBody>
      </p:sp>
      <p:graphicFrame>
        <p:nvGraphicFramePr>
          <p:cNvPr id="4" name="رسم تخطيطي 3"/>
          <p:cNvGraphicFramePr/>
          <p:nvPr>
            <p:extLst>
              <p:ext uri="{D42A27DB-BD31-4B8C-83A1-F6EECF244321}">
                <p14:modId xmlns:p14="http://schemas.microsoft.com/office/powerpoint/2010/main" val="2969351691"/>
              </p:ext>
            </p:extLst>
          </p:nvPr>
        </p:nvGraphicFramePr>
        <p:xfrm>
          <a:off x="246490" y="1096023"/>
          <a:ext cx="11344744" cy="59051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8343421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1" presetClass="entr" presetSubtype="1" fill="hold" nodeType="withEffect">
                                  <p:stCondLst>
                                    <p:cond delay="0"/>
                                  </p:stCondLst>
                                  <p:childTnLst>
                                    <p:set>
                                      <p:cBhvr>
                                        <p:cTn id="6" dur="1" fill="hold">
                                          <p:stCondLst>
                                            <p:cond delay="0"/>
                                          </p:stCondLst>
                                        </p:cTn>
                                        <p:tgtEl>
                                          <p:spTgt spid="13">
                                            <p:txEl>
                                              <p:pRg st="0" end="0"/>
                                            </p:txEl>
                                          </p:spTgt>
                                        </p:tgtEl>
                                        <p:attrNameLst>
                                          <p:attrName>style.visibility</p:attrName>
                                        </p:attrNameLst>
                                      </p:cBhvr>
                                      <p:to>
                                        <p:strVal val="visible"/>
                                      </p:to>
                                    </p:set>
                                    <p:animEffect transition="in" filter="wheel(1)">
                                      <p:cBhvr>
                                        <p:cTn id="7" dur="2000"/>
                                        <p:tgtEl>
                                          <p:spTgt spid="13">
                                            <p:txEl>
                                              <p:pRg st="0" end="0"/>
                                            </p:txEl>
                                          </p:spTgt>
                                        </p:tgtEl>
                                      </p:cBhvr>
                                    </p:animEffect>
                                  </p:childTnLst>
                                </p:cTn>
                              </p:par>
                              <p:par>
                                <p:cTn id="8" presetID="42" presetClass="entr" presetSubtype="0" fill="hold" grpId="0" nodeType="withEffect">
                                  <p:stCondLst>
                                    <p:cond delay="0"/>
                                  </p:stCondLst>
                                  <p:childTnLst>
                                    <p:set>
                                      <p:cBhvr>
                                        <p:cTn id="9" dur="1" fill="hold">
                                          <p:stCondLst>
                                            <p:cond delay="0"/>
                                          </p:stCondLst>
                                        </p:cTn>
                                        <p:tgtEl>
                                          <p:spTgt spid="4"/>
                                        </p:tgtEl>
                                        <p:attrNameLst>
                                          <p:attrName>style.visibility</p:attrName>
                                        </p:attrNameLst>
                                      </p:cBhvr>
                                      <p:to>
                                        <p:strVal val="visible"/>
                                      </p:to>
                                    </p:set>
                                    <p:animEffect transition="in" filter="fade">
                                      <p:cBhvr>
                                        <p:cTn id="10" dur="1000"/>
                                        <p:tgtEl>
                                          <p:spTgt spid="4"/>
                                        </p:tgtEl>
                                      </p:cBhvr>
                                    </p:animEffect>
                                    <p:anim calcmode="lin" valueType="num">
                                      <p:cBhvr>
                                        <p:cTn id="11" dur="1000" fill="hold"/>
                                        <p:tgtEl>
                                          <p:spTgt spid="4"/>
                                        </p:tgtEl>
                                        <p:attrNameLst>
                                          <p:attrName>ppt_x</p:attrName>
                                        </p:attrNameLst>
                                      </p:cBhvr>
                                      <p:tavLst>
                                        <p:tav tm="0">
                                          <p:val>
                                            <p:strVal val="#ppt_x"/>
                                          </p:val>
                                        </p:tav>
                                        <p:tav tm="100000">
                                          <p:val>
                                            <p:strVal val="#ppt_x"/>
                                          </p:val>
                                        </p:tav>
                                      </p:tavLst>
                                    </p:anim>
                                    <p:anim calcmode="lin" valueType="num">
                                      <p:cBhvr>
                                        <p:cTn id="12"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4" grpId="0">
        <p:bldAsOne/>
      </p:bldGraphic>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مخطط انسيابي: محطة طرفية 12"/>
          <p:cNvSpPr/>
          <p:nvPr/>
        </p:nvSpPr>
        <p:spPr>
          <a:xfrm>
            <a:off x="10204733" y="157675"/>
            <a:ext cx="1807596" cy="644892"/>
          </a:xfrm>
          <a:prstGeom prst="flowChartTerminator">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ar-SA" sz="3200" b="1" dirty="0">
                <a:effectLst>
                  <a:outerShdw blurRad="38100" dist="38100" dir="2700000" algn="tl">
                    <a:srgbClr val="000000">
                      <a:alpha val="43137"/>
                    </a:srgbClr>
                  </a:outerShdw>
                </a:effectLst>
              </a:rPr>
              <a:t>الاستبيان</a:t>
            </a:r>
            <a:endParaRPr lang="en-US" sz="3200" dirty="0">
              <a:effectLst>
                <a:outerShdw blurRad="38100" dist="38100" dir="2700000" algn="tl">
                  <a:srgbClr val="000000">
                    <a:alpha val="43137"/>
                  </a:srgbClr>
                </a:outerShdw>
              </a:effectLst>
            </a:endParaRPr>
          </a:p>
        </p:txBody>
      </p:sp>
      <p:sp>
        <p:nvSpPr>
          <p:cNvPr id="3" name="مستطيل 2"/>
          <p:cNvSpPr/>
          <p:nvPr/>
        </p:nvSpPr>
        <p:spPr>
          <a:xfrm>
            <a:off x="214686" y="1049573"/>
            <a:ext cx="11797643" cy="5018682"/>
          </a:xfrm>
          <a:prstGeom prst="rect">
            <a:avLst/>
          </a:prstGeom>
        </p:spPr>
        <p:txBody>
          <a:bodyPr wrap="square">
            <a:spAutoFit/>
          </a:bodyPr>
          <a:lstStyle/>
          <a:p>
            <a:pPr algn="just">
              <a:lnSpc>
                <a:spcPct val="150000"/>
              </a:lnSpc>
            </a:pPr>
            <a:r>
              <a:rPr lang="ar-IQ" sz="2400" b="1" dirty="0">
                <a:effectLst>
                  <a:outerShdw blurRad="38100" dist="38100" dir="2700000" algn="tl">
                    <a:srgbClr val="000000">
                      <a:alpha val="43137"/>
                    </a:srgbClr>
                  </a:outerShdw>
                </a:effectLst>
              </a:rPr>
              <a:t>هو أداة بحث تتكون من سلسلة من الأسئلة لغرض جمع المعلومات من المستجيبين. يمكن اعتبار الاستبيانات كنوع من المقابلات المكتوبة. يمكن إجراؤها وجهاً لوجه أو عبر الهاتف أو الكمبيوتر أو البريد. توفر الاستبيانات طريقة رخيصة وسريعة وفعالة نسبيًا للحصول على كميات كبيرة من المعلومات من عينة كبيرة من الأشخاص. يمكن جمع البيانات بسرعة نسبيًا لأن الباحث لن يحتاج إلى التواجد عند استكمال الاستبيانات. هذا مفيد لعدد كبير من السكان عندما تكون المقابلات غير عملية، ان مشكلة الاستبيانات هي أن المستجيبين قد يكذبون بسبب الرغبة الاجتماعية. يرغب معظم الناس في تقديم صورة إيجابية عن أنفسهم وبالتالي قد يكذبون أو ينحني الحقيقة لتبدو جيدة ، على سبيل المثال ،يمكن أن تكون الاستبيانات وسيلة فعالة لقياس السلوك والمواقف والتفضيلات والآراء ونوايا أعداد كبيرة نسبيًا من الأشخاص بتكلفة أقل وبسرعة أكبر من الطرق الأخرى. غالبًا ما يستخدم الاستبيان كلاً من الأسئلة المفتوحة والمغلقة لجمع البيانات. هذا مفيد لأنه يعني أنه يمكن الحصول على البيانات الكمية والنوعية.</a:t>
            </a:r>
            <a:endParaRPr lang="en-US" sz="2400" b="1"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7672271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1" presetClass="entr" presetSubtype="1" fill="hold" nodeType="withEffect">
                                  <p:stCondLst>
                                    <p:cond delay="0"/>
                                  </p:stCondLst>
                                  <p:childTnLst>
                                    <p:set>
                                      <p:cBhvr>
                                        <p:cTn id="6" dur="1" fill="hold">
                                          <p:stCondLst>
                                            <p:cond delay="0"/>
                                          </p:stCondLst>
                                        </p:cTn>
                                        <p:tgtEl>
                                          <p:spTgt spid="13">
                                            <p:txEl>
                                              <p:pRg st="0" end="0"/>
                                            </p:txEl>
                                          </p:spTgt>
                                        </p:tgtEl>
                                        <p:attrNameLst>
                                          <p:attrName>style.visibility</p:attrName>
                                        </p:attrNameLst>
                                      </p:cBhvr>
                                      <p:to>
                                        <p:strVal val="visible"/>
                                      </p:to>
                                    </p:set>
                                    <p:animEffect transition="in" filter="wheel(1)">
                                      <p:cBhvr>
                                        <p:cTn id="7" dur="2000"/>
                                        <p:tgtEl>
                                          <p:spTgt spid="13">
                                            <p:txEl>
                                              <p:pRg st="0" end="0"/>
                                            </p:txEl>
                                          </p:spTgt>
                                        </p:tgtEl>
                                      </p:cBhvr>
                                    </p:animEffect>
                                  </p:childTnLst>
                                </p:cTn>
                              </p:par>
                              <p:par>
                                <p:cTn id="8" presetID="26" presetClass="emph" presetSubtype="0" fill="hold" nodeType="withEffect">
                                  <p:stCondLst>
                                    <p:cond delay="0"/>
                                  </p:stCondLst>
                                  <p:childTnLst>
                                    <p:animEffect transition="out" filter="fade">
                                      <p:cBhvr>
                                        <p:cTn id="9" dur="500" tmFilter="0, 0; .2, .5; .8, .5; 1, 0"/>
                                        <p:tgtEl>
                                          <p:spTgt spid="3">
                                            <p:txEl>
                                              <p:pRg st="0" end="0"/>
                                            </p:txEl>
                                          </p:spTgt>
                                        </p:tgtEl>
                                      </p:cBhvr>
                                    </p:animEffect>
                                    <p:animScale>
                                      <p:cBhvr>
                                        <p:cTn id="10" dur="250" autoRev="1" fill="hold"/>
                                        <p:tgtEl>
                                          <p:spTgt spid="3">
                                            <p:txEl>
                                              <p:pRg st="0" end="0"/>
                                            </p:txEl>
                                          </p:spTgt>
                                        </p:tgtEl>
                                      </p:cBhvr>
                                      <p:by x="105000" y="105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مخطط انسيابي: تحضير 6"/>
          <p:cNvSpPr/>
          <p:nvPr/>
        </p:nvSpPr>
        <p:spPr>
          <a:xfrm>
            <a:off x="4109987" y="1"/>
            <a:ext cx="4446872" cy="644056"/>
          </a:xfrm>
          <a:prstGeom prst="flowChartPreparation">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9" name="مستطيل 8"/>
          <p:cNvSpPr/>
          <p:nvPr/>
        </p:nvSpPr>
        <p:spPr>
          <a:xfrm>
            <a:off x="5131409" y="44100"/>
            <a:ext cx="2258952" cy="555858"/>
          </a:xfrm>
          <a:prstGeom prst="rect">
            <a:avLst/>
          </a:prstGeom>
        </p:spPr>
        <p:txBody>
          <a:bodyPr wrap="none">
            <a:spAutoFit/>
          </a:bodyPr>
          <a:lstStyle/>
          <a:p>
            <a:pPr algn="just">
              <a:lnSpc>
                <a:spcPct val="115000"/>
              </a:lnSpc>
              <a:spcAft>
                <a:spcPts val="1000"/>
              </a:spcAft>
            </a:pPr>
            <a:r>
              <a:rPr lang="ar-IQ" sz="2800" b="1" dirty="0">
                <a:solidFill>
                  <a:schemeClr val="bg1"/>
                </a:solidFill>
                <a:effectLst>
                  <a:outerShdw blurRad="38100" dist="38100" dir="2700000" algn="tl">
                    <a:srgbClr val="000000">
                      <a:alpha val="43137"/>
                    </a:srgbClr>
                  </a:outerShdw>
                </a:effectLst>
                <a:latin typeface="Arial Black" panose="020B0A04020102020204" pitchFamily="34" charset="0"/>
                <a:ea typeface="Calibri" panose="020F0502020204030204" pitchFamily="34" charset="0"/>
              </a:rPr>
              <a:t>انواع الاستبيانات </a:t>
            </a:r>
            <a:endParaRPr lang="en-US" b="1" dirty="0">
              <a:solidFill>
                <a:schemeClr val="bg1"/>
              </a:solidFill>
              <a:effectLst>
                <a:outerShdw blurRad="38100" dist="38100" dir="2700000" algn="tl">
                  <a:srgbClr val="000000">
                    <a:alpha val="43137"/>
                  </a:srgbClr>
                </a:outerShdw>
              </a:effectLst>
              <a:latin typeface="Arial Black" panose="020B0A04020102020204" pitchFamily="34" charset="0"/>
              <a:ea typeface="Calibri" panose="020F0502020204030204" pitchFamily="34" charset="0"/>
            </a:endParaRPr>
          </a:p>
        </p:txBody>
      </p:sp>
      <p:graphicFrame>
        <p:nvGraphicFramePr>
          <p:cNvPr id="2" name="رسم تخطيطي 1"/>
          <p:cNvGraphicFramePr/>
          <p:nvPr>
            <p:extLst>
              <p:ext uri="{D42A27DB-BD31-4B8C-83A1-F6EECF244321}">
                <p14:modId xmlns:p14="http://schemas.microsoft.com/office/powerpoint/2010/main" val="3212927720"/>
              </p:ext>
            </p:extLst>
          </p:nvPr>
        </p:nvGraphicFramePr>
        <p:xfrm>
          <a:off x="127221" y="771277"/>
          <a:ext cx="11702553" cy="599528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4822430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additive="base">
                                        <p:cTn id="7" dur="500" fill="hold"/>
                                        <p:tgtEl>
                                          <p:spTgt spid="9"/>
                                        </p:tgtEl>
                                        <p:attrNameLst>
                                          <p:attrName>ppt_x</p:attrName>
                                        </p:attrNameLst>
                                      </p:cBhvr>
                                      <p:tavLst>
                                        <p:tav tm="0">
                                          <p:val>
                                            <p:strVal val="#ppt_x"/>
                                          </p:val>
                                        </p:tav>
                                        <p:tav tm="100000">
                                          <p:val>
                                            <p:strVal val="#ppt_x"/>
                                          </p:val>
                                        </p:tav>
                                      </p:tavLst>
                                    </p:anim>
                                    <p:anim calcmode="lin" valueType="num">
                                      <p:cBhvr additive="base">
                                        <p:cTn id="8" dur="500" fill="hold"/>
                                        <p:tgtEl>
                                          <p:spTgt spid="9"/>
                                        </p:tgtEl>
                                        <p:attrNameLst>
                                          <p:attrName>ppt_y</p:attrName>
                                        </p:attrNameLst>
                                      </p:cBhvr>
                                      <p:tavLst>
                                        <p:tav tm="0">
                                          <p:val>
                                            <p:strVal val="1+#ppt_h/2"/>
                                          </p:val>
                                        </p:tav>
                                        <p:tav tm="100000">
                                          <p:val>
                                            <p:strVal val="#ppt_y"/>
                                          </p:val>
                                        </p:tav>
                                      </p:tavLst>
                                    </p:anim>
                                  </p:childTnLst>
                                </p:cTn>
                              </p:par>
                              <p:par>
                                <p:cTn id="9" presetID="32" presetClass="emph" presetSubtype="0" fill="hold" grpId="0" nodeType="withEffect">
                                  <p:stCondLst>
                                    <p:cond delay="0"/>
                                  </p:stCondLst>
                                  <p:childTnLst>
                                    <p:animRot by="120000">
                                      <p:cBhvr>
                                        <p:cTn id="10" dur="100" fill="hold">
                                          <p:stCondLst>
                                            <p:cond delay="0"/>
                                          </p:stCondLst>
                                        </p:cTn>
                                        <p:tgtEl>
                                          <p:spTgt spid="2"/>
                                        </p:tgtEl>
                                        <p:attrNameLst>
                                          <p:attrName>r</p:attrName>
                                        </p:attrNameLst>
                                      </p:cBhvr>
                                    </p:animRot>
                                    <p:animRot by="-240000">
                                      <p:cBhvr>
                                        <p:cTn id="11" dur="200" fill="hold">
                                          <p:stCondLst>
                                            <p:cond delay="200"/>
                                          </p:stCondLst>
                                        </p:cTn>
                                        <p:tgtEl>
                                          <p:spTgt spid="2"/>
                                        </p:tgtEl>
                                        <p:attrNameLst>
                                          <p:attrName>r</p:attrName>
                                        </p:attrNameLst>
                                      </p:cBhvr>
                                    </p:animRot>
                                    <p:animRot by="240000">
                                      <p:cBhvr>
                                        <p:cTn id="12" dur="200" fill="hold">
                                          <p:stCondLst>
                                            <p:cond delay="400"/>
                                          </p:stCondLst>
                                        </p:cTn>
                                        <p:tgtEl>
                                          <p:spTgt spid="2"/>
                                        </p:tgtEl>
                                        <p:attrNameLst>
                                          <p:attrName>r</p:attrName>
                                        </p:attrNameLst>
                                      </p:cBhvr>
                                    </p:animRot>
                                    <p:animRot by="-240000">
                                      <p:cBhvr>
                                        <p:cTn id="13" dur="200" fill="hold">
                                          <p:stCondLst>
                                            <p:cond delay="600"/>
                                          </p:stCondLst>
                                        </p:cTn>
                                        <p:tgtEl>
                                          <p:spTgt spid="2"/>
                                        </p:tgtEl>
                                        <p:attrNameLst>
                                          <p:attrName>r</p:attrName>
                                        </p:attrNameLst>
                                      </p:cBhvr>
                                    </p:animRot>
                                    <p:animRot by="120000">
                                      <p:cBhvr>
                                        <p:cTn id="14" dur="200" fill="hold">
                                          <p:stCondLst>
                                            <p:cond delay="800"/>
                                          </p:stCondLst>
                                        </p:cTn>
                                        <p:tgtEl>
                                          <p:spTgt spid="2"/>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Graphic spid="2" grpId="0">
        <p:bldAsOne/>
      </p:bldGraphic>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مخطط انسيابي: تحضير 6"/>
          <p:cNvSpPr/>
          <p:nvPr/>
        </p:nvSpPr>
        <p:spPr>
          <a:xfrm>
            <a:off x="5152445" y="1"/>
            <a:ext cx="3404414" cy="636104"/>
          </a:xfrm>
          <a:prstGeom prst="flowChartPreparation">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9" name="مستطيل 8"/>
          <p:cNvSpPr/>
          <p:nvPr/>
        </p:nvSpPr>
        <p:spPr>
          <a:xfrm>
            <a:off x="6289433" y="80247"/>
            <a:ext cx="1130438" cy="555858"/>
          </a:xfrm>
          <a:prstGeom prst="rect">
            <a:avLst/>
          </a:prstGeom>
        </p:spPr>
        <p:txBody>
          <a:bodyPr wrap="none">
            <a:spAutoFit/>
          </a:bodyPr>
          <a:lstStyle/>
          <a:p>
            <a:pPr algn="just">
              <a:lnSpc>
                <a:spcPct val="115000"/>
              </a:lnSpc>
              <a:spcAft>
                <a:spcPts val="1000"/>
              </a:spcAft>
            </a:pPr>
            <a:r>
              <a:rPr lang="ar-IQ" sz="2800" b="1" dirty="0">
                <a:solidFill>
                  <a:schemeClr val="bg1"/>
                </a:solidFill>
                <a:effectLst>
                  <a:outerShdw blurRad="38100" dist="38100" dir="2700000" algn="tl">
                    <a:srgbClr val="000000">
                      <a:alpha val="43137"/>
                    </a:srgbClr>
                  </a:outerShdw>
                </a:effectLst>
                <a:latin typeface="Arial Black" panose="020B0A04020102020204" pitchFamily="34" charset="0"/>
                <a:ea typeface="Calibri" panose="020F0502020204030204" pitchFamily="34" charset="0"/>
              </a:rPr>
              <a:t>المقابلة </a:t>
            </a:r>
            <a:endParaRPr lang="en-US" b="1" dirty="0">
              <a:solidFill>
                <a:schemeClr val="bg1"/>
              </a:solidFill>
              <a:effectLst>
                <a:outerShdw blurRad="38100" dist="38100" dir="2700000" algn="tl">
                  <a:srgbClr val="000000">
                    <a:alpha val="43137"/>
                  </a:srgbClr>
                </a:outerShdw>
              </a:effectLst>
              <a:latin typeface="Arial Black" panose="020B0A04020102020204" pitchFamily="34" charset="0"/>
              <a:ea typeface="Calibri" panose="020F0502020204030204" pitchFamily="34" charset="0"/>
            </a:endParaRPr>
          </a:p>
        </p:txBody>
      </p:sp>
      <p:sp>
        <p:nvSpPr>
          <p:cNvPr id="2" name="مستطيل 1"/>
          <p:cNvSpPr/>
          <p:nvPr/>
        </p:nvSpPr>
        <p:spPr>
          <a:xfrm>
            <a:off x="453176" y="804580"/>
            <a:ext cx="11672514" cy="1200329"/>
          </a:xfrm>
          <a:prstGeom prst="rect">
            <a:avLst/>
          </a:prstGeom>
        </p:spPr>
        <p:txBody>
          <a:bodyPr wrap="square">
            <a:spAutoFit/>
          </a:bodyPr>
          <a:lstStyle/>
          <a:p>
            <a:r>
              <a:rPr lang="ar-IQ" sz="2400" b="1" dirty="0">
                <a:effectLst>
                  <a:outerShdw blurRad="38100" dist="38100" dir="2700000" algn="tl">
                    <a:srgbClr val="000000">
                      <a:alpha val="43137"/>
                    </a:srgbClr>
                  </a:outerShdw>
                </a:effectLst>
              </a:rPr>
              <a:t>هي طريقة بحث نوعية تعتمد على طرح الأسئلة من أجل جمع البيانات. تتضمن المقابلات شخصين أو أكثر ، أحدهم هو المحاور الذي يطرح الأسئلة. </a:t>
            </a:r>
          </a:p>
          <a:p>
            <a:r>
              <a:rPr lang="ar-IQ" sz="2400" b="1" dirty="0">
                <a:effectLst>
                  <a:outerShdw blurRad="38100" dist="38100" dir="2700000" algn="tl">
                    <a:srgbClr val="000000">
                      <a:alpha val="43137"/>
                    </a:srgbClr>
                  </a:outerShdw>
                </a:effectLst>
              </a:rPr>
              <a:t>هناك عدة أنواع من المقابلات ، غالبًا ما يتم تمييزها حسب مستوى هيكلها. </a:t>
            </a:r>
          </a:p>
        </p:txBody>
      </p:sp>
      <p:graphicFrame>
        <p:nvGraphicFramePr>
          <p:cNvPr id="6" name="رسم تخطيطي 5"/>
          <p:cNvGraphicFramePr/>
          <p:nvPr>
            <p:extLst>
              <p:ext uri="{D42A27DB-BD31-4B8C-83A1-F6EECF244321}">
                <p14:modId xmlns:p14="http://schemas.microsoft.com/office/powerpoint/2010/main" val="2422164101"/>
              </p:ext>
            </p:extLst>
          </p:nvPr>
        </p:nvGraphicFramePr>
        <p:xfrm>
          <a:off x="1888876" y="2004909"/>
          <a:ext cx="8128000" cy="483469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9606195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additive="base">
                                        <p:cTn id="7" dur="500" fill="hold"/>
                                        <p:tgtEl>
                                          <p:spTgt spid="9"/>
                                        </p:tgtEl>
                                        <p:attrNameLst>
                                          <p:attrName>ppt_x</p:attrName>
                                        </p:attrNameLst>
                                      </p:cBhvr>
                                      <p:tavLst>
                                        <p:tav tm="0">
                                          <p:val>
                                            <p:strVal val="#ppt_x"/>
                                          </p:val>
                                        </p:tav>
                                        <p:tav tm="100000">
                                          <p:val>
                                            <p:strVal val="#ppt_x"/>
                                          </p:val>
                                        </p:tav>
                                      </p:tavLst>
                                    </p:anim>
                                    <p:anim calcmode="lin" valueType="num">
                                      <p:cBhvr additive="base">
                                        <p:cTn id="8" dur="500" fill="hold"/>
                                        <p:tgtEl>
                                          <p:spTgt spid="9"/>
                                        </p:tgtEl>
                                        <p:attrNameLst>
                                          <p:attrName>ppt_y</p:attrName>
                                        </p:attrNameLst>
                                      </p:cBhvr>
                                      <p:tavLst>
                                        <p:tav tm="0">
                                          <p:val>
                                            <p:strVal val="1+#ppt_h/2"/>
                                          </p:val>
                                        </p:tav>
                                        <p:tav tm="100000">
                                          <p:val>
                                            <p:strVal val="#ppt_y"/>
                                          </p:val>
                                        </p:tav>
                                      </p:tavLst>
                                    </p:anim>
                                  </p:childTnLst>
                                </p:cTn>
                              </p:par>
                              <p:par>
                                <p:cTn id="9" presetID="42" presetClass="entr" presetSubtype="0" fill="hold" grpId="0" nodeType="withEffect">
                                  <p:stCondLst>
                                    <p:cond delay="0"/>
                                  </p:stCondLst>
                                  <p:childTnLst>
                                    <p:set>
                                      <p:cBhvr>
                                        <p:cTn id="10" dur="1" fill="hold">
                                          <p:stCondLst>
                                            <p:cond delay="0"/>
                                          </p:stCondLst>
                                        </p:cTn>
                                        <p:tgtEl>
                                          <p:spTgt spid="6"/>
                                        </p:tgtEl>
                                        <p:attrNameLst>
                                          <p:attrName>style.visibility</p:attrName>
                                        </p:attrNameLst>
                                      </p:cBhvr>
                                      <p:to>
                                        <p:strVal val="visible"/>
                                      </p:to>
                                    </p:set>
                                    <p:animEffect transition="in" filter="fade">
                                      <p:cBhvr>
                                        <p:cTn id="11" dur="1000"/>
                                        <p:tgtEl>
                                          <p:spTgt spid="6"/>
                                        </p:tgtEl>
                                      </p:cBhvr>
                                    </p:animEffect>
                                    <p:anim calcmode="lin" valueType="num">
                                      <p:cBhvr>
                                        <p:cTn id="12" dur="1000" fill="hold"/>
                                        <p:tgtEl>
                                          <p:spTgt spid="6"/>
                                        </p:tgtEl>
                                        <p:attrNameLst>
                                          <p:attrName>ppt_x</p:attrName>
                                        </p:attrNameLst>
                                      </p:cBhvr>
                                      <p:tavLst>
                                        <p:tav tm="0">
                                          <p:val>
                                            <p:strVal val="#ppt_x"/>
                                          </p:val>
                                        </p:tav>
                                        <p:tav tm="100000">
                                          <p:val>
                                            <p:strVal val="#ppt_x"/>
                                          </p:val>
                                        </p:tav>
                                      </p:tavLst>
                                    </p:anim>
                                    <p:anim calcmode="lin" valueType="num">
                                      <p:cBhvr>
                                        <p:cTn id="13" dur="1000" fill="hold"/>
                                        <p:tgtEl>
                                          <p:spTgt spid="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Graphic spid="6" grpId="0">
        <p:bldAsOne/>
      </p:bldGraphic>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مخطط انسيابي: تحضير 6"/>
          <p:cNvSpPr/>
          <p:nvPr/>
        </p:nvSpPr>
        <p:spPr>
          <a:xfrm>
            <a:off x="5314051" y="58298"/>
            <a:ext cx="3118167" cy="672454"/>
          </a:xfrm>
          <a:prstGeom prst="flowChartPreparation">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9" name="مستطيل 8"/>
          <p:cNvSpPr/>
          <p:nvPr/>
        </p:nvSpPr>
        <p:spPr>
          <a:xfrm>
            <a:off x="6265437" y="116596"/>
            <a:ext cx="1215397" cy="555858"/>
          </a:xfrm>
          <a:prstGeom prst="rect">
            <a:avLst/>
          </a:prstGeom>
        </p:spPr>
        <p:txBody>
          <a:bodyPr wrap="none">
            <a:spAutoFit/>
          </a:bodyPr>
          <a:lstStyle/>
          <a:p>
            <a:pPr algn="just">
              <a:lnSpc>
                <a:spcPct val="115000"/>
              </a:lnSpc>
              <a:spcAft>
                <a:spcPts val="1000"/>
              </a:spcAft>
            </a:pPr>
            <a:r>
              <a:rPr lang="ar-IQ" sz="2800" b="1" dirty="0">
                <a:solidFill>
                  <a:schemeClr val="bg1"/>
                </a:solidFill>
                <a:effectLst>
                  <a:outerShdw blurRad="38100" dist="38100" dir="2700000" algn="tl">
                    <a:srgbClr val="000000">
                      <a:alpha val="43137"/>
                    </a:srgbClr>
                  </a:outerShdw>
                </a:effectLst>
                <a:latin typeface="Arial Black" panose="020B0A04020102020204" pitchFamily="34" charset="0"/>
                <a:ea typeface="Calibri" panose="020F0502020204030204" pitchFamily="34" charset="0"/>
              </a:rPr>
              <a:t>الملاحظة</a:t>
            </a:r>
            <a:endParaRPr lang="en-US" b="1" dirty="0">
              <a:solidFill>
                <a:schemeClr val="bg1"/>
              </a:solidFill>
              <a:effectLst>
                <a:outerShdw blurRad="38100" dist="38100" dir="2700000" algn="tl">
                  <a:srgbClr val="000000">
                    <a:alpha val="43137"/>
                  </a:srgbClr>
                </a:outerShdw>
              </a:effectLst>
              <a:latin typeface="Arial Black" panose="020B0A04020102020204" pitchFamily="34" charset="0"/>
              <a:ea typeface="Calibri" panose="020F0502020204030204" pitchFamily="34" charset="0"/>
            </a:endParaRPr>
          </a:p>
        </p:txBody>
      </p:sp>
      <p:sp>
        <p:nvSpPr>
          <p:cNvPr id="3" name="مستطيل 2"/>
          <p:cNvSpPr/>
          <p:nvPr/>
        </p:nvSpPr>
        <p:spPr>
          <a:xfrm>
            <a:off x="119271" y="789050"/>
            <a:ext cx="11990566" cy="1200329"/>
          </a:xfrm>
          <a:prstGeom prst="rect">
            <a:avLst/>
          </a:prstGeom>
        </p:spPr>
        <p:txBody>
          <a:bodyPr wrap="square">
            <a:spAutoFit/>
          </a:bodyPr>
          <a:lstStyle/>
          <a:p>
            <a:pPr algn="just"/>
            <a:r>
              <a:rPr lang="ar-IQ" sz="2400" b="1" dirty="0">
                <a:effectLst>
                  <a:outerShdw blurRad="38100" dist="38100" dir="2700000" algn="tl">
                    <a:srgbClr val="000000">
                      <a:alpha val="43137"/>
                    </a:srgbClr>
                  </a:outerShdw>
                </a:effectLst>
              </a:rPr>
              <a:t>تستخدم الدراسة القائمة على الملاحظة للإجابة على سؤال بحث يعتمد فقط على ما يلاحظه الباحث. لا يوجد تدخل أو تلاعب في موضوعات البحث ، ولا توجد مجموعات تحكم </a:t>
            </a:r>
            <a:r>
              <a:rPr lang="ar-IQ" sz="2400" b="1" dirty="0" err="1">
                <a:effectLst>
                  <a:outerShdw blurRad="38100" dist="38100" dir="2700000" algn="tl">
                    <a:srgbClr val="000000">
                      <a:alpha val="43137"/>
                    </a:srgbClr>
                  </a:outerShdw>
                </a:effectLst>
              </a:rPr>
              <a:t>ومعالجة،غالبًا</a:t>
            </a:r>
            <a:r>
              <a:rPr lang="ar-IQ" sz="2400" b="1" dirty="0">
                <a:effectLst>
                  <a:outerShdw blurRad="38100" dist="38100" dir="2700000" algn="tl">
                    <a:srgbClr val="000000">
                      <a:alpha val="43137"/>
                    </a:srgbClr>
                  </a:outerShdw>
                </a:effectLst>
              </a:rPr>
              <a:t>  </a:t>
            </a:r>
            <a:r>
              <a:rPr lang="ar-IQ" sz="2400" b="1" dirty="0" smtClean="0">
                <a:effectLst>
                  <a:outerShdw blurRad="38100" dist="38100" dir="2700000" algn="tl">
                    <a:srgbClr val="000000">
                      <a:alpha val="43137"/>
                    </a:srgbClr>
                  </a:outerShdw>
                </a:effectLst>
              </a:rPr>
              <a:t>ما </a:t>
            </a:r>
            <a:r>
              <a:rPr lang="ar-IQ" sz="2400" b="1" dirty="0">
                <a:effectLst>
                  <a:outerShdw blurRad="38100" dist="38100" dir="2700000" algn="tl">
                    <a:srgbClr val="000000">
                      <a:alpha val="43137"/>
                    </a:srgbClr>
                  </a:outerShdw>
                </a:effectLst>
              </a:rPr>
              <a:t>تكون هذه الدراسات نوعية بطبيعتها ويمكن استخدامها للأغراض البحثية الاستكشافية والتفسيرية. بينما توجد دراسات المراقبة الكمية ، فهي أقل شيوعًا. </a:t>
            </a:r>
            <a:endParaRPr lang="en-US" sz="2400" b="1" dirty="0">
              <a:effectLst>
                <a:outerShdw blurRad="38100" dist="38100" dir="2700000" algn="tl">
                  <a:srgbClr val="000000">
                    <a:alpha val="43137"/>
                  </a:srgbClr>
                </a:outerShdw>
              </a:effectLst>
            </a:endParaRPr>
          </a:p>
        </p:txBody>
      </p:sp>
      <p:graphicFrame>
        <p:nvGraphicFramePr>
          <p:cNvPr id="5" name="رسم تخطيطي 4"/>
          <p:cNvGraphicFramePr/>
          <p:nvPr>
            <p:extLst>
              <p:ext uri="{D42A27DB-BD31-4B8C-83A1-F6EECF244321}">
                <p14:modId xmlns:p14="http://schemas.microsoft.com/office/powerpoint/2010/main" val="1060627798"/>
              </p:ext>
            </p:extLst>
          </p:nvPr>
        </p:nvGraphicFramePr>
        <p:xfrm>
          <a:off x="179346" y="1989379"/>
          <a:ext cx="11870415" cy="475682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9147975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additive="base">
                                        <p:cTn id="7" dur="500" fill="hold"/>
                                        <p:tgtEl>
                                          <p:spTgt spid="9"/>
                                        </p:tgtEl>
                                        <p:attrNameLst>
                                          <p:attrName>ppt_x</p:attrName>
                                        </p:attrNameLst>
                                      </p:cBhvr>
                                      <p:tavLst>
                                        <p:tav tm="0">
                                          <p:val>
                                            <p:strVal val="#ppt_x"/>
                                          </p:val>
                                        </p:tav>
                                        <p:tav tm="100000">
                                          <p:val>
                                            <p:strVal val="#ppt_x"/>
                                          </p:val>
                                        </p:tav>
                                      </p:tavLst>
                                    </p:anim>
                                    <p:anim calcmode="lin" valueType="num">
                                      <p:cBhvr additive="base">
                                        <p:cTn id="8" dur="500" fill="hold"/>
                                        <p:tgtEl>
                                          <p:spTgt spid="9"/>
                                        </p:tgtEl>
                                        <p:attrNameLst>
                                          <p:attrName>ppt_y</p:attrName>
                                        </p:attrNameLst>
                                      </p:cBhvr>
                                      <p:tavLst>
                                        <p:tav tm="0">
                                          <p:val>
                                            <p:strVal val="1+#ppt_h/2"/>
                                          </p:val>
                                        </p:tav>
                                        <p:tav tm="100000">
                                          <p:val>
                                            <p:strVal val="#ppt_y"/>
                                          </p:val>
                                        </p:tav>
                                      </p:tavLst>
                                    </p:anim>
                                  </p:childTnLst>
                                </p:cTn>
                              </p:par>
                              <p:par>
                                <p:cTn id="9" presetID="21" presetClass="entr" presetSubtype="1" fill="hold" grpId="0" nodeType="withEffect">
                                  <p:stCondLst>
                                    <p:cond delay="0"/>
                                  </p:stCondLst>
                                  <p:childTnLst>
                                    <p:set>
                                      <p:cBhvr>
                                        <p:cTn id="10" dur="1" fill="hold">
                                          <p:stCondLst>
                                            <p:cond delay="0"/>
                                          </p:stCondLst>
                                        </p:cTn>
                                        <p:tgtEl>
                                          <p:spTgt spid="5"/>
                                        </p:tgtEl>
                                        <p:attrNameLst>
                                          <p:attrName>style.visibility</p:attrName>
                                        </p:attrNameLst>
                                      </p:cBhvr>
                                      <p:to>
                                        <p:strVal val="visible"/>
                                      </p:to>
                                    </p:set>
                                    <p:animEffect transition="in" filter="wheel(1)">
                                      <p:cBhvr>
                                        <p:cTn id="11" dur="2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Graphic spid="5" grpId="0">
        <p:bldAsOne/>
      </p:bldGraphic>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مخطط انسيابي: تحضير 6"/>
          <p:cNvSpPr/>
          <p:nvPr/>
        </p:nvSpPr>
        <p:spPr>
          <a:xfrm>
            <a:off x="5359179" y="0"/>
            <a:ext cx="3197680" cy="619207"/>
          </a:xfrm>
          <a:prstGeom prst="flowChartPreparation">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9" name="مستطيل 8"/>
          <p:cNvSpPr/>
          <p:nvPr/>
        </p:nvSpPr>
        <p:spPr>
          <a:xfrm>
            <a:off x="6198669" y="63349"/>
            <a:ext cx="1372492" cy="555858"/>
          </a:xfrm>
          <a:prstGeom prst="rect">
            <a:avLst/>
          </a:prstGeom>
        </p:spPr>
        <p:txBody>
          <a:bodyPr wrap="none">
            <a:spAutoFit/>
          </a:bodyPr>
          <a:lstStyle/>
          <a:p>
            <a:pPr algn="just">
              <a:lnSpc>
                <a:spcPct val="115000"/>
              </a:lnSpc>
              <a:spcAft>
                <a:spcPts val="1000"/>
              </a:spcAft>
            </a:pPr>
            <a:r>
              <a:rPr lang="ar-IQ" sz="2800" b="1" dirty="0" smtClean="0">
                <a:solidFill>
                  <a:schemeClr val="bg1"/>
                </a:solidFill>
                <a:effectLst>
                  <a:outerShdw blurRad="38100" dist="38100" dir="2700000" algn="tl">
                    <a:srgbClr val="000000">
                      <a:alpha val="43137"/>
                    </a:srgbClr>
                  </a:outerShdw>
                </a:effectLst>
                <a:latin typeface="Arial Black" panose="020B0A04020102020204" pitchFamily="34" charset="0"/>
                <a:ea typeface="Calibri" panose="020F0502020204030204" pitchFamily="34" charset="0"/>
              </a:rPr>
              <a:t>الاختبارات</a:t>
            </a:r>
            <a:endParaRPr lang="en-US" b="1" dirty="0">
              <a:solidFill>
                <a:schemeClr val="bg1"/>
              </a:solidFill>
              <a:effectLst>
                <a:outerShdw blurRad="38100" dist="38100" dir="2700000" algn="tl">
                  <a:srgbClr val="000000">
                    <a:alpha val="43137"/>
                  </a:srgbClr>
                </a:outerShdw>
              </a:effectLst>
              <a:latin typeface="Arial Black" panose="020B0A04020102020204" pitchFamily="34" charset="0"/>
              <a:ea typeface="Calibri" panose="020F0502020204030204" pitchFamily="34" charset="0"/>
            </a:endParaRPr>
          </a:p>
        </p:txBody>
      </p:sp>
      <p:sp>
        <p:nvSpPr>
          <p:cNvPr id="2" name="مستطيل 1"/>
          <p:cNvSpPr/>
          <p:nvPr/>
        </p:nvSpPr>
        <p:spPr>
          <a:xfrm>
            <a:off x="320702" y="789974"/>
            <a:ext cx="11871298" cy="1200329"/>
          </a:xfrm>
          <a:prstGeom prst="rect">
            <a:avLst/>
          </a:prstGeom>
        </p:spPr>
        <p:txBody>
          <a:bodyPr wrap="square">
            <a:spAutoFit/>
          </a:bodyPr>
          <a:lstStyle/>
          <a:p>
            <a:pPr algn="just"/>
            <a:r>
              <a:rPr lang="ar-IQ" sz="2400" b="1" dirty="0">
                <a:effectLst>
                  <a:outerShdw blurRad="38100" dist="38100" dir="2700000" algn="tl">
                    <a:srgbClr val="000000">
                      <a:alpha val="43137"/>
                    </a:srgbClr>
                  </a:outerShdw>
                </a:effectLst>
              </a:rPr>
              <a:t>عبارة عن مجموعة من الاسئلة المحضرة مسبقا من قبل الباحث لتم طرحها على عينة من المستجيبين المحددين من قبل الباحث ليتم اختبارهم بها، وهي قد تكون اختبارات شفهية او كتابية او عبارة عن مجموعة من الرسومات والصور, تكون حسب اختيار الباحث النوع المناسب </a:t>
            </a:r>
            <a:r>
              <a:rPr lang="ar-IQ" sz="2400" b="1" dirty="0" err="1">
                <a:effectLst>
                  <a:outerShdw blurRad="38100" dist="38100" dir="2700000" algn="tl">
                    <a:srgbClr val="000000">
                      <a:alpha val="43137"/>
                    </a:srgbClr>
                  </a:outerShdw>
                </a:effectLst>
              </a:rPr>
              <a:t>للبحثه</a:t>
            </a:r>
            <a:r>
              <a:rPr lang="ar-IQ" sz="2400" b="1" dirty="0">
                <a:effectLst>
                  <a:outerShdw blurRad="38100" dist="38100" dir="2700000" algn="tl">
                    <a:srgbClr val="000000">
                      <a:alpha val="43137"/>
                    </a:srgbClr>
                  </a:outerShdw>
                </a:effectLst>
              </a:rPr>
              <a:t> للوصول الى المعلومات او البيانات المطلوبة. </a:t>
            </a:r>
            <a:endParaRPr lang="en-US" sz="2400" b="1" dirty="0">
              <a:effectLst>
                <a:outerShdw blurRad="38100" dist="38100" dir="2700000" algn="tl">
                  <a:srgbClr val="000000">
                    <a:alpha val="43137"/>
                  </a:srgbClr>
                </a:outerShdw>
              </a:effectLst>
            </a:endParaRPr>
          </a:p>
        </p:txBody>
      </p:sp>
      <p:sp>
        <p:nvSpPr>
          <p:cNvPr id="4" name="مستطيل 3"/>
          <p:cNvSpPr/>
          <p:nvPr/>
        </p:nvSpPr>
        <p:spPr>
          <a:xfrm>
            <a:off x="8873899" y="2161070"/>
            <a:ext cx="3217547" cy="461665"/>
          </a:xfrm>
          <a:prstGeom prst="rect">
            <a:avLst/>
          </a:prstGeom>
        </p:spPr>
        <p:style>
          <a:lnRef idx="2">
            <a:schemeClr val="accent1"/>
          </a:lnRef>
          <a:fillRef idx="1">
            <a:schemeClr val="lt1"/>
          </a:fillRef>
          <a:effectRef idx="0">
            <a:schemeClr val="accent1"/>
          </a:effectRef>
          <a:fontRef idx="minor">
            <a:schemeClr val="dk1"/>
          </a:fontRef>
        </p:style>
        <p:txBody>
          <a:bodyPr wrap="none">
            <a:spAutoFit/>
          </a:bodyPr>
          <a:lstStyle/>
          <a:p>
            <a:r>
              <a:rPr lang="ar-IQ" sz="2400" b="1" dirty="0">
                <a:effectLst>
                  <a:outerShdw blurRad="38100" dist="38100" dir="2700000" algn="tl">
                    <a:srgbClr val="000000">
                      <a:alpha val="43137"/>
                    </a:srgbClr>
                  </a:outerShdw>
                </a:effectLst>
              </a:rPr>
              <a:t>و للاختبارات عدة أنواع منها :</a:t>
            </a:r>
            <a:endParaRPr lang="en-US" sz="2400" b="1" dirty="0">
              <a:effectLst>
                <a:outerShdw blurRad="38100" dist="38100" dir="2700000" algn="tl">
                  <a:srgbClr val="000000">
                    <a:alpha val="43137"/>
                  </a:srgbClr>
                </a:outerShdw>
              </a:effectLst>
            </a:endParaRPr>
          </a:p>
        </p:txBody>
      </p:sp>
      <p:graphicFrame>
        <p:nvGraphicFramePr>
          <p:cNvPr id="6" name="رسم تخطيطي 5"/>
          <p:cNvGraphicFramePr/>
          <p:nvPr>
            <p:extLst>
              <p:ext uri="{D42A27DB-BD31-4B8C-83A1-F6EECF244321}">
                <p14:modId xmlns:p14="http://schemas.microsoft.com/office/powerpoint/2010/main" val="532414486"/>
              </p:ext>
            </p:extLst>
          </p:nvPr>
        </p:nvGraphicFramePr>
        <p:xfrm>
          <a:off x="1809363" y="1990303"/>
          <a:ext cx="8128000" cy="541866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9936425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additive="base">
                                        <p:cTn id="7" dur="500" fill="hold"/>
                                        <p:tgtEl>
                                          <p:spTgt spid="9"/>
                                        </p:tgtEl>
                                        <p:attrNameLst>
                                          <p:attrName>ppt_x</p:attrName>
                                        </p:attrNameLst>
                                      </p:cBhvr>
                                      <p:tavLst>
                                        <p:tav tm="0">
                                          <p:val>
                                            <p:strVal val="#ppt_x"/>
                                          </p:val>
                                        </p:tav>
                                        <p:tav tm="100000">
                                          <p:val>
                                            <p:strVal val="#ppt_x"/>
                                          </p:val>
                                        </p:tav>
                                      </p:tavLst>
                                    </p:anim>
                                    <p:anim calcmode="lin" valueType="num">
                                      <p:cBhvr additive="base">
                                        <p:cTn id="8" dur="500" fill="hold"/>
                                        <p:tgtEl>
                                          <p:spTgt spid="9"/>
                                        </p:tgtEl>
                                        <p:attrNameLst>
                                          <p:attrName>ppt_y</p:attrName>
                                        </p:attrNameLst>
                                      </p:cBhvr>
                                      <p:tavLst>
                                        <p:tav tm="0">
                                          <p:val>
                                            <p:strVal val="1+#ppt_h/2"/>
                                          </p:val>
                                        </p:tav>
                                        <p:tav tm="100000">
                                          <p:val>
                                            <p:strVal val="#ppt_y"/>
                                          </p:val>
                                        </p:tav>
                                      </p:tavLst>
                                    </p:anim>
                                  </p:childTnLst>
                                </p:cTn>
                              </p:par>
                              <p:par>
                                <p:cTn id="9" presetID="42" presetClass="entr" presetSubtype="0" fill="hold" grpId="0" nodeType="withEffect">
                                  <p:stCondLst>
                                    <p:cond delay="0"/>
                                  </p:stCondLst>
                                  <p:childTnLst>
                                    <p:set>
                                      <p:cBhvr>
                                        <p:cTn id="10" dur="1" fill="hold">
                                          <p:stCondLst>
                                            <p:cond delay="0"/>
                                          </p:stCondLst>
                                        </p:cTn>
                                        <p:tgtEl>
                                          <p:spTgt spid="6"/>
                                        </p:tgtEl>
                                        <p:attrNameLst>
                                          <p:attrName>style.visibility</p:attrName>
                                        </p:attrNameLst>
                                      </p:cBhvr>
                                      <p:to>
                                        <p:strVal val="visible"/>
                                      </p:to>
                                    </p:set>
                                    <p:animEffect transition="in" filter="fade">
                                      <p:cBhvr>
                                        <p:cTn id="11" dur="1000"/>
                                        <p:tgtEl>
                                          <p:spTgt spid="6"/>
                                        </p:tgtEl>
                                      </p:cBhvr>
                                    </p:animEffect>
                                    <p:anim calcmode="lin" valueType="num">
                                      <p:cBhvr>
                                        <p:cTn id="12" dur="1000" fill="hold"/>
                                        <p:tgtEl>
                                          <p:spTgt spid="6"/>
                                        </p:tgtEl>
                                        <p:attrNameLst>
                                          <p:attrName>ppt_x</p:attrName>
                                        </p:attrNameLst>
                                      </p:cBhvr>
                                      <p:tavLst>
                                        <p:tav tm="0">
                                          <p:val>
                                            <p:strVal val="#ppt_x"/>
                                          </p:val>
                                        </p:tav>
                                        <p:tav tm="100000">
                                          <p:val>
                                            <p:strVal val="#ppt_x"/>
                                          </p:val>
                                        </p:tav>
                                      </p:tavLst>
                                    </p:anim>
                                    <p:anim calcmode="lin" valueType="num">
                                      <p:cBhvr>
                                        <p:cTn id="13" dur="1000" fill="hold"/>
                                        <p:tgtEl>
                                          <p:spTgt spid="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Graphic spid="6" grpId="0">
        <p:bldAsOne/>
      </p:bldGraphic>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مخطط انسيابي: محطة طرفية 6"/>
          <p:cNvSpPr/>
          <p:nvPr/>
        </p:nvSpPr>
        <p:spPr>
          <a:xfrm>
            <a:off x="67339" y="287079"/>
            <a:ext cx="6028661" cy="1073888"/>
          </a:xfrm>
          <a:prstGeom prst="flowChartTerminator">
            <a:avLst/>
          </a:prstGeom>
        </p:spPr>
        <p:style>
          <a:lnRef idx="2">
            <a:schemeClr val="accent6"/>
          </a:lnRef>
          <a:fillRef idx="1">
            <a:schemeClr val="lt1"/>
          </a:fillRef>
          <a:effectRef idx="0">
            <a:schemeClr val="accent6"/>
          </a:effectRef>
          <a:fontRef idx="minor">
            <a:schemeClr val="dk1"/>
          </a:fontRef>
        </p:style>
        <p:txBody>
          <a:bodyPr rtlCol="0" anchor="ctr"/>
          <a:lstStyle/>
          <a:p>
            <a:r>
              <a:rPr lang="ar-SA" sz="4800" b="1" dirty="0">
                <a:ea typeface="Calibri" panose="020F0502020204030204" pitchFamily="34" charset="0"/>
                <a:cs typeface="Simplified Arabic" panose="02020603050405020304" pitchFamily="18" charset="-78"/>
              </a:rPr>
              <a:t>مفهوم عينة البحث العلمي </a:t>
            </a:r>
            <a:endParaRPr lang="en-US" sz="4800" b="1" spc="50" dirty="0">
              <a:ln w="0"/>
              <a:solidFill>
                <a:schemeClr val="bg2"/>
              </a:solidFill>
              <a:effectLst>
                <a:innerShdw blurRad="63500" dist="50800" dir="13500000">
                  <a:srgbClr val="000000">
                    <a:alpha val="50000"/>
                  </a:srgbClr>
                </a:innerShdw>
              </a:effectLst>
            </a:endParaRPr>
          </a:p>
        </p:txBody>
      </p:sp>
      <p:sp>
        <p:nvSpPr>
          <p:cNvPr id="17" name="مربع نص 16"/>
          <p:cNvSpPr txBox="1"/>
          <p:nvPr/>
        </p:nvSpPr>
        <p:spPr>
          <a:xfrm>
            <a:off x="67339" y="1456660"/>
            <a:ext cx="11936819" cy="5940088"/>
          </a:xfrm>
          <a:prstGeom prst="rect">
            <a:avLst/>
          </a:prstGeom>
          <a:noFill/>
          <a:ln>
            <a:noFill/>
          </a:ln>
        </p:spPr>
        <p:style>
          <a:lnRef idx="2">
            <a:schemeClr val="accent2"/>
          </a:lnRef>
          <a:fillRef idx="1">
            <a:schemeClr val="lt1"/>
          </a:fillRef>
          <a:effectRef idx="0">
            <a:schemeClr val="accent2"/>
          </a:effectRef>
          <a:fontRef idx="minor">
            <a:schemeClr val="dk1"/>
          </a:fontRef>
        </p:style>
        <p:txBody>
          <a:bodyPr wrap="square" rtlCol="0">
            <a:spAutoFit/>
          </a:bodyPr>
          <a:lstStyle/>
          <a:p>
            <a:pPr algn="just"/>
            <a:r>
              <a:rPr lang="ar-SA" sz="3600" b="1" dirty="0" smtClean="0">
                <a:ln w="0"/>
                <a:solidFill>
                  <a:schemeClr val="tx1"/>
                </a:solidFill>
                <a:effectLst>
                  <a:outerShdw blurRad="38100" dist="19050" dir="2700000" algn="tl" rotWithShape="0">
                    <a:schemeClr val="dk1">
                      <a:alpha val="40000"/>
                    </a:schemeClr>
                  </a:outerShdw>
                </a:effectLst>
              </a:rPr>
              <a:t>يُقصد بعينة البحث العلمي أنها مجموعة جزئية من مجتمع الدراسة الأصلي يقوم الباحث باختيارها بطريقة مناسبة، ومن ثم يقوم بإجراء الدراسة عليها والاستعانة بجميع النتائج التي تحصل عليها من واقع الدراسة وتعميمها على جميع أفراد المجتمع الأصلي للدراسة.</a:t>
            </a:r>
            <a:endParaRPr lang="ar-IQ" sz="3600" b="1" dirty="0" smtClean="0">
              <a:ln w="0"/>
              <a:solidFill>
                <a:schemeClr val="tx1"/>
              </a:solidFill>
              <a:effectLst>
                <a:outerShdw blurRad="38100" dist="19050" dir="2700000" algn="tl" rotWithShape="0">
                  <a:schemeClr val="dk1">
                    <a:alpha val="40000"/>
                  </a:schemeClr>
                </a:outerShdw>
              </a:effectLst>
            </a:endParaRPr>
          </a:p>
          <a:p>
            <a:pPr algn="just"/>
            <a:endParaRPr lang="ar-IQ" sz="1600" b="1" dirty="0">
              <a:ln w="0"/>
              <a:solidFill>
                <a:schemeClr val="tx1"/>
              </a:solidFill>
              <a:effectLst>
                <a:outerShdw blurRad="38100" dist="19050" dir="2700000" algn="tl" rotWithShape="0">
                  <a:schemeClr val="dk1">
                    <a:alpha val="40000"/>
                  </a:schemeClr>
                </a:outerShdw>
              </a:effectLst>
            </a:endParaRPr>
          </a:p>
          <a:p>
            <a:pPr algn="just"/>
            <a:r>
              <a:rPr lang="ar-IQ" sz="3600" b="1" dirty="0">
                <a:ln w="0"/>
                <a:solidFill>
                  <a:schemeClr val="tx1"/>
                </a:solidFill>
                <a:effectLst>
                  <a:outerShdw blurRad="38100" dist="19050" dir="2700000" algn="tl" rotWithShape="0">
                    <a:schemeClr val="dk1">
                      <a:alpha val="40000"/>
                    </a:schemeClr>
                  </a:outerShdw>
                </a:effectLst>
              </a:rPr>
              <a:t> تعريف اخر : أنها جزء من مجتمع الدراسة يتم اختيارها بطريقة علمية مناسبة وإجراء الدراسة عليها واستخدام النتائج التي توصلت إليها هذه الدراسة، ومن ثم تعميمها على مجتمع الدراسة بشكل عام، فعينة الدراسة تشمل جميع صفات وخصائص مجتمع الدراسة ككل مما يوفر على الباحث الوقت والجهد لدراسة كافة وحدات المجتمع.</a:t>
            </a:r>
          </a:p>
          <a:p>
            <a:pPr algn="just"/>
            <a:endParaRPr lang="en-US" sz="3600" b="1" dirty="0">
              <a:ln w="0"/>
              <a:solidFill>
                <a:schemeClr val="tx1"/>
              </a:solidFill>
              <a:effectLst>
                <a:outerShdw blurRad="38100" dist="19050" dir="2700000" algn="tl" rotWithShape="0">
                  <a:schemeClr val="dk1">
                    <a:alpha val="40000"/>
                  </a:schemeClr>
                </a:outerShdw>
              </a:effectLst>
            </a:endParaRPr>
          </a:p>
        </p:txBody>
      </p:sp>
      <p:cxnSp>
        <p:nvCxnSpPr>
          <p:cNvPr id="4" name="رابط مستقيم 3"/>
          <p:cNvCxnSpPr/>
          <p:nvPr/>
        </p:nvCxnSpPr>
        <p:spPr>
          <a:xfrm flipH="1" flipV="1">
            <a:off x="1097280" y="3773103"/>
            <a:ext cx="10924674" cy="86628"/>
          </a:xfrm>
          <a:prstGeom prst="line">
            <a:avLst/>
          </a:prstGeom>
          <a:ln w="76200"/>
          <a:effectLst>
            <a:glow rad="101600">
              <a:schemeClr val="accent2">
                <a:satMod val="175000"/>
                <a:alpha val="40000"/>
              </a:schemeClr>
            </a:glow>
          </a:effectLst>
        </p:spPr>
        <p:style>
          <a:lnRef idx="3">
            <a:schemeClr val="accent2"/>
          </a:lnRef>
          <a:fillRef idx="0">
            <a:schemeClr val="accent2"/>
          </a:fillRef>
          <a:effectRef idx="2">
            <a:schemeClr val="accent2"/>
          </a:effectRef>
          <a:fontRef idx="minor">
            <a:schemeClr val="tx1"/>
          </a:fontRef>
        </p:style>
      </p:cxnSp>
    </p:spTree>
    <p:extLst>
      <p:ext uri="{BB962C8B-B14F-4D97-AF65-F5344CB8AC3E}">
        <p14:creationId xmlns:p14="http://schemas.microsoft.com/office/powerpoint/2010/main" val="234459862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invX="1"/>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grpId="0" nodeType="with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arn(inVertical)">
                                      <p:cBhvr>
                                        <p:cTn id="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71562" y="69733"/>
            <a:ext cx="12030323" cy="1200329"/>
          </a:xfrm>
          <a:prstGeom prst="rect">
            <a:avLst/>
          </a:prstGeom>
        </p:spPr>
        <p:txBody>
          <a:bodyPr wrap="square">
            <a:spAutoFit/>
          </a:bodyPr>
          <a:lstStyle/>
          <a:p>
            <a:r>
              <a:rPr lang="ar-IQ" sz="2400" b="1" dirty="0">
                <a:effectLst>
                  <a:outerShdw blurRad="38100" dist="38100" dir="2700000" algn="tl">
                    <a:srgbClr val="000000">
                      <a:alpha val="43137"/>
                    </a:srgbClr>
                  </a:outerShdw>
                </a:effectLst>
              </a:rPr>
              <a:t>مفهوم تفسير وتحليل النتائج: إن مراحل وخطوات تحليل النتائج تشير الى الهدف الذي يسعى اليه الباحث العلمي، وذلك من خلال استخلاصه للحقائق والاستنتاجات من المعلومات والبيانات التي يتم جمعها، وذلك بعد دراستها بشكل تجريبي او تحليلي.</a:t>
            </a:r>
            <a:endParaRPr lang="en-US" sz="2400" b="1" dirty="0">
              <a:effectLst>
                <a:outerShdw blurRad="38100" dist="38100" dir="2700000" algn="tl">
                  <a:srgbClr val="000000">
                    <a:alpha val="43137"/>
                  </a:srgbClr>
                </a:outerShdw>
              </a:effectLst>
            </a:endParaRPr>
          </a:p>
        </p:txBody>
      </p:sp>
      <p:sp>
        <p:nvSpPr>
          <p:cNvPr id="4" name="مستطيل 3"/>
          <p:cNvSpPr/>
          <p:nvPr/>
        </p:nvSpPr>
        <p:spPr>
          <a:xfrm>
            <a:off x="0" y="1490987"/>
            <a:ext cx="12030322" cy="3347840"/>
          </a:xfrm>
          <a:prstGeom prst="rect">
            <a:avLst/>
          </a:prstGeom>
        </p:spPr>
        <p:style>
          <a:lnRef idx="2">
            <a:schemeClr val="accent1"/>
          </a:lnRef>
          <a:fillRef idx="1">
            <a:schemeClr val="lt1"/>
          </a:fillRef>
          <a:effectRef idx="0">
            <a:schemeClr val="accent1"/>
          </a:effectRef>
          <a:fontRef idx="minor">
            <a:schemeClr val="dk1"/>
          </a:fontRef>
        </p:style>
        <p:txBody>
          <a:bodyPr wrap="square">
            <a:spAutoFit/>
          </a:bodyPr>
          <a:lstStyle/>
          <a:p>
            <a:pPr>
              <a:lnSpc>
                <a:spcPct val="150000"/>
              </a:lnSpc>
            </a:pPr>
            <a:r>
              <a:rPr lang="ar-IQ" sz="2400" b="1" dirty="0">
                <a:effectLst>
                  <a:outerShdw blurRad="38100" dist="38100" dir="2700000" algn="tl">
                    <a:srgbClr val="000000">
                      <a:alpha val="43137"/>
                    </a:srgbClr>
                  </a:outerShdw>
                </a:effectLst>
              </a:rPr>
              <a:t>للتفسير أو التحليل مهمتين رئيسيتين هما:</a:t>
            </a:r>
          </a:p>
          <a:p>
            <a:pPr>
              <a:lnSpc>
                <a:spcPct val="150000"/>
              </a:lnSpc>
            </a:pPr>
            <a:r>
              <a:rPr lang="ar-IQ" sz="2400" b="1" dirty="0" smtClean="0">
                <a:effectLst>
                  <a:outerShdw blurRad="38100" dist="38100" dir="2700000" algn="tl">
                    <a:srgbClr val="000000">
                      <a:alpha val="43137"/>
                    </a:srgbClr>
                  </a:outerShdw>
                </a:effectLst>
              </a:rPr>
              <a:t>1.توضيح </a:t>
            </a:r>
            <a:r>
              <a:rPr lang="ar-IQ" sz="2400" b="1" dirty="0">
                <a:effectLst>
                  <a:outerShdw blurRad="38100" dist="38100" dir="2700000" algn="tl">
                    <a:srgbClr val="000000">
                      <a:alpha val="43137"/>
                    </a:srgbClr>
                  </a:outerShdw>
                </a:effectLst>
              </a:rPr>
              <a:t>الجهود المبذولة لتأكيد الاستمرارية في الدراسة العلمية، وذلك عبر ربط النتائج الدراسية بنتائج بحث سابق.</a:t>
            </a:r>
          </a:p>
          <a:p>
            <a:pPr>
              <a:lnSpc>
                <a:spcPct val="150000"/>
              </a:lnSpc>
            </a:pPr>
            <a:r>
              <a:rPr lang="ar-IQ" sz="2400" b="1" dirty="0" smtClean="0">
                <a:effectLst>
                  <a:outerShdw blurRad="38100" dist="38100" dir="2700000" algn="tl">
                    <a:srgbClr val="000000">
                      <a:alpha val="43137"/>
                    </a:srgbClr>
                  </a:outerShdw>
                </a:effectLst>
              </a:rPr>
              <a:t>2.تأسيس </a:t>
            </a:r>
            <a:r>
              <a:rPr lang="ar-IQ" sz="2400" b="1" dirty="0">
                <a:effectLst>
                  <a:outerShdw blurRad="38100" dist="38100" dir="2700000" algn="tl">
                    <a:srgbClr val="000000">
                      <a:alpha val="43137"/>
                    </a:srgbClr>
                  </a:outerShdw>
                </a:effectLst>
              </a:rPr>
              <a:t>عدد من المفاهيم التوضيحية التي ترتبط بمناقشة وتحليل النتائج، وتفسيرها من خلال العلاقات ضمن البيانات التي تمّ جمعها.</a:t>
            </a:r>
          </a:p>
          <a:p>
            <a:pPr>
              <a:lnSpc>
                <a:spcPct val="150000"/>
              </a:lnSpc>
            </a:pPr>
            <a:r>
              <a:rPr lang="ar-IQ" sz="2400" b="1" dirty="0">
                <a:effectLst>
                  <a:outerShdw blurRad="38100" dist="38100" dir="2700000" algn="tl">
                    <a:srgbClr val="000000">
                      <a:alpha val="43137"/>
                    </a:srgbClr>
                  </a:outerShdw>
                </a:effectLst>
              </a:rPr>
              <a:t>إن تفسير ومناقشة النتائج تمتد كذلك الى ما يكون أبعد من البيانات والمعلومات الدراسية، ليشمل البحوث والفروض والنظريات الأخرى.</a:t>
            </a:r>
          </a:p>
        </p:txBody>
      </p:sp>
    </p:spTree>
    <p:extLst>
      <p:ext uri="{BB962C8B-B14F-4D97-AF65-F5344CB8AC3E}">
        <p14:creationId xmlns:p14="http://schemas.microsoft.com/office/powerpoint/2010/main" val="3335926781"/>
      </p:ext>
    </p:extLst>
  </p:cSld>
  <p:clrMapOvr>
    <a:masterClrMapping/>
  </p:clrMapOvr>
  <mc:AlternateContent xmlns:mc="http://schemas.openxmlformats.org/markup-compatibility/2006" xmlns:p14="http://schemas.microsoft.com/office/powerpoint/2010/main">
    <mc:Choice Requires="p14">
      <p:transition spd="slow" p14:dur="1500" advClick="0">
        <p:split orient="vert"/>
      </p:transition>
    </mc:Choice>
    <mc:Fallback xmlns="">
      <p:transition spd="slow" advClick="0">
        <p:split orient="vert"/>
      </p:transition>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مخطط انسيابي: محطة طرفية 4"/>
          <p:cNvSpPr/>
          <p:nvPr/>
        </p:nvSpPr>
        <p:spPr>
          <a:xfrm>
            <a:off x="8460188" y="259882"/>
            <a:ext cx="3532890" cy="647604"/>
          </a:xfrm>
          <a:prstGeom prst="flowChartTerminator">
            <a:avLst/>
          </a:prstGeom>
        </p:spPr>
        <p:style>
          <a:lnRef idx="2">
            <a:schemeClr val="accent6"/>
          </a:lnRef>
          <a:fillRef idx="1">
            <a:schemeClr val="lt1"/>
          </a:fillRef>
          <a:effectRef idx="0">
            <a:schemeClr val="accent6"/>
          </a:effectRef>
          <a:fontRef idx="minor">
            <a:schemeClr val="dk1"/>
          </a:fontRef>
        </p:style>
        <p:txBody>
          <a:bodyPr rtlCol="0" anchor="ctr"/>
          <a:lstStyle/>
          <a:p>
            <a:pPr algn="just">
              <a:lnSpc>
                <a:spcPct val="115000"/>
              </a:lnSpc>
              <a:spcAft>
                <a:spcPts val="1000"/>
              </a:spcAft>
            </a:pPr>
            <a:r>
              <a:rPr lang="ar-SA" sz="2400" b="1"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rPr>
              <a:t>مراحل وخطوات تحليل النتائج</a:t>
            </a:r>
            <a:endParaRPr lang="en-US" sz="2400" b="1"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endParaRPr>
          </a:p>
        </p:txBody>
      </p:sp>
      <p:sp>
        <p:nvSpPr>
          <p:cNvPr id="3" name="مستطيل 2"/>
          <p:cNvSpPr/>
          <p:nvPr/>
        </p:nvSpPr>
        <p:spPr>
          <a:xfrm>
            <a:off x="0" y="1075487"/>
            <a:ext cx="12096445" cy="2123658"/>
          </a:xfrm>
          <a:prstGeom prst="rect">
            <a:avLst/>
          </a:prstGeom>
        </p:spPr>
        <p:style>
          <a:lnRef idx="2">
            <a:schemeClr val="accent1"/>
          </a:lnRef>
          <a:fillRef idx="1">
            <a:schemeClr val="lt1"/>
          </a:fillRef>
          <a:effectRef idx="0">
            <a:schemeClr val="accent1"/>
          </a:effectRef>
          <a:fontRef idx="minor">
            <a:schemeClr val="dk1"/>
          </a:fontRef>
        </p:style>
        <p:txBody>
          <a:bodyPr wrap="square">
            <a:spAutoFit/>
          </a:bodyPr>
          <a:lstStyle/>
          <a:p>
            <a:pPr algn="just"/>
            <a:r>
              <a:rPr lang="ar-IQ" sz="2200" b="1" dirty="0">
                <a:effectLst>
                  <a:outerShdw blurRad="38100" dist="38100" dir="2700000" algn="tl">
                    <a:srgbClr val="000000">
                      <a:alpha val="43137"/>
                    </a:srgbClr>
                  </a:outerShdw>
                </a:effectLst>
              </a:rPr>
              <a:t>أولاً: تنسيق البيانات والمعلومات ثمّ إدخالها باعتبارها نتائج أولية: وهي أولى مراحل وخطوات تحليل النتائج، حيث يقوم الباحث العلمي بتنسيق وترتيب المعلومات والبيانات التي قام بجمعها عن موضوع البحث العلمي، وبعد ذلك يتجه الى إدخال جميع المعلومات والبيانات التي قام بجمعها وتنسيقها الى جهاز الكمبيوتر ، ثمّ يستخدم إحدى التقنيات المتعددة التي تسمح له بالحصول على النتائج الأكثر دقة، ومن أبرز البرامج وأكثرها استخداماً في تحليل البيانات برنامج </a:t>
            </a:r>
            <a:r>
              <a:rPr lang="en-US" sz="2200" b="1" dirty="0">
                <a:effectLst>
                  <a:outerShdw blurRad="38100" dist="38100" dir="2700000" algn="tl">
                    <a:srgbClr val="000000">
                      <a:alpha val="43137"/>
                    </a:srgbClr>
                  </a:outerShdw>
                </a:effectLst>
              </a:rPr>
              <a:t>SPSS </a:t>
            </a:r>
            <a:r>
              <a:rPr lang="ar-IQ" sz="2200" b="1" dirty="0">
                <a:effectLst>
                  <a:outerShdw blurRad="38100" dist="38100" dir="2700000" algn="tl">
                    <a:srgbClr val="000000">
                      <a:alpha val="43137"/>
                    </a:srgbClr>
                  </a:outerShdw>
                </a:effectLst>
              </a:rPr>
              <a:t>للتحليل الإحصائي، وغيرها من البرامج الاخرى التي لكل منها ميزات مختلفة، مع ضرورة عدم الخلط بالمعلومات والبيانات التي يتم إدخالها، وعدم تجاهل البيانات الدقيقة التي لها اهمية، لأن ذلك سيؤثر سلباً على صحة او دقة نتائج البحث العلمي عموماً.</a:t>
            </a:r>
            <a:endParaRPr lang="en-US" sz="2200" b="1" dirty="0">
              <a:effectLst>
                <a:outerShdw blurRad="38100" dist="38100" dir="2700000" algn="tl">
                  <a:srgbClr val="000000">
                    <a:alpha val="43137"/>
                  </a:srgbClr>
                </a:outerShdw>
              </a:effectLst>
            </a:endParaRPr>
          </a:p>
        </p:txBody>
      </p:sp>
      <p:sp>
        <p:nvSpPr>
          <p:cNvPr id="4" name="مستطيل 3"/>
          <p:cNvSpPr/>
          <p:nvPr/>
        </p:nvSpPr>
        <p:spPr>
          <a:xfrm>
            <a:off x="55660" y="3367146"/>
            <a:ext cx="12040786" cy="2568717"/>
          </a:xfrm>
          <a:prstGeom prst="rect">
            <a:avLst/>
          </a:prstGeom>
        </p:spPr>
        <p:style>
          <a:lnRef idx="2">
            <a:schemeClr val="dk1"/>
          </a:lnRef>
          <a:fillRef idx="1">
            <a:schemeClr val="lt1"/>
          </a:fillRef>
          <a:effectRef idx="0">
            <a:schemeClr val="dk1"/>
          </a:effectRef>
          <a:fontRef idx="minor">
            <a:schemeClr val="dk1"/>
          </a:fontRef>
        </p:style>
        <p:txBody>
          <a:bodyPr wrap="square">
            <a:spAutoFit/>
          </a:bodyPr>
          <a:lstStyle/>
          <a:p>
            <a:pPr>
              <a:lnSpc>
                <a:spcPct val="150000"/>
              </a:lnSpc>
            </a:pPr>
            <a:r>
              <a:rPr lang="ar-IQ" sz="2200" b="1" dirty="0">
                <a:effectLst>
                  <a:outerShdw blurRad="38100" dist="38100" dir="2700000" algn="tl">
                    <a:srgbClr val="000000">
                      <a:alpha val="43137"/>
                    </a:srgbClr>
                  </a:outerShdw>
                </a:effectLst>
              </a:rPr>
              <a:t>ثانياً: تحديد النتائج الأولية: وفق ثاني مراحل وخطوات تحليل النتائج يقوم الباحث العلمي بحصر وعد عدد من الحالات التي يرتبط كل منها بخاصية  معينة، أو أحد المتغيرات الدراسية، والهدف من هذه المرحلة هو:</a:t>
            </a:r>
          </a:p>
          <a:p>
            <a:pPr>
              <a:lnSpc>
                <a:spcPct val="150000"/>
              </a:lnSpc>
            </a:pPr>
            <a:r>
              <a:rPr lang="ar-IQ" sz="2200" b="1" dirty="0" smtClean="0">
                <a:effectLst>
                  <a:outerShdw blurRad="38100" dist="38100" dir="2700000" algn="tl">
                    <a:srgbClr val="000000">
                      <a:alpha val="43137"/>
                    </a:srgbClr>
                  </a:outerShdw>
                </a:effectLst>
              </a:rPr>
              <a:t>1.تحديد </a:t>
            </a:r>
            <a:r>
              <a:rPr lang="ar-IQ" sz="2200" b="1" dirty="0">
                <a:effectLst>
                  <a:outerShdw blurRad="38100" dist="38100" dir="2700000" algn="tl">
                    <a:srgbClr val="000000">
                      <a:alpha val="43137"/>
                    </a:srgbClr>
                  </a:outerShdw>
                </a:effectLst>
              </a:rPr>
              <a:t>الكيفية التي يتم من خلالها توزيع متغيرات البحث بشكل تكراري يتبع تحليل النتائج.</a:t>
            </a:r>
          </a:p>
          <a:p>
            <a:pPr>
              <a:lnSpc>
                <a:spcPct val="150000"/>
              </a:lnSpc>
            </a:pPr>
            <a:r>
              <a:rPr lang="ar-IQ" sz="2200" b="1" dirty="0" smtClean="0">
                <a:effectLst>
                  <a:outerShdw blurRad="38100" dist="38100" dir="2700000" algn="tl">
                    <a:srgbClr val="000000">
                      <a:alpha val="43137"/>
                    </a:srgbClr>
                  </a:outerShdw>
                </a:effectLst>
              </a:rPr>
              <a:t>2.يضع </a:t>
            </a:r>
            <a:r>
              <a:rPr lang="ar-IQ" sz="2200" b="1" dirty="0">
                <a:effectLst>
                  <a:outerShdw blurRad="38100" dist="38100" dir="2700000" algn="tl">
                    <a:srgbClr val="000000">
                      <a:alpha val="43137"/>
                    </a:srgbClr>
                  </a:outerShdw>
                </a:effectLst>
              </a:rPr>
              <a:t>الباحث العلمي من خلال هذه المرحلة عدد من التحليلات الأولية لنتائج الدراسة بصورة عامة ومبسطة.</a:t>
            </a:r>
          </a:p>
          <a:p>
            <a:pPr>
              <a:lnSpc>
                <a:spcPct val="150000"/>
              </a:lnSpc>
            </a:pPr>
            <a:r>
              <a:rPr lang="ar-IQ" sz="2200" b="1" dirty="0" smtClean="0">
                <a:effectLst>
                  <a:outerShdw blurRad="38100" dist="38100" dir="2700000" algn="tl">
                    <a:srgbClr val="000000">
                      <a:alpha val="43137"/>
                    </a:srgbClr>
                  </a:outerShdw>
                </a:effectLst>
              </a:rPr>
              <a:t>3.من </a:t>
            </a:r>
            <a:r>
              <a:rPr lang="ar-IQ" sz="2200" b="1" dirty="0">
                <a:effectLst>
                  <a:outerShdw blurRad="38100" dist="38100" dir="2700000" algn="tl">
                    <a:srgbClr val="000000">
                      <a:alpha val="43137"/>
                    </a:srgbClr>
                  </a:outerShdw>
                </a:effectLst>
              </a:rPr>
              <a:t>خلال تحديد النتائج الأولية يهدف الباحث لإعداد متوسط حسابي أو تلخيص، مع إعداد النسب المئوية الخاصة بتحليل النتائج.</a:t>
            </a:r>
          </a:p>
        </p:txBody>
      </p:sp>
    </p:spTree>
    <p:extLst>
      <p:ext uri="{BB962C8B-B14F-4D97-AF65-F5344CB8AC3E}">
        <p14:creationId xmlns:p14="http://schemas.microsoft.com/office/powerpoint/2010/main" val="3512631108"/>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مخطط انسيابي: محطة طرفية 4"/>
          <p:cNvSpPr/>
          <p:nvPr/>
        </p:nvSpPr>
        <p:spPr>
          <a:xfrm>
            <a:off x="8460188" y="259882"/>
            <a:ext cx="3532890" cy="647604"/>
          </a:xfrm>
          <a:prstGeom prst="flowChartTerminator">
            <a:avLst/>
          </a:prstGeom>
        </p:spPr>
        <p:style>
          <a:lnRef idx="2">
            <a:schemeClr val="accent6"/>
          </a:lnRef>
          <a:fillRef idx="1">
            <a:schemeClr val="lt1"/>
          </a:fillRef>
          <a:effectRef idx="0">
            <a:schemeClr val="accent6"/>
          </a:effectRef>
          <a:fontRef idx="minor">
            <a:schemeClr val="dk1"/>
          </a:fontRef>
        </p:style>
        <p:txBody>
          <a:bodyPr rtlCol="0" anchor="ctr"/>
          <a:lstStyle/>
          <a:p>
            <a:pPr algn="just">
              <a:lnSpc>
                <a:spcPct val="115000"/>
              </a:lnSpc>
              <a:spcAft>
                <a:spcPts val="1000"/>
              </a:spcAft>
            </a:pPr>
            <a:r>
              <a:rPr lang="ar-SA" sz="2400" b="1"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rPr>
              <a:t>مراحل وخطوات تحليل النتائج</a:t>
            </a:r>
            <a:endParaRPr lang="en-US" sz="2400" b="1"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endParaRPr>
          </a:p>
        </p:txBody>
      </p:sp>
      <p:sp>
        <p:nvSpPr>
          <p:cNvPr id="3" name="مستطيل 2"/>
          <p:cNvSpPr/>
          <p:nvPr/>
        </p:nvSpPr>
        <p:spPr>
          <a:xfrm>
            <a:off x="0" y="1075487"/>
            <a:ext cx="12096445" cy="1785104"/>
          </a:xfrm>
          <a:prstGeom prst="rect">
            <a:avLst/>
          </a:prstGeom>
        </p:spPr>
        <p:style>
          <a:lnRef idx="2">
            <a:schemeClr val="accent1"/>
          </a:lnRef>
          <a:fillRef idx="1">
            <a:schemeClr val="lt1"/>
          </a:fillRef>
          <a:effectRef idx="0">
            <a:schemeClr val="accent1"/>
          </a:effectRef>
          <a:fontRef idx="minor">
            <a:schemeClr val="dk1"/>
          </a:fontRef>
        </p:style>
        <p:txBody>
          <a:bodyPr wrap="square">
            <a:spAutoFit/>
          </a:bodyPr>
          <a:lstStyle/>
          <a:p>
            <a:pPr algn="just"/>
            <a:r>
              <a:rPr lang="ar-IQ" sz="2200" b="1" dirty="0">
                <a:effectLst>
                  <a:outerShdw blurRad="38100" dist="38100" dir="2700000" algn="tl">
                    <a:srgbClr val="000000">
                      <a:alpha val="43137"/>
                    </a:srgbClr>
                  </a:outerShdw>
                </a:effectLst>
              </a:rPr>
              <a:t>ثالثاً: تحليل النتائج الاولية من </a:t>
            </a:r>
            <a:r>
              <a:rPr lang="ar-IQ" sz="2200" b="1" dirty="0" err="1">
                <a:effectLst>
                  <a:outerShdw blurRad="38100" dist="38100" dir="2700000" algn="tl">
                    <a:srgbClr val="000000">
                      <a:alpha val="43137"/>
                    </a:srgbClr>
                  </a:outerShdw>
                </a:effectLst>
              </a:rPr>
              <a:t>البيانات:تقوم</a:t>
            </a:r>
            <a:r>
              <a:rPr lang="ar-IQ" sz="2200" b="1" dirty="0">
                <a:effectLst>
                  <a:outerShdw blurRad="38100" dist="38100" dir="2700000" algn="tl">
                    <a:srgbClr val="000000">
                      <a:alpha val="43137"/>
                    </a:srgbClr>
                  </a:outerShdw>
                </a:effectLst>
              </a:rPr>
              <a:t> هذه المرحلة على تحليل البيانات والمعلومات المفصلة للبحث، والتي قام الباحث بجمعها بطريقة مباشرة أو غير مباشرة (كما ذكرنا سابقاً)، وهذا ما يقود الى تحليلات واستنتاجات سليمة ومنطقية </a:t>
            </a:r>
            <a:r>
              <a:rPr lang="ar-IQ" sz="2200" b="1" dirty="0" err="1">
                <a:effectLst>
                  <a:outerShdw blurRad="38100" dist="38100" dir="2700000" algn="tl">
                    <a:srgbClr val="000000">
                      <a:alpha val="43137"/>
                    </a:srgbClr>
                  </a:outerShdw>
                </a:effectLst>
              </a:rPr>
              <a:t>للنتائج،وهذا</a:t>
            </a:r>
            <a:r>
              <a:rPr lang="ar-IQ" sz="2200" b="1" dirty="0">
                <a:effectLst>
                  <a:outerShdw blurRad="38100" dist="38100" dir="2700000" algn="tl">
                    <a:srgbClr val="000000">
                      <a:alpha val="43137"/>
                    </a:srgbClr>
                  </a:outerShdw>
                </a:effectLst>
              </a:rPr>
              <a:t> ما يساعد الباحث العلمي على ان يجيب عن أسئلة او فرضيات البحث التي تمّ وضعها بشكل مسبق، والعمل على التحليل الجماعي للبيانات وبالتالي الوصول من خلال مراحل وخطوات تحليل النتائج، الى تحليلات شاملة ومنطقية، تجعل دراسة متغيرات أو ظاهرة البحث أسهل، وتصل الى النتائج المنطقية للبحث.</a:t>
            </a:r>
            <a:endParaRPr lang="en-US" sz="2200" b="1" dirty="0">
              <a:effectLst>
                <a:outerShdw blurRad="38100" dist="38100" dir="2700000" algn="tl">
                  <a:srgbClr val="000000">
                    <a:alpha val="43137"/>
                  </a:srgbClr>
                </a:outerShdw>
              </a:effectLst>
            </a:endParaRPr>
          </a:p>
        </p:txBody>
      </p:sp>
      <p:sp>
        <p:nvSpPr>
          <p:cNvPr id="4" name="مستطيل 3"/>
          <p:cNvSpPr/>
          <p:nvPr/>
        </p:nvSpPr>
        <p:spPr>
          <a:xfrm>
            <a:off x="55660" y="3367146"/>
            <a:ext cx="12040786" cy="2060885"/>
          </a:xfrm>
          <a:prstGeom prst="rect">
            <a:avLst/>
          </a:prstGeom>
        </p:spPr>
        <p:style>
          <a:lnRef idx="2">
            <a:schemeClr val="dk1"/>
          </a:lnRef>
          <a:fillRef idx="1">
            <a:schemeClr val="lt1"/>
          </a:fillRef>
          <a:effectRef idx="0">
            <a:schemeClr val="dk1"/>
          </a:effectRef>
          <a:fontRef idx="minor">
            <a:schemeClr val="dk1"/>
          </a:fontRef>
        </p:style>
        <p:txBody>
          <a:bodyPr wrap="square">
            <a:spAutoFit/>
          </a:bodyPr>
          <a:lstStyle/>
          <a:p>
            <a:pPr>
              <a:lnSpc>
                <a:spcPct val="150000"/>
              </a:lnSpc>
            </a:pPr>
            <a:r>
              <a:rPr lang="ar-IQ" sz="2200" b="1" dirty="0">
                <a:effectLst>
                  <a:outerShdw blurRad="38100" dist="38100" dir="2700000" algn="tl">
                    <a:srgbClr val="000000">
                      <a:alpha val="43137"/>
                    </a:srgbClr>
                  </a:outerShdw>
                </a:effectLst>
              </a:rPr>
              <a:t>رابعاً: تحويل البيانات التي تمّ تحليلها الى حلول او نتائج </a:t>
            </a:r>
            <a:r>
              <a:rPr lang="ar-IQ" sz="2200" b="1" dirty="0" err="1">
                <a:effectLst>
                  <a:outerShdw blurRad="38100" dist="38100" dir="2700000" algn="tl">
                    <a:srgbClr val="000000">
                      <a:alpha val="43137"/>
                    </a:srgbClr>
                  </a:outerShdw>
                </a:effectLst>
              </a:rPr>
              <a:t>واقعية:حيث</a:t>
            </a:r>
            <a:r>
              <a:rPr lang="ar-IQ" sz="2200" b="1" dirty="0">
                <a:effectLst>
                  <a:outerShdw blurRad="38100" dist="38100" dir="2700000" algn="tl">
                    <a:srgbClr val="000000">
                      <a:alpha val="43137"/>
                    </a:srgbClr>
                  </a:outerShdw>
                </a:effectLst>
              </a:rPr>
              <a:t> يتم تحويل النتائج التي وصل اليها الباحث من خلال التحليل الى شكل منطقي عام لنتائج البحث، حيث يمكن الإجابة عن أسئلة البحث، ونفي أو تأكيد الفرضيات بالأدلة والبراهين، مع ربط متغيرات البحث واكتشاف الروابط بينها، وبذلك تكون هذه المرحلة من مراحل وخطوات تحليل النتائج، هي المرحلة النهائية التي توصل البحث الى الاستنتاجات والحلول والاهداف التي وضعت له.</a:t>
            </a:r>
          </a:p>
        </p:txBody>
      </p:sp>
    </p:spTree>
    <p:extLst>
      <p:ext uri="{BB962C8B-B14F-4D97-AF65-F5344CB8AC3E}">
        <p14:creationId xmlns:p14="http://schemas.microsoft.com/office/powerpoint/2010/main" val="2445364668"/>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مخطط انسيابي: محطة طرفية 4"/>
          <p:cNvSpPr/>
          <p:nvPr/>
        </p:nvSpPr>
        <p:spPr>
          <a:xfrm>
            <a:off x="5430740" y="259882"/>
            <a:ext cx="6562337" cy="647604"/>
          </a:xfrm>
          <a:prstGeom prst="flowChartTerminator">
            <a:avLst/>
          </a:prstGeom>
        </p:spPr>
        <p:style>
          <a:lnRef idx="2">
            <a:schemeClr val="accent6"/>
          </a:lnRef>
          <a:fillRef idx="1">
            <a:schemeClr val="lt1"/>
          </a:fillRef>
          <a:effectRef idx="0">
            <a:schemeClr val="accent6"/>
          </a:effectRef>
          <a:fontRef idx="minor">
            <a:schemeClr val="dk1"/>
          </a:fontRef>
        </p:style>
        <p:txBody>
          <a:bodyPr rtlCol="0" anchor="ctr"/>
          <a:lstStyle/>
          <a:p>
            <a:pPr algn="just">
              <a:lnSpc>
                <a:spcPct val="115000"/>
              </a:lnSpc>
              <a:spcAft>
                <a:spcPts val="1000"/>
              </a:spcAft>
            </a:pPr>
            <a:r>
              <a:rPr lang="ar-SA" sz="2400" b="1"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rPr>
              <a:t>طرق وأساليب تحليل وتفسير النتائج في الأبحاث العلمية</a:t>
            </a:r>
            <a:endParaRPr lang="en-US" sz="2400" b="1"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endParaRPr>
          </a:p>
        </p:txBody>
      </p:sp>
      <p:graphicFrame>
        <p:nvGraphicFramePr>
          <p:cNvPr id="8" name="رسم تخطيطي 7"/>
          <p:cNvGraphicFramePr/>
          <p:nvPr>
            <p:extLst>
              <p:ext uri="{D42A27DB-BD31-4B8C-83A1-F6EECF244321}">
                <p14:modId xmlns:p14="http://schemas.microsoft.com/office/powerpoint/2010/main" val="2706646277"/>
              </p:ext>
            </p:extLst>
          </p:nvPr>
        </p:nvGraphicFramePr>
        <p:xfrm>
          <a:off x="1058781" y="1742172"/>
          <a:ext cx="10607039" cy="488963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مستطيل 2"/>
          <p:cNvSpPr/>
          <p:nvPr/>
        </p:nvSpPr>
        <p:spPr>
          <a:xfrm>
            <a:off x="119270" y="907486"/>
            <a:ext cx="11950809" cy="830997"/>
          </a:xfrm>
          <a:prstGeom prst="rect">
            <a:avLst/>
          </a:prstGeom>
        </p:spPr>
        <p:txBody>
          <a:bodyPr wrap="square">
            <a:spAutoFit/>
          </a:bodyPr>
          <a:lstStyle/>
          <a:p>
            <a:r>
              <a:rPr lang="ar-IQ" sz="2400" b="1" dirty="0">
                <a:effectLst>
                  <a:outerShdw blurRad="38100" dist="38100" dir="2700000" algn="tl">
                    <a:srgbClr val="000000">
                      <a:alpha val="43137"/>
                    </a:srgbClr>
                  </a:outerShdw>
                </a:effectLst>
              </a:rPr>
              <a:t>كما ان مراحل وخطوات تحليل النتائج متعددة، فإن أساليب التحليل والتفسير لهذه النتائج مختلفة، ومن أبرز هذه الاساليب نذكر:</a:t>
            </a:r>
            <a:endParaRPr lang="en-US" sz="2400" b="1"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303588503"/>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grpId="0" nodeType="with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wipe(down)">
                                      <p:cBhvr>
                                        <p:cTn id="7"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8" grpId="0">
        <p:bldAsOne/>
      </p:bldGraphic>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مخطط انسيابي: محطة طرفية 4"/>
          <p:cNvSpPr/>
          <p:nvPr/>
        </p:nvSpPr>
        <p:spPr>
          <a:xfrm>
            <a:off x="5613622" y="357809"/>
            <a:ext cx="6520069" cy="604299"/>
          </a:xfrm>
          <a:prstGeom prst="flowChartTerminator">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ar-IQ" sz="2400" b="1" dirty="0">
                <a:solidFill>
                  <a:schemeClr val="bg1"/>
                </a:solidFill>
                <a:effectLst>
                  <a:outerShdw blurRad="38100" dist="38100" dir="2700000" algn="tl">
                    <a:srgbClr val="000000">
                      <a:alpha val="43137"/>
                    </a:srgbClr>
                  </a:outerShdw>
                </a:effectLst>
              </a:rPr>
              <a:t>أهمية مراحل وخطوات تحليل النتائج وتفسيرها:</a:t>
            </a:r>
            <a:endParaRPr lang="en-US" sz="2400" b="1" dirty="0">
              <a:solidFill>
                <a:schemeClr val="bg1"/>
              </a:solidFill>
              <a:effectLst>
                <a:outerShdw blurRad="38100" dist="38100" dir="2700000" algn="tl">
                  <a:srgbClr val="000000">
                    <a:alpha val="43137"/>
                  </a:srgbClr>
                </a:outerShdw>
              </a:effectLst>
            </a:endParaRPr>
          </a:p>
        </p:txBody>
      </p:sp>
      <p:sp>
        <p:nvSpPr>
          <p:cNvPr id="6" name="مستطيل 5"/>
          <p:cNvSpPr/>
          <p:nvPr/>
        </p:nvSpPr>
        <p:spPr>
          <a:xfrm>
            <a:off x="294198" y="1054227"/>
            <a:ext cx="11720223" cy="5563831"/>
          </a:xfrm>
          <a:prstGeom prst="rect">
            <a:avLst/>
          </a:prstGeom>
        </p:spPr>
        <p:style>
          <a:lnRef idx="2">
            <a:schemeClr val="accent2"/>
          </a:lnRef>
          <a:fillRef idx="1">
            <a:schemeClr val="lt1"/>
          </a:fillRef>
          <a:effectRef idx="0">
            <a:schemeClr val="accent2"/>
          </a:effectRef>
          <a:fontRef idx="minor">
            <a:schemeClr val="dk1"/>
          </a:fontRef>
        </p:style>
        <p:txBody>
          <a:bodyPr wrap="square">
            <a:spAutoFit/>
          </a:bodyPr>
          <a:lstStyle/>
          <a:p>
            <a:pPr>
              <a:lnSpc>
                <a:spcPct val="150000"/>
              </a:lnSpc>
            </a:pPr>
            <a:r>
              <a:rPr lang="ar-IQ" sz="2400" b="1" dirty="0" smtClean="0">
                <a:effectLst>
                  <a:outerShdw blurRad="38100" dist="38100" dir="2700000" algn="tl">
                    <a:srgbClr val="000000">
                      <a:alpha val="43137"/>
                    </a:srgbClr>
                  </a:outerShdw>
                </a:effectLst>
              </a:rPr>
              <a:t>1.إن </a:t>
            </a:r>
            <a:r>
              <a:rPr lang="ar-IQ" sz="2400" b="1" dirty="0">
                <a:effectLst>
                  <a:outerShdw blurRad="38100" dist="38100" dir="2700000" algn="tl">
                    <a:srgbClr val="000000">
                      <a:alpha val="43137"/>
                    </a:srgbClr>
                  </a:outerShdw>
                </a:effectLst>
              </a:rPr>
              <a:t>النتائج البحثية هي خلاصة الجهود التي بذلها الباحث لإنجاز دراسته العلمية، والوصول الى النتائج التي تتسم بالموثوقية والدقة والمنطقية.</a:t>
            </a:r>
          </a:p>
          <a:p>
            <a:pPr>
              <a:lnSpc>
                <a:spcPct val="150000"/>
              </a:lnSpc>
            </a:pPr>
            <a:r>
              <a:rPr lang="ar-IQ" sz="2400" b="1" dirty="0" smtClean="0">
                <a:effectLst>
                  <a:outerShdw blurRad="38100" dist="38100" dir="2700000" algn="tl">
                    <a:srgbClr val="000000">
                      <a:alpha val="43137"/>
                    </a:srgbClr>
                  </a:outerShdw>
                </a:effectLst>
              </a:rPr>
              <a:t>2.إن </a:t>
            </a:r>
            <a:r>
              <a:rPr lang="ar-IQ" sz="2400" b="1" dirty="0">
                <a:effectLst>
                  <a:outerShdw blurRad="38100" dist="38100" dir="2700000" algn="tl">
                    <a:srgbClr val="000000">
                      <a:alpha val="43137"/>
                    </a:srgbClr>
                  </a:outerShdw>
                </a:effectLst>
              </a:rPr>
              <a:t>مراحل وخطوات تحليل النتائج وتفسيرها بالأبحاث العلمية، تساعد الباحث على الوصول الى التوصيات البحثية، والتي تجسد إنهاء البحث العلمي بشكل موضوعي يحقق اهداف البحث.</a:t>
            </a:r>
          </a:p>
          <a:p>
            <a:pPr>
              <a:lnSpc>
                <a:spcPct val="150000"/>
              </a:lnSpc>
            </a:pPr>
            <a:r>
              <a:rPr lang="ar-IQ" sz="2400" b="1" dirty="0" smtClean="0">
                <a:effectLst>
                  <a:outerShdw blurRad="38100" dist="38100" dir="2700000" algn="tl">
                    <a:srgbClr val="000000">
                      <a:alpha val="43137"/>
                    </a:srgbClr>
                  </a:outerShdw>
                </a:effectLst>
              </a:rPr>
              <a:t>3.يتم </a:t>
            </a:r>
            <a:r>
              <a:rPr lang="ar-IQ" sz="2400" b="1" dirty="0">
                <a:effectLst>
                  <a:outerShdw blurRad="38100" dist="38100" dir="2700000" algn="tl">
                    <a:srgbClr val="000000">
                      <a:alpha val="43137"/>
                    </a:srgbClr>
                  </a:outerShdw>
                </a:effectLst>
              </a:rPr>
              <a:t>من خلال هذه العمليات العلمية معرفة ما وصلت اليه الدراسات السابقة التي تنتمي الى التخصص العلمي ذاته، والتي ترتبط بموضوع البحث بشكل كلي أو جزئي، وعبر النتائج التي يتم التوصل اليها تثبت النتائج السابقة، أو يتم نقدها واستخراج نقاط الضعف منها.</a:t>
            </a:r>
          </a:p>
          <a:p>
            <a:pPr>
              <a:lnSpc>
                <a:spcPct val="150000"/>
              </a:lnSpc>
            </a:pPr>
            <a:r>
              <a:rPr lang="ar-IQ" sz="2400" b="1" dirty="0" smtClean="0">
                <a:effectLst>
                  <a:outerShdw blurRad="38100" dist="38100" dir="2700000" algn="tl">
                    <a:srgbClr val="000000">
                      <a:alpha val="43137"/>
                    </a:srgbClr>
                  </a:outerShdw>
                </a:effectLst>
              </a:rPr>
              <a:t>4.إن </a:t>
            </a:r>
            <a:r>
              <a:rPr lang="ar-IQ" sz="2400" b="1" dirty="0">
                <a:effectLst>
                  <a:outerShdw blurRad="38100" dist="38100" dir="2700000" algn="tl">
                    <a:srgbClr val="000000">
                      <a:alpha val="43137"/>
                    </a:srgbClr>
                  </a:outerShdw>
                </a:effectLst>
              </a:rPr>
              <a:t>تحليل وتفسير النتائج البحثية يعتبر من أهم التقييمات التي تحدد أهمية الدراسة وقيمتها.</a:t>
            </a:r>
          </a:p>
          <a:p>
            <a:pPr>
              <a:lnSpc>
                <a:spcPct val="150000"/>
              </a:lnSpc>
            </a:pPr>
            <a:r>
              <a:rPr lang="ar-IQ" sz="2400" b="1" dirty="0" smtClean="0">
                <a:effectLst>
                  <a:outerShdw blurRad="38100" dist="38100" dir="2700000" algn="tl">
                    <a:srgbClr val="000000">
                      <a:alpha val="43137"/>
                    </a:srgbClr>
                  </a:outerShdw>
                </a:effectLst>
              </a:rPr>
              <a:t>5.إن </a:t>
            </a:r>
            <a:r>
              <a:rPr lang="ar-IQ" sz="2400" b="1" dirty="0">
                <a:effectLst>
                  <a:outerShdw blurRad="38100" dist="38100" dir="2700000" algn="tl">
                    <a:srgbClr val="000000">
                      <a:alpha val="43137"/>
                    </a:srgbClr>
                  </a:outerShdw>
                </a:effectLst>
              </a:rPr>
              <a:t>التحليل للنتائج وتفسيرها في أي دراسة علمية يعتبر من أهم النقاط التي ينظر اليها المقيم او المحلل أو الباحث العلمي الآخر، حيث يتجه الى النظر اليها بداية لاستكشاف أهداف البحث وخلاصته.</a:t>
            </a:r>
          </a:p>
        </p:txBody>
      </p:sp>
    </p:spTree>
    <p:extLst>
      <p:ext uri="{BB962C8B-B14F-4D97-AF65-F5344CB8AC3E}">
        <p14:creationId xmlns:p14="http://schemas.microsoft.com/office/powerpoint/2010/main" val="3786261111"/>
      </p:ext>
    </p:extLst>
  </p:cSld>
  <p:clrMapOvr>
    <a:masterClrMapping/>
  </p:clrMapOvr>
  <p:transition spd="slow">
    <p:wipe dir="r"/>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خطط انسيابي: محطة طرفية 1"/>
          <p:cNvSpPr/>
          <p:nvPr/>
        </p:nvSpPr>
        <p:spPr>
          <a:xfrm>
            <a:off x="8754385" y="279133"/>
            <a:ext cx="3301047" cy="943275"/>
          </a:xfrm>
          <a:prstGeom prst="flowChartTerminator">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ar-IQ" sz="2800" b="1" dirty="0">
                <a:effectLst>
                  <a:outerShdw blurRad="38100" dist="38100" dir="2700000" algn="tl">
                    <a:srgbClr val="000000">
                      <a:alpha val="43137"/>
                    </a:srgbClr>
                  </a:outerShdw>
                </a:effectLst>
              </a:rPr>
              <a:t>الأمانة العلمية </a:t>
            </a:r>
            <a:endParaRPr lang="en-US" sz="2800" b="1" dirty="0">
              <a:effectLst>
                <a:outerShdw blurRad="38100" dist="38100" dir="2700000" algn="tl">
                  <a:srgbClr val="000000">
                    <a:alpha val="43137"/>
                  </a:srgbClr>
                </a:outerShdw>
              </a:effectLst>
            </a:endParaRPr>
          </a:p>
        </p:txBody>
      </p:sp>
      <p:sp>
        <p:nvSpPr>
          <p:cNvPr id="4" name="مستطيل 3"/>
          <p:cNvSpPr/>
          <p:nvPr/>
        </p:nvSpPr>
        <p:spPr>
          <a:xfrm>
            <a:off x="104622" y="1295531"/>
            <a:ext cx="11950810" cy="3970318"/>
          </a:xfrm>
          <a:prstGeom prst="rect">
            <a:avLst/>
          </a:prstGeom>
        </p:spPr>
        <p:txBody>
          <a:bodyPr wrap="square">
            <a:spAutoFit/>
          </a:bodyPr>
          <a:lstStyle/>
          <a:p>
            <a:pPr algn="just">
              <a:lnSpc>
                <a:spcPct val="150000"/>
              </a:lnSpc>
            </a:pPr>
            <a:r>
              <a:rPr lang="ar-IQ" sz="2400" b="1" dirty="0">
                <a:effectLst>
                  <a:outerShdw blurRad="38100" dist="38100" dir="2700000" algn="tl">
                    <a:srgbClr val="000000">
                      <a:alpha val="43137"/>
                    </a:srgbClr>
                  </a:outerShdw>
                </a:effectLst>
              </a:rPr>
              <a:t>يقصد بالأمانة العلمية في البحث العلمي أن لا يقوم الباحث بنقل أو نسخ ما قاله الآخرون دون الإشارة إليهم، وعدم الأمانة العلمية في البحث العلمي هو أن يقوم الباحث بنسب تعب وجهد مؤلف أو باحث آخر إلى نفسه دون توضيح ذلك من خلال توثيق المعلومة وإرجاعها لصاحبها. هذا وتعكس الأمانة العلمية في البحث العلمي أخلاقيات الباحث كونه أميناً وصادقاً وشريفاً إذ يفصح عن ما إذا كان قد استعان بعمل   شخص آخر أو فكرة أو نص باحث آخر في دراسة أو بحث أو كتاب معين أو استشهد بقول أحدهم، ويمتنع نهائياً عن أن يسلب من غيره ثمرة تعبه وينسبها إلى نفسه دون أي وجه حق ولا تقتصر الأمانة العلمية على نقل الأفكار والمعلومات ومن ثم نسبتها إلى أصحابها فقط، فالأمانة العلمية واجبة أولاً عند الأخذ ثم عند النقل ومن ثم عند الطرح إذ تتمثل أوجه الأمانة العلمية في الآتي:</a:t>
            </a:r>
            <a:endParaRPr lang="en-US" sz="2400" b="1"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32737768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صورة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962108"/>
            <a:ext cx="12192000" cy="6066844"/>
          </a:xfrm>
          <a:prstGeom prst="rect">
            <a:avLst/>
          </a:prstGeom>
          <a:effectLst>
            <a:softEdge rad="317500"/>
          </a:effectLst>
        </p:spPr>
      </p:pic>
      <p:sp>
        <p:nvSpPr>
          <p:cNvPr id="5" name="مربع نص 4"/>
          <p:cNvSpPr txBox="1"/>
          <p:nvPr/>
        </p:nvSpPr>
        <p:spPr>
          <a:xfrm>
            <a:off x="2102910" y="2519299"/>
            <a:ext cx="7565457" cy="1569660"/>
          </a:xfrm>
          <a:prstGeom prst="rect">
            <a:avLst/>
          </a:prstGeom>
          <a:noFill/>
          <a:ln>
            <a:noFill/>
          </a:ln>
        </p:spPr>
        <p:txBody>
          <a:bodyPr wrap="square" rtlCol="0">
            <a:spAutoFit/>
          </a:bodyPr>
          <a:lstStyle/>
          <a:p>
            <a:r>
              <a:rPr lang="ar-IQ" sz="9600" b="1" dirty="0" err="1" smtClean="0">
                <a:effectLst>
                  <a:outerShdw blurRad="38100" dist="38100" dir="2700000" algn="tl">
                    <a:srgbClr val="000000">
                      <a:alpha val="43137"/>
                    </a:srgbClr>
                  </a:outerShdw>
                </a:effectLst>
                <a:cs typeface="Old Antic Bold" panose="02010400000000000000" pitchFamily="2" charset="-78"/>
              </a:rPr>
              <a:t>شكرآ</a:t>
            </a:r>
            <a:r>
              <a:rPr lang="ar-IQ" sz="9600" b="1" dirty="0" smtClean="0">
                <a:effectLst>
                  <a:outerShdw blurRad="38100" dist="38100" dir="2700000" algn="tl">
                    <a:srgbClr val="000000">
                      <a:alpha val="43137"/>
                    </a:srgbClr>
                  </a:outerShdw>
                </a:effectLst>
                <a:cs typeface="Old Antic Bold" panose="02010400000000000000" pitchFamily="2" charset="-78"/>
              </a:rPr>
              <a:t> لي اصغائكم </a:t>
            </a:r>
            <a:endParaRPr lang="en-US" sz="9600" b="1" dirty="0">
              <a:effectLst>
                <a:outerShdw blurRad="38100" dist="38100" dir="2700000" algn="tl">
                  <a:srgbClr val="000000">
                    <a:alpha val="43137"/>
                  </a:srgbClr>
                </a:outerShdw>
              </a:effectLst>
              <a:cs typeface="Old Antic Bold" panose="02010400000000000000" pitchFamily="2" charset="-78"/>
            </a:endParaRPr>
          </a:p>
        </p:txBody>
      </p:sp>
    </p:spTree>
    <p:extLst>
      <p:ext uri="{BB962C8B-B14F-4D97-AF65-F5344CB8AC3E}">
        <p14:creationId xmlns:p14="http://schemas.microsoft.com/office/powerpoint/2010/main" val="29500447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nodeType="with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barn(inVertical)">
                                      <p:cBhvr>
                                        <p:cTn id="7" dur="500"/>
                                        <p:tgtEl>
                                          <p:spTgt spid="5">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مخطط انسيابي: محطة طرفية 4"/>
          <p:cNvSpPr/>
          <p:nvPr/>
        </p:nvSpPr>
        <p:spPr>
          <a:xfrm>
            <a:off x="1607419" y="56081"/>
            <a:ext cx="9923646" cy="871166"/>
          </a:xfrm>
          <a:prstGeom prst="flowChartTerminator">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6" name="مستطيل 5"/>
          <p:cNvSpPr/>
          <p:nvPr/>
        </p:nvSpPr>
        <p:spPr>
          <a:xfrm>
            <a:off x="1982803" y="106317"/>
            <a:ext cx="8710863" cy="820930"/>
          </a:xfrm>
          <a:prstGeom prst="rect">
            <a:avLst/>
          </a:prstGeom>
        </p:spPr>
        <p:txBody>
          <a:bodyPr wrap="square">
            <a:spAutoFit/>
          </a:bodyPr>
          <a:lstStyle/>
          <a:p>
            <a:pPr algn="ctr">
              <a:lnSpc>
                <a:spcPct val="115000"/>
              </a:lnSpc>
              <a:spcAft>
                <a:spcPts val="1000"/>
              </a:spcAft>
            </a:pPr>
            <a:r>
              <a:rPr lang="ar-IQ" sz="4400" b="1" dirty="0">
                <a:solidFill>
                  <a:schemeClr val="bg1"/>
                </a:solidFill>
                <a:effectLst>
                  <a:outerShdw blurRad="38100" dist="38100" dir="2700000" algn="tl">
                    <a:srgbClr val="000000">
                      <a:alpha val="43137"/>
                    </a:srgbClr>
                  </a:outerShdw>
                </a:effectLst>
                <a:latin typeface="Simplified Arabic" panose="02020603050405020304" pitchFamily="18" charset="-78"/>
                <a:ea typeface="Calibri" panose="020F0502020204030204" pitchFamily="34" charset="0"/>
              </a:rPr>
              <a:t>أهم خطوات اختيار عينة البحث العلمي</a:t>
            </a:r>
            <a:endParaRPr lang="en-US" sz="3200" b="1" dirty="0">
              <a:solidFill>
                <a:schemeClr val="bg1"/>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endParaRPr>
          </a:p>
        </p:txBody>
      </p:sp>
      <p:sp>
        <p:nvSpPr>
          <p:cNvPr id="11" name="مستطيل 10"/>
          <p:cNvSpPr/>
          <p:nvPr/>
        </p:nvSpPr>
        <p:spPr>
          <a:xfrm>
            <a:off x="1721671" y="977483"/>
            <a:ext cx="10470329" cy="622222"/>
          </a:xfrm>
          <a:prstGeom prst="rect">
            <a:avLst/>
          </a:prstGeom>
        </p:spPr>
        <p:txBody>
          <a:bodyPr wrap="square">
            <a:spAutoFit/>
          </a:bodyPr>
          <a:lstStyle/>
          <a:p>
            <a:pPr algn="just">
              <a:lnSpc>
                <a:spcPct val="115000"/>
              </a:lnSpc>
              <a:spcAft>
                <a:spcPts val="1000"/>
              </a:spcAft>
            </a:pPr>
            <a:r>
              <a:rPr lang="ar-SA" sz="3200" b="1"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rPr>
              <a:t>هناك خطوات أساسية يجب اتباعها عند اختيار عينة الدراسة وتتمثل في</a:t>
            </a:r>
            <a:r>
              <a:rPr lang="ar-SA" sz="3200" b="1" dirty="0" smtClean="0">
                <a:effectLst>
                  <a:outerShdw blurRad="38100" dist="38100" dir="2700000" algn="tl">
                    <a:srgbClr val="000000">
                      <a:alpha val="43137"/>
                    </a:srgbClr>
                  </a:outerShdw>
                </a:effectLst>
                <a:latin typeface="Calibri" panose="020F0502020204030204" pitchFamily="34" charset="0"/>
                <a:ea typeface="Calibri" panose="020F0502020204030204" pitchFamily="34" charset="0"/>
              </a:rPr>
              <a:t>:</a:t>
            </a:r>
            <a:endParaRPr lang="en-US" sz="3200" b="1"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endParaRPr>
          </a:p>
        </p:txBody>
      </p:sp>
      <p:graphicFrame>
        <p:nvGraphicFramePr>
          <p:cNvPr id="2" name="رسم تخطيطي 1"/>
          <p:cNvGraphicFramePr/>
          <p:nvPr>
            <p:extLst>
              <p:ext uri="{D42A27DB-BD31-4B8C-83A1-F6EECF244321}">
                <p14:modId xmlns:p14="http://schemas.microsoft.com/office/powerpoint/2010/main" val="1128066027"/>
              </p:ext>
            </p:extLst>
          </p:nvPr>
        </p:nvGraphicFramePr>
        <p:xfrm>
          <a:off x="1" y="1463040"/>
          <a:ext cx="12108580" cy="539496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0545494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grpId="0" nodeType="with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arn(inVertical)">
                                      <p:cBhvr>
                                        <p:cTn id="7" dur="500"/>
                                        <p:tgtEl>
                                          <p:spTgt spid="5"/>
                                        </p:tgtEl>
                                      </p:cBhvr>
                                    </p:animEffect>
                                  </p:childTnLst>
                                </p:cTn>
                              </p:par>
                              <p:par>
                                <p:cTn id="8" presetID="16" presetClass="entr" presetSubtype="21" fill="hold" grpId="0"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barn(inVertical)">
                                      <p:cBhvr>
                                        <p:cTn id="10"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Graphic spid="2" grpId="0">
        <p:bldAsOne/>
      </p:bldGraphic>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رسم تخطيطي 1"/>
          <p:cNvGraphicFramePr/>
          <p:nvPr>
            <p:extLst>
              <p:ext uri="{D42A27DB-BD31-4B8C-83A1-F6EECF244321}">
                <p14:modId xmlns:p14="http://schemas.microsoft.com/office/powerpoint/2010/main" val="585507929"/>
              </p:ext>
            </p:extLst>
          </p:nvPr>
        </p:nvGraphicFramePr>
        <p:xfrm>
          <a:off x="644894" y="1260910"/>
          <a:ext cx="10818795" cy="550565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مخطط انسيابي: محطة طرفية 2"/>
          <p:cNvSpPr/>
          <p:nvPr/>
        </p:nvSpPr>
        <p:spPr>
          <a:xfrm>
            <a:off x="2026118" y="182880"/>
            <a:ext cx="8056345" cy="818148"/>
          </a:xfrm>
          <a:prstGeom prst="flowChartTerminator">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ar-SA" sz="3600" b="1"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rPr>
              <a:t> </a:t>
            </a:r>
            <a:r>
              <a:rPr lang="ar-SA" sz="3600" b="1" dirty="0">
                <a:effectLst>
                  <a:outerShdw blurRad="38100" dist="38100" dir="2700000" algn="tl">
                    <a:srgbClr val="000000">
                      <a:alpha val="43137"/>
                    </a:srgbClr>
                  </a:outerShdw>
                </a:effectLst>
                <a:ea typeface="Calibri" panose="020F0502020204030204" pitchFamily="34" charset="0"/>
              </a:rPr>
              <a:t>أنواع عينات الدراسة في البحث العلمي</a:t>
            </a:r>
            <a:endParaRPr lang="en-US" sz="3600" b="1"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7551465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6" presetClass="entr" presetSubtype="16"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2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2" grpId="0">
        <p:bldAsOne/>
      </p:bldGraphic>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مستطيل 3"/>
          <p:cNvSpPr/>
          <p:nvPr/>
        </p:nvSpPr>
        <p:spPr>
          <a:xfrm>
            <a:off x="100584" y="405041"/>
            <a:ext cx="11896344" cy="5957528"/>
          </a:xfrm>
          <a:prstGeom prst="rect">
            <a:avLst/>
          </a:prstGeom>
        </p:spPr>
        <p:txBody>
          <a:bodyPr wrap="square">
            <a:spAutoFit/>
          </a:bodyPr>
          <a:lstStyle/>
          <a:p>
            <a:pPr lvl="0" algn="just">
              <a:lnSpc>
                <a:spcPct val="115000"/>
              </a:lnSpc>
              <a:spcAft>
                <a:spcPts val="1000"/>
              </a:spcAft>
            </a:pPr>
            <a:r>
              <a:rPr lang="ar-SA" sz="2800" dirty="0">
                <a:ea typeface="Calibri" panose="020F0502020204030204" pitchFamily="34" charset="0"/>
                <a:cs typeface="Simplified Arabic" panose="02020603050405020304" pitchFamily="18" charset="-78"/>
              </a:rPr>
              <a:t> </a:t>
            </a:r>
            <a:r>
              <a:rPr lang="ar-SA" sz="3200" b="1" dirty="0">
                <a:effectLst>
                  <a:outerShdw blurRad="38100" dist="38100" dir="2700000" algn="tl">
                    <a:srgbClr val="000000">
                      <a:alpha val="43137"/>
                    </a:srgbClr>
                  </a:outerShdw>
                </a:effectLst>
                <a:ea typeface="Calibri" panose="020F0502020204030204" pitchFamily="34" charset="0"/>
              </a:rPr>
              <a:t>أولاً: العينات الاحتمالية (العشوائية</a:t>
            </a:r>
            <a:r>
              <a:rPr lang="ar-SA" sz="3200" b="1" dirty="0" smtClean="0">
                <a:effectLst>
                  <a:outerShdw blurRad="38100" dist="38100" dir="2700000" algn="tl">
                    <a:srgbClr val="000000">
                      <a:alpha val="43137"/>
                    </a:srgbClr>
                  </a:outerShdw>
                </a:effectLst>
                <a:ea typeface="Calibri" panose="020F0502020204030204" pitchFamily="34" charset="0"/>
              </a:rPr>
              <a:t>)</a:t>
            </a:r>
            <a:r>
              <a:rPr lang="ar-IQ" sz="3200" b="1" dirty="0" smtClean="0">
                <a:effectLst>
                  <a:outerShdw blurRad="38100" dist="38100" dir="2700000" algn="tl">
                    <a:srgbClr val="000000">
                      <a:alpha val="43137"/>
                    </a:srgbClr>
                  </a:outerShdw>
                </a:effectLst>
                <a:ea typeface="Calibri" panose="020F0502020204030204" pitchFamily="34" charset="0"/>
              </a:rPr>
              <a:t>  </a:t>
            </a:r>
            <a:endParaRPr lang="ar-IQ" sz="2800" b="1" dirty="0" smtClean="0">
              <a:effectLst>
                <a:outerShdw blurRad="38100" dist="38100" dir="2700000" algn="tl">
                  <a:srgbClr val="000000">
                    <a:alpha val="43137"/>
                  </a:srgbClr>
                </a:outerShdw>
              </a:effectLst>
              <a:ea typeface="Calibri" panose="020F0502020204030204" pitchFamily="34" charset="0"/>
            </a:endParaRPr>
          </a:p>
          <a:p>
            <a:pPr lvl="0" algn="just">
              <a:lnSpc>
                <a:spcPct val="200000"/>
              </a:lnSpc>
              <a:spcAft>
                <a:spcPts val="1000"/>
              </a:spcAft>
            </a:pPr>
            <a:r>
              <a:rPr lang="ar-SA" sz="2800" b="1" dirty="0" smtClean="0">
                <a:effectLst>
                  <a:outerShdw blurRad="38100" dist="38100" dir="2700000" algn="tl">
                    <a:srgbClr val="000000">
                      <a:alpha val="43137"/>
                    </a:srgbClr>
                  </a:outerShdw>
                </a:effectLst>
                <a:ea typeface="Calibri" panose="020F0502020204030204" pitchFamily="34" charset="0"/>
              </a:rPr>
              <a:t>يكون </a:t>
            </a:r>
            <a:r>
              <a:rPr lang="ar-SA" sz="2800" b="1" dirty="0">
                <a:effectLst>
                  <a:outerShdw blurRad="38100" dist="38100" dir="2700000" algn="tl">
                    <a:srgbClr val="000000">
                      <a:alpha val="43137"/>
                    </a:srgbClr>
                  </a:outerShdw>
                </a:effectLst>
                <a:ea typeface="Calibri" panose="020F0502020204030204" pitchFamily="34" charset="0"/>
              </a:rPr>
              <a:t>كل عنصر من عناصر المجتمع له فرصة معلومة لأن يكون أحد أعضاء العينة، فتتم المعاينة الاحتمالية بالقوانين الرياضية التي لا تدرك مجال لتدخل الشخص </a:t>
            </a:r>
            <a:r>
              <a:rPr lang="ar-SA" sz="2800" b="1" dirty="0" smtClean="0">
                <a:effectLst>
                  <a:outerShdw blurRad="38100" dist="38100" dir="2700000" algn="tl">
                    <a:srgbClr val="000000">
                      <a:alpha val="43137"/>
                    </a:srgbClr>
                  </a:outerShdw>
                </a:effectLst>
                <a:ea typeface="Calibri" panose="020F0502020204030204" pitchFamily="34" charset="0"/>
              </a:rPr>
              <a:t>الباحث</a:t>
            </a:r>
            <a:r>
              <a:rPr lang="ar-IQ" sz="2800" b="1" dirty="0">
                <a:effectLst>
                  <a:outerShdw blurRad="38100" dist="38100" dir="2700000" algn="tl">
                    <a:srgbClr val="000000">
                      <a:alpha val="43137"/>
                    </a:srgbClr>
                  </a:outerShdw>
                </a:effectLst>
                <a:ea typeface="Calibri" panose="020F0502020204030204" pitchFamily="34" charset="0"/>
              </a:rPr>
              <a:t> . كما يعطي هذا النوع من العينات الدراسية فرص متساوية ومعروفة لكل فرد من أفراد مجتمع الدراسة في احتمال اختيارها في عينة الدراسة ،وهذا النوع يعطي ضمان للحصول على عينة ممثلة غير متحيزة يمكن تعميم نتائجها على جميع أفراد مجتمع الدراسة الأصلي، كما تساعد  إلى حد ما في قياس الفرق ما بين قيم العينة الممثلة وقيم المجتمع الأصلي قيد الدراسة، ويدعى هنا الفرق بالخطأ العيني.</a:t>
            </a:r>
            <a:endParaRPr lang="en-US" b="1"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endParaRPr>
          </a:p>
        </p:txBody>
      </p:sp>
      <p:sp>
        <p:nvSpPr>
          <p:cNvPr id="5" name="مخطط انسيابي: محطة طرفية 4"/>
          <p:cNvSpPr/>
          <p:nvPr/>
        </p:nvSpPr>
        <p:spPr>
          <a:xfrm>
            <a:off x="6766561" y="405040"/>
            <a:ext cx="5361432" cy="663363"/>
          </a:xfrm>
          <a:prstGeom prst="flowChartTerminator">
            <a:avLst/>
          </a:prstGeom>
          <a:noFill/>
          <a:ln w="57150">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Tree>
    <p:extLst>
      <p:ext uri="{BB962C8B-B14F-4D97-AF65-F5344CB8AC3E}">
        <p14:creationId xmlns:p14="http://schemas.microsoft.com/office/powerpoint/2010/main" val="26419621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6" presetClass="entr" presetSubtype="16" fill="hold" grpId="0" nodeType="with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circle(in)">
                                      <p:cBhvr>
                                        <p:cTn id="7" dur="2000"/>
                                        <p:tgtEl>
                                          <p:spTgt spid="5"/>
                                        </p:tgtEl>
                                      </p:cBhvr>
                                    </p:animEffect>
                                  </p:childTnLst>
                                </p:cTn>
                              </p:par>
                              <p:par>
                                <p:cTn id="8" presetID="21" presetClass="entr" presetSubtype="1" fill="hold" grpId="0" nodeType="withEffect">
                                  <p:stCondLst>
                                    <p:cond delay="0"/>
                                  </p:stCondLst>
                                  <p:childTnLst>
                                    <p:set>
                                      <p:cBhvr>
                                        <p:cTn id="9" dur="1" fill="hold">
                                          <p:stCondLst>
                                            <p:cond delay="0"/>
                                          </p:stCondLst>
                                        </p:cTn>
                                        <p:tgtEl>
                                          <p:spTgt spid="4"/>
                                        </p:tgtEl>
                                        <p:attrNameLst>
                                          <p:attrName>style.visibility</p:attrName>
                                        </p:attrNameLst>
                                      </p:cBhvr>
                                      <p:to>
                                        <p:strVal val="visible"/>
                                      </p:to>
                                    </p:set>
                                    <p:animEffect transition="in" filter="wheel(1)">
                                      <p:cBhvr>
                                        <p:cTn id="10"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مستطيل ذو زاوية واحدة مخدوشة ودائرية 4"/>
          <p:cNvSpPr/>
          <p:nvPr/>
        </p:nvSpPr>
        <p:spPr>
          <a:xfrm>
            <a:off x="6670307" y="105879"/>
            <a:ext cx="5322771" cy="760396"/>
          </a:xfrm>
          <a:prstGeom prst="snipRoundRect">
            <a:avLst/>
          </a:prstGeom>
        </p:spPr>
        <p:style>
          <a:lnRef idx="2">
            <a:schemeClr val="accent6"/>
          </a:lnRef>
          <a:fillRef idx="1">
            <a:schemeClr val="lt1"/>
          </a:fillRef>
          <a:effectRef idx="0">
            <a:schemeClr val="accent6"/>
          </a:effectRef>
          <a:fontRef idx="minor">
            <a:schemeClr val="dk1"/>
          </a:fontRef>
        </p:style>
        <p:txBody>
          <a:bodyPr rtlCol="0" anchor="ctr"/>
          <a:lstStyle/>
          <a:p>
            <a:pPr algn="just">
              <a:lnSpc>
                <a:spcPct val="115000"/>
              </a:lnSpc>
              <a:spcAft>
                <a:spcPts val="1000"/>
              </a:spcAft>
            </a:pPr>
            <a:r>
              <a:rPr lang="ar-SA" sz="3200" b="1" dirty="0"/>
              <a:t>أنواع العينات الاحتمالية (العشوائية</a:t>
            </a:r>
            <a:r>
              <a:rPr lang="ar-SA" sz="3200" b="1" dirty="0" smtClean="0"/>
              <a:t>)</a:t>
            </a:r>
            <a:endParaRPr lang="en-US" sz="6000" b="1"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endParaRPr>
          </a:p>
        </p:txBody>
      </p:sp>
      <p:graphicFrame>
        <p:nvGraphicFramePr>
          <p:cNvPr id="2" name="رسم تخطيطي 1"/>
          <p:cNvGraphicFramePr/>
          <p:nvPr>
            <p:extLst>
              <p:ext uri="{D42A27DB-BD31-4B8C-83A1-F6EECF244321}">
                <p14:modId xmlns:p14="http://schemas.microsoft.com/office/powerpoint/2010/main" val="3206515553"/>
              </p:ext>
            </p:extLst>
          </p:nvPr>
        </p:nvGraphicFramePr>
        <p:xfrm>
          <a:off x="202131" y="866274"/>
          <a:ext cx="11790947" cy="599172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5748895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2" grpId="0">
        <p:bldAsOne/>
      </p:bldGraphic>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مخطط انسيابي: قرار 4"/>
          <p:cNvSpPr/>
          <p:nvPr/>
        </p:nvSpPr>
        <p:spPr>
          <a:xfrm>
            <a:off x="231006" y="77002"/>
            <a:ext cx="11357812" cy="1145406"/>
          </a:xfrm>
          <a:prstGeom prst="flowChartDecisio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lnSpc>
                <a:spcPct val="115000"/>
              </a:lnSpc>
              <a:spcAft>
                <a:spcPts val="1000"/>
              </a:spcAft>
            </a:pPr>
            <a:r>
              <a:rPr lang="ar-SA" sz="2800" b="1" dirty="0">
                <a:solidFill>
                  <a:schemeClr val="bg1"/>
                </a:solidFill>
                <a:effectLst>
                  <a:outerShdw blurRad="38100" dist="38100" dir="2700000" algn="tl">
                    <a:srgbClr val="000000">
                      <a:alpha val="43137"/>
                    </a:srgbClr>
                  </a:outerShdw>
                </a:effectLst>
                <a:ea typeface="Calibri" panose="020F0502020204030204" pitchFamily="34" charset="0"/>
              </a:rPr>
              <a:t>أهم طرق اختيار العينة الاحتمالية (العشوائية)</a:t>
            </a:r>
            <a:endParaRPr lang="en-US" sz="2800" b="1" dirty="0">
              <a:solidFill>
                <a:schemeClr val="bg1"/>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endParaRPr>
          </a:p>
        </p:txBody>
      </p:sp>
      <p:sp>
        <p:nvSpPr>
          <p:cNvPr id="2" name="مستطيل 1"/>
          <p:cNvSpPr/>
          <p:nvPr/>
        </p:nvSpPr>
        <p:spPr>
          <a:xfrm>
            <a:off x="4253609" y="1222408"/>
            <a:ext cx="7938391" cy="489749"/>
          </a:xfrm>
          <a:prstGeom prst="rect">
            <a:avLst/>
          </a:prstGeom>
        </p:spPr>
        <p:txBody>
          <a:bodyPr wrap="none">
            <a:spAutoFit/>
          </a:bodyPr>
          <a:lstStyle/>
          <a:p>
            <a:pPr algn="just">
              <a:lnSpc>
                <a:spcPct val="115000"/>
              </a:lnSpc>
              <a:spcAft>
                <a:spcPts val="1000"/>
              </a:spcAft>
            </a:pPr>
            <a:r>
              <a:rPr lang="ar-SA" sz="2400" b="1"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rPr>
              <a:t>توجد خطوات أساسية ورئيسية عند اختيار عينة البحث العشوائية وهي كالآتي:</a:t>
            </a:r>
            <a:endParaRPr lang="en-US" b="1"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endParaRPr>
          </a:p>
        </p:txBody>
      </p:sp>
      <p:sp>
        <p:nvSpPr>
          <p:cNvPr id="3" name="مستطيل 2"/>
          <p:cNvSpPr/>
          <p:nvPr/>
        </p:nvSpPr>
        <p:spPr>
          <a:xfrm>
            <a:off x="231006" y="1898141"/>
            <a:ext cx="11790947" cy="4327467"/>
          </a:xfrm>
          <a:prstGeom prst="rect">
            <a:avLst/>
          </a:prstGeom>
          <a:ln w="76200"/>
        </p:spPr>
        <p:style>
          <a:lnRef idx="2">
            <a:schemeClr val="accent1"/>
          </a:lnRef>
          <a:fillRef idx="1">
            <a:schemeClr val="lt1"/>
          </a:fillRef>
          <a:effectRef idx="0">
            <a:schemeClr val="accent1"/>
          </a:effectRef>
          <a:fontRef idx="minor">
            <a:schemeClr val="dk1"/>
          </a:fontRef>
        </p:style>
        <p:txBody>
          <a:bodyPr wrap="square">
            <a:spAutoFit/>
          </a:bodyPr>
          <a:lstStyle/>
          <a:p>
            <a:pPr algn="just">
              <a:lnSpc>
                <a:spcPct val="115000"/>
              </a:lnSpc>
              <a:spcAft>
                <a:spcPts val="1000"/>
              </a:spcAft>
            </a:pPr>
            <a:r>
              <a:rPr lang="ar-SA" sz="1400" dirty="0">
                <a:latin typeface="Calibri" panose="020F0502020204030204" pitchFamily="34" charset="0"/>
                <a:ea typeface="Calibri" panose="020F0502020204030204" pitchFamily="34" charset="0"/>
                <a:cs typeface="Simplified Arabic" panose="02020603050405020304" pitchFamily="18" charset="-78"/>
              </a:rPr>
              <a:t> </a:t>
            </a:r>
            <a:endParaRPr lang="en-US" sz="1100" dirty="0">
              <a:latin typeface="Calibri" panose="020F0502020204030204" pitchFamily="34" charset="0"/>
              <a:ea typeface="Calibri" panose="020F0502020204030204" pitchFamily="34" charset="0"/>
              <a:cs typeface="Arial" panose="020B0604020202020204" pitchFamily="34" charset="0"/>
            </a:endParaRPr>
          </a:p>
          <a:p>
            <a:pPr marL="342900" lvl="0" indent="-342900" algn="just">
              <a:lnSpc>
                <a:spcPct val="115000"/>
              </a:lnSpc>
              <a:spcAft>
                <a:spcPts val="1000"/>
              </a:spcAft>
              <a:buFont typeface="+mj-lt"/>
              <a:buAutoNum type="arabicPeriod"/>
              <a:tabLst>
                <a:tab pos="228600" algn="l"/>
              </a:tabLst>
            </a:pPr>
            <a:r>
              <a:rPr lang="ar-SA" sz="2200" b="1"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rPr>
              <a:t>لكل عينة مختارة من عناصر المجتمع احتمال متعارف عليه، وبناءً عليه فإن وحدة الاحتمال المتعارف عليه تشمل في </a:t>
            </a:r>
            <a:r>
              <a:rPr lang="ar-SA" sz="2200" b="1" dirty="0" smtClean="0">
                <a:effectLst>
                  <a:outerShdw blurRad="38100" dist="38100" dir="2700000" algn="tl">
                    <a:srgbClr val="000000">
                      <a:alpha val="43137"/>
                    </a:srgbClr>
                  </a:outerShdw>
                </a:effectLst>
                <a:latin typeface="Calibri" panose="020F0502020204030204" pitchFamily="34" charset="0"/>
                <a:ea typeface="Calibri" panose="020F0502020204030204" pitchFamily="34" charset="0"/>
              </a:rPr>
              <a:t>العينة</a:t>
            </a:r>
            <a:r>
              <a:rPr lang="ar-IQ" sz="2200" b="1" dirty="0" smtClean="0">
                <a:effectLst>
                  <a:outerShdw blurRad="38100" dist="38100" dir="2700000" algn="tl">
                    <a:srgbClr val="000000">
                      <a:alpha val="43137"/>
                    </a:srgbClr>
                  </a:outerShdw>
                </a:effectLst>
                <a:latin typeface="Calibri" panose="020F0502020204030204" pitchFamily="34" charset="0"/>
                <a:ea typeface="Calibri" panose="020F0502020204030204" pitchFamily="34" charset="0"/>
              </a:rPr>
              <a:t> .</a:t>
            </a:r>
            <a:endParaRPr lang="en-US" sz="2200" b="1"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endParaRPr>
          </a:p>
          <a:p>
            <a:pPr marL="342900" lvl="0" indent="-342900" algn="just">
              <a:lnSpc>
                <a:spcPct val="115000"/>
              </a:lnSpc>
              <a:spcAft>
                <a:spcPts val="1000"/>
              </a:spcAft>
              <a:buFont typeface="+mj-lt"/>
              <a:buAutoNum type="arabicPeriod"/>
              <a:tabLst>
                <a:tab pos="228600" algn="l"/>
              </a:tabLst>
            </a:pPr>
            <a:r>
              <a:rPr lang="ar-SA" sz="2200" b="1"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rPr>
              <a:t>تستخدم الاحتمالات المعلومة للتوصل إلى تقدير اتجاهات المجتمع محل الدراسة</a:t>
            </a:r>
            <a:r>
              <a:rPr lang="en-US" sz="2200" b="1" dirty="0">
                <a:effectLst>
                  <a:outerShdw blurRad="38100" dist="38100" dir="2700000" algn="tl">
                    <a:srgbClr val="000000">
                      <a:alpha val="43137"/>
                    </a:srgbClr>
                  </a:outerShdw>
                </a:effectLst>
                <a:latin typeface="Simplified Arabic" panose="02020603050405020304" pitchFamily="18" charset="-78"/>
                <a:ea typeface="Calibri" panose="020F0502020204030204" pitchFamily="34" charset="0"/>
              </a:rPr>
              <a:t>.</a:t>
            </a:r>
            <a:endParaRPr lang="en-US" sz="2200" b="1"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endParaRPr>
          </a:p>
          <a:p>
            <a:pPr marL="342900" lvl="0" indent="-342900" algn="just">
              <a:lnSpc>
                <a:spcPct val="115000"/>
              </a:lnSpc>
              <a:spcAft>
                <a:spcPts val="1000"/>
              </a:spcAft>
              <a:buFont typeface="+mj-lt"/>
              <a:buAutoNum type="arabicPeriod"/>
              <a:tabLst>
                <a:tab pos="228600" algn="l"/>
              </a:tabLst>
            </a:pPr>
            <a:r>
              <a:rPr lang="ar-SA" sz="2200" b="1"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rPr>
              <a:t>تعريف المجتمع المستهدف للدراسة والبحث.</a:t>
            </a:r>
            <a:endParaRPr lang="en-US" sz="2200" b="1"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endParaRPr>
          </a:p>
          <a:p>
            <a:pPr marL="342900" lvl="0" indent="-342900" algn="just">
              <a:lnSpc>
                <a:spcPct val="115000"/>
              </a:lnSpc>
              <a:spcAft>
                <a:spcPts val="1000"/>
              </a:spcAft>
              <a:buFont typeface="+mj-lt"/>
              <a:buAutoNum type="arabicPeriod"/>
              <a:tabLst>
                <a:tab pos="228600" algn="l"/>
              </a:tabLst>
            </a:pPr>
            <a:r>
              <a:rPr lang="ar-SA" sz="2200" b="1"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rPr>
              <a:t>أن يكون هناك إطار عينة محدد موجود في المجتمع المستهدف أو قيام الباحث بتطوير إطار عينة للمجتمع المستهدف.</a:t>
            </a:r>
            <a:endParaRPr lang="en-US" sz="2200" b="1"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endParaRPr>
          </a:p>
          <a:p>
            <a:pPr marL="342900" lvl="0" indent="-342900" algn="just">
              <a:lnSpc>
                <a:spcPct val="115000"/>
              </a:lnSpc>
              <a:spcAft>
                <a:spcPts val="1000"/>
              </a:spcAft>
              <a:buFont typeface="+mj-lt"/>
              <a:buAutoNum type="arabicPeriod"/>
              <a:tabLst>
                <a:tab pos="228600" algn="l"/>
              </a:tabLst>
            </a:pPr>
            <a:r>
              <a:rPr lang="ar-SA" sz="2200" b="1"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rPr>
              <a:t>تقييم إطار العينة من حيث نقص التغطية أو الشمول، وزيادة التغطية، والتغطية المتعددة وتحيز إطار العناقيد وعمل التعديلات اللازمة إذا دعت الضرورة إلى ذلك</a:t>
            </a:r>
            <a:r>
              <a:rPr lang="ar-SA" sz="2200" b="1" dirty="0" smtClean="0">
                <a:effectLst>
                  <a:outerShdw blurRad="38100" dist="38100" dir="2700000" algn="tl">
                    <a:srgbClr val="000000">
                      <a:alpha val="43137"/>
                    </a:srgbClr>
                  </a:outerShdw>
                </a:effectLst>
                <a:latin typeface="Calibri" panose="020F0502020204030204" pitchFamily="34" charset="0"/>
                <a:ea typeface="Calibri" panose="020F0502020204030204" pitchFamily="34" charset="0"/>
              </a:rPr>
              <a:t>.</a:t>
            </a:r>
            <a:endParaRPr lang="ar-IQ" sz="2200" b="1" dirty="0" smtClean="0">
              <a:effectLst>
                <a:outerShdw blurRad="38100" dist="38100" dir="2700000" algn="tl">
                  <a:srgbClr val="000000">
                    <a:alpha val="43137"/>
                  </a:srgbClr>
                </a:outerShdw>
              </a:effectLst>
              <a:latin typeface="Calibri" panose="020F0502020204030204" pitchFamily="34" charset="0"/>
              <a:ea typeface="Calibri" panose="020F0502020204030204" pitchFamily="34" charset="0"/>
            </a:endParaRPr>
          </a:p>
          <a:p>
            <a:pPr marL="342900" lvl="0" indent="-342900" algn="just">
              <a:lnSpc>
                <a:spcPct val="115000"/>
              </a:lnSpc>
              <a:spcAft>
                <a:spcPts val="1000"/>
              </a:spcAft>
              <a:buFont typeface="+mj-lt"/>
              <a:buAutoNum type="arabicPeriod"/>
              <a:tabLst>
                <a:tab pos="228600" algn="l"/>
              </a:tabLst>
            </a:pPr>
            <a:r>
              <a:rPr lang="ar-SA" sz="2200" b="1"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rPr>
              <a:t>تحديد رقم وحيد لكل عنصر موجود في إطار العينة.</a:t>
            </a:r>
            <a:endParaRPr lang="en-US" sz="2200" b="1"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endParaRPr>
          </a:p>
          <a:p>
            <a:pPr marL="342900" lvl="0" indent="-342900" algn="just">
              <a:lnSpc>
                <a:spcPct val="115000"/>
              </a:lnSpc>
              <a:spcAft>
                <a:spcPts val="1000"/>
              </a:spcAft>
              <a:buFont typeface="+mj-lt"/>
              <a:buAutoNum type="arabicPeriod"/>
              <a:tabLst>
                <a:tab pos="228600" algn="l"/>
              </a:tabLst>
            </a:pPr>
            <a:r>
              <a:rPr lang="ar-SA" sz="2200" b="1"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rPr>
              <a:t>تحديد حجم العينة، اختيار العدد المحدد من عناصر المجتمع بطريقة عشوائية</a:t>
            </a:r>
            <a:r>
              <a:rPr lang="ar-SA" sz="2200" b="1" dirty="0" smtClean="0">
                <a:effectLst>
                  <a:outerShdw blurRad="38100" dist="38100" dir="2700000" algn="tl">
                    <a:srgbClr val="000000">
                      <a:alpha val="43137"/>
                    </a:srgbClr>
                  </a:outerShdw>
                </a:effectLst>
                <a:latin typeface="Calibri" panose="020F0502020204030204" pitchFamily="34" charset="0"/>
                <a:ea typeface="Calibri" panose="020F0502020204030204" pitchFamily="34" charset="0"/>
              </a:rPr>
              <a:t>.</a:t>
            </a:r>
            <a:endParaRPr lang="en-US" sz="2200" b="1"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endParaRPr>
          </a:p>
        </p:txBody>
      </p:sp>
    </p:spTree>
    <p:extLst>
      <p:ext uri="{BB962C8B-B14F-4D97-AF65-F5344CB8AC3E}">
        <p14:creationId xmlns:p14="http://schemas.microsoft.com/office/powerpoint/2010/main" val="185486766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invX="1"/>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grpId="0" nodeType="with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down)">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مخطط انسيابي: محطة طرفية 3"/>
          <p:cNvSpPr/>
          <p:nvPr/>
        </p:nvSpPr>
        <p:spPr>
          <a:xfrm>
            <a:off x="7047506" y="174928"/>
            <a:ext cx="5144494" cy="866693"/>
          </a:xfrm>
          <a:prstGeom prst="flowChartTerminator">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ar-IQ" sz="2400" b="1" dirty="0">
                <a:effectLst>
                  <a:outerShdw blurRad="38100" dist="38100" dir="2700000" algn="tl">
                    <a:srgbClr val="000000">
                      <a:alpha val="43137"/>
                    </a:srgbClr>
                  </a:outerShdw>
                </a:effectLst>
              </a:rPr>
              <a:t>ثانياً: العينات غير الاحتمالية (غير عشوائية</a:t>
            </a:r>
            <a:r>
              <a:rPr lang="ar-IQ" sz="2400" b="1" dirty="0" smtClean="0">
                <a:effectLst>
                  <a:outerShdw blurRad="38100" dist="38100" dir="2700000" algn="tl">
                    <a:srgbClr val="000000">
                      <a:alpha val="43137"/>
                    </a:srgbClr>
                  </a:outerShdw>
                </a:effectLst>
              </a:rPr>
              <a:t>)</a:t>
            </a:r>
            <a:endParaRPr lang="en-US" sz="2400" b="1" dirty="0">
              <a:effectLst>
                <a:outerShdw blurRad="38100" dist="38100" dir="2700000" algn="tl">
                  <a:srgbClr val="000000">
                    <a:alpha val="43137"/>
                  </a:srgbClr>
                </a:outerShdw>
              </a:effectLst>
            </a:endParaRPr>
          </a:p>
        </p:txBody>
      </p:sp>
      <p:sp>
        <p:nvSpPr>
          <p:cNvPr id="6" name="مستطيل 5"/>
          <p:cNvSpPr/>
          <p:nvPr/>
        </p:nvSpPr>
        <p:spPr>
          <a:xfrm>
            <a:off x="135172" y="1329930"/>
            <a:ext cx="11759980" cy="3910686"/>
          </a:xfrm>
          <a:prstGeom prst="rect">
            <a:avLst/>
          </a:prstGeom>
        </p:spPr>
        <p:txBody>
          <a:bodyPr wrap="square">
            <a:spAutoFit/>
          </a:bodyPr>
          <a:lstStyle/>
          <a:p>
            <a:pPr algn="just">
              <a:lnSpc>
                <a:spcPct val="150000"/>
              </a:lnSpc>
            </a:pPr>
            <a:r>
              <a:rPr lang="ar-IQ" sz="2400" b="1" dirty="0">
                <a:effectLst>
                  <a:outerShdw blurRad="38100" dist="38100" dir="2700000" algn="tl">
                    <a:srgbClr val="000000">
                      <a:alpha val="43137"/>
                    </a:srgbClr>
                  </a:outerShdw>
                </a:effectLst>
              </a:rPr>
              <a:t>وهي العينات التي يتم اختيارها بشكل غير عشوائي ولا يوجد لها أسس احتمالية مختلفة، ولكنها تتم وفقاً لتقديرات وأسس ومعايير معينه يضعها الباحث، وفيها يتدخل الباحث في اختيار أفراد العينة وتقدير من يريده أو من لا يريده من أفراد المجتمع الأصلي، مما يجعل هناك احتمالية تحيز الباحث عند اختيار العينة، كما أن اختيار أي عنصر من عناصر مجتمع الدراسة كأحد أفراد العينة يعتمد في المقام الأول على الحكم الشخصي للباحث أو الشخص الذي ينفذ عملية المقابلة، لذلك لا يمكن معرفة احتمال اختيار أي عنصر من عناصر مجتمع الدراسة لأن يكون أحد أفراد العينة في العينات الغير احتمالي، وكنتيجة لذلك فإننا لا نستطيع حساب الخطأ العيني الذي يمكن أن يتحقق في هذه الحالة، وهذا يعني انه من الصعب جداً معرفة ما إذا كانت التقديرات الإحصائية المحسوبة من العينة دقيقة أم لا.</a:t>
            </a:r>
            <a:endParaRPr lang="en-US" sz="2400" b="1"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326103742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invX="1"/>
      </p:transition>
    </mc:Choice>
    <mc:Fallback xmlns="">
      <p:transition spd="slow">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مخطط انسيابي: قرار 4"/>
          <p:cNvSpPr/>
          <p:nvPr/>
        </p:nvSpPr>
        <p:spPr>
          <a:xfrm>
            <a:off x="318470" y="77002"/>
            <a:ext cx="11357812" cy="1145406"/>
          </a:xfrm>
          <a:prstGeom prst="flowChartDecision">
            <a:avLst/>
          </a:prstGeom>
        </p:spPr>
        <p:style>
          <a:lnRef idx="1">
            <a:schemeClr val="accent2"/>
          </a:lnRef>
          <a:fillRef idx="2">
            <a:schemeClr val="accent2"/>
          </a:fillRef>
          <a:effectRef idx="1">
            <a:schemeClr val="accent2"/>
          </a:effectRef>
          <a:fontRef idx="minor">
            <a:schemeClr val="dk1"/>
          </a:fontRef>
        </p:style>
        <p:txBody>
          <a:bodyPr rtlCol="0" anchor="ctr"/>
          <a:lstStyle/>
          <a:p>
            <a:pPr algn="just">
              <a:lnSpc>
                <a:spcPct val="115000"/>
              </a:lnSpc>
              <a:spcAft>
                <a:spcPts val="1000"/>
              </a:spcAft>
            </a:pPr>
            <a:r>
              <a:rPr lang="ar-SA" sz="2800" b="1" dirty="0">
                <a:solidFill>
                  <a:schemeClr val="bg1"/>
                </a:solidFill>
                <a:effectLst>
                  <a:outerShdw blurRad="38100" dist="38100" dir="2700000" algn="tl">
                    <a:srgbClr val="000000">
                      <a:alpha val="43137"/>
                    </a:srgbClr>
                  </a:outerShdw>
                </a:effectLst>
                <a:ea typeface="Calibri" panose="020F0502020204030204" pitchFamily="34" charset="0"/>
              </a:rPr>
              <a:t>أنواع العينات غير الاحتمالية (غير عشوائية)</a:t>
            </a:r>
            <a:endParaRPr lang="en-US" sz="2800" b="1" dirty="0">
              <a:solidFill>
                <a:schemeClr val="bg1"/>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endParaRPr>
          </a:p>
        </p:txBody>
      </p:sp>
      <p:graphicFrame>
        <p:nvGraphicFramePr>
          <p:cNvPr id="6" name="رسم تخطيطي 5"/>
          <p:cNvGraphicFramePr/>
          <p:nvPr>
            <p:extLst>
              <p:ext uri="{D42A27DB-BD31-4B8C-83A1-F6EECF244321}">
                <p14:modId xmlns:p14="http://schemas.microsoft.com/office/powerpoint/2010/main" val="642005353"/>
              </p:ext>
            </p:extLst>
          </p:nvPr>
        </p:nvGraphicFramePr>
        <p:xfrm>
          <a:off x="1" y="1391478"/>
          <a:ext cx="12108580" cy="546652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13365037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invX="1"/>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grpId="0" nodeType="with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down)">
                                      <p:cBhvr>
                                        <p:cTn id="7" dur="500"/>
                                        <p:tgtEl>
                                          <p:spTgt spid="5"/>
                                        </p:tgtEl>
                                      </p:cBhvr>
                                    </p:animEffect>
                                  </p:childTnLst>
                                </p:cTn>
                              </p:par>
                              <p:par>
                                <p:cTn id="8" presetID="16" presetClass="entr" presetSubtype="21" fill="hold" grpId="0" nodeType="withEffect">
                                  <p:stCondLst>
                                    <p:cond delay="0"/>
                                  </p:stCondLst>
                                  <p:childTnLst>
                                    <p:set>
                                      <p:cBhvr>
                                        <p:cTn id="9" dur="1" fill="hold">
                                          <p:stCondLst>
                                            <p:cond delay="0"/>
                                          </p:stCondLst>
                                        </p:cTn>
                                        <p:tgtEl>
                                          <p:spTgt spid="6"/>
                                        </p:tgtEl>
                                        <p:attrNameLst>
                                          <p:attrName>style.visibility</p:attrName>
                                        </p:attrNameLst>
                                      </p:cBhvr>
                                      <p:to>
                                        <p:strVal val="visible"/>
                                      </p:to>
                                    </p:set>
                                    <p:animEffect transition="in" filter="barn(inVertical)">
                                      <p:cBhvr>
                                        <p:cTn id="10"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Graphic spid="6" grpId="0">
        <p:bldAsOne/>
      </p:bldGraphic>
    </p:bldLst>
  </p:timing>
</p:sld>
</file>

<file path=ppt/theme/theme1.xml><?xml version="1.0" encoding="utf-8"?>
<a:theme xmlns:a="http://schemas.openxmlformats.org/drawingml/2006/main" name="نسق Office">
  <a:themeElements>
    <a:clrScheme name="نسق 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نسق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نسق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743</TotalTime>
  <Words>3099</Words>
  <Application>Microsoft Office PowerPoint</Application>
  <PresentationFormat>Widescreen</PresentationFormat>
  <Paragraphs>137</Paragraphs>
  <Slides>26</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26</vt:i4>
      </vt:variant>
    </vt:vector>
  </HeadingPairs>
  <TitlesOfParts>
    <vt:vector size="35" baseType="lpstr">
      <vt:lpstr>Arial</vt:lpstr>
      <vt:lpstr>Arial Black</vt:lpstr>
      <vt:lpstr>Calibri</vt:lpstr>
      <vt:lpstr>Calibri Light</vt:lpstr>
      <vt:lpstr>Old Antic Bold</vt:lpstr>
      <vt:lpstr>PT Bold Heading</vt:lpstr>
      <vt:lpstr>Simplified Arabic</vt:lpstr>
      <vt:lpstr>Times New Roman</vt:lpstr>
      <vt:lpstr>نسق Office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Al-Qaisar Technologies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عرض تقديمي في PowerPoint</dc:title>
  <dc:creator>Dell</dc:creator>
  <cp:lastModifiedBy>Lenovo</cp:lastModifiedBy>
  <cp:revision>69</cp:revision>
  <dcterms:created xsi:type="dcterms:W3CDTF">2025-09-18T20:47:47Z</dcterms:created>
  <dcterms:modified xsi:type="dcterms:W3CDTF">2025-09-22T07:06:09Z</dcterms:modified>
</cp:coreProperties>
</file>