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3"/>
  </p:notesMasterIdLst>
  <p:sldIdLst>
    <p:sldId id="256" r:id="rId2"/>
    <p:sldId id="258" r:id="rId3"/>
    <p:sldId id="259" r:id="rId4"/>
    <p:sldId id="261" r:id="rId5"/>
    <p:sldId id="260" r:id="rId6"/>
    <p:sldId id="262" r:id="rId7"/>
    <p:sldId id="263" r:id="rId8"/>
    <p:sldId id="264" r:id="rId9"/>
    <p:sldId id="257" r:id="rId10"/>
    <p:sldId id="265" r:id="rId11"/>
    <p:sldId id="266" r:id="rId12"/>
    <p:sldId id="267" r:id="rId13"/>
    <p:sldId id="268" r:id="rId14"/>
    <p:sldId id="269" r:id="rId15"/>
    <p:sldId id="289" r:id="rId16"/>
    <p:sldId id="320" r:id="rId17"/>
    <p:sldId id="290" r:id="rId18"/>
    <p:sldId id="292" r:id="rId19"/>
    <p:sldId id="294" r:id="rId20"/>
    <p:sldId id="293" r:id="rId21"/>
    <p:sldId id="270" r:id="rId22"/>
    <p:sldId id="295" r:id="rId23"/>
    <p:sldId id="296" r:id="rId24"/>
    <p:sldId id="271" r:id="rId25"/>
    <p:sldId id="297" r:id="rId26"/>
    <p:sldId id="298" r:id="rId27"/>
    <p:sldId id="300" r:id="rId28"/>
    <p:sldId id="299" r:id="rId29"/>
    <p:sldId id="301" r:id="rId30"/>
    <p:sldId id="302" r:id="rId31"/>
    <p:sldId id="303" r:id="rId32"/>
    <p:sldId id="304" r:id="rId33"/>
    <p:sldId id="305" r:id="rId34"/>
    <p:sldId id="306" r:id="rId35"/>
    <p:sldId id="307" r:id="rId36"/>
    <p:sldId id="308" r:id="rId37"/>
    <p:sldId id="309" r:id="rId38"/>
    <p:sldId id="310" r:id="rId39"/>
    <p:sldId id="311" r:id="rId40"/>
    <p:sldId id="279" r:id="rId41"/>
    <p:sldId id="312" r:id="rId42"/>
    <p:sldId id="321" r:id="rId43"/>
    <p:sldId id="283" r:id="rId44"/>
    <p:sldId id="276" r:id="rId45"/>
    <p:sldId id="273" r:id="rId46"/>
    <p:sldId id="274" r:id="rId47"/>
    <p:sldId id="313" r:id="rId48"/>
    <p:sldId id="275" r:id="rId49"/>
    <p:sldId id="277" r:id="rId50"/>
    <p:sldId id="278" r:id="rId51"/>
    <p:sldId id="284" r:id="rId52"/>
    <p:sldId id="319" r:id="rId53"/>
    <p:sldId id="285" r:id="rId54"/>
    <p:sldId id="286" r:id="rId55"/>
    <p:sldId id="287" r:id="rId56"/>
    <p:sldId id="314" r:id="rId57"/>
    <p:sldId id="315" r:id="rId58"/>
    <p:sldId id="316" r:id="rId59"/>
    <p:sldId id="317" r:id="rId60"/>
    <p:sldId id="318" r:id="rId61"/>
    <p:sldId id="288" r:id="rId6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5577" autoAdjust="0"/>
  </p:normalViewPr>
  <p:slideViewPr>
    <p:cSldViewPr>
      <p:cViewPr varScale="1">
        <p:scale>
          <a:sx n="70" d="100"/>
          <a:sy n="70" d="100"/>
        </p:scale>
        <p:origin x="-137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89"/>
    </p:cViewPr>
  </p:sorterViewPr>
  <p:notesViewPr>
    <p:cSldViewPr>
      <p:cViewPr varScale="1">
        <p:scale>
          <a:sx n="41" d="100"/>
          <a:sy n="41" d="100"/>
        </p:scale>
        <p:origin x="-2347"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A6D9585-70AF-42D2-8DF5-EEDA73126274}" type="datetimeFigureOut">
              <a:rPr lang="ar-IQ" smtClean="0"/>
              <a:t>07/08/1438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F66BCB5-F57D-4817-90BD-D44C6C711FA7}" type="slidenum">
              <a:rPr lang="ar-IQ" smtClean="0"/>
              <a:t>‹#›</a:t>
            </a:fld>
            <a:endParaRPr lang="ar-IQ"/>
          </a:p>
        </p:txBody>
      </p:sp>
    </p:spTree>
    <p:extLst>
      <p:ext uri="{BB962C8B-B14F-4D97-AF65-F5344CB8AC3E}">
        <p14:creationId xmlns:p14="http://schemas.microsoft.com/office/powerpoint/2010/main" val="41258671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CA171-38BA-46D4-A516-E3F810FE0E5E}" type="slidenum">
              <a:rPr lang="en-US"/>
              <a:pPr/>
              <a:t>40</a:t>
            </a:fld>
            <a:endParaRPr lang="en-US"/>
          </a:p>
        </p:txBody>
      </p:sp>
      <p:sp>
        <p:nvSpPr>
          <p:cNvPr id="2549762" name="Rectangle 2"/>
          <p:cNvSpPr>
            <a:spLocks noGrp="1" noRot="1" noChangeAspect="1" noChangeArrowheads="1" noTextEdit="1"/>
          </p:cNvSpPr>
          <p:nvPr>
            <p:ph type="sldImg"/>
          </p:nvPr>
        </p:nvSpPr>
        <p:spPr>
          <a:xfrm>
            <a:off x="1144588" y="685800"/>
            <a:ext cx="4570412" cy="3429000"/>
          </a:xfrm>
          <a:ln/>
        </p:spPr>
      </p:sp>
      <p:sp>
        <p:nvSpPr>
          <p:cNvPr id="2549763" name="Rectangle 3"/>
          <p:cNvSpPr>
            <a:spLocks noGrp="1" noChangeArrowheads="1"/>
          </p:cNvSpPr>
          <p:nvPr>
            <p:ph type="body" idx="1"/>
          </p:nvPr>
        </p:nvSpPr>
        <p:spPr>
          <a:xfrm>
            <a:off x="915294" y="4343704"/>
            <a:ext cx="5027414" cy="4113892"/>
          </a:xfrm>
        </p:spPr>
        <p:txBody>
          <a:bodyPr/>
          <a:lstStyle/>
          <a:p>
            <a:r>
              <a:rPr lang="en-US"/>
              <a:t>Idealized look at bubble point.  On the left the integral membrane pores a filled with liquid which is held there by capillary forces.  This liquid and these forces present a barrier to air flow.  On the right, the air pressure has exceeded the capillary forces of the largest pore, air flows freely through the pore, and can be seen downstream.  Remember that this is an "idealized" model.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AC2E0-C5F6-440B-B268-5C62233E7EB3}" type="slidenum">
              <a:rPr lang="en-US"/>
              <a:pPr/>
              <a:t>43</a:t>
            </a:fld>
            <a:endParaRPr lang="en-US"/>
          </a:p>
        </p:txBody>
      </p:sp>
      <p:sp>
        <p:nvSpPr>
          <p:cNvPr id="2562050" name="Rectangle 2"/>
          <p:cNvSpPr>
            <a:spLocks noGrp="1" noRot="1" noChangeAspect="1" noChangeArrowheads="1" noTextEdit="1"/>
          </p:cNvSpPr>
          <p:nvPr>
            <p:ph type="sldImg"/>
          </p:nvPr>
        </p:nvSpPr>
        <p:spPr>
          <a:xfrm>
            <a:off x="1144588" y="685800"/>
            <a:ext cx="4570412" cy="3429000"/>
          </a:xfrm>
          <a:ln/>
        </p:spPr>
      </p:sp>
      <p:sp>
        <p:nvSpPr>
          <p:cNvPr id="2562051" name="Rectangle 3"/>
          <p:cNvSpPr>
            <a:spLocks noGrp="1" noChangeArrowheads="1"/>
          </p:cNvSpPr>
          <p:nvPr>
            <p:ph type="body" idx="1"/>
          </p:nvPr>
        </p:nvSpPr>
        <p:spPr>
          <a:xfrm>
            <a:off x="915294" y="4343704"/>
            <a:ext cx="5027414" cy="4113892"/>
          </a:xfrm>
        </p:spPr>
        <p:txBody>
          <a:bodyPr/>
          <a:lstStyle/>
          <a:p>
            <a:r>
              <a:rPr lang="en-US" dirty="0"/>
              <a:t>Idealized look at bubble point.  On the left the integral membrane pores a filled with liquid which is held there by capillary forces.  This liquid and these forces present a barrier to air flow.  On the right, the air pressure has exceeded the capillary forces of the largest pore, air flows freely through the pore, and can be seen downstream.  Remember that this is an "idealized" model.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6F66BCB5-F57D-4817-90BD-D44C6C711FA7}" type="slidenum">
              <a:rPr lang="ar-IQ" smtClean="0"/>
              <a:t>46</a:t>
            </a:fld>
            <a:endParaRPr lang="ar-IQ"/>
          </a:p>
        </p:txBody>
      </p:sp>
    </p:spTree>
    <p:extLst>
      <p:ext uri="{BB962C8B-B14F-4D97-AF65-F5344CB8AC3E}">
        <p14:creationId xmlns:p14="http://schemas.microsoft.com/office/powerpoint/2010/main" val="1139151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07/08/1438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07/08/1438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07/08/1438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07/08/1438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07/08/1438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07/08/1438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07/08/1438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36912"/>
            <a:ext cx="784887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202053" y="980728"/>
            <a:ext cx="873989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Clarification and Filtration</a:t>
            </a:r>
            <a:endParaRPr lang="ar-IQ"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942726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908720"/>
          </a:xfrm>
        </p:spPr>
        <p:txBody>
          <a:bodyPr>
            <a:normAutofit/>
          </a:bodyPr>
          <a:lstStyle/>
          <a:p>
            <a:pPr eaLnBrk="1" hangingPunct="1"/>
            <a:r>
              <a:rPr lang="en-US" sz="2800" b="1" dirty="0" smtClean="0">
                <a:solidFill>
                  <a:schemeClr val="hlink"/>
                </a:solidFill>
              </a:rPr>
              <a:t>Rate of Filtration:</a:t>
            </a:r>
          </a:p>
        </p:txBody>
      </p:sp>
      <p:sp>
        <p:nvSpPr>
          <p:cNvPr id="4099" name="Rectangle 3"/>
          <p:cNvSpPr>
            <a:spLocks noGrp="1" noChangeArrowheads="1"/>
          </p:cNvSpPr>
          <p:nvPr>
            <p:ph idx="1"/>
          </p:nvPr>
        </p:nvSpPr>
        <p:spPr>
          <a:xfrm>
            <a:off x="323850" y="908720"/>
            <a:ext cx="8229600" cy="5327650"/>
          </a:xfrm>
        </p:spPr>
        <p:txBody>
          <a:bodyPr/>
          <a:lstStyle/>
          <a:p>
            <a:pPr algn="just" rtl="0">
              <a:lnSpc>
                <a:spcPct val="80000"/>
              </a:lnSpc>
            </a:pPr>
            <a:r>
              <a:rPr lang="en-US" sz="2000" dirty="0" smtClean="0"/>
              <a:t> the object of the operation is to filter the slurry as quickly as possible.</a:t>
            </a:r>
          </a:p>
          <a:p>
            <a:pPr algn="just" rtl="0">
              <a:lnSpc>
                <a:spcPct val="80000"/>
              </a:lnSpc>
            </a:pPr>
            <a:r>
              <a:rPr lang="en-US" sz="2000" dirty="0" smtClean="0"/>
              <a:t>The Previous equation can be simplified by another equation which  summarized the factors affecting rate of filtration is known </a:t>
            </a:r>
            <a:r>
              <a:rPr lang="en-US" sz="2000" b="1" dirty="0" smtClean="0">
                <a:solidFill>
                  <a:schemeClr val="tx2">
                    <a:lumMod val="75000"/>
                  </a:schemeClr>
                </a:solidFill>
              </a:rPr>
              <a:t>as </a:t>
            </a:r>
            <a:r>
              <a:rPr lang="en-US" sz="2000" b="1" dirty="0" err="1" smtClean="0">
                <a:solidFill>
                  <a:schemeClr val="tx2">
                    <a:lumMod val="75000"/>
                  </a:schemeClr>
                </a:solidFill>
              </a:rPr>
              <a:t>Darcy”s</a:t>
            </a:r>
            <a:r>
              <a:rPr lang="en-US" sz="2000" b="1" dirty="0" smtClean="0">
                <a:solidFill>
                  <a:schemeClr val="tx2">
                    <a:lumMod val="75000"/>
                  </a:schemeClr>
                </a:solidFill>
              </a:rPr>
              <a:t> law</a:t>
            </a:r>
            <a:r>
              <a:rPr lang="en-US" sz="2000" dirty="0" smtClean="0">
                <a:solidFill>
                  <a:schemeClr val="tx2">
                    <a:lumMod val="75000"/>
                  </a:schemeClr>
                </a:solidFill>
              </a:rPr>
              <a:t> </a:t>
            </a:r>
            <a:r>
              <a:rPr lang="en-US" sz="2000" dirty="0" smtClean="0"/>
              <a:t>and may be expressed as:            </a:t>
            </a:r>
          </a:p>
          <a:p>
            <a:pPr marL="0" indent="0" algn="just" rtl="0">
              <a:lnSpc>
                <a:spcPct val="80000"/>
              </a:lnSpc>
              <a:buNone/>
            </a:pPr>
            <a:r>
              <a:rPr lang="en-US" sz="2400" b="1" dirty="0" smtClean="0">
                <a:solidFill>
                  <a:schemeClr val="tx2"/>
                </a:solidFill>
              </a:rPr>
              <a:t>                                              </a:t>
            </a:r>
            <a:r>
              <a:rPr lang="en-US" sz="2400" b="1" dirty="0" err="1" smtClean="0">
                <a:solidFill>
                  <a:schemeClr val="tx2"/>
                </a:solidFill>
              </a:rPr>
              <a:t>dV</a:t>
            </a:r>
            <a:r>
              <a:rPr lang="en-US" sz="2400" b="1" dirty="0" smtClean="0">
                <a:solidFill>
                  <a:schemeClr val="tx2"/>
                </a:solidFill>
              </a:rPr>
              <a:t> / </a:t>
            </a:r>
            <a:r>
              <a:rPr lang="en-US" sz="2400" b="1" dirty="0" err="1" smtClean="0">
                <a:solidFill>
                  <a:schemeClr val="tx2"/>
                </a:solidFill>
              </a:rPr>
              <a:t>dt</a:t>
            </a:r>
            <a:r>
              <a:rPr lang="en-US" sz="2400" b="1" dirty="0" smtClean="0">
                <a:solidFill>
                  <a:schemeClr val="tx2"/>
                </a:solidFill>
              </a:rPr>
              <a:t> = K A P / u l  </a:t>
            </a:r>
          </a:p>
          <a:p>
            <a:pPr algn="just" rtl="0">
              <a:lnSpc>
                <a:spcPct val="80000"/>
              </a:lnSpc>
            </a:pPr>
            <a:r>
              <a:rPr lang="en-US" sz="1800" dirty="0" smtClean="0"/>
              <a:t>where </a:t>
            </a:r>
          </a:p>
          <a:p>
            <a:pPr marL="0" indent="0" algn="just" rtl="0">
              <a:lnSpc>
                <a:spcPct val="80000"/>
              </a:lnSpc>
              <a:buNone/>
            </a:pPr>
            <a:r>
              <a:rPr lang="en-US" sz="1800" dirty="0" smtClean="0"/>
              <a:t>                  V= volume of filtrate,  t = time of filtration , K = constant for the filter medium and filter cake ,  A = area of filter medium ,     P = pressure drop across the filter medium and filter cake ,   u = viscosity of the filtrate , and  l = thickness of cake.</a:t>
            </a:r>
          </a:p>
          <a:p>
            <a:pPr marL="0" indent="0" algn="just" rtl="0">
              <a:lnSpc>
                <a:spcPct val="80000"/>
              </a:lnSpc>
              <a:buNone/>
            </a:pPr>
            <a:r>
              <a:rPr lang="en-US" sz="1800" b="1" dirty="0"/>
              <a:t> </a:t>
            </a:r>
            <a:r>
              <a:rPr lang="en-US" sz="1800" dirty="0" smtClean="0"/>
              <a:t>k is  proportional constant depend on porosity and specific area of particles.</a:t>
            </a:r>
          </a:p>
          <a:p>
            <a:pPr marL="0" indent="0" algn="just" rtl="0">
              <a:lnSpc>
                <a:spcPct val="80000"/>
              </a:lnSpc>
              <a:buNone/>
            </a:pPr>
            <a:endParaRPr lang="en-US" sz="1800" dirty="0" smtClean="0"/>
          </a:p>
          <a:p>
            <a:pPr algn="just" rtl="0">
              <a:lnSpc>
                <a:spcPct val="80000"/>
              </a:lnSpc>
            </a:pPr>
            <a:r>
              <a:rPr lang="en-US" sz="2400" b="1" dirty="0" smtClean="0">
                <a:solidFill>
                  <a:srgbClr val="FF0000"/>
                </a:solidFill>
              </a:rPr>
              <a:t>Factors affecting rate of filtration :</a:t>
            </a:r>
          </a:p>
          <a:p>
            <a:pPr algn="just" rtl="0">
              <a:lnSpc>
                <a:spcPct val="80000"/>
              </a:lnSpc>
              <a:buFontTx/>
              <a:buNone/>
            </a:pPr>
            <a:endParaRPr lang="en-US" sz="1800" u="sng" dirty="0" smtClean="0"/>
          </a:p>
          <a:p>
            <a:pPr algn="just" rtl="0">
              <a:lnSpc>
                <a:spcPct val="80000"/>
              </a:lnSpc>
            </a:pPr>
            <a:r>
              <a:rPr lang="en-US" sz="2000" b="1" u="sng" dirty="0" smtClean="0">
                <a:solidFill>
                  <a:srgbClr val="FF0000"/>
                </a:solidFill>
              </a:rPr>
              <a:t>1- Permeability coefficient:</a:t>
            </a:r>
            <a:r>
              <a:rPr lang="en-US" sz="2000" dirty="0" smtClean="0">
                <a:solidFill>
                  <a:srgbClr val="FF0000"/>
                </a:solidFill>
              </a:rPr>
              <a:t> </a:t>
            </a:r>
            <a:r>
              <a:rPr lang="en-US" sz="2000" dirty="0" smtClean="0"/>
              <a:t>The constant (K) represents the resistance of both the filter medium and the filter cake. As the thickness of the cake increase, the rate of filtration will decrease. Also the surface area of the particles .the porosity of the cake, and rigidity or compressibility of the particles could affect the permeability of the cake.</a:t>
            </a:r>
            <a:endParaRPr lang="en-US" sz="2000" u="sng" dirty="0" smtClean="0"/>
          </a:p>
        </p:txBody>
      </p:sp>
    </p:spTree>
    <p:extLst>
      <p:ext uri="{BB962C8B-B14F-4D97-AF65-F5344CB8AC3E}">
        <p14:creationId xmlns:p14="http://schemas.microsoft.com/office/powerpoint/2010/main" val="1550528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88640"/>
            <a:ext cx="8229600" cy="4536504"/>
          </a:xfrm>
        </p:spPr>
        <p:txBody>
          <a:bodyPr/>
          <a:lstStyle/>
          <a:p>
            <a:pPr marL="609600" indent="-609600" eaLnBrk="1" hangingPunct="1">
              <a:lnSpc>
                <a:spcPct val="90000"/>
              </a:lnSpc>
            </a:pPr>
            <a:endParaRPr lang="en-US" sz="2400" b="1" u="sng" dirty="0" smtClean="0"/>
          </a:p>
          <a:p>
            <a:pPr marL="609600" indent="-609600" algn="just" rtl="0" eaLnBrk="1" hangingPunct="1">
              <a:lnSpc>
                <a:spcPct val="90000"/>
              </a:lnSpc>
            </a:pPr>
            <a:r>
              <a:rPr lang="en-US" sz="2000" b="1" u="sng" dirty="0" smtClean="0">
                <a:solidFill>
                  <a:srgbClr val="FF0000"/>
                </a:solidFill>
              </a:rPr>
              <a:t>2 - Pressure drop</a:t>
            </a:r>
            <a:r>
              <a:rPr lang="en-US" sz="2000" b="1" dirty="0" smtClean="0">
                <a:solidFill>
                  <a:srgbClr val="FF0000"/>
                </a:solidFill>
              </a:rPr>
              <a:t>;</a:t>
            </a:r>
            <a:r>
              <a:rPr lang="en-US" sz="2000" dirty="0" smtClean="0">
                <a:solidFill>
                  <a:srgbClr val="FF0000"/>
                </a:solidFill>
              </a:rPr>
              <a:t> </a:t>
            </a:r>
            <a:r>
              <a:rPr lang="en-US" sz="2000" dirty="0" smtClean="0"/>
              <a:t>The rate of filtration is proportional to the        pressure difference across both the filter medium and filter cake. </a:t>
            </a:r>
          </a:p>
          <a:p>
            <a:pPr marL="609600" indent="-609600" algn="just" rtl="0" eaLnBrk="1" hangingPunct="1">
              <a:lnSpc>
                <a:spcPct val="90000"/>
              </a:lnSpc>
              <a:buFontTx/>
              <a:buNone/>
            </a:pPr>
            <a:r>
              <a:rPr lang="en-US" sz="2000" dirty="0" smtClean="0"/>
              <a:t>        The </a:t>
            </a:r>
            <a:r>
              <a:rPr lang="en-US" sz="2000" b="1" dirty="0" smtClean="0"/>
              <a:t>pressure drop</a:t>
            </a:r>
            <a:r>
              <a:rPr lang="en-US" sz="2000" dirty="0" smtClean="0"/>
              <a:t> can be achieved in a number of ways:</a:t>
            </a:r>
            <a:endParaRPr lang="en-US" sz="2000" b="1" dirty="0" smtClean="0"/>
          </a:p>
          <a:p>
            <a:pPr marL="990600" lvl="1" indent="-533400" algn="just" rtl="0" eaLnBrk="1" hangingPunct="1">
              <a:lnSpc>
                <a:spcPct val="90000"/>
              </a:lnSpc>
            </a:pPr>
            <a:r>
              <a:rPr lang="en-US" sz="2000" b="1" dirty="0" smtClean="0"/>
              <a:t>Gravity: </a:t>
            </a:r>
            <a:r>
              <a:rPr lang="en-US" sz="2000" dirty="0" smtClean="0"/>
              <a:t>A pressure difference could be obtained by maintaining a head of slurry above the filter medium. The pressure developed will depend on the density of the slurry.</a:t>
            </a:r>
            <a:endParaRPr lang="en-US" sz="2000" b="1" dirty="0" smtClean="0"/>
          </a:p>
          <a:p>
            <a:pPr marL="990600" lvl="1" indent="-533400" algn="just" rtl="0" eaLnBrk="1" hangingPunct="1">
              <a:lnSpc>
                <a:spcPct val="90000"/>
              </a:lnSpc>
            </a:pPr>
            <a:r>
              <a:rPr lang="en-US" sz="2000" b="1" dirty="0" smtClean="0"/>
              <a:t>Vacuum:</a:t>
            </a:r>
            <a:r>
              <a:rPr lang="en-US" sz="2000" dirty="0" smtClean="0"/>
              <a:t> The pressure below the filter medium may be reduced below atmospheric pressure by connecting the filtrate receiver to a vacuum pump and creating a pressure difference across the filter.</a:t>
            </a:r>
            <a:endParaRPr lang="en-US" sz="2000" b="1" dirty="0" smtClean="0"/>
          </a:p>
          <a:p>
            <a:pPr marL="990600" lvl="1" indent="-533400" algn="just" rtl="0" eaLnBrk="1" hangingPunct="1">
              <a:lnSpc>
                <a:spcPct val="90000"/>
              </a:lnSpc>
            </a:pPr>
            <a:r>
              <a:rPr lang="en-US" sz="2000" b="1" dirty="0" smtClean="0"/>
              <a:t>Pressure:</a:t>
            </a:r>
            <a:r>
              <a:rPr lang="en-US" sz="2000" dirty="0" smtClean="0"/>
              <a:t> The simplest method being to pump the slurry into the filter under pressure.</a:t>
            </a:r>
            <a:endParaRPr lang="en-US" sz="2000" b="1" dirty="0" smtClean="0"/>
          </a:p>
          <a:p>
            <a:pPr marL="990600" lvl="1" indent="-533400" algn="just" rtl="0" eaLnBrk="1" hangingPunct="1">
              <a:lnSpc>
                <a:spcPct val="90000"/>
              </a:lnSpc>
            </a:pPr>
            <a:r>
              <a:rPr lang="en-US" sz="2000" b="1" dirty="0" smtClean="0"/>
              <a:t>Centrifugal force:</a:t>
            </a:r>
            <a:r>
              <a:rPr lang="en-US" sz="2000" dirty="0" smtClean="0"/>
              <a:t> The gravitational force could be replaced by centrifugal force in particle separation, </a:t>
            </a:r>
          </a:p>
          <a:p>
            <a:pPr marL="990600" lvl="1" indent="-533400" eaLnBrk="1" hangingPunct="1">
              <a:lnSpc>
                <a:spcPct val="90000"/>
              </a:lnSpc>
              <a:buFontTx/>
              <a:buNone/>
            </a:pPr>
            <a:endParaRPr lang="en-US" sz="2000" u="sng" dirty="0" smtClean="0">
              <a:solidFill>
                <a:schemeClr val="accent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324" y="4581128"/>
            <a:ext cx="660816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395536" y="5157192"/>
            <a:ext cx="1960788" cy="646331"/>
          </a:xfrm>
          <a:prstGeom prst="rect">
            <a:avLst/>
          </a:prstGeom>
          <a:noFill/>
        </p:spPr>
        <p:txBody>
          <a:bodyPr wrap="square" rtlCol="1">
            <a:spAutoFit/>
          </a:bodyPr>
          <a:lstStyle/>
          <a:p>
            <a:pPr algn="l" rtl="0"/>
            <a:r>
              <a:rPr lang="en-US" dirty="0" smtClean="0"/>
              <a:t>Fig- driving force in filtration.</a:t>
            </a:r>
            <a:endParaRPr lang="ar-IQ" dirty="0"/>
          </a:p>
        </p:txBody>
      </p:sp>
    </p:spTree>
    <p:extLst>
      <p:ext uri="{BB962C8B-B14F-4D97-AF65-F5344CB8AC3E}">
        <p14:creationId xmlns:p14="http://schemas.microsoft.com/office/powerpoint/2010/main" val="3598299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37220" y="1700808"/>
            <a:ext cx="8229600" cy="4525962"/>
          </a:xfrm>
        </p:spPr>
        <p:txBody>
          <a:bodyPr/>
          <a:lstStyle/>
          <a:p>
            <a:pPr lvl="1" algn="just" rtl="0" eaLnBrk="1" hangingPunct="1">
              <a:lnSpc>
                <a:spcPct val="80000"/>
              </a:lnSpc>
              <a:buFontTx/>
              <a:buNone/>
            </a:pPr>
            <a:endParaRPr lang="en-US" sz="2000" u="sng" dirty="0" smtClean="0">
              <a:solidFill>
                <a:schemeClr val="accent2"/>
              </a:solidFill>
            </a:endParaRPr>
          </a:p>
          <a:p>
            <a:pPr algn="just" rtl="0" eaLnBrk="1" hangingPunct="1">
              <a:lnSpc>
                <a:spcPct val="80000"/>
              </a:lnSpc>
            </a:pPr>
            <a:r>
              <a:rPr lang="en-US" sz="2000" b="1" u="sng" dirty="0" smtClean="0">
                <a:solidFill>
                  <a:srgbClr val="FF0000"/>
                </a:solidFill>
              </a:rPr>
              <a:t>4- Viscosity of filtrate</a:t>
            </a:r>
            <a:r>
              <a:rPr lang="en-US" sz="2000" u="sng" dirty="0" smtClean="0">
                <a:solidFill>
                  <a:srgbClr val="FF0000"/>
                </a:solidFill>
              </a:rPr>
              <a:t>:</a:t>
            </a:r>
          </a:p>
          <a:p>
            <a:pPr marL="0" indent="0" algn="just" rtl="0" eaLnBrk="1" hangingPunct="1">
              <a:lnSpc>
                <a:spcPct val="80000"/>
              </a:lnSpc>
              <a:buNone/>
            </a:pPr>
            <a:r>
              <a:rPr lang="en-US" sz="2000" dirty="0"/>
              <a:t> </a:t>
            </a:r>
            <a:r>
              <a:rPr lang="en-US" sz="2000" dirty="0" smtClean="0"/>
              <a:t>      It would be expect that an increase in the viscosity of the filtrate  will      increase the resistance of flow , so that the rate of filtration is inversely proportional to the viscosity of the fluid. </a:t>
            </a:r>
          </a:p>
          <a:p>
            <a:pPr marL="0" indent="0" algn="just" rtl="0" eaLnBrk="1" hangingPunct="1">
              <a:lnSpc>
                <a:spcPct val="80000"/>
              </a:lnSpc>
              <a:buNone/>
            </a:pPr>
            <a:endParaRPr lang="en-US" sz="2000" b="1" u="sng" dirty="0" smtClean="0"/>
          </a:p>
          <a:p>
            <a:pPr algn="just" rtl="0" eaLnBrk="1" hangingPunct="1">
              <a:lnSpc>
                <a:spcPct val="80000"/>
              </a:lnSpc>
            </a:pPr>
            <a:r>
              <a:rPr lang="en-US" sz="2000" b="1" u="sng" dirty="0" smtClean="0">
                <a:solidFill>
                  <a:srgbClr val="FF0000"/>
                </a:solidFill>
              </a:rPr>
              <a:t>5- Thickness of filter cake;</a:t>
            </a:r>
            <a:r>
              <a:rPr lang="en-US" sz="2000" u="sng" dirty="0" smtClean="0">
                <a:solidFill>
                  <a:srgbClr val="FF0000"/>
                </a:solidFill>
              </a:rPr>
              <a:t> </a:t>
            </a:r>
          </a:p>
          <a:p>
            <a:pPr marL="0" indent="0" algn="just" rtl="0" eaLnBrk="1" hangingPunct="1">
              <a:lnSpc>
                <a:spcPct val="80000"/>
              </a:lnSpc>
              <a:buNone/>
            </a:pPr>
            <a:r>
              <a:rPr lang="en-US" sz="2000" dirty="0" smtClean="0"/>
              <a:t>        The rate of flow of the filtrate through the filter cake is inversely proportional to thickness of the cake.</a:t>
            </a:r>
          </a:p>
          <a:p>
            <a:pPr marL="0" indent="0" algn="just" rtl="0" eaLnBrk="1" hangingPunct="1">
              <a:lnSpc>
                <a:spcPct val="80000"/>
              </a:lnSpc>
              <a:buNone/>
            </a:pPr>
            <a:r>
              <a:rPr lang="en-US" sz="2000" dirty="0" smtClean="0"/>
              <a:t>  </a:t>
            </a:r>
          </a:p>
          <a:p>
            <a:pPr marL="0" indent="0" algn="just" rtl="0" eaLnBrk="1" hangingPunct="1">
              <a:lnSpc>
                <a:spcPct val="80000"/>
              </a:lnSpc>
              <a:buNone/>
            </a:pPr>
            <a:r>
              <a:rPr lang="en-US" sz="2000" b="1" dirty="0" smtClean="0"/>
              <a:t>                                  (area of filter) x (pressure difference)</a:t>
            </a:r>
            <a:endParaRPr lang="en-US" sz="2000" b="1" dirty="0"/>
          </a:p>
          <a:p>
            <a:pPr marL="0" indent="0" algn="just" rtl="0" eaLnBrk="1" hangingPunct="1">
              <a:lnSpc>
                <a:spcPct val="80000"/>
              </a:lnSpc>
              <a:buNone/>
            </a:pPr>
            <a:r>
              <a:rPr lang="en-US" sz="2000" b="1" dirty="0" smtClean="0"/>
              <a:t>rate of filtration= </a:t>
            </a:r>
          </a:p>
          <a:p>
            <a:pPr marL="0" indent="0" algn="just" rtl="0" eaLnBrk="1" hangingPunct="1">
              <a:lnSpc>
                <a:spcPct val="80000"/>
              </a:lnSpc>
              <a:buNone/>
            </a:pPr>
            <a:r>
              <a:rPr lang="en-US" sz="2000" b="1" dirty="0"/>
              <a:t> </a:t>
            </a:r>
            <a:r>
              <a:rPr lang="en-US" sz="2000" b="1" dirty="0" smtClean="0"/>
              <a:t>                                 ( viscosity) x ( resistance of cake and filter)</a:t>
            </a:r>
          </a:p>
        </p:txBody>
      </p:sp>
      <p:sp>
        <p:nvSpPr>
          <p:cNvPr id="2" name="مربع نص 1"/>
          <p:cNvSpPr txBox="1"/>
          <p:nvPr/>
        </p:nvSpPr>
        <p:spPr>
          <a:xfrm>
            <a:off x="755576" y="548680"/>
            <a:ext cx="7992888" cy="1600438"/>
          </a:xfrm>
          <a:prstGeom prst="rect">
            <a:avLst/>
          </a:prstGeom>
          <a:noFill/>
        </p:spPr>
        <p:txBody>
          <a:bodyPr wrap="square" rtlCol="1">
            <a:spAutoFit/>
          </a:bodyPr>
          <a:lstStyle/>
          <a:p>
            <a:pPr marL="342900" lvl="1" indent="-342900" algn="l" rtl="0">
              <a:buFont typeface="Arial" pitchFamily="34" charset="0"/>
              <a:buChar char="•"/>
            </a:pPr>
            <a:r>
              <a:rPr lang="en-US" sz="2000" b="1" u="sng" dirty="0">
                <a:solidFill>
                  <a:srgbClr val="FF0000"/>
                </a:solidFill>
              </a:rPr>
              <a:t> 3- Area of filter medium</a:t>
            </a:r>
            <a:r>
              <a:rPr lang="en-US" sz="2000" b="1" dirty="0">
                <a:solidFill>
                  <a:srgbClr val="FF0000"/>
                </a:solidFill>
              </a:rPr>
              <a:t>:</a:t>
            </a:r>
            <a:r>
              <a:rPr lang="en-US" sz="2000" dirty="0">
                <a:solidFill>
                  <a:srgbClr val="FF0000"/>
                </a:solidFill>
              </a:rPr>
              <a:t> </a:t>
            </a:r>
            <a:r>
              <a:rPr lang="en-US" sz="2000" dirty="0"/>
              <a:t>The total volume of filtrate flowing from the filter will be proportional to the area of the filter. The area can be increased by using larger filters. In the rotary drum filter, the continuous removal of the filter cake will give an infinite area for filtration</a:t>
            </a:r>
            <a:r>
              <a:rPr lang="en-US" sz="2000" dirty="0">
                <a:solidFill>
                  <a:schemeClr val="accent2"/>
                </a:solidFill>
              </a:rPr>
              <a:t>. </a:t>
            </a:r>
          </a:p>
          <a:p>
            <a:pPr algn="l" rtl="0"/>
            <a:endParaRPr lang="ar-IQ" dirty="0"/>
          </a:p>
        </p:txBody>
      </p:sp>
      <p:cxnSp>
        <p:nvCxnSpPr>
          <p:cNvPr id="4" name="رابط مستقيم 3"/>
          <p:cNvCxnSpPr/>
          <p:nvPr/>
        </p:nvCxnSpPr>
        <p:spPr>
          <a:xfrm>
            <a:off x="2627784" y="5013176"/>
            <a:ext cx="4392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855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337"/>
          </a:xfrm>
        </p:spPr>
        <p:txBody>
          <a:bodyPr/>
          <a:lstStyle/>
          <a:p>
            <a:pPr eaLnBrk="1" hangingPunct="1"/>
            <a:r>
              <a:rPr lang="en-US" sz="2400" b="1" smtClean="0">
                <a:solidFill>
                  <a:schemeClr val="hlink"/>
                </a:solidFill>
              </a:rPr>
              <a:t>Filter Media</a:t>
            </a:r>
          </a:p>
        </p:txBody>
      </p:sp>
      <p:sp>
        <p:nvSpPr>
          <p:cNvPr id="7171" name="Rectangle 3"/>
          <p:cNvSpPr>
            <a:spLocks noGrp="1" noChangeArrowheads="1"/>
          </p:cNvSpPr>
          <p:nvPr>
            <p:ph idx="1"/>
          </p:nvPr>
        </p:nvSpPr>
        <p:spPr>
          <a:xfrm>
            <a:off x="457200" y="1196975"/>
            <a:ext cx="8229600" cy="5184775"/>
          </a:xfrm>
        </p:spPr>
        <p:txBody>
          <a:bodyPr>
            <a:normAutofit lnSpcReduction="10000"/>
          </a:bodyPr>
          <a:lstStyle/>
          <a:p>
            <a:pPr eaLnBrk="1" hangingPunct="1">
              <a:lnSpc>
                <a:spcPct val="80000"/>
              </a:lnSpc>
              <a:buFontTx/>
              <a:buNone/>
            </a:pPr>
            <a:endParaRPr lang="en-US" sz="2000" dirty="0" smtClean="0"/>
          </a:p>
          <a:p>
            <a:pPr algn="just" rtl="0" eaLnBrk="1" hangingPunct="1">
              <a:lnSpc>
                <a:spcPct val="80000"/>
              </a:lnSpc>
            </a:pPr>
            <a:r>
              <a:rPr lang="en-US" sz="2400" dirty="0" smtClean="0"/>
              <a:t>The surface upon which solids are deposited in a filter is called the “</a:t>
            </a:r>
            <a:r>
              <a:rPr lang="en-US" sz="2400" b="1" dirty="0" smtClean="0"/>
              <a:t>Filter medium”</a:t>
            </a:r>
          </a:p>
          <a:p>
            <a:pPr algn="just" rtl="0" eaLnBrk="1" hangingPunct="1">
              <a:lnSpc>
                <a:spcPct val="80000"/>
              </a:lnSpc>
              <a:buFontTx/>
              <a:buNone/>
            </a:pPr>
            <a:endParaRPr lang="en-US" sz="2400" u="sng" dirty="0" smtClean="0"/>
          </a:p>
          <a:p>
            <a:pPr algn="just" rtl="0" eaLnBrk="1" hangingPunct="1">
              <a:lnSpc>
                <a:spcPct val="80000"/>
              </a:lnSpc>
            </a:pPr>
            <a:r>
              <a:rPr lang="en-US" sz="2400" b="1" u="sng" dirty="0" smtClean="0">
                <a:solidFill>
                  <a:schemeClr val="tx2"/>
                </a:solidFill>
              </a:rPr>
              <a:t>Properties of ideal filter medium:  </a:t>
            </a:r>
          </a:p>
          <a:p>
            <a:pPr algn="just" rtl="0" eaLnBrk="1" hangingPunct="1">
              <a:lnSpc>
                <a:spcPct val="80000"/>
              </a:lnSpc>
              <a:buFontTx/>
              <a:buNone/>
            </a:pPr>
            <a:endParaRPr lang="en-US" sz="2400" dirty="0" smtClean="0"/>
          </a:p>
          <a:p>
            <a:pPr algn="just" rtl="0" eaLnBrk="1" hangingPunct="1">
              <a:lnSpc>
                <a:spcPct val="80000"/>
              </a:lnSpc>
            </a:pPr>
            <a:r>
              <a:rPr lang="en-US" sz="2400" dirty="0" smtClean="0"/>
              <a:t>1- It must be capable of delivering a clear filtrate at a suitable production rate.</a:t>
            </a:r>
          </a:p>
          <a:p>
            <a:pPr algn="just" rtl="0" eaLnBrk="1" hangingPunct="1">
              <a:lnSpc>
                <a:spcPct val="80000"/>
              </a:lnSpc>
            </a:pPr>
            <a:r>
              <a:rPr lang="en-US" sz="2400" dirty="0" smtClean="0"/>
              <a:t>2- It must withstand the mechanical stresses without rupturing or being compressed.</a:t>
            </a:r>
          </a:p>
          <a:p>
            <a:pPr algn="just" rtl="0" eaLnBrk="1" hangingPunct="1">
              <a:lnSpc>
                <a:spcPct val="80000"/>
              </a:lnSpc>
            </a:pPr>
            <a:r>
              <a:rPr lang="en-US" sz="2400" dirty="0" smtClean="0"/>
              <a:t>3- No chemical or physical interactions with the components of the filtrate should occur.</a:t>
            </a:r>
          </a:p>
          <a:p>
            <a:pPr algn="just" rtl="0" eaLnBrk="1" hangingPunct="1">
              <a:lnSpc>
                <a:spcPct val="80000"/>
              </a:lnSpc>
            </a:pPr>
            <a:r>
              <a:rPr lang="en-US" sz="2400" dirty="0" smtClean="0"/>
              <a:t>4- It must retain the solids without plugging at the start of filtration.</a:t>
            </a:r>
          </a:p>
          <a:p>
            <a:pPr algn="just" rtl="0" eaLnBrk="1" hangingPunct="1">
              <a:lnSpc>
                <a:spcPct val="80000"/>
              </a:lnSpc>
            </a:pPr>
            <a:r>
              <a:rPr lang="en-US" sz="2400" dirty="0" smtClean="0"/>
              <a:t>5-  Sterile filtration imposes a special requirement since the pore size must not exceed the dimension of bacteria or spores</a:t>
            </a:r>
            <a:r>
              <a:rPr lang="en-US" sz="2400" dirty="0" smtClean="0">
                <a:solidFill>
                  <a:schemeClr val="accent2"/>
                </a:solidFill>
              </a:rPr>
              <a:t>.</a:t>
            </a:r>
          </a:p>
        </p:txBody>
      </p:sp>
    </p:spTree>
    <p:extLst>
      <p:ext uri="{BB962C8B-B14F-4D97-AF65-F5344CB8AC3E}">
        <p14:creationId xmlns:p14="http://schemas.microsoft.com/office/powerpoint/2010/main" val="2433389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116632"/>
            <a:ext cx="8229600" cy="574675"/>
          </a:xfrm>
        </p:spPr>
        <p:txBody>
          <a:bodyPr>
            <a:normAutofit/>
          </a:bodyPr>
          <a:lstStyle/>
          <a:p>
            <a:pPr eaLnBrk="1" hangingPunct="1"/>
            <a:r>
              <a:rPr lang="en-US" sz="2800" b="1" dirty="0" smtClean="0">
                <a:solidFill>
                  <a:schemeClr val="hlink"/>
                </a:solidFill>
              </a:rPr>
              <a:t>Classification of filter media</a:t>
            </a:r>
          </a:p>
        </p:txBody>
      </p:sp>
      <p:sp>
        <p:nvSpPr>
          <p:cNvPr id="8195" name="Rectangle 3"/>
          <p:cNvSpPr>
            <a:spLocks noGrp="1" noChangeArrowheads="1"/>
          </p:cNvSpPr>
          <p:nvPr>
            <p:ph idx="1"/>
          </p:nvPr>
        </p:nvSpPr>
        <p:spPr>
          <a:xfrm>
            <a:off x="457200" y="620688"/>
            <a:ext cx="8229600" cy="5328592"/>
          </a:xfrm>
        </p:spPr>
        <p:txBody>
          <a:bodyPr>
            <a:normAutofit fontScale="92500"/>
          </a:bodyPr>
          <a:lstStyle/>
          <a:p>
            <a:pPr algn="just" rtl="0">
              <a:lnSpc>
                <a:spcPct val="110000"/>
              </a:lnSpc>
            </a:pPr>
            <a:r>
              <a:rPr lang="en-US" sz="2000" b="1" dirty="0" smtClean="0">
                <a:solidFill>
                  <a:schemeClr val="accent1"/>
                </a:solidFill>
              </a:rPr>
              <a:t>1- </a:t>
            </a:r>
            <a:r>
              <a:rPr lang="en-US" sz="2000" b="1" u="sng" dirty="0" smtClean="0">
                <a:solidFill>
                  <a:schemeClr val="accent1"/>
                </a:solidFill>
              </a:rPr>
              <a:t>Woven filters</a:t>
            </a:r>
            <a:r>
              <a:rPr lang="en-US" sz="2000" dirty="0" smtClean="0">
                <a:solidFill>
                  <a:schemeClr val="tx2"/>
                </a:solidFill>
              </a:rPr>
              <a:t>: </a:t>
            </a:r>
            <a:r>
              <a:rPr lang="en-US" sz="2000" dirty="0" smtClean="0"/>
              <a:t>these include  </a:t>
            </a:r>
            <a:r>
              <a:rPr lang="en-US" sz="2000" b="1" dirty="0" smtClean="0"/>
              <a:t>a- natural.</a:t>
            </a:r>
            <a:r>
              <a:rPr lang="en-US" sz="2000" dirty="0"/>
              <a:t> </a:t>
            </a:r>
            <a:r>
              <a:rPr lang="en-US" sz="2000" dirty="0" smtClean="0"/>
              <a:t>Cotton,         b- </a:t>
            </a:r>
            <a:r>
              <a:rPr lang="en-US" sz="2000" b="1" dirty="0" smtClean="0"/>
              <a:t>synthetic</a:t>
            </a:r>
            <a:r>
              <a:rPr lang="en-US" sz="2000" dirty="0" smtClean="0"/>
              <a:t>, nylon.</a:t>
            </a:r>
            <a:endParaRPr lang="en-US" sz="2000" b="1" dirty="0" smtClean="0"/>
          </a:p>
          <a:p>
            <a:pPr algn="just" rtl="0" eaLnBrk="1" hangingPunct="1">
              <a:lnSpc>
                <a:spcPct val="110000"/>
              </a:lnSpc>
            </a:pPr>
            <a:r>
              <a:rPr lang="en-US" sz="2000" b="1" dirty="0" smtClean="0"/>
              <a:t>Cotton</a:t>
            </a:r>
            <a:r>
              <a:rPr lang="en-US" sz="2000" dirty="0" smtClean="0"/>
              <a:t> is a common filter ,however, </a:t>
            </a:r>
            <a:r>
              <a:rPr lang="en-US" sz="2000" b="1" dirty="0" smtClean="0"/>
              <a:t>Nylon is superior</a:t>
            </a:r>
            <a:r>
              <a:rPr lang="en-US" sz="2000" dirty="0" smtClean="0"/>
              <a:t> for pharmaceutical use, since it is unaffected by mold, fungus or bacteria and has negligible absorption properties .</a:t>
            </a:r>
          </a:p>
          <a:p>
            <a:pPr algn="just" rtl="0" eaLnBrk="1" hangingPunct="1">
              <a:lnSpc>
                <a:spcPct val="110000"/>
              </a:lnSpc>
            </a:pPr>
            <a:r>
              <a:rPr lang="en-US" sz="2000" dirty="0" smtClean="0"/>
              <a:t>Both cotton and nylon are suitable for coarse straining in aseptic </a:t>
            </a:r>
            <a:r>
              <a:rPr lang="en-US" sz="2000" dirty="0" err="1" smtClean="0"/>
              <a:t>filteration</a:t>
            </a:r>
            <a:r>
              <a:rPr lang="en-US" sz="2000" dirty="0" smtClean="0"/>
              <a:t>.</a:t>
            </a:r>
          </a:p>
          <a:p>
            <a:pPr algn="just" rtl="0" eaLnBrk="1" hangingPunct="1">
              <a:lnSpc>
                <a:spcPct val="110000"/>
              </a:lnSpc>
            </a:pPr>
            <a:r>
              <a:rPr lang="en-US" sz="2000" b="1" dirty="0" smtClean="0"/>
              <a:t>Monofilament nylon cloth</a:t>
            </a:r>
            <a:r>
              <a:rPr lang="en-US" sz="2000" dirty="0" smtClean="0"/>
              <a:t> : strong , opening as small 10 micron</a:t>
            </a:r>
          </a:p>
          <a:p>
            <a:pPr algn="just" rtl="0" eaLnBrk="1" hangingPunct="1">
              <a:lnSpc>
                <a:spcPct val="110000"/>
              </a:lnSpc>
            </a:pPr>
            <a:r>
              <a:rPr lang="en-US" sz="2000" b="1" dirty="0" smtClean="0"/>
              <a:t>Teflon</a:t>
            </a:r>
            <a:r>
              <a:rPr lang="en-US" sz="2000" dirty="0" smtClean="0"/>
              <a:t> superior for most liquid </a:t>
            </a:r>
            <a:r>
              <a:rPr lang="en-US" sz="2000" dirty="0" err="1" smtClean="0"/>
              <a:t>filteration</a:t>
            </a:r>
            <a:endParaRPr lang="en-US" sz="2000" dirty="0" smtClean="0"/>
          </a:p>
          <a:p>
            <a:pPr algn="just" rtl="0">
              <a:lnSpc>
                <a:spcPct val="110000"/>
              </a:lnSpc>
            </a:pPr>
            <a:r>
              <a:rPr lang="en-US" sz="2000" b="1" dirty="0"/>
              <a:t>Wire screening </a:t>
            </a:r>
            <a:r>
              <a:rPr lang="en-US" sz="2000" dirty="0"/>
              <a:t>e.g. stainless steel is durable, resistance to plugging and easily </a:t>
            </a:r>
            <a:r>
              <a:rPr lang="en-US" sz="2000" dirty="0" smtClean="0"/>
              <a:t>cleaned</a:t>
            </a:r>
            <a:endParaRPr lang="en-US" sz="2000" u="sng" dirty="0" smtClean="0"/>
          </a:p>
          <a:p>
            <a:pPr algn="just" rtl="0" eaLnBrk="1" hangingPunct="1">
              <a:lnSpc>
                <a:spcPct val="110000"/>
              </a:lnSpc>
            </a:pPr>
            <a:r>
              <a:rPr lang="en-US" sz="2000" b="1" u="sng" dirty="0" smtClean="0">
                <a:solidFill>
                  <a:schemeClr val="accent1"/>
                </a:solidFill>
              </a:rPr>
              <a:t>2- Non- woven filters:</a:t>
            </a:r>
          </a:p>
          <a:p>
            <a:pPr algn="just" rtl="0" eaLnBrk="1" hangingPunct="1">
              <a:lnSpc>
                <a:spcPct val="110000"/>
              </a:lnSpc>
            </a:pPr>
            <a:r>
              <a:rPr lang="en-US" sz="2000" b="1" dirty="0" smtClean="0"/>
              <a:t>Felt</a:t>
            </a:r>
            <a:r>
              <a:rPr lang="en-US" sz="2000" dirty="0" smtClean="0">
                <a:solidFill>
                  <a:schemeClr val="tx2"/>
                </a:solidFill>
              </a:rPr>
              <a:t>  </a:t>
            </a:r>
            <a:r>
              <a:rPr lang="en-US" sz="2000" dirty="0" smtClean="0"/>
              <a:t>are fibrous mass, give high flow rate with low pressure drop, function as depth media and recommended where gelatinous solution or fine particulate matter are involve</a:t>
            </a:r>
          </a:p>
          <a:p>
            <a:pPr algn="just" rtl="0" eaLnBrk="1" hangingPunct="1">
              <a:lnSpc>
                <a:spcPct val="110000"/>
              </a:lnSpc>
            </a:pPr>
            <a:r>
              <a:rPr lang="en-US" sz="2000" b="1" dirty="0" smtClean="0"/>
              <a:t>Bonded fabrics </a:t>
            </a:r>
            <a:r>
              <a:rPr lang="en-US" sz="2000" dirty="0" smtClean="0"/>
              <a:t>are not found wide acceptance in production of dosage forms </a:t>
            </a:r>
            <a:endParaRPr lang="en-US" sz="2000" u="sng" dirty="0" smtClean="0"/>
          </a:p>
        </p:txBody>
      </p:sp>
    </p:spTree>
    <p:extLst>
      <p:ext uri="{BB962C8B-B14F-4D97-AF65-F5344CB8AC3E}">
        <p14:creationId xmlns:p14="http://schemas.microsoft.com/office/powerpoint/2010/main" val="3054165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1124744"/>
            <a:ext cx="8424936" cy="6352508"/>
          </a:xfrm>
          <a:prstGeom prst="rect">
            <a:avLst/>
          </a:prstGeom>
          <a:noFill/>
        </p:spPr>
        <p:txBody>
          <a:bodyPr wrap="square" rtlCol="1">
            <a:spAutoFit/>
          </a:bodyPr>
          <a:lstStyle/>
          <a:p>
            <a:pPr marL="285750" indent="-285750" algn="just" rtl="0">
              <a:buFont typeface="Arial" pitchFamily="34" charset="0"/>
              <a:buChar char="•"/>
            </a:pPr>
            <a:r>
              <a:rPr lang="en-US" sz="2000" b="1" dirty="0" smtClean="0"/>
              <a:t>Kraft paper </a:t>
            </a:r>
            <a:r>
              <a:rPr lang="en-US" sz="2000" dirty="0" smtClean="0"/>
              <a:t> </a:t>
            </a:r>
            <a:r>
              <a:rPr lang="en-US" sz="2000" dirty="0"/>
              <a:t>is </a:t>
            </a:r>
            <a:r>
              <a:rPr lang="en-US" sz="2000" dirty="0" smtClean="0"/>
              <a:t>pharmaceutical standard. Although limited use in plate and frame filter , and horizontal filter  </a:t>
            </a:r>
          </a:p>
          <a:p>
            <a:pPr algn="just" rtl="0"/>
            <a:r>
              <a:rPr lang="en-US" sz="2000" dirty="0" smtClean="0"/>
              <a:t>     it </a:t>
            </a:r>
            <a:r>
              <a:rPr lang="en-US" sz="2000" dirty="0"/>
              <a:t>offers controlled porosity, limited absorption characteristic, and low cost</a:t>
            </a:r>
            <a:r>
              <a:rPr lang="en-US" sz="2000" dirty="0" smtClean="0"/>
              <a:t>.</a:t>
            </a:r>
          </a:p>
          <a:p>
            <a:pPr algn="just" rtl="0"/>
            <a:endParaRPr lang="en-US" sz="2000" dirty="0" smtClean="0"/>
          </a:p>
          <a:p>
            <a:pPr marL="342900" indent="-342900" algn="just" rtl="0">
              <a:buFont typeface="Arial" pitchFamily="34" charset="0"/>
              <a:buChar char="•"/>
            </a:pPr>
            <a:r>
              <a:rPr lang="en-US" sz="2000" dirty="0"/>
              <a:t> </a:t>
            </a:r>
            <a:r>
              <a:rPr lang="en-US" sz="2000" b="1" dirty="0" smtClean="0"/>
              <a:t>white paper  </a:t>
            </a:r>
            <a:r>
              <a:rPr lang="en-US" sz="2000" dirty="0" smtClean="0"/>
              <a:t>preferred, can crinkled to produce large surface area. </a:t>
            </a:r>
          </a:p>
          <a:p>
            <a:pPr algn="just" rtl="0"/>
            <a:r>
              <a:rPr lang="en-US" sz="2000" dirty="0"/>
              <a:t> </a:t>
            </a:r>
            <a:r>
              <a:rPr lang="en-US" sz="2000" dirty="0" smtClean="0"/>
              <a:t>   A support of cloth or wire mesh is required in large filter pass to prevent      rupture of paper with pressure.</a:t>
            </a:r>
          </a:p>
          <a:p>
            <a:pPr algn="just" rtl="0"/>
            <a:endParaRPr lang="en-US" sz="2000" dirty="0" smtClean="0"/>
          </a:p>
          <a:p>
            <a:pPr marL="342900" indent="-342900" algn="just" rtl="0">
              <a:buFont typeface="Arial" pitchFamily="34" charset="0"/>
              <a:buChar char="•"/>
            </a:pPr>
            <a:r>
              <a:rPr lang="en-US" sz="2000" b="1" dirty="0" smtClean="0"/>
              <a:t>Porous stainless steel filter </a:t>
            </a:r>
            <a:r>
              <a:rPr lang="en-US" sz="2000" dirty="0" smtClean="0"/>
              <a:t>use in clarification. For example milk, syrup, sulfuric acid and hot caustic soda . Easy clean and repeatedly sterilized</a:t>
            </a:r>
            <a:endParaRPr lang="en-US" sz="2000" b="1" dirty="0"/>
          </a:p>
          <a:p>
            <a:pPr algn="just" rtl="0"/>
            <a:endParaRPr lang="en-US" sz="2000" u="sng" dirty="0"/>
          </a:p>
          <a:p>
            <a:pPr algn="just" rtl="0"/>
            <a:r>
              <a:rPr lang="en-US" sz="2000" b="1" u="sng" dirty="0" smtClean="0">
                <a:solidFill>
                  <a:schemeClr val="tx2"/>
                </a:solidFill>
              </a:rPr>
              <a:t>3-Membrane filters:</a:t>
            </a:r>
            <a:r>
              <a:rPr lang="en-US" sz="2000" dirty="0" smtClean="0"/>
              <a:t> </a:t>
            </a:r>
            <a:r>
              <a:rPr lang="en-US" sz="2000" dirty="0"/>
              <a:t>These are basic tools for </a:t>
            </a:r>
            <a:r>
              <a:rPr lang="en-US" sz="2000" b="1" dirty="0" smtClean="0"/>
              <a:t>micro-filtration and ultrafiltration</a:t>
            </a:r>
            <a:r>
              <a:rPr lang="en-US" sz="2000" dirty="0" smtClean="0"/>
              <a:t>, </a:t>
            </a:r>
            <a:r>
              <a:rPr lang="en-US" sz="2000" dirty="0"/>
              <a:t>useful in the preparation of sterile solutions</a:t>
            </a:r>
            <a:r>
              <a:rPr lang="en-US" sz="2000" dirty="0" smtClean="0"/>
              <a:t>.</a:t>
            </a:r>
          </a:p>
          <a:p>
            <a:pPr algn="just" rtl="0"/>
            <a:r>
              <a:rPr lang="en-US" sz="2000" dirty="0" smtClean="0"/>
              <a:t> </a:t>
            </a:r>
            <a:r>
              <a:rPr lang="en-US" sz="2000" dirty="0"/>
              <a:t>These filters are </a:t>
            </a:r>
            <a:r>
              <a:rPr lang="en-US" sz="2000" b="1" dirty="0"/>
              <a:t>made by casting</a:t>
            </a:r>
            <a:r>
              <a:rPr lang="en-US" sz="2000" dirty="0"/>
              <a:t> of various esters of cellulose, or from nylon, Teflon, polyvinyl chloride</a:t>
            </a:r>
            <a:r>
              <a:rPr lang="en-US" sz="2000" dirty="0" smtClean="0"/>
              <a:t>. Polyamide , </a:t>
            </a:r>
            <a:r>
              <a:rPr lang="en-US" sz="2000" dirty="0" err="1" smtClean="0"/>
              <a:t>polysulfone</a:t>
            </a:r>
            <a:r>
              <a:rPr lang="en-US" sz="2000" dirty="0" smtClean="0"/>
              <a:t> or silver </a:t>
            </a:r>
          </a:p>
          <a:p>
            <a:pPr algn="just" rtl="0"/>
            <a:r>
              <a:rPr lang="en-US" sz="2000" dirty="0" smtClean="0"/>
              <a:t>The </a:t>
            </a:r>
            <a:r>
              <a:rPr lang="en-US" sz="2000" dirty="0"/>
              <a:t>filter is a thin membrane with millions of pores per square centimeter of filter surface.</a:t>
            </a:r>
          </a:p>
          <a:p>
            <a:pPr algn="just" rtl="0"/>
            <a:endParaRPr lang="en-US" sz="2000" u="sng" dirty="0"/>
          </a:p>
          <a:p>
            <a:pPr algn="ctr" rtl="0"/>
            <a:endParaRPr lang="en-US" sz="1600" b="1" u="sng" dirty="0"/>
          </a:p>
          <a:p>
            <a:pPr algn="ctr" rtl="0">
              <a:lnSpc>
                <a:spcPct val="80000"/>
              </a:lnSpc>
            </a:pPr>
            <a:endParaRPr lang="en-US" sz="1600" u="sng" dirty="0"/>
          </a:p>
          <a:p>
            <a:pPr algn="ctr" rtl="0"/>
            <a:endParaRPr lang="ar-IQ" dirty="0"/>
          </a:p>
        </p:txBody>
      </p:sp>
    </p:spTree>
    <p:extLst>
      <p:ext uri="{BB962C8B-B14F-4D97-AF65-F5344CB8AC3E}">
        <p14:creationId xmlns:p14="http://schemas.microsoft.com/office/powerpoint/2010/main" val="2551873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533400"/>
            <a:ext cx="84010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371725"/>
            <a:ext cx="8610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371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7664450"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311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39552" y="476672"/>
            <a:ext cx="8352928" cy="7294305"/>
          </a:xfrm>
          <a:prstGeom prst="rect">
            <a:avLst/>
          </a:prstGeom>
          <a:noFill/>
        </p:spPr>
        <p:txBody>
          <a:bodyPr wrap="square" rtlCol="1">
            <a:spAutoFit/>
          </a:bodyPr>
          <a:lstStyle/>
          <a:p>
            <a:pPr algn="just" rtl="0">
              <a:lnSpc>
                <a:spcPct val="150000"/>
              </a:lnSpc>
            </a:pPr>
            <a:r>
              <a:rPr lang="en-US" b="1" u="sng" dirty="0" smtClean="0">
                <a:solidFill>
                  <a:schemeClr val="accent1"/>
                </a:solidFill>
              </a:rPr>
              <a:t>4- </a:t>
            </a:r>
            <a:r>
              <a:rPr lang="en-US" sz="2000" b="1" u="sng" dirty="0" smtClean="0">
                <a:solidFill>
                  <a:schemeClr val="accent1"/>
                </a:solidFill>
                <a:cs typeface="+mj-cs"/>
              </a:rPr>
              <a:t>Cartilage  unit: </a:t>
            </a:r>
            <a:r>
              <a:rPr lang="en-US" sz="2000" b="1" dirty="0" smtClean="0">
                <a:solidFill>
                  <a:schemeClr val="accent1"/>
                </a:solidFill>
                <a:cs typeface="+mj-cs"/>
              </a:rPr>
              <a:t>   </a:t>
            </a:r>
            <a:r>
              <a:rPr lang="en-US" sz="2400" dirty="0" smtClean="0">
                <a:cs typeface="+mj-cs"/>
              </a:rPr>
              <a:t>economic and convenient when used to remove small percent of solids  range in particle size 100 - ˂ 0.2 micron </a:t>
            </a:r>
          </a:p>
          <a:p>
            <a:pPr marL="342900" indent="-342900" algn="just" rtl="0">
              <a:lnSpc>
                <a:spcPct val="150000"/>
              </a:lnSpc>
              <a:buFont typeface="Arial" pitchFamily="34" charset="0"/>
              <a:buChar char="•"/>
            </a:pPr>
            <a:r>
              <a:rPr lang="en-US" sz="2400" dirty="0" smtClean="0">
                <a:cs typeface="+mj-cs"/>
              </a:rPr>
              <a:t>It may be </a:t>
            </a:r>
            <a:r>
              <a:rPr lang="en-US" sz="2400" b="1" dirty="0" smtClean="0">
                <a:cs typeface="+mj-cs"/>
              </a:rPr>
              <a:t>surface</a:t>
            </a:r>
            <a:r>
              <a:rPr lang="en-US" sz="2400" dirty="0" smtClean="0">
                <a:cs typeface="+mj-cs"/>
              </a:rPr>
              <a:t> or </a:t>
            </a:r>
            <a:r>
              <a:rPr lang="en-US" sz="2400" b="1" dirty="0" smtClean="0">
                <a:cs typeface="+mj-cs"/>
              </a:rPr>
              <a:t>depth</a:t>
            </a:r>
            <a:r>
              <a:rPr lang="en-US" sz="2400" dirty="0" smtClean="0">
                <a:cs typeface="+mj-cs"/>
              </a:rPr>
              <a:t> filter and consist of porous medium integral with plastic or metal structural hardware.</a:t>
            </a:r>
          </a:p>
          <a:p>
            <a:pPr marL="342900" indent="-342900" algn="just" rtl="0">
              <a:lnSpc>
                <a:spcPct val="150000"/>
              </a:lnSpc>
              <a:buFont typeface="Arial" pitchFamily="34" charset="0"/>
              <a:buChar char="•"/>
            </a:pPr>
            <a:r>
              <a:rPr lang="en-US" sz="2400" dirty="0" smtClean="0">
                <a:cs typeface="+mj-cs"/>
              </a:rPr>
              <a:t>synthetic and natural fibers, cellulose ester and fiber glass, fluorinated HC polymers, nylon,  and ceramic are employed for manufacture of disposable cartilages.</a:t>
            </a:r>
          </a:p>
          <a:p>
            <a:pPr marL="342900" indent="-342900" algn="just" rtl="0">
              <a:lnSpc>
                <a:spcPct val="150000"/>
              </a:lnSpc>
              <a:buFont typeface="Arial" pitchFamily="34" charset="0"/>
              <a:buChar char="•"/>
            </a:pPr>
            <a:r>
              <a:rPr lang="en-US" sz="2400" dirty="0" smtClean="0">
                <a:cs typeface="+mj-cs"/>
              </a:rPr>
              <a:t>Porous materials for cleanable and reusable cartilages use stainless steel, </a:t>
            </a:r>
            <a:r>
              <a:rPr lang="en-US" sz="2400" dirty="0" err="1" smtClean="0">
                <a:cs typeface="+mj-cs"/>
              </a:rPr>
              <a:t>monel</a:t>
            </a:r>
            <a:r>
              <a:rPr lang="en-US" sz="2400" dirty="0" smtClean="0">
                <a:cs typeface="+mj-cs"/>
              </a:rPr>
              <a:t>, ceramic , fluorinated HC  polymers and exotic metals</a:t>
            </a:r>
          </a:p>
          <a:p>
            <a:pPr algn="just" rtl="0">
              <a:lnSpc>
                <a:spcPct val="150000"/>
              </a:lnSpc>
            </a:pPr>
            <a:endParaRPr lang="en-US" sz="2400" dirty="0" smtClean="0">
              <a:cs typeface="+mj-cs"/>
            </a:endParaRPr>
          </a:p>
          <a:p>
            <a:pPr marL="342900" indent="-342900" algn="just" rtl="0">
              <a:lnSpc>
                <a:spcPct val="150000"/>
              </a:lnSpc>
              <a:buFont typeface="Arial" pitchFamily="34" charset="0"/>
              <a:buChar char="•"/>
            </a:pPr>
            <a:endParaRPr lang="en-US" sz="2400" dirty="0" smtClean="0">
              <a:cs typeface="+mj-cs"/>
            </a:endParaRPr>
          </a:p>
          <a:p>
            <a:pPr marL="342900" indent="-342900" algn="just" rtl="0">
              <a:lnSpc>
                <a:spcPct val="150000"/>
              </a:lnSpc>
              <a:buFont typeface="Arial" pitchFamily="34" charset="0"/>
              <a:buChar char="•"/>
            </a:pPr>
            <a:endParaRPr lang="ar-IQ" sz="2400" dirty="0">
              <a:cs typeface="+mj-cs"/>
            </a:endParaRPr>
          </a:p>
        </p:txBody>
      </p:sp>
    </p:spTree>
    <p:extLst>
      <p:ext uri="{BB962C8B-B14F-4D97-AF65-F5344CB8AC3E}">
        <p14:creationId xmlns:p14="http://schemas.microsoft.com/office/powerpoint/2010/main" val="3785870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74" y="533400"/>
            <a:ext cx="78105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2395452"/>
            <a:ext cx="78581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1187624" y="836712"/>
            <a:ext cx="7200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801156" y="1260363"/>
            <a:ext cx="4418916" cy="63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763688" y="2708920"/>
            <a:ext cx="673261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01156" y="3140968"/>
            <a:ext cx="68671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052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476250"/>
            <a:ext cx="8280400" cy="6381750"/>
          </a:xfrm>
        </p:spPr>
        <p:txBody>
          <a:bodyPr>
            <a:normAutofit/>
          </a:bodyPr>
          <a:lstStyle/>
          <a:p>
            <a:pPr algn="l" rtl="0">
              <a:lnSpc>
                <a:spcPct val="90000"/>
              </a:lnSpc>
            </a:pPr>
            <a:r>
              <a:rPr lang="en-US" b="1" dirty="0" smtClean="0"/>
              <a:t>Introduction</a:t>
            </a:r>
          </a:p>
          <a:p>
            <a:pPr algn="just" rtl="0">
              <a:lnSpc>
                <a:spcPct val="90000"/>
              </a:lnSpc>
            </a:pPr>
            <a:r>
              <a:rPr lang="en-US" sz="2800" dirty="0" smtClean="0"/>
              <a:t>Filtration is a separation process in which a solid-liquid mixture called the feed (or the suspension) is forced through a porous medium on which the solids are deposited or in which they are entrapped. </a:t>
            </a:r>
          </a:p>
          <a:p>
            <a:pPr algn="just" rtl="0">
              <a:lnSpc>
                <a:spcPct val="90000"/>
              </a:lnSpc>
            </a:pPr>
            <a:r>
              <a:rPr lang="en-US" sz="2800" dirty="0" smtClean="0"/>
              <a:t>The porous medium which allows the liquid to go through while retaining the solids is called </a:t>
            </a:r>
            <a:r>
              <a:rPr lang="en-US" sz="2800" b="1" dirty="0" smtClean="0">
                <a:solidFill>
                  <a:srgbClr val="FF0000"/>
                </a:solidFill>
              </a:rPr>
              <a:t>the filter</a:t>
            </a:r>
            <a:r>
              <a:rPr lang="en-US" sz="2800" dirty="0" smtClean="0"/>
              <a:t>. </a:t>
            </a:r>
          </a:p>
          <a:p>
            <a:pPr algn="just" rtl="0">
              <a:lnSpc>
                <a:spcPct val="90000"/>
              </a:lnSpc>
            </a:pPr>
            <a:r>
              <a:rPr lang="en-US" sz="2800" dirty="0" smtClean="0"/>
              <a:t>The retained solid is called "</a:t>
            </a:r>
            <a:r>
              <a:rPr lang="en-US" sz="2800" b="1" dirty="0" smtClean="0">
                <a:solidFill>
                  <a:srgbClr val="FF0000"/>
                </a:solidFill>
              </a:rPr>
              <a:t>the residue</a:t>
            </a:r>
            <a:r>
              <a:rPr lang="en-US" sz="2800" dirty="0" smtClean="0"/>
              <a:t>" or "the </a:t>
            </a:r>
            <a:r>
              <a:rPr lang="en-US" sz="2800" b="1" dirty="0" smtClean="0"/>
              <a:t>cake</a:t>
            </a:r>
            <a:r>
              <a:rPr lang="en-US" sz="2800" dirty="0" smtClean="0"/>
              <a:t>". </a:t>
            </a:r>
          </a:p>
          <a:p>
            <a:pPr algn="just" rtl="0">
              <a:lnSpc>
                <a:spcPct val="90000"/>
              </a:lnSpc>
            </a:pPr>
            <a:r>
              <a:rPr lang="en-US" sz="2800" dirty="0" smtClean="0"/>
              <a:t>The clarified liquid is called "</a:t>
            </a:r>
            <a:r>
              <a:rPr lang="en-US" sz="2800" b="1" dirty="0" smtClean="0">
                <a:solidFill>
                  <a:srgbClr val="FF0000"/>
                </a:solidFill>
              </a:rPr>
              <a:t>the effluent</a:t>
            </a:r>
            <a:r>
              <a:rPr lang="en-US" sz="2800" dirty="0" smtClean="0"/>
              <a:t>" or the "</a:t>
            </a:r>
            <a:r>
              <a:rPr lang="en-US" sz="2800" b="1" dirty="0" smtClean="0">
                <a:solidFill>
                  <a:srgbClr val="FF0000"/>
                </a:solidFill>
              </a:rPr>
              <a:t>filtrate</a:t>
            </a:r>
            <a:r>
              <a:rPr lang="en-US" sz="2800" dirty="0" smtClean="0"/>
              <a:t>".</a:t>
            </a:r>
          </a:p>
          <a:p>
            <a:pPr algn="just" rtl="0">
              <a:lnSpc>
                <a:spcPct val="90000"/>
              </a:lnSpc>
            </a:pPr>
            <a:r>
              <a:rPr lang="en-US" sz="2800" dirty="0" smtClean="0"/>
              <a:t>Filtration can be broadly classified into three categories according to the purpose of it: (see Fig. 1).</a:t>
            </a:r>
          </a:p>
        </p:txBody>
      </p:sp>
    </p:spTree>
    <p:extLst>
      <p:ext uri="{BB962C8B-B14F-4D97-AF65-F5344CB8AC3E}">
        <p14:creationId xmlns:p14="http://schemas.microsoft.com/office/powerpoint/2010/main" val="2346701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smtClean="0"/>
              <a:t>Filter medium</a:t>
            </a:r>
            <a:endParaRPr lang="en-US" smtClean="0"/>
          </a:p>
        </p:txBody>
      </p:sp>
      <p:sp>
        <p:nvSpPr>
          <p:cNvPr id="3" name="Content Placeholder 2"/>
          <p:cNvSpPr>
            <a:spLocks noGrp="1"/>
          </p:cNvSpPr>
          <p:nvPr>
            <p:ph idx="1"/>
          </p:nvPr>
        </p:nvSpPr>
        <p:spPr/>
        <p:txBody>
          <a:bodyPr rtlCol="0">
            <a:normAutofit/>
          </a:bodyPr>
          <a:lstStyle/>
          <a:p>
            <a:pPr algn="just" rtl="0" eaLnBrk="1" fontAlgn="auto" hangingPunct="1">
              <a:spcAft>
                <a:spcPts val="0"/>
              </a:spcAft>
              <a:defRPr/>
            </a:pPr>
            <a:r>
              <a:rPr lang="en-US" dirty="0" smtClean="0"/>
              <a:t>Commonly used filter media are:</a:t>
            </a:r>
          </a:p>
          <a:p>
            <a:pPr marL="457200" lvl="1" indent="0" algn="just" rtl="0" eaLnBrk="1" fontAlgn="auto" hangingPunct="1">
              <a:spcAft>
                <a:spcPts val="0"/>
              </a:spcAft>
              <a:buNone/>
              <a:defRPr/>
            </a:pPr>
            <a:r>
              <a:rPr lang="en-US" sz="2400" dirty="0" smtClean="0"/>
              <a:t>- Filter paper</a:t>
            </a:r>
          </a:p>
          <a:p>
            <a:pPr marL="0" indent="0" algn="just" rtl="0">
              <a:buNone/>
              <a:defRPr/>
            </a:pPr>
            <a:r>
              <a:rPr lang="en-US" sz="2400" dirty="0"/>
              <a:t> </a:t>
            </a:r>
            <a:r>
              <a:rPr lang="en-US" sz="2400" dirty="0" smtClean="0"/>
              <a:t>      - Woven material (e.g. cheese cloth, woven polymer fiber, </a:t>
            </a:r>
          </a:p>
          <a:p>
            <a:pPr marL="0" indent="0" algn="just" rtl="0">
              <a:buNone/>
              <a:defRPr/>
            </a:pPr>
            <a:r>
              <a:rPr lang="en-US" sz="2400" smtClean="0"/>
              <a:t>          </a:t>
            </a:r>
            <a:r>
              <a:rPr lang="en-US" sz="2400"/>
              <a:t>woven glass fiber</a:t>
            </a:r>
            <a:r>
              <a:rPr lang="en-US" sz="2400" smtClean="0"/>
              <a:t>)</a:t>
            </a:r>
            <a:endParaRPr lang="en-US" sz="2400" dirty="0"/>
          </a:p>
          <a:p>
            <a:pPr marL="0" indent="0" algn="just" rtl="0">
              <a:buNone/>
              <a:defRPr/>
            </a:pPr>
            <a:r>
              <a:rPr lang="en-US" sz="2400" dirty="0" smtClean="0"/>
              <a:t>       - Non-woven fiber pads</a:t>
            </a:r>
          </a:p>
          <a:p>
            <a:pPr marL="0" indent="0" algn="just" rtl="0">
              <a:buNone/>
              <a:defRPr/>
            </a:pPr>
            <a:r>
              <a:rPr lang="en-US" sz="2400" dirty="0" smtClean="0"/>
              <a:t>      - Sintered and perforated glass</a:t>
            </a:r>
          </a:p>
          <a:p>
            <a:pPr marL="457200" lvl="1" indent="0" algn="just" rtl="0" eaLnBrk="1" fontAlgn="auto" hangingPunct="1">
              <a:spcAft>
                <a:spcPts val="0"/>
              </a:spcAft>
              <a:buNone/>
              <a:defRPr/>
            </a:pPr>
            <a:r>
              <a:rPr lang="en-US" sz="2400" dirty="0" smtClean="0"/>
              <a:t>- Sintered and perforated metal</a:t>
            </a:r>
          </a:p>
          <a:p>
            <a:pPr marL="457200" lvl="1" indent="0" algn="just" rtl="0" eaLnBrk="1" fontAlgn="auto" hangingPunct="1">
              <a:spcAft>
                <a:spcPts val="0"/>
              </a:spcAft>
              <a:buNone/>
              <a:defRPr/>
            </a:pPr>
            <a:r>
              <a:rPr lang="en-US" sz="2400" dirty="0" smtClean="0"/>
              <a:t>- Ceramics</a:t>
            </a:r>
          </a:p>
          <a:p>
            <a:pPr marL="457200" lvl="1" indent="0" algn="just" rtl="0" eaLnBrk="1" fontAlgn="auto" hangingPunct="1">
              <a:spcAft>
                <a:spcPts val="0"/>
              </a:spcAft>
              <a:buNone/>
              <a:defRPr/>
            </a:pPr>
            <a:r>
              <a:rPr lang="en-US" sz="2400" dirty="0" smtClean="0"/>
              <a:t>- Synthetic membranes</a:t>
            </a:r>
            <a:endParaRPr lang="en-US" sz="2400" dirty="0"/>
          </a:p>
        </p:txBody>
      </p:sp>
    </p:spTree>
    <p:extLst>
      <p:ext uri="{BB962C8B-B14F-4D97-AF65-F5344CB8AC3E}">
        <p14:creationId xmlns:p14="http://schemas.microsoft.com/office/powerpoint/2010/main" val="3366511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16632"/>
            <a:ext cx="8229600" cy="720080"/>
          </a:xfrm>
        </p:spPr>
        <p:txBody>
          <a:bodyPr>
            <a:normAutofit/>
          </a:bodyPr>
          <a:lstStyle/>
          <a:p>
            <a:pPr eaLnBrk="1" hangingPunct="1"/>
            <a:r>
              <a:rPr lang="en-US" sz="2800" b="1" dirty="0" smtClean="0">
                <a:solidFill>
                  <a:schemeClr val="hlink"/>
                </a:solidFill>
              </a:rPr>
              <a:t>Filter Aid</a:t>
            </a:r>
            <a:endParaRPr lang="en-US" sz="2800" dirty="0" smtClean="0">
              <a:solidFill>
                <a:schemeClr val="hlink"/>
              </a:solidFill>
            </a:endParaRPr>
          </a:p>
        </p:txBody>
      </p:sp>
      <p:sp>
        <p:nvSpPr>
          <p:cNvPr id="9219" name="Rectangle 3"/>
          <p:cNvSpPr>
            <a:spLocks noGrp="1" noChangeArrowheads="1"/>
          </p:cNvSpPr>
          <p:nvPr>
            <p:ph idx="1"/>
          </p:nvPr>
        </p:nvSpPr>
        <p:spPr>
          <a:xfrm>
            <a:off x="251520" y="980728"/>
            <a:ext cx="8712968" cy="5472608"/>
          </a:xfrm>
        </p:spPr>
        <p:txBody>
          <a:bodyPr>
            <a:noAutofit/>
          </a:bodyPr>
          <a:lstStyle/>
          <a:p>
            <a:pPr marL="609600" indent="-609600" algn="just" rtl="0" eaLnBrk="1" hangingPunct="1">
              <a:lnSpc>
                <a:spcPct val="80000"/>
              </a:lnSpc>
            </a:pPr>
            <a:r>
              <a:rPr lang="en-US" sz="2000" dirty="0" smtClean="0"/>
              <a:t>Usually, the resistance to flow due to the filter medium itself is very low, but will increase as a layer of </a:t>
            </a:r>
            <a:r>
              <a:rPr lang="en-US" sz="2000" b="1" dirty="0" smtClean="0"/>
              <a:t>solids</a:t>
            </a:r>
            <a:r>
              <a:rPr lang="en-US" sz="2000" dirty="0" smtClean="0"/>
              <a:t> builds up , blocking the pores of the medium and forming a solid cake. </a:t>
            </a:r>
          </a:p>
          <a:p>
            <a:pPr marL="609600" indent="-609600" algn="just" rtl="0" eaLnBrk="1" hangingPunct="1">
              <a:lnSpc>
                <a:spcPct val="80000"/>
              </a:lnSpc>
              <a:buFontTx/>
              <a:buNone/>
            </a:pPr>
            <a:endParaRPr lang="en-US" sz="2000" dirty="0" smtClean="0"/>
          </a:p>
          <a:p>
            <a:pPr marL="609600" indent="-609600" algn="just" rtl="0" eaLnBrk="1" hangingPunct="1">
              <a:lnSpc>
                <a:spcPct val="80000"/>
              </a:lnSpc>
            </a:pPr>
            <a:r>
              <a:rPr lang="en-US" sz="2000" dirty="0" smtClean="0"/>
              <a:t>The </a:t>
            </a:r>
            <a:r>
              <a:rPr lang="en-US" sz="2000" b="1" dirty="0" smtClean="0"/>
              <a:t>object </a:t>
            </a:r>
            <a:r>
              <a:rPr lang="en-US" sz="2000" dirty="0" smtClean="0"/>
              <a:t>of the filter aid is to prevent the medium from becoming blocked and to form an open, porous cake, so reducing the resistance to flow of the filtrate. </a:t>
            </a:r>
          </a:p>
          <a:p>
            <a:pPr marL="609600" indent="-609600" algn="just" rtl="0" eaLnBrk="1" hangingPunct="1">
              <a:lnSpc>
                <a:spcPct val="80000"/>
              </a:lnSpc>
            </a:pPr>
            <a:endParaRPr lang="en-US" sz="2000" dirty="0" smtClean="0"/>
          </a:p>
          <a:p>
            <a:pPr marL="609600" indent="-609600" algn="just" rtl="0" eaLnBrk="1" hangingPunct="1">
              <a:lnSpc>
                <a:spcPct val="80000"/>
              </a:lnSpc>
            </a:pPr>
            <a:r>
              <a:rPr lang="en-US" sz="2000" dirty="0" smtClean="0"/>
              <a:t>The important characteristics for filter aids are:</a:t>
            </a:r>
          </a:p>
          <a:p>
            <a:pPr marL="0" indent="0" algn="just" rtl="0" eaLnBrk="1" hangingPunct="1">
              <a:lnSpc>
                <a:spcPct val="80000"/>
              </a:lnSpc>
              <a:buNone/>
            </a:pPr>
            <a:r>
              <a:rPr lang="en-US" sz="2000" dirty="0" smtClean="0"/>
              <a:t>             It should have a structure that permits formation of previous cake</a:t>
            </a:r>
          </a:p>
          <a:p>
            <a:pPr marL="0" indent="0" algn="just" rtl="0">
              <a:lnSpc>
                <a:spcPct val="80000"/>
              </a:lnSpc>
              <a:buNone/>
            </a:pPr>
            <a:r>
              <a:rPr lang="en-US" sz="2000" dirty="0"/>
              <a:t> </a:t>
            </a:r>
            <a:r>
              <a:rPr lang="en-US" sz="2000" dirty="0" smtClean="0"/>
              <a:t>            It </a:t>
            </a:r>
            <a:r>
              <a:rPr lang="en-US" sz="2000" dirty="0"/>
              <a:t>should have  </a:t>
            </a:r>
            <a:r>
              <a:rPr lang="en-US" sz="2000" dirty="0" smtClean="0"/>
              <a:t>a particle size distribution suitable for retention of solids </a:t>
            </a:r>
          </a:p>
          <a:p>
            <a:pPr marL="0" indent="0" algn="just" rtl="0">
              <a:lnSpc>
                <a:spcPct val="80000"/>
              </a:lnSpc>
              <a:buNone/>
            </a:pPr>
            <a:r>
              <a:rPr lang="en-US" sz="2000" dirty="0" smtClean="0"/>
              <a:t>             It should remain suspended in liquid</a:t>
            </a:r>
          </a:p>
          <a:p>
            <a:pPr marL="0" indent="0" algn="just" rtl="0">
              <a:lnSpc>
                <a:spcPct val="80000"/>
              </a:lnSpc>
              <a:buNone/>
            </a:pPr>
            <a:r>
              <a:rPr lang="en-US" sz="2000" dirty="0"/>
              <a:t> </a:t>
            </a:r>
            <a:r>
              <a:rPr lang="en-US" sz="2000" dirty="0" smtClean="0"/>
              <a:t>            it should be free from impurities and should be inert to liquid being filtered</a:t>
            </a:r>
          </a:p>
          <a:p>
            <a:pPr marL="0" indent="0" algn="just" rtl="0">
              <a:lnSpc>
                <a:spcPct val="80000"/>
              </a:lnSpc>
              <a:buNone/>
            </a:pPr>
            <a:endParaRPr lang="en-US" sz="2000" dirty="0" smtClean="0"/>
          </a:p>
          <a:p>
            <a:pPr marL="609600" indent="-609600" algn="just" rtl="0" eaLnBrk="1" hangingPunct="1">
              <a:lnSpc>
                <a:spcPct val="80000"/>
              </a:lnSpc>
            </a:pPr>
            <a:r>
              <a:rPr lang="en-US" sz="2000" dirty="0" smtClean="0"/>
              <a:t>The particles of filter aids must be inert, insoluble, incompressible, and irregular shaped.</a:t>
            </a:r>
          </a:p>
          <a:p>
            <a:pPr marL="609600" indent="-609600" algn="just" rtl="0" eaLnBrk="1" hangingPunct="1">
              <a:lnSpc>
                <a:spcPct val="80000"/>
              </a:lnSpc>
            </a:pPr>
            <a:r>
              <a:rPr lang="en-US" sz="2000" dirty="0" smtClean="0"/>
              <a:t>Types of filter aids are: a) fine filter aids  “  mean size range 4-6 microns”</a:t>
            </a:r>
          </a:p>
          <a:p>
            <a:pPr marL="0" indent="0" algn="just" rtl="0" eaLnBrk="1" hangingPunct="1">
              <a:lnSpc>
                <a:spcPct val="80000"/>
              </a:lnSpc>
              <a:buNone/>
            </a:pPr>
            <a:r>
              <a:rPr lang="en-US" sz="2000" dirty="0"/>
              <a:t> </a:t>
            </a:r>
            <a:r>
              <a:rPr lang="en-US" sz="2000" dirty="0" smtClean="0"/>
              <a:t>                                                    b) coarse filter aids “ mean size range 20-40 microns”  </a:t>
            </a:r>
          </a:p>
        </p:txBody>
      </p:sp>
    </p:spTree>
    <p:extLst>
      <p:ext uri="{BB962C8B-B14F-4D97-AF65-F5344CB8AC3E}">
        <p14:creationId xmlns:p14="http://schemas.microsoft.com/office/powerpoint/2010/main" val="4275219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82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162175"/>
            <a:ext cx="78867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91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46747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12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51520" y="620688"/>
            <a:ext cx="8568952" cy="5570756"/>
          </a:xfrm>
          <a:prstGeom prst="rect">
            <a:avLst/>
          </a:prstGeom>
          <a:noFill/>
        </p:spPr>
        <p:txBody>
          <a:bodyPr wrap="square" rtlCol="1">
            <a:spAutoFit/>
          </a:bodyPr>
          <a:lstStyle/>
          <a:p>
            <a:pPr marL="609600" indent="-609600" algn="just" rtl="0"/>
            <a:r>
              <a:rPr lang="en-US" sz="2400" dirty="0"/>
              <a:t>Filter aids may be used in either or </a:t>
            </a:r>
            <a:r>
              <a:rPr lang="en-US" sz="2400" b="1" dirty="0"/>
              <a:t>both two ways:</a:t>
            </a:r>
            <a:endParaRPr lang="en-US" sz="2400" u="sng" dirty="0"/>
          </a:p>
          <a:p>
            <a:pPr marL="609600" indent="-609600" algn="just" rtl="0"/>
            <a:r>
              <a:rPr lang="en-US" sz="2400" b="1" u="sng" dirty="0"/>
              <a:t>1-Pre- coating technique</a:t>
            </a:r>
            <a:r>
              <a:rPr lang="en-US" sz="2400" b="1" u="sng" dirty="0" smtClean="0"/>
              <a:t>:</a:t>
            </a:r>
          </a:p>
          <a:p>
            <a:pPr marL="609600" indent="-609600" algn="just" rtl="0"/>
            <a:r>
              <a:rPr lang="en-US" sz="2400" b="1" dirty="0"/>
              <a:t> </a:t>
            </a:r>
            <a:r>
              <a:rPr lang="en-US" sz="2400" b="1" dirty="0" smtClean="0"/>
              <a:t>         </a:t>
            </a:r>
            <a:r>
              <a:rPr lang="en-US" sz="2400" dirty="0" smtClean="0"/>
              <a:t> </a:t>
            </a:r>
            <a:r>
              <a:rPr lang="en-US" sz="2400" dirty="0"/>
              <a:t>by forming a pre-coat over the filter medium by filtering a suspension of the filter aid .</a:t>
            </a:r>
            <a:endParaRPr lang="en-US" sz="2400" u="sng" dirty="0"/>
          </a:p>
          <a:p>
            <a:pPr marL="609600" indent="-609600" algn="just" rtl="0"/>
            <a:r>
              <a:rPr lang="en-US" sz="2400" b="1" u="sng" dirty="0"/>
              <a:t>2-Body- mix technique</a:t>
            </a:r>
            <a:r>
              <a:rPr lang="en-US" sz="2400" b="1" dirty="0"/>
              <a:t>:</a:t>
            </a:r>
            <a:r>
              <a:rPr lang="en-US" sz="2400" dirty="0"/>
              <a:t> </a:t>
            </a:r>
            <a:endParaRPr lang="en-US" sz="2400" dirty="0" smtClean="0"/>
          </a:p>
          <a:p>
            <a:pPr marL="609600" indent="-609600" algn="just" rtl="0"/>
            <a:r>
              <a:rPr lang="en-US" sz="2400" dirty="0"/>
              <a:t> </a:t>
            </a:r>
            <a:r>
              <a:rPr lang="en-US" sz="2400" dirty="0" smtClean="0"/>
              <a:t>         A </a:t>
            </a:r>
            <a:r>
              <a:rPr lang="en-US" sz="2400" dirty="0"/>
              <a:t>small proportion of the filter aid (0.1-0.5 %) is added to the slurry to be filtered. This slurry is </a:t>
            </a:r>
            <a:r>
              <a:rPr lang="en-US" sz="2400" dirty="0" err="1" smtClean="0"/>
              <a:t>recirculated</a:t>
            </a:r>
            <a:r>
              <a:rPr lang="en-US" sz="2400" dirty="0" smtClean="0"/>
              <a:t> </a:t>
            </a:r>
            <a:r>
              <a:rPr lang="en-US" sz="2400" dirty="0"/>
              <a:t>through the filter until a clear filtrate is obtained, filtration then proceeds to completion</a:t>
            </a:r>
            <a:r>
              <a:rPr lang="en-US" sz="2400" dirty="0" smtClean="0"/>
              <a:t>.</a:t>
            </a:r>
          </a:p>
          <a:p>
            <a:pPr marL="609600" indent="-609600" algn="just" rtl="0"/>
            <a:endParaRPr lang="en-US" sz="2000" u="sng" dirty="0"/>
          </a:p>
          <a:p>
            <a:pPr marL="609600" indent="-609600" algn="just" rtl="0"/>
            <a:r>
              <a:rPr lang="en-US" sz="2000" u="sng" dirty="0"/>
              <a:t>The following filter aids may be used:</a:t>
            </a:r>
          </a:p>
          <a:p>
            <a:pPr marL="609600" indent="-609600" algn="just" rtl="0"/>
            <a:r>
              <a:rPr lang="en-US" sz="2000" u="sng" dirty="0"/>
              <a:t> </a:t>
            </a:r>
            <a:r>
              <a:rPr lang="en-US" sz="2000" dirty="0"/>
              <a:t>Diatomite ( </a:t>
            </a:r>
            <a:r>
              <a:rPr lang="en-US" sz="2000" dirty="0" smtClean="0"/>
              <a:t>diatomaceous earth </a:t>
            </a:r>
            <a:r>
              <a:rPr lang="en-US" sz="2000" dirty="0"/>
              <a:t>) , obtained from natural siliceous </a:t>
            </a:r>
            <a:r>
              <a:rPr lang="en-US" sz="2000" dirty="0" err="1"/>
              <a:t>deposites</a:t>
            </a:r>
            <a:r>
              <a:rPr lang="en-US" sz="2000" dirty="0"/>
              <a:t>.</a:t>
            </a:r>
          </a:p>
          <a:p>
            <a:pPr marL="609600" indent="-609600" algn="just" rtl="0"/>
            <a:r>
              <a:rPr lang="en-US" sz="2000" dirty="0"/>
              <a:t>Perlite , it is an </a:t>
            </a:r>
            <a:r>
              <a:rPr lang="en-US" sz="2000" dirty="0" err="1"/>
              <a:t>aluminium</a:t>
            </a:r>
            <a:r>
              <a:rPr lang="en-US" sz="2000" dirty="0"/>
              <a:t> silicate.</a:t>
            </a:r>
          </a:p>
          <a:p>
            <a:pPr marL="609600" indent="-609600" algn="just" rtl="0"/>
            <a:r>
              <a:rPr lang="en-US" sz="2000" dirty="0"/>
              <a:t>Cellulose </a:t>
            </a:r>
          </a:p>
          <a:p>
            <a:pPr marL="609600" indent="-609600" algn="just" rtl="0"/>
            <a:r>
              <a:rPr lang="en-US" sz="2000" dirty="0" smtClean="0"/>
              <a:t> Asbestos</a:t>
            </a:r>
            <a:endParaRPr lang="en-US" sz="2000" dirty="0"/>
          </a:p>
          <a:p>
            <a:pPr marL="609600" indent="-609600" algn="just" rtl="0"/>
            <a:r>
              <a:rPr lang="en-US" sz="2000" dirty="0" smtClean="0"/>
              <a:t>Non- activated charcoal</a:t>
            </a:r>
            <a:endParaRPr lang="ar-IQ" dirty="0"/>
          </a:p>
        </p:txBody>
      </p:sp>
    </p:spTree>
    <p:extLst>
      <p:ext uri="{BB962C8B-B14F-4D97-AF65-F5344CB8AC3E}">
        <p14:creationId xmlns:p14="http://schemas.microsoft.com/office/powerpoint/2010/main" val="2189492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414463"/>
            <a:ext cx="83629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995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311"/>
          <a:stretch/>
        </p:blipFill>
        <p:spPr bwMode="auto">
          <a:xfrm>
            <a:off x="0" y="685800"/>
            <a:ext cx="8943975" cy="245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68960"/>
            <a:ext cx="835908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158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651875" cy="563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782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0581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041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ar-IQ" smtClean="0"/>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39814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447800"/>
            <a:ext cx="8058150" cy="3028950"/>
          </a:xfrm>
          <a:noFill/>
        </p:spPr>
      </p:pic>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4038600"/>
            <a:ext cx="84391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438400" y="3961033"/>
            <a:ext cx="6048672" cy="105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539552" y="4437112"/>
            <a:ext cx="705678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755576" y="1988840"/>
            <a:ext cx="734481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67544" y="2420888"/>
            <a:ext cx="76328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23528" y="2780928"/>
            <a:ext cx="136815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191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166"/>
          <a:stretch/>
        </p:blipFill>
        <p:spPr bwMode="auto">
          <a:xfrm>
            <a:off x="179388" y="188913"/>
            <a:ext cx="8713787" cy="564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2699792" y="6165304"/>
            <a:ext cx="3960440" cy="523220"/>
          </a:xfrm>
          <a:prstGeom prst="rect">
            <a:avLst/>
          </a:prstGeom>
          <a:noFill/>
        </p:spPr>
        <p:txBody>
          <a:bodyPr wrap="square" rtlCol="1">
            <a:spAutoFit/>
          </a:bodyPr>
          <a:lstStyle/>
          <a:p>
            <a:pPr algn="ctr" rtl="0"/>
            <a:r>
              <a:rPr lang="en-US" sz="2800" dirty="0" smtClean="0"/>
              <a:t>Fig1-  type of filtrations</a:t>
            </a:r>
            <a:endParaRPr lang="ar-IQ" sz="2800" dirty="0"/>
          </a:p>
        </p:txBody>
      </p:sp>
    </p:spTree>
    <p:extLst>
      <p:ext uri="{BB962C8B-B14F-4D97-AF65-F5344CB8AC3E}">
        <p14:creationId xmlns:p14="http://schemas.microsoft.com/office/powerpoint/2010/main" val="2160109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220" y="188640"/>
            <a:ext cx="57531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38238"/>
            <a:ext cx="7632848" cy="502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773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953125" cy="64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05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576263"/>
            <a:ext cx="82867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447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8048"/>
            <a:ext cx="81057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123728" y="1916832"/>
            <a:ext cx="62646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611560" y="2276872"/>
            <a:ext cx="77768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11560" y="2708920"/>
            <a:ext cx="187220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077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704215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474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ar-IQ" smtClean="0"/>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49625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752600"/>
            <a:ext cx="8048625" cy="2028825"/>
          </a:xfrm>
          <a:noFill/>
        </p:spPr>
      </p:pic>
    </p:spTree>
    <p:extLst>
      <p:ext uri="{BB962C8B-B14F-4D97-AF65-F5344CB8AC3E}">
        <p14:creationId xmlns:p14="http://schemas.microsoft.com/office/powerpoint/2010/main" val="3373471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647825"/>
            <a:ext cx="80867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853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75" y="852488"/>
            <a:ext cx="83058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339752" y="1988840"/>
            <a:ext cx="60486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755576" y="2348880"/>
            <a:ext cx="76328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55576" y="2780928"/>
            <a:ext cx="23762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599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619125"/>
            <a:ext cx="84010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899592" y="3717032"/>
            <a:ext cx="74888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899592" y="4221088"/>
            <a:ext cx="655272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7020272" y="3429000"/>
            <a:ext cx="13681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067944" y="5373216"/>
            <a:ext cx="26642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784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7544" y="980728"/>
            <a:ext cx="8208912" cy="4278094"/>
          </a:xfrm>
          <a:prstGeom prst="rect">
            <a:avLst/>
          </a:prstGeom>
          <a:noFill/>
        </p:spPr>
        <p:txBody>
          <a:bodyPr wrap="square" rtlCol="1">
            <a:spAutoFit/>
          </a:bodyPr>
          <a:lstStyle/>
          <a:p>
            <a:pPr algn="ctr" rtl="0"/>
            <a:r>
              <a:rPr lang="en-US" sz="3200" b="1" dirty="0">
                <a:solidFill>
                  <a:srgbClr val="FF0000"/>
                </a:solidFill>
                <a:cs typeface="+mj-cs"/>
              </a:rPr>
              <a:t>Filter evaluations &amp; testing</a:t>
            </a:r>
          </a:p>
          <a:p>
            <a:pPr algn="just" rtl="0"/>
            <a:endParaRPr lang="en-US" sz="2400" dirty="0" smtClean="0">
              <a:cs typeface="+mj-cs"/>
            </a:endParaRPr>
          </a:p>
          <a:p>
            <a:pPr algn="just" rtl="0"/>
            <a:r>
              <a:rPr lang="en-US" sz="2400" dirty="0" smtClean="0">
                <a:cs typeface="+mj-cs"/>
              </a:rPr>
              <a:t>Integrity </a:t>
            </a:r>
            <a:r>
              <a:rPr lang="en-US" sz="2400" dirty="0">
                <a:cs typeface="+mj-cs"/>
              </a:rPr>
              <a:t>testing: Integrity testing sterilizing filters </a:t>
            </a:r>
            <a:r>
              <a:rPr lang="en-US" sz="2400" dirty="0" smtClean="0">
                <a:cs typeface="+mj-cs"/>
              </a:rPr>
              <a:t>is fundamental </a:t>
            </a:r>
            <a:r>
              <a:rPr lang="en-US" sz="2400" dirty="0">
                <a:cs typeface="+mj-cs"/>
              </a:rPr>
              <a:t>requirement of critical process </a:t>
            </a:r>
            <a:r>
              <a:rPr lang="en-US" sz="2400" dirty="0" smtClean="0">
                <a:cs typeface="+mj-cs"/>
              </a:rPr>
              <a:t>filtration applications </a:t>
            </a:r>
            <a:r>
              <a:rPr lang="en-US" sz="2400" dirty="0">
                <a:cs typeface="+mj-cs"/>
              </a:rPr>
              <a:t>in the pharmaceutical industry. </a:t>
            </a:r>
            <a:endParaRPr lang="en-US" sz="2400" dirty="0" smtClean="0">
              <a:cs typeface="+mj-cs"/>
            </a:endParaRPr>
          </a:p>
          <a:p>
            <a:pPr algn="just" rtl="0"/>
            <a:r>
              <a:rPr lang="en-US" sz="2400" dirty="0" smtClean="0">
                <a:cs typeface="+mj-cs"/>
              </a:rPr>
              <a:t>Two classifications </a:t>
            </a:r>
            <a:r>
              <a:rPr lang="en-US" sz="2400" dirty="0">
                <a:cs typeface="+mj-cs"/>
              </a:rPr>
              <a:t>of integrity testing are destructive </a:t>
            </a:r>
            <a:r>
              <a:rPr lang="en-US" sz="2400" dirty="0" smtClean="0">
                <a:cs typeface="+mj-cs"/>
              </a:rPr>
              <a:t>and nondestructive</a:t>
            </a:r>
            <a:r>
              <a:rPr lang="en-US" sz="2400" dirty="0">
                <a:cs typeface="+mj-cs"/>
              </a:rPr>
              <a:t>. There are three types of </a:t>
            </a:r>
            <a:r>
              <a:rPr lang="en-US" sz="2400" dirty="0" smtClean="0">
                <a:cs typeface="+mj-cs"/>
              </a:rPr>
              <a:t>non-destructive testing </a:t>
            </a:r>
            <a:r>
              <a:rPr lang="en-US" sz="2400" dirty="0">
                <a:cs typeface="+mj-cs"/>
              </a:rPr>
              <a:t>which are available to show that the system </a:t>
            </a:r>
            <a:r>
              <a:rPr lang="en-US" sz="2400" dirty="0" smtClean="0">
                <a:cs typeface="+mj-cs"/>
              </a:rPr>
              <a:t>has no </a:t>
            </a:r>
            <a:r>
              <a:rPr lang="en-US" sz="2400" dirty="0">
                <a:cs typeface="+mj-cs"/>
              </a:rPr>
              <a:t>leaks and is correctly assembled. These are </a:t>
            </a:r>
            <a:r>
              <a:rPr lang="en-US" sz="2400" dirty="0" smtClean="0">
                <a:cs typeface="+mj-cs"/>
              </a:rPr>
              <a:t>referred to </a:t>
            </a:r>
            <a:r>
              <a:rPr lang="en-US" sz="2400" dirty="0">
                <a:cs typeface="+mj-cs"/>
              </a:rPr>
              <a:t>as the </a:t>
            </a:r>
            <a:r>
              <a:rPr lang="en-US" sz="2400" b="1" dirty="0">
                <a:solidFill>
                  <a:srgbClr val="FF0000"/>
                </a:solidFill>
                <a:cs typeface="+mj-cs"/>
              </a:rPr>
              <a:t>bubble point test</a:t>
            </a:r>
            <a:r>
              <a:rPr lang="en-US" sz="2400" b="1" dirty="0">
                <a:cs typeface="+mj-cs"/>
              </a:rPr>
              <a:t>,</a:t>
            </a:r>
            <a:r>
              <a:rPr lang="en-US" sz="2400" b="1" dirty="0">
                <a:solidFill>
                  <a:srgbClr val="FF0000"/>
                </a:solidFill>
                <a:cs typeface="+mj-cs"/>
              </a:rPr>
              <a:t> the </a:t>
            </a:r>
            <a:r>
              <a:rPr lang="en-US" sz="2400" b="1" dirty="0" smtClean="0">
                <a:solidFill>
                  <a:srgbClr val="FF0000"/>
                </a:solidFill>
                <a:cs typeface="+mj-cs"/>
              </a:rPr>
              <a:t>diffusion test</a:t>
            </a:r>
            <a:r>
              <a:rPr lang="en-US" sz="2400" b="1" dirty="0" smtClean="0">
                <a:cs typeface="+mj-cs"/>
              </a:rPr>
              <a:t>,</a:t>
            </a:r>
            <a:r>
              <a:rPr lang="en-US" sz="2400" b="1" dirty="0" smtClean="0">
                <a:solidFill>
                  <a:srgbClr val="FF0000"/>
                </a:solidFill>
                <a:cs typeface="+mj-cs"/>
              </a:rPr>
              <a:t> </a:t>
            </a:r>
            <a:r>
              <a:rPr lang="en-US" sz="2400" dirty="0" smtClean="0">
                <a:cs typeface="+mj-cs"/>
              </a:rPr>
              <a:t>and</a:t>
            </a:r>
            <a:r>
              <a:rPr lang="en-US" sz="2400" b="1" dirty="0" smtClean="0">
                <a:solidFill>
                  <a:srgbClr val="FF0000"/>
                </a:solidFill>
                <a:cs typeface="+mj-cs"/>
              </a:rPr>
              <a:t> the forward flow test </a:t>
            </a:r>
            <a:r>
              <a:rPr lang="en-US" sz="2400" dirty="0" smtClean="0">
                <a:cs typeface="+mj-cs"/>
              </a:rPr>
              <a:t>.</a:t>
            </a:r>
            <a:endParaRPr lang="en-US" sz="2400" dirty="0">
              <a:cs typeface="+mj-cs"/>
            </a:endParaRPr>
          </a:p>
          <a:p>
            <a:pPr algn="just" rtl="0"/>
            <a:endParaRPr lang="ar-IQ" sz="2400" dirty="0">
              <a:cs typeface="+mj-cs"/>
            </a:endParaRPr>
          </a:p>
        </p:txBody>
      </p:sp>
      <p:sp>
        <p:nvSpPr>
          <p:cNvPr id="3" name="Right Arrow 2"/>
          <p:cNvSpPr/>
          <p:nvPr/>
        </p:nvSpPr>
        <p:spPr>
          <a:xfrm>
            <a:off x="467544" y="2204864"/>
            <a:ext cx="20162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588224" y="3284984"/>
            <a:ext cx="122413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11560" y="3717032"/>
            <a:ext cx="165618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11560" y="4797152"/>
            <a:ext cx="61206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020272" y="4437112"/>
            <a:ext cx="151216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44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323850" y="620713"/>
            <a:ext cx="8496300" cy="6237287"/>
          </a:xfrm>
        </p:spPr>
        <p:txBody>
          <a:bodyPr>
            <a:normAutofit fontScale="92500"/>
          </a:bodyPr>
          <a:lstStyle/>
          <a:p>
            <a:pPr algn="just" rtl="0"/>
            <a:r>
              <a:rPr lang="en-US" sz="2800" dirty="0" smtClean="0"/>
              <a:t>If recovery of solids from high solid content slurry is desired, the process is called </a:t>
            </a:r>
            <a:r>
              <a:rPr lang="en-US" sz="2800" b="1" dirty="0" smtClean="0">
                <a:solidFill>
                  <a:schemeClr val="tx2">
                    <a:lumMod val="60000"/>
                    <a:lumOff val="40000"/>
                  </a:schemeClr>
                </a:solidFill>
              </a:rPr>
              <a:t>cake filtration</a:t>
            </a:r>
            <a:r>
              <a:rPr lang="en-US" sz="2800" dirty="0" smtClean="0"/>
              <a:t>. </a:t>
            </a:r>
          </a:p>
          <a:p>
            <a:pPr algn="just" rtl="0"/>
            <a:r>
              <a:rPr lang="en-US" sz="2800" dirty="0" smtClean="0"/>
              <a:t>The term </a:t>
            </a:r>
            <a:r>
              <a:rPr lang="en-US" sz="2800" b="1" dirty="0" smtClean="0">
                <a:solidFill>
                  <a:schemeClr val="tx2">
                    <a:lumMod val="60000"/>
                    <a:lumOff val="40000"/>
                  </a:schemeClr>
                </a:solidFill>
              </a:rPr>
              <a:t>clarification </a:t>
            </a:r>
            <a:r>
              <a:rPr lang="en-US" sz="2800" dirty="0" smtClean="0"/>
              <a:t>is applied when the solid content in the feed does not exceed 1 %. </a:t>
            </a:r>
          </a:p>
          <a:p>
            <a:pPr algn="just" rtl="0"/>
            <a:r>
              <a:rPr lang="en-US" sz="2800" dirty="0" smtClean="0"/>
              <a:t>In a clarification process the filtrate is the primary product. </a:t>
            </a:r>
          </a:p>
          <a:p>
            <a:pPr algn="just" rtl="0"/>
            <a:r>
              <a:rPr lang="en-US" sz="2800" dirty="0" smtClean="0"/>
              <a:t>The third type of filtration is called cross-flow filtration in which the liquid flows parallel to the filtration medium</a:t>
            </a:r>
          </a:p>
          <a:p>
            <a:pPr algn="just" rtl="0"/>
            <a:r>
              <a:rPr lang="en-US" sz="2800" b="1" dirty="0" smtClean="0">
                <a:solidFill>
                  <a:schemeClr val="tx2">
                    <a:lumMod val="60000"/>
                    <a:lumOff val="40000"/>
                  </a:schemeClr>
                </a:solidFill>
              </a:rPr>
              <a:t>Cross-flow filtration ( ultrafiltration)</a:t>
            </a:r>
            <a:r>
              <a:rPr lang="en-US" sz="2800" dirty="0" smtClean="0"/>
              <a:t> is separation of </a:t>
            </a:r>
            <a:r>
              <a:rPr lang="en-US" sz="2800" dirty="0" err="1" smtClean="0"/>
              <a:t>intermicellar</a:t>
            </a:r>
            <a:r>
              <a:rPr lang="en-US" sz="2800" dirty="0" smtClean="0"/>
              <a:t> liquid from solids by use of pressure on semipermeable membrane.</a:t>
            </a:r>
          </a:p>
          <a:p>
            <a:pPr algn="just" rtl="0"/>
            <a:r>
              <a:rPr lang="en-US" sz="2800" b="1" dirty="0">
                <a:solidFill>
                  <a:schemeClr val="tx2">
                    <a:lumMod val="60000"/>
                    <a:lumOff val="40000"/>
                  </a:schemeClr>
                </a:solidFill>
              </a:rPr>
              <a:t>sterilization</a:t>
            </a:r>
            <a:r>
              <a:rPr lang="en-US" sz="2800" dirty="0" smtClean="0"/>
              <a:t>  is the method of choice for </a:t>
            </a:r>
            <a:r>
              <a:rPr lang="en-US" sz="2800" dirty="0" err="1" smtClean="0"/>
              <a:t>seperation</a:t>
            </a:r>
            <a:r>
              <a:rPr lang="en-US" sz="2800" dirty="0" smtClean="0"/>
              <a:t> of </a:t>
            </a:r>
            <a:r>
              <a:rPr lang="en-US" sz="2800" dirty="0" err="1" smtClean="0"/>
              <a:t>micoorganisms</a:t>
            </a:r>
            <a:r>
              <a:rPr lang="en-US" sz="2800" dirty="0" smtClean="0"/>
              <a:t> from solution which is physically and chemically unstable under heating condition.</a:t>
            </a:r>
          </a:p>
          <a:p>
            <a:endParaRPr lang="en-US" dirty="0" smtClean="0"/>
          </a:p>
        </p:txBody>
      </p:sp>
    </p:spTree>
    <p:extLst>
      <p:ext uri="{BB962C8B-B14F-4D97-AF65-F5344CB8AC3E}">
        <p14:creationId xmlns:p14="http://schemas.microsoft.com/office/powerpoint/2010/main" val="3161257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8738" name="Rectangle 2"/>
          <p:cNvSpPr>
            <a:spLocks noGrp="1" noChangeArrowheads="1"/>
          </p:cNvSpPr>
          <p:nvPr>
            <p:ph idx="1"/>
          </p:nvPr>
        </p:nvSpPr>
        <p:spPr>
          <a:xfrm>
            <a:off x="514350" y="381000"/>
            <a:ext cx="8172450" cy="976313"/>
          </a:xfrm>
          <a:noFill/>
          <a:ln/>
        </p:spPr>
        <p:txBody>
          <a:bodyPr lIns="0" tIns="0" rIns="0" bIns="0"/>
          <a:lstStyle/>
          <a:p>
            <a:pPr marL="0" indent="0" algn="ctr" defTabSz="473075">
              <a:spcBef>
                <a:spcPct val="0"/>
              </a:spcBef>
              <a:buClr>
                <a:srgbClr val="000000"/>
              </a:buClr>
              <a:buSzPct val="90000"/>
              <a:buFont typeface="Monotype Sorts" pitchFamily="2" charset="2"/>
              <a:buNone/>
            </a:pPr>
            <a:r>
              <a:rPr lang="en-US" sz="4000" b="1">
                <a:solidFill>
                  <a:schemeClr val="tx2"/>
                </a:solidFill>
              </a:rPr>
              <a:t>What is Membrane Integrity?</a:t>
            </a:r>
            <a:endParaRPr lang="en-US" b="1">
              <a:solidFill>
                <a:schemeClr val="tx2"/>
              </a:solidFill>
            </a:endParaRPr>
          </a:p>
        </p:txBody>
      </p:sp>
      <p:sp>
        <p:nvSpPr>
          <p:cNvPr id="57" name="Slide Number Placeholder 56"/>
          <p:cNvSpPr>
            <a:spLocks noGrp="1"/>
          </p:cNvSpPr>
          <p:nvPr>
            <p:ph type="sldNum" sz="quarter" idx="12"/>
          </p:nvPr>
        </p:nvSpPr>
        <p:spPr/>
        <p:txBody>
          <a:bodyPr/>
          <a:lstStyle/>
          <a:p>
            <a:fld id="{22125ED4-4D2C-4EC0-AA16-4106FF538056}" type="slidenum">
              <a:rPr lang="en-US" smtClean="0"/>
              <a:pPr/>
              <a:t>40</a:t>
            </a:fld>
            <a:endParaRPr lang="en-US"/>
          </a:p>
        </p:txBody>
      </p:sp>
      <p:sp>
        <p:nvSpPr>
          <p:cNvPr id="2548739" name="Freeform 3" descr="Small confetti"/>
          <p:cNvSpPr>
            <a:spLocks/>
          </p:cNvSpPr>
          <p:nvPr/>
        </p:nvSpPr>
        <p:spPr bwMode="auto">
          <a:xfrm>
            <a:off x="666750" y="4479925"/>
            <a:ext cx="3868738" cy="393700"/>
          </a:xfrm>
          <a:custGeom>
            <a:avLst/>
            <a:gdLst/>
            <a:ahLst/>
            <a:cxnLst>
              <a:cxn ang="0">
                <a:pos x="2680" y="280"/>
              </a:cxn>
              <a:cxn ang="0">
                <a:pos x="2680" y="0"/>
              </a:cxn>
              <a:cxn ang="0">
                <a:pos x="0" y="0"/>
              </a:cxn>
              <a:cxn ang="0">
                <a:pos x="0" y="280"/>
              </a:cxn>
              <a:cxn ang="0">
                <a:pos x="2680" y="280"/>
              </a:cxn>
            </a:cxnLst>
            <a:rect l="0" t="0" r="r" b="b"/>
            <a:pathLst>
              <a:path w="2681" h="281">
                <a:moveTo>
                  <a:pt x="2680" y="280"/>
                </a:moveTo>
                <a:lnTo>
                  <a:pt x="2680" y="0"/>
                </a:lnTo>
                <a:lnTo>
                  <a:pt x="0" y="0"/>
                </a:lnTo>
                <a:lnTo>
                  <a:pt x="0" y="280"/>
                </a:lnTo>
                <a:lnTo>
                  <a:pt x="2680" y="280"/>
                </a:lnTo>
              </a:path>
            </a:pathLst>
          </a:custGeom>
          <a:pattFill prst="smConfetti">
            <a:fgClr>
              <a:srgbClr val="808080"/>
            </a:fgClr>
            <a:bgClr>
              <a:srgbClr val="FFFFFF"/>
            </a:bgClr>
          </a:pattFill>
          <a:ln w="18415" cap="flat" cmpd="sng">
            <a:solidFill>
              <a:srgbClr val="808080"/>
            </a:solidFill>
            <a:prstDash val="solid"/>
            <a:round/>
            <a:headEnd type="none" w="med" len="med"/>
            <a:tailEnd type="none" w="med" len="med"/>
          </a:ln>
          <a:effectLst/>
        </p:spPr>
        <p:txBody>
          <a:bodyPr/>
          <a:lstStyle/>
          <a:p>
            <a:endParaRPr lang="en-US"/>
          </a:p>
        </p:txBody>
      </p:sp>
      <p:sp>
        <p:nvSpPr>
          <p:cNvPr id="2548740" name="Text Box 4"/>
          <p:cNvSpPr txBox="1">
            <a:spLocks noChangeArrowheads="1"/>
          </p:cNvSpPr>
          <p:nvPr/>
        </p:nvSpPr>
        <p:spPr bwMode="auto">
          <a:xfrm>
            <a:off x="1347788" y="1444625"/>
            <a:ext cx="2519362" cy="596900"/>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900">
                <a:solidFill>
                  <a:schemeClr val="folHlink"/>
                </a:solidFill>
                <a:latin typeface="Arial" charset="0"/>
              </a:rPr>
              <a:t>Integral Membrane</a:t>
            </a:r>
            <a:endParaRPr lang="en-US" sz="2200">
              <a:solidFill>
                <a:schemeClr val="folHlink"/>
              </a:solidFill>
              <a:latin typeface="Times New Roman" pitchFamily="18" charset="0"/>
            </a:endParaRPr>
          </a:p>
        </p:txBody>
      </p:sp>
      <p:sp>
        <p:nvSpPr>
          <p:cNvPr id="2548741" name="Text Box 5"/>
          <p:cNvSpPr txBox="1">
            <a:spLocks noChangeArrowheads="1"/>
          </p:cNvSpPr>
          <p:nvPr/>
        </p:nvSpPr>
        <p:spPr bwMode="auto">
          <a:xfrm>
            <a:off x="5483225" y="1444625"/>
            <a:ext cx="3036888" cy="596900"/>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900">
                <a:solidFill>
                  <a:schemeClr val="folHlink"/>
                </a:solidFill>
                <a:latin typeface="Arial" charset="0"/>
              </a:rPr>
              <a:t>Non-Integral Membrane</a:t>
            </a:r>
            <a:endParaRPr lang="en-US" sz="2200">
              <a:solidFill>
                <a:schemeClr val="folHlink"/>
              </a:solidFill>
              <a:latin typeface="Times New Roman" pitchFamily="18" charset="0"/>
            </a:endParaRPr>
          </a:p>
        </p:txBody>
      </p:sp>
      <p:sp>
        <p:nvSpPr>
          <p:cNvPr id="2548743" name="Text Box 7"/>
          <p:cNvSpPr txBox="1">
            <a:spLocks noChangeArrowheads="1"/>
          </p:cNvSpPr>
          <p:nvPr/>
        </p:nvSpPr>
        <p:spPr bwMode="auto">
          <a:xfrm>
            <a:off x="1438275" y="1931988"/>
            <a:ext cx="1839913" cy="1236662"/>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a:latin typeface="Arial" charset="0"/>
              </a:rPr>
              <a:t>Contaminants </a:t>
            </a:r>
          </a:p>
          <a:p>
            <a:pPr defTabSz="423863">
              <a:buClr>
                <a:srgbClr val="000000"/>
              </a:buClr>
              <a:buSzPct val="90000"/>
              <a:buFont typeface="Monotype Sorts" pitchFamily="2" charset="2"/>
              <a:buNone/>
            </a:pPr>
            <a:r>
              <a:rPr lang="en-US">
                <a:latin typeface="Arial" charset="0"/>
              </a:rPr>
              <a:t>larger than </a:t>
            </a:r>
          </a:p>
          <a:p>
            <a:pPr defTabSz="423863">
              <a:buClr>
                <a:srgbClr val="000000"/>
              </a:buClr>
              <a:buSzPct val="90000"/>
              <a:buFont typeface="Monotype Sorts" pitchFamily="2" charset="2"/>
              <a:buNone/>
            </a:pPr>
            <a:r>
              <a:rPr lang="en-US">
                <a:latin typeface="Arial" charset="0"/>
              </a:rPr>
              <a:t>pores upstream</a:t>
            </a:r>
            <a:r>
              <a:rPr lang="en-US">
                <a:solidFill>
                  <a:srgbClr val="404040"/>
                </a:solidFill>
                <a:latin typeface="Arial" charset="0"/>
              </a:rPr>
              <a:t> </a:t>
            </a:r>
          </a:p>
          <a:p>
            <a:pPr defTabSz="423863">
              <a:buClr>
                <a:srgbClr val="000000"/>
              </a:buClr>
              <a:buSzPct val="90000"/>
              <a:buFont typeface="Monotype Sorts" pitchFamily="2" charset="2"/>
              <a:buNone/>
            </a:pPr>
            <a:endParaRPr lang="en-US" sz="2200">
              <a:latin typeface="Times New Roman" pitchFamily="18" charset="0"/>
            </a:endParaRPr>
          </a:p>
        </p:txBody>
      </p:sp>
      <p:grpSp>
        <p:nvGrpSpPr>
          <p:cNvPr id="2" name="Group 8"/>
          <p:cNvGrpSpPr>
            <a:grpSpLocks/>
          </p:cNvGrpSpPr>
          <p:nvPr/>
        </p:nvGrpSpPr>
        <p:grpSpPr bwMode="auto">
          <a:xfrm>
            <a:off x="1208088" y="3332163"/>
            <a:ext cx="2579687" cy="1149350"/>
            <a:chOff x="837" y="2379"/>
            <a:chExt cx="1788" cy="820"/>
          </a:xfrm>
        </p:grpSpPr>
        <p:sp>
          <p:nvSpPr>
            <p:cNvPr id="2548745" name="Freeform 9"/>
            <p:cNvSpPr>
              <a:spLocks/>
            </p:cNvSpPr>
            <p:nvPr/>
          </p:nvSpPr>
          <p:spPr bwMode="auto">
            <a:xfrm>
              <a:off x="2463" y="2711"/>
              <a:ext cx="162" cy="320"/>
            </a:xfrm>
            <a:custGeom>
              <a:avLst/>
              <a:gdLst/>
              <a:ahLst/>
              <a:cxnLst>
                <a:cxn ang="0">
                  <a:pos x="159" y="200"/>
                </a:cxn>
                <a:cxn ang="0">
                  <a:pos x="79" y="319"/>
                </a:cxn>
                <a:cxn ang="0">
                  <a:pos x="0" y="200"/>
                </a:cxn>
                <a:cxn ang="0">
                  <a:pos x="39" y="200"/>
                </a:cxn>
                <a:cxn ang="0">
                  <a:pos x="0" y="0"/>
                </a:cxn>
                <a:cxn ang="0">
                  <a:pos x="161" y="1"/>
                </a:cxn>
                <a:cxn ang="0">
                  <a:pos x="118" y="200"/>
                </a:cxn>
                <a:cxn ang="0">
                  <a:pos x="159" y="200"/>
                </a:cxn>
                <a:cxn ang="0">
                  <a:pos x="159" y="200"/>
                </a:cxn>
              </a:cxnLst>
              <a:rect l="0" t="0" r="r" b="b"/>
              <a:pathLst>
                <a:path w="162" h="320">
                  <a:moveTo>
                    <a:pt x="159" y="200"/>
                  </a:moveTo>
                  <a:lnTo>
                    <a:pt x="79" y="319"/>
                  </a:lnTo>
                  <a:lnTo>
                    <a:pt x="0" y="200"/>
                  </a:lnTo>
                  <a:lnTo>
                    <a:pt x="39" y="200"/>
                  </a:lnTo>
                  <a:lnTo>
                    <a:pt x="0" y="0"/>
                  </a:lnTo>
                  <a:lnTo>
                    <a:pt x="161" y="1"/>
                  </a:lnTo>
                  <a:lnTo>
                    <a:pt x="118" y="200"/>
                  </a:lnTo>
                  <a:lnTo>
                    <a:pt x="159" y="200"/>
                  </a:lnTo>
                  <a:lnTo>
                    <a:pt x="159" y="200"/>
                  </a:lnTo>
                </a:path>
              </a:pathLst>
            </a:custGeom>
            <a:solidFill>
              <a:schemeClr val="hlink"/>
            </a:solidFill>
            <a:ln w="18415" cap="flat" cmpd="sng">
              <a:solidFill>
                <a:srgbClr val="404040"/>
              </a:solidFill>
              <a:prstDash val="solid"/>
              <a:round/>
              <a:headEnd type="none" w="med" len="med"/>
              <a:tailEnd type="none" w="med" len="med"/>
            </a:ln>
            <a:effectLst/>
          </p:spPr>
          <p:txBody>
            <a:bodyPr/>
            <a:lstStyle/>
            <a:p>
              <a:endParaRPr lang="en-US"/>
            </a:p>
          </p:txBody>
        </p:sp>
        <p:sp>
          <p:nvSpPr>
            <p:cNvPr id="2548746" name="Freeform 10"/>
            <p:cNvSpPr>
              <a:spLocks/>
            </p:cNvSpPr>
            <p:nvPr/>
          </p:nvSpPr>
          <p:spPr bwMode="auto">
            <a:xfrm>
              <a:off x="837" y="2733"/>
              <a:ext cx="162" cy="320"/>
            </a:xfrm>
            <a:custGeom>
              <a:avLst/>
              <a:gdLst/>
              <a:ahLst/>
              <a:cxnLst>
                <a:cxn ang="0">
                  <a:pos x="159" y="200"/>
                </a:cxn>
                <a:cxn ang="0">
                  <a:pos x="79" y="319"/>
                </a:cxn>
                <a:cxn ang="0">
                  <a:pos x="0" y="200"/>
                </a:cxn>
                <a:cxn ang="0">
                  <a:pos x="39" y="200"/>
                </a:cxn>
                <a:cxn ang="0">
                  <a:pos x="0" y="0"/>
                </a:cxn>
                <a:cxn ang="0">
                  <a:pos x="161" y="1"/>
                </a:cxn>
                <a:cxn ang="0">
                  <a:pos x="119" y="200"/>
                </a:cxn>
                <a:cxn ang="0">
                  <a:pos x="159" y="200"/>
                </a:cxn>
                <a:cxn ang="0">
                  <a:pos x="159" y="200"/>
                </a:cxn>
              </a:cxnLst>
              <a:rect l="0" t="0" r="r" b="b"/>
              <a:pathLst>
                <a:path w="162" h="320">
                  <a:moveTo>
                    <a:pt x="159" y="200"/>
                  </a:moveTo>
                  <a:lnTo>
                    <a:pt x="79" y="319"/>
                  </a:lnTo>
                  <a:lnTo>
                    <a:pt x="0" y="200"/>
                  </a:lnTo>
                  <a:lnTo>
                    <a:pt x="39" y="200"/>
                  </a:lnTo>
                  <a:lnTo>
                    <a:pt x="0" y="0"/>
                  </a:lnTo>
                  <a:lnTo>
                    <a:pt x="161" y="1"/>
                  </a:lnTo>
                  <a:lnTo>
                    <a:pt x="119" y="200"/>
                  </a:lnTo>
                  <a:lnTo>
                    <a:pt x="159" y="200"/>
                  </a:lnTo>
                  <a:lnTo>
                    <a:pt x="159" y="200"/>
                  </a:lnTo>
                </a:path>
              </a:pathLst>
            </a:custGeom>
            <a:solidFill>
              <a:schemeClr val="hlink"/>
            </a:solidFill>
            <a:ln w="18415" cap="flat" cmpd="sng">
              <a:solidFill>
                <a:srgbClr val="404040"/>
              </a:solidFill>
              <a:prstDash val="solid"/>
              <a:round/>
              <a:headEnd type="none" w="med" len="med"/>
              <a:tailEnd type="none" w="med" len="med"/>
            </a:ln>
            <a:effectLst/>
          </p:spPr>
          <p:txBody>
            <a:bodyPr/>
            <a:lstStyle/>
            <a:p>
              <a:endParaRPr lang="en-US"/>
            </a:p>
          </p:txBody>
        </p:sp>
        <p:sp>
          <p:nvSpPr>
            <p:cNvPr id="2548747" name="Oval 11"/>
            <p:cNvSpPr>
              <a:spLocks noChangeArrowheads="1"/>
            </p:cNvSpPr>
            <p:nvPr/>
          </p:nvSpPr>
          <p:spPr bwMode="auto">
            <a:xfrm>
              <a:off x="2275" y="2379"/>
              <a:ext cx="219" cy="186"/>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48" name="Oval 12"/>
            <p:cNvSpPr>
              <a:spLocks noChangeArrowheads="1"/>
            </p:cNvSpPr>
            <p:nvPr/>
          </p:nvSpPr>
          <p:spPr bwMode="auto">
            <a:xfrm>
              <a:off x="1287" y="2758"/>
              <a:ext cx="133" cy="132"/>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49" name="Oval 13"/>
            <p:cNvSpPr>
              <a:spLocks noChangeArrowheads="1"/>
            </p:cNvSpPr>
            <p:nvPr/>
          </p:nvSpPr>
          <p:spPr bwMode="auto">
            <a:xfrm>
              <a:off x="2043" y="2724"/>
              <a:ext cx="139" cy="112"/>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0" name="Oval 14"/>
            <p:cNvSpPr>
              <a:spLocks noChangeArrowheads="1"/>
            </p:cNvSpPr>
            <p:nvPr/>
          </p:nvSpPr>
          <p:spPr bwMode="auto">
            <a:xfrm>
              <a:off x="2109" y="2904"/>
              <a:ext cx="171" cy="139"/>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1" name="Oval 15"/>
            <p:cNvSpPr>
              <a:spLocks noChangeArrowheads="1"/>
            </p:cNvSpPr>
            <p:nvPr/>
          </p:nvSpPr>
          <p:spPr bwMode="auto">
            <a:xfrm>
              <a:off x="1157" y="3054"/>
              <a:ext cx="137" cy="125"/>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2" name="Oval 16"/>
            <p:cNvSpPr>
              <a:spLocks noChangeArrowheads="1"/>
            </p:cNvSpPr>
            <p:nvPr/>
          </p:nvSpPr>
          <p:spPr bwMode="auto">
            <a:xfrm>
              <a:off x="1800" y="2519"/>
              <a:ext cx="111"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3" name="Oval 17"/>
            <p:cNvSpPr>
              <a:spLocks noChangeArrowheads="1"/>
            </p:cNvSpPr>
            <p:nvPr/>
          </p:nvSpPr>
          <p:spPr bwMode="auto">
            <a:xfrm>
              <a:off x="1000" y="2559"/>
              <a:ext cx="123" cy="132"/>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4" name="Oval 18"/>
            <p:cNvSpPr>
              <a:spLocks noChangeArrowheads="1"/>
            </p:cNvSpPr>
            <p:nvPr/>
          </p:nvSpPr>
          <p:spPr bwMode="auto">
            <a:xfrm>
              <a:off x="2333" y="3100"/>
              <a:ext cx="98"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5" name="Oval 19"/>
            <p:cNvSpPr>
              <a:spLocks noChangeArrowheads="1"/>
            </p:cNvSpPr>
            <p:nvPr/>
          </p:nvSpPr>
          <p:spPr bwMode="auto">
            <a:xfrm>
              <a:off x="1611" y="2679"/>
              <a:ext cx="152" cy="137"/>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6" name="Oval 20"/>
            <p:cNvSpPr>
              <a:spLocks noChangeArrowheads="1"/>
            </p:cNvSpPr>
            <p:nvPr/>
          </p:nvSpPr>
          <p:spPr bwMode="auto">
            <a:xfrm>
              <a:off x="1536" y="3003"/>
              <a:ext cx="111"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7" name="Oval 21"/>
            <p:cNvSpPr>
              <a:spLocks noChangeArrowheads="1"/>
            </p:cNvSpPr>
            <p:nvPr/>
          </p:nvSpPr>
          <p:spPr bwMode="auto">
            <a:xfrm>
              <a:off x="2015" y="3040"/>
              <a:ext cx="111"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8" name="Oval 22"/>
            <p:cNvSpPr>
              <a:spLocks noChangeArrowheads="1"/>
            </p:cNvSpPr>
            <p:nvPr/>
          </p:nvSpPr>
          <p:spPr bwMode="auto">
            <a:xfrm>
              <a:off x="1739" y="2943"/>
              <a:ext cx="111" cy="91"/>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59" name="Oval 23"/>
            <p:cNvSpPr>
              <a:spLocks noChangeArrowheads="1"/>
            </p:cNvSpPr>
            <p:nvPr/>
          </p:nvSpPr>
          <p:spPr bwMode="auto">
            <a:xfrm>
              <a:off x="1674" y="3104"/>
              <a:ext cx="111" cy="91"/>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60" name="Oval 24"/>
            <p:cNvSpPr>
              <a:spLocks noChangeArrowheads="1"/>
            </p:cNvSpPr>
            <p:nvPr/>
          </p:nvSpPr>
          <p:spPr bwMode="auto">
            <a:xfrm>
              <a:off x="1398" y="2621"/>
              <a:ext cx="111"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61" name="Oval 25"/>
            <p:cNvSpPr>
              <a:spLocks noChangeArrowheads="1"/>
            </p:cNvSpPr>
            <p:nvPr/>
          </p:nvSpPr>
          <p:spPr bwMode="auto">
            <a:xfrm>
              <a:off x="1490" y="2410"/>
              <a:ext cx="111"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62" name="Oval 26"/>
            <p:cNvSpPr>
              <a:spLocks noChangeArrowheads="1"/>
            </p:cNvSpPr>
            <p:nvPr/>
          </p:nvSpPr>
          <p:spPr bwMode="auto">
            <a:xfrm>
              <a:off x="2244" y="2801"/>
              <a:ext cx="111"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63" name="Oval 27"/>
            <p:cNvSpPr>
              <a:spLocks noChangeArrowheads="1"/>
            </p:cNvSpPr>
            <p:nvPr/>
          </p:nvSpPr>
          <p:spPr bwMode="auto">
            <a:xfrm>
              <a:off x="882" y="3100"/>
              <a:ext cx="111"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64" name="Oval 28"/>
            <p:cNvSpPr>
              <a:spLocks noChangeArrowheads="1"/>
            </p:cNvSpPr>
            <p:nvPr/>
          </p:nvSpPr>
          <p:spPr bwMode="auto">
            <a:xfrm>
              <a:off x="1384" y="3109"/>
              <a:ext cx="111" cy="9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grpSp>
      <p:sp>
        <p:nvSpPr>
          <p:cNvPr id="2548765" name="Freeform 29" descr="Small confetti"/>
          <p:cNvSpPr>
            <a:spLocks/>
          </p:cNvSpPr>
          <p:nvPr/>
        </p:nvSpPr>
        <p:spPr bwMode="auto">
          <a:xfrm>
            <a:off x="5027613" y="4479925"/>
            <a:ext cx="3870325" cy="393700"/>
          </a:xfrm>
          <a:custGeom>
            <a:avLst/>
            <a:gdLst/>
            <a:ahLst/>
            <a:cxnLst>
              <a:cxn ang="0">
                <a:pos x="2680" y="280"/>
              </a:cxn>
              <a:cxn ang="0">
                <a:pos x="2680" y="0"/>
              </a:cxn>
              <a:cxn ang="0">
                <a:pos x="0" y="0"/>
              </a:cxn>
              <a:cxn ang="0">
                <a:pos x="0" y="280"/>
              </a:cxn>
              <a:cxn ang="0">
                <a:pos x="2680" y="280"/>
              </a:cxn>
            </a:cxnLst>
            <a:rect l="0" t="0" r="r" b="b"/>
            <a:pathLst>
              <a:path w="2681" h="281">
                <a:moveTo>
                  <a:pt x="2680" y="280"/>
                </a:moveTo>
                <a:lnTo>
                  <a:pt x="2680" y="0"/>
                </a:lnTo>
                <a:lnTo>
                  <a:pt x="0" y="0"/>
                </a:lnTo>
                <a:lnTo>
                  <a:pt x="0" y="280"/>
                </a:lnTo>
                <a:lnTo>
                  <a:pt x="2680" y="280"/>
                </a:lnTo>
              </a:path>
            </a:pathLst>
          </a:custGeom>
          <a:pattFill prst="smConfetti">
            <a:fgClr>
              <a:srgbClr val="808080"/>
            </a:fgClr>
            <a:bgClr>
              <a:srgbClr val="FFFFFF"/>
            </a:bgClr>
          </a:pattFill>
          <a:ln w="18415" cap="flat" cmpd="sng">
            <a:solidFill>
              <a:srgbClr val="808080"/>
            </a:solidFill>
            <a:prstDash val="solid"/>
            <a:round/>
            <a:headEnd type="none" w="med" len="med"/>
            <a:tailEnd type="none" w="med" len="med"/>
          </a:ln>
          <a:effectLst/>
        </p:spPr>
        <p:txBody>
          <a:bodyPr/>
          <a:lstStyle/>
          <a:p>
            <a:endParaRPr lang="en-US"/>
          </a:p>
        </p:txBody>
      </p:sp>
      <p:sp>
        <p:nvSpPr>
          <p:cNvPr id="2548766" name="Freeform 30"/>
          <p:cNvSpPr>
            <a:spLocks/>
          </p:cNvSpPr>
          <p:nvPr/>
        </p:nvSpPr>
        <p:spPr bwMode="auto">
          <a:xfrm>
            <a:off x="6280150" y="4471988"/>
            <a:ext cx="1165225" cy="409575"/>
          </a:xfrm>
          <a:custGeom>
            <a:avLst/>
            <a:gdLst/>
            <a:ahLst/>
            <a:cxnLst>
              <a:cxn ang="0">
                <a:pos x="82" y="0"/>
              </a:cxn>
              <a:cxn ang="0">
                <a:pos x="70" y="0"/>
              </a:cxn>
              <a:cxn ang="0">
                <a:pos x="188" y="142"/>
              </a:cxn>
              <a:cxn ang="0">
                <a:pos x="13" y="229"/>
              </a:cxn>
              <a:cxn ang="0">
                <a:pos x="141" y="316"/>
              </a:cxn>
              <a:cxn ang="0">
                <a:pos x="0" y="447"/>
              </a:cxn>
              <a:cxn ang="0">
                <a:pos x="655" y="502"/>
              </a:cxn>
              <a:cxn ang="0">
                <a:pos x="795" y="316"/>
              </a:cxn>
              <a:cxn ang="0">
                <a:pos x="620" y="251"/>
              </a:cxn>
              <a:cxn ang="0">
                <a:pos x="806" y="185"/>
              </a:cxn>
              <a:cxn ang="0">
                <a:pos x="467" y="131"/>
              </a:cxn>
              <a:cxn ang="0">
                <a:pos x="631" y="22"/>
              </a:cxn>
              <a:cxn ang="0">
                <a:pos x="70" y="11"/>
              </a:cxn>
              <a:cxn ang="0">
                <a:pos x="82" y="0"/>
              </a:cxn>
              <a:cxn ang="0">
                <a:pos x="82" y="0"/>
              </a:cxn>
            </a:cxnLst>
            <a:rect l="0" t="0" r="r" b="b"/>
            <a:pathLst>
              <a:path w="807" h="503">
                <a:moveTo>
                  <a:pt x="82" y="0"/>
                </a:moveTo>
                <a:lnTo>
                  <a:pt x="70" y="0"/>
                </a:lnTo>
                <a:lnTo>
                  <a:pt x="188" y="142"/>
                </a:lnTo>
                <a:lnTo>
                  <a:pt x="13" y="229"/>
                </a:lnTo>
                <a:lnTo>
                  <a:pt x="141" y="316"/>
                </a:lnTo>
                <a:lnTo>
                  <a:pt x="0" y="447"/>
                </a:lnTo>
                <a:lnTo>
                  <a:pt x="655" y="502"/>
                </a:lnTo>
                <a:lnTo>
                  <a:pt x="795" y="316"/>
                </a:lnTo>
                <a:lnTo>
                  <a:pt x="620" y="251"/>
                </a:lnTo>
                <a:lnTo>
                  <a:pt x="806" y="185"/>
                </a:lnTo>
                <a:lnTo>
                  <a:pt x="467" y="131"/>
                </a:lnTo>
                <a:lnTo>
                  <a:pt x="631" y="22"/>
                </a:lnTo>
                <a:lnTo>
                  <a:pt x="70" y="11"/>
                </a:lnTo>
                <a:lnTo>
                  <a:pt x="82" y="0"/>
                </a:lnTo>
                <a:lnTo>
                  <a:pt x="82" y="0"/>
                </a:lnTo>
              </a:path>
            </a:pathLst>
          </a:custGeom>
          <a:solidFill>
            <a:srgbClr val="FFFFFF"/>
          </a:solidFill>
          <a:ln w="18415" cap="flat" cmpd="sng">
            <a:solidFill>
              <a:srgbClr val="FFFFFF"/>
            </a:solidFill>
            <a:prstDash val="solid"/>
            <a:round/>
            <a:headEnd type="none" w="med" len="med"/>
            <a:tailEnd type="none" w="med" len="med"/>
          </a:ln>
          <a:effectLst/>
        </p:spPr>
        <p:txBody>
          <a:bodyPr/>
          <a:lstStyle/>
          <a:p>
            <a:endParaRPr lang="en-US"/>
          </a:p>
        </p:txBody>
      </p:sp>
      <p:sp>
        <p:nvSpPr>
          <p:cNvPr id="2548767" name="Freeform 31"/>
          <p:cNvSpPr>
            <a:spLocks/>
          </p:cNvSpPr>
          <p:nvPr/>
        </p:nvSpPr>
        <p:spPr bwMode="auto">
          <a:xfrm>
            <a:off x="7897813" y="3781425"/>
            <a:ext cx="236537" cy="449263"/>
          </a:xfrm>
          <a:custGeom>
            <a:avLst/>
            <a:gdLst/>
            <a:ahLst/>
            <a:cxnLst>
              <a:cxn ang="0">
                <a:pos x="160" y="200"/>
              </a:cxn>
              <a:cxn ang="0">
                <a:pos x="80" y="319"/>
              </a:cxn>
              <a:cxn ang="0">
                <a:pos x="0" y="199"/>
              </a:cxn>
              <a:cxn ang="0">
                <a:pos x="40" y="199"/>
              </a:cxn>
              <a:cxn ang="0">
                <a:pos x="1" y="0"/>
              </a:cxn>
              <a:cxn ang="0">
                <a:pos x="162" y="1"/>
              </a:cxn>
              <a:cxn ang="0">
                <a:pos x="120" y="199"/>
              </a:cxn>
              <a:cxn ang="0">
                <a:pos x="160" y="200"/>
              </a:cxn>
              <a:cxn ang="0">
                <a:pos x="160" y="200"/>
              </a:cxn>
            </a:cxnLst>
            <a:rect l="0" t="0" r="r" b="b"/>
            <a:pathLst>
              <a:path w="163" h="320">
                <a:moveTo>
                  <a:pt x="160" y="200"/>
                </a:moveTo>
                <a:lnTo>
                  <a:pt x="80" y="319"/>
                </a:lnTo>
                <a:lnTo>
                  <a:pt x="0" y="199"/>
                </a:lnTo>
                <a:lnTo>
                  <a:pt x="40" y="199"/>
                </a:lnTo>
                <a:lnTo>
                  <a:pt x="1" y="0"/>
                </a:lnTo>
                <a:lnTo>
                  <a:pt x="162" y="1"/>
                </a:lnTo>
                <a:lnTo>
                  <a:pt x="120" y="199"/>
                </a:lnTo>
                <a:lnTo>
                  <a:pt x="160" y="200"/>
                </a:lnTo>
                <a:lnTo>
                  <a:pt x="160" y="200"/>
                </a:lnTo>
              </a:path>
            </a:pathLst>
          </a:custGeom>
          <a:solidFill>
            <a:schemeClr val="hlink"/>
          </a:solidFill>
          <a:ln w="18415" cap="flat" cmpd="sng">
            <a:solidFill>
              <a:srgbClr val="404040"/>
            </a:solidFill>
            <a:prstDash val="solid"/>
            <a:round/>
            <a:headEnd type="none" w="med" len="med"/>
            <a:tailEnd type="none" w="med" len="med"/>
          </a:ln>
          <a:effectLst/>
        </p:spPr>
        <p:txBody>
          <a:bodyPr/>
          <a:lstStyle/>
          <a:p>
            <a:endParaRPr lang="en-US"/>
          </a:p>
        </p:txBody>
      </p:sp>
      <p:sp>
        <p:nvSpPr>
          <p:cNvPr id="2548768" name="Freeform 32"/>
          <p:cNvSpPr>
            <a:spLocks/>
          </p:cNvSpPr>
          <p:nvPr/>
        </p:nvSpPr>
        <p:spPr bwMode="auto">
          <a:xfrm>
            <a:off x="5553075" y="3813175"/>
            <a:ext cx="233363" cy="447675"/>
          </a:xfrm>
          <a:custGeom>
            <a:avLst/>
            <a:gdLst/>
            <a:ahLst/>
            <a:cxnLst>
              <a:cxn ang="0">
                <a:pos x="159" y="200"/>
              </a:cxn>
              <a:cxn ang="0">
                <a:pos x="78" y="319"/>
              </a:cxn>
              <a:cxn ang="0">
                <a:pos x="0" y="199"/>
              </a:cxn>
              <a:cxn ang="0">
                <a:pos x="39" y="199"/>
              </a:cxn>
              <a:cxn ang="0">
                <a:pos x="1" y="0"/>
              </a:cxn>
              <a:cxn ang="0">
                <a:pos x="160" y="1"/>
              </a:cxn>
              <a:cxn ang="0">
                <a:pos x="119" y="199"/>
              </a:cxn>
              <a:cxn ang="0">
                <a:pos x="159" y="200"/>
              </a:cxn>
              <a:cxn ang="0">
                <a:pos x="159" y="200"/>
              </a:cxn>
            </a:cxnLst>
            <a:rect l="0" t="0" r="r" b="b"/>
            <a:pathLst>
              <a:path w="161" h="320">
                <a:moveTo>
                  <a:pt x="159" y="200"/>
                </a:moveTo>
                <a:lnTo>
                  <a:pt x="78" y="319"/>
                </a:lnTo>
                <a:lnTo>
                  <a:pt x="0" y="199"/>
                </a:lnTo>
                <a:lnTo>
                  <a:pt x="39" y="199"/>
                </a:lnTo>
                <a:lnTo>
                  <a:pt x="1" y="0"/>
                </a:lnTo>
                <a:lnTo>
                  <a:pt x="160" y="1"/>
                </a:lnTo>
                <a:lnTo>
                  <a:pt x="119" y="199"/>
                </a:lnTo>
                <a:lnTo>
                  <a:pt x="159" y="200"/>
                </a:lnTo>
                <a:lnTo>
                  <a:pt x="159" y="200"/>
                </a:lnTo>
              </a:path>
            </a:pathLst>
          </a:custGeom>
          <a:solidFill>
            <a:schemeClr val="hlink"/>
          </a:solidFill>
          <a:ln w="18415" cap="flat" cmpd="sng">
            <a:solidFill>
              <a:srgbClr val="404040"/>
            </a:solidFill>
            <a:prstDash val="solid"/>
            <a:round/>
            <a:headEnd type="none" w="med" len="med"/>
            <a:tailEnd type="none" w="med" len="med"/>
          </a:ln>
          <a:effectLst/>
        </p:spPr>
        <p:txBody>
          <a:bodyPr/>
          <a:lstStyle/>
          <a:p>
            <a:endParaRPr lang="en-US"/>
          </a:p>
        </p:txBody>
      </p:sp>
      <p:sp>
        <p:nvSpPr>
          <p:cNvPr id="2548769" name="Oval 33"/>
          <p:cNvSpPr>
            <a:spLocks noChangeArrowheads="1"/>
          </p:cNvSpPr>
          <p:nvPr/>
        </p:nvSpPr>
        <p:spPr bwMode="auto">
          <a:xfrm>
            <a:off x="7627938" y="3317875"/>
            <a:ext cx="315912" cy="26035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0" name="Oval 34"/>
          <p:cNvSpPr>
            <a:spLocks noChangeArrowheads="1"/>
          </p:cNvSpPr>
          <p:nvPr/>
        </p:nvSpPr>
        <p:spPr bwMode="auto">
          <a:xfrm>
            <a:off x="6202363" y="3848100"/>
            <a:ext cx="192087" cy="185738"/>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1" name="Oval 35"/>
          <p:cNvSpPr>
            <a:spLocks noChangeArrowheads="1"/>
          </p:cNvSpPr>
          <p:nvPr/>
        </p:nvSpPr>
        <p:spPr bwMode="auto">
          <a:xfrm>
            <a:off x="7294563" y="3802063"/>
            <a:ext cx="200025" cy="153987"/>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2" name="Oval 36"/>
          <p:cNvSpPr>
            <a:spLocks noChangeArrowheads="1"/>
          </p:cNvSpPr>
          <p:nvPr/>
        </p:nvSpPr>
        <p:spPr bwMode="auto">
          <a:xfrm>
            <a:off x="6915150" y="4267200"/>
            <a:ext cx="247650" cy="193675"/>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3" name="Oval 37"/>
          <p:cNvSpPr>
            <a:spLocks noChangeArrowheads="1"/>
          </p:cNvSpPr>
          <p:nvPr/>
        </p:nvSpPr>
        <p:spPr bwMode="auto">
          <a:xfrm>
            <a:off x="6013450" y="4262438"/>
            <a:ext cx="200025" cy="174625"/>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4" name="Oval 38"/>
          <p:cNvSpPr>
            <a:spLocks noChangeArrowheads="1"/>
          </p:cNvSpPr>
          <p:nvPr/>
        </p:nvSpPr>
        <p:spPr bwMode="auto">
          <a:xfrm>
            <a:off x="6943725" y="3511550"/>
            <a:ext cx="160338"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5" name="Oval 39"/>
          <p:cNvSpPr>
            <a:spLocks noChangeArrowheads="1"/>
          </p:cNvSpPr>
          <p:nvPr/>
        </p:nvSpPr>
        <p:spPr bwMode="auto">
          <a:xfrm>
            <a:off x="5786438" y="3567113"/>
            <a:ext cx="180975" cy="187325"/>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6" name="Oval 40"/>
          <p:cNvSpPr>
            <a:spLocks noChangeArrowheads="1"/>
          </p:cNvSpPr>
          <p:nvPr/>
        </p:nvSpPr>
        <p:spPr bwMode="auto">
          <a:xfrm>
            <a:off x="7005638" y="5548313"/>
            <a:ext cx="139700" cy="125412"/>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7" name="Oval 41"/>
          <p:cNvSpPr>
            <a:spLocks noChangeArrowheads="1"/>
          </p:cNvSpPr>
          <p:nvPr/>
        </p:nvSpPr>
        <p:spPr bwMode="auto">
          <a:xfrm>
            <a:off x="6543675" y="4591050"/>
            <a:ext cx="219075" cy="193675"/>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8" name="Oval 42"/>
          <p:cNvSpPr>
            <a:spLocks noChangeArrowheads="1"/>
          </p:cNvSpPr>
          <p:nvPr/>
        </p:nvSpPr>
        <p:spPr bwMode="auto">
          <a:xfrm>
            <a:off x="7459663" y="5688013"/>
            <a:ext cx="160337"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79" name="Oval 43"/>
          <p:cNvSpPr>
            <a:spLocks noChangeArrowheads="1"/>
          </p:cNvSpPr>
          <p:nvPr/>
        </p:nvSpPr>
        <p:spPr bwMode="auto">
          <a:xfrm>
            <a:off x="7064375" y="5021263"/>
            <a:ext cx="160338"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0" name="Oval 44"/>
          <p:cNvSpPr>
            <a:spLocks noChangeArrowheads="1"/>
          </p:cNvSpPr>
          <p:nvPr/>
        </p:nvSpPr>
        <p:spPr bwMode="auto">
          <a:xfrm>
            <a:off x="6540500" y="5084763"/>
            <a:ext cx="160338"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1" name="Oval 45"/>
          <p:cNvSpPr>
            <a:spLocks noChangeArrowheads="1"/>
          </p:cNvSpPr>
          <p:nvPr/>
        </p:nvSpPr>
        <p:spPr bwMode="auto">
          <a:xfrm>
            <a:off x="6351588" y="5340350"/>
            <a:ext cx="160337"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2" name="Oval 46"/>
          <p:cNvSpPr>
            <a:spLocks noChangeArrowheads="1"/>
          </p:cNvSpPr>
          <p:nvPr/>
        </p:nvSpPr>
        <p:spPr bwMode="auto">
          <a:xfrm>
            <a:off x="6361113" y="3656013"/>
            <a:ext cx="160337"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3" name="Oval 47"/>
          <p:cNvSpPr>
            <a:spLocks noChangeArrowheads="1"/>
          </p:cNvSpPr>
          <p:nvPr/>
        </p:nvSpPr>
        <p:spPr bwMode="auto">
          <a:xfrm>
            <a:off x="6496050" y="3360738"/>
            <a:ext cx="160338" cy="125412"/>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4" name="Oval 48"/>
          <p:cNvSpPr>
            <a:spLocks noChangeArrowheads="1"/>
          </p:cNvSpPr>
          <p:nvPr/>
        </p:nvSpPr>
        <p:spPr bwMode="auto">
          <a:xfrm>
            <a:off x="7583488" y="3908425"/>
            <a:ext cx="161925" cy="125413"/>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5" name="Oval 49"/>
          <p:cNvSpPr>
            <a:spLocks noChangeArrowheads="1"/>
          </p:cNvSpPr>
          <p:nvPr/>
        </p:nvSpPr>
        <p:spPr bwMode="auto">
          <a:xfrm>
            <a:off x="6121400" y="5624513"/>
            <a:ext cx="160338"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6" name="Oval 50"/>
          <p:cNvSpPr>
            <a:spLocks noChangeArrowheads="1"/>
          </p:cNvSpPr>
          <p:nvPr/>
        </p:nvSpPr>
        <p:spPr bwMode="auto">
          <a:xfrm>
            <a:off x="6342063" y="4340225"/>
            <a:ext cx="160337" cy="125413"/>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7" name="Oval 51"/>
          <p:cNvSpPr>
            <a:spLocks noChangeArrowheads="1"/>
          </p:cNvSpPr>
          <p:nvPr/>
        </p:nvSpPr>
        <p:spPr bwMode="auto">
          <a:xfrm>
            <a:off x="6670675" y="3848100"/>
            <a:ext cx="195263" cy="185738"/>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8" name="Oval 52"/>
          <p:cNvSpPr>
            <a:spLocks noChangeArrowheads="1"/>
          </p:cNvSpPr>
          <p:nvPr/>
        </p:nvSpPr>
        <p:spPr bwMode="auto">
          <a:xfrm>
            <a:off x="7599363" y="4227513"/>
            <a:ext cx="160337"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89" name="Oval 53"/>
          <p:cNvSpPr>
            <a:spLocks noChangeArrowheads="1"/>
          </p:cNvSpPr>
          <p:nvPr/>
        </p:nvSpPr>
        <p:spPr bwMode="auto">
          <a:xfrm>
            <a:off x="7897813" y="4303713"/>
            <a:ext cx="161925" cy="127000"/>
          </a:xfrm>
          <a:prstGeom prst="ellipse">
            <a:avLst/>
          </a:prstGeom>
          <a:gradFill rotWithShape="0">
            <a:gsLst>
              <a:gs pos="0">
                <a:srgbClr val="FFFFFF"/>
              </a:gs>
              <a:gs pos="100000">
                <a:srgbClr val="C20041"/>
              </a:gs>
            </a:gsLst>
            <a:path path="shape">
              <a:fillToRect l="50000" t="50000" r="50000" b="50000"/>
            </a:path>
          </a:gradFill>
          <a:ln w="18415">
            <a:solidFill>
              <a:srgbClr val="C20041"/>
            </a:solidFill>
            <a:round/>
            <a:headEnd/>
            <a:tailEnd/>
          </a:ln>
          <a:effectLst/>
        </p:spPr>
        <p:txBody>
          <a:bodyPr wrap="none" anchor="ctr"/>
          <a:lstStyle/>
          <a:p>
            <a:endParaRPr lang="en-US"/>
          </a:p>
        </p:txBody>
      </p:sp>
      <p:sp>
        <p:nvSpPr>
          <p:cNvPr id="2548790" name="Text Box 54"/>
          <p:cNvSpPr txBox="1">
            <a:spLocks noChangeArrowheads="1"/>
          </p:cNvSpPr>
          <p:nvPr/>
        </p:nvSpPr>
        <p:spPr bwMode="auto">
          <a:xfrm>
            <a:off x="6119813" y="5994400"/>
            <a:ext cx="1519237" cy="584200"/>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700">
                <a:latin typeface="Arial" charset="0"/>
              </a:rPr>
              <a:t>Downstream </a:t>
            </a:r>
          </a:p>
          <a:p>
            <a:pPr defTabSz="423863">
              <a:buClr>
                <a:srgbClr val="000000"/>
              </a:buClr>
              <a:buSzPct val="90000"/>
              <a:buFont typeface="Monotype Sorts" pitchFamily="2" charset="2"/>
              <a:buNone/>
            </a:pPr>
            <a:r>
              <a:rPr lang="en-US" sz="1700">
                <a:latin typeface="Arial" charset="0"/>
              </a:rPr>
              <a:t>contamination</a:t>
            </a:r>
            <a:endParaRPr lang="en-US" sz="2200">
              <a:latin typeface="Times New Roman" pitchFamily="18" charset="0"/>
            </a:endParaRPr>
          </a:p>
        </p:txBody>
      </p:sp>
      <p:sp>
        <p:nvSpPr>
          <p:cNvPr id="2548791" name="Text Box 55"/>
          <p:cNvSpPr txBox="1">
            <a:spLocks noChangeArrowheads="1"/>
          </p:cNvSpPr>
          <p:nvPr/>
        </p:nvSpPr>
        <p:spPr bwMode="auto">
          <a:xfrm>
            <a:off x="1743075" y="5997575"/>
            <a:ext cx="1708150" cy="584200"/>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700">
                <a:latin typeface="Arial" charset="0"/>
              </a:rPr>
              <a:t>No downstream</a:t>
            </a:r>
          </a:p>
          <a:p>
            <a:pPr defTabSz="423863">
              <a:buClr>
                <a:srgbClr val="000000"/>
              </a:buClr>
              <a:buSzPct val="90000"/>
              <a:buFont typeface="Monotype Sorts" pitchFamily="2" charset="2"/>
              <a:buNone/>
            </a:pPr>
            <a:r>
              <a:rPr lang="en-US" sz="1700">
                <a:latin typeface="Arial" charset="0"/>
              </a:rPr>
              <a:t>contamination</a:t>
            </a:r>
            <a:endParaRPr lang="en-US" sz="2200">
              <a:latin typeface="Times New Roman" pitchFamily="18" charset="0"/>
            </a:endParaRPr>
          </a:p>
        </p:txBody>
      </p:sp>
      <p:sp>
        <p:nvSpPr>
          <p:cNvPr id="2548792" name="Line 56"/>
          <p:cNvSpPr>
            <a:spLocks noChangeShapeType="1"/>
          </p:cNvSpPr>
          <p:nvPr/>
        </p:nvSpPr>
        <p:spPr bwMode="auto">
          <a:xfrm>
            <a:off x="4754563" y="1630363"/>
            <a:ext cx="0" cy="4933950"/>
          </a:xfrm>
          <a:prstGeom prst="line">
            <a:avLst/>
          </a:prstGeom>
          <a:noFill/>
          <a:ln w="18415">
            <a:solidFill>
              <a:schemeClr val="folHlink"/>
            </a:solidFill>
            <a:round/>
            <a:headEnd/>
            <a:tailEnd/>
          </a:ln>
          <a:effectLst/>
        </p:spPr>
        <p:txBody>
          <a:bodyPr wrap="none" anchor="ctr"/>
          <a:lstStyle/>
          <a:p>
            <a:endParaRPr lang="en-US"/>
          </a:p>
        </p:txBody>
      </p:sp>
      <p:sp>
        <p:nvSpPr>
          <p:cNvPr id="2548793" name="Text Box 57"/>
          <p:cNvSpPr txBox="1">
            <a:spLocks noChangeArrowheads="1"/>
          </p:cNvSpPr>
          <p:nvPr/>
        </p:nvSpPr>
        <p:spPr bwMode="auto">
          <a:xfrm>
            <a:off x="5738813" y="1931988"/>
            <a:ext cx="2319337" cy="1236662"/>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a:latin typeface="Arial" charset="0"/>
              </a:rPr>
              <a:t>Contaminants </a:t>
            </a:r>
          </a:p>
          <a:p>
            <a:pPr defTabSz="423863">
              <a:buClr>
                <a:srgbClr val="000000"/>
              </a:buClr>
              <a:buSzPct val="90000"/>
              <a:buFont typeface="Monotype Sorts" pitchFamily="2" charset="2"/>
              <a:buNone/>
            </a:pPr>
            <a:r>
              <a:rPr lang="en-US">
                <a:latin typeface="Arial" charset="0"/>
              </a:rPr>
              <a:t>larger than expected</a:t>
            </a:r>
          </a:p>
          <a:p>
            <a:pPr defTabSz="423863">
              <a:buClr>
                <a:srgbClr val="000000"/>
              </a:buClr>
              <a:buSzPct val="90000"/>
              <a:buFont typeface="Monotype Sorts" pitchFamily="2" charset="2"/>
              <a:buNone/>
            </a:pPr>
            <a:r>
              <a:rPr lang="en-US">
                <a:latin typeface="Arial" charset="0"/>
              </a:rPr>
              <a:t>pores upstream </a:t>
            </a:r>
          </a:p>
          <a:p>
            <a:pPr defTabSz="423863">
              <a:buClr>
                <a:srgbClr val="000000"/>
              </a:buClr>
              <a:buSzPct val="90000"/>
              <a:buFont typeface="Monotype Sorts" pitchFamily="2" charset="2"/>
              <a:buNone/>
            </a:pPr>
            <a:endParaRPr lang="en-US" sz="2200">
              <a:latin typeface="Times New Roman" pitchFamily="18" charset="0"/>
            </a:endParaRPr>
          </a:p>
        </p:txBody>
      </p:sp>
    </p:spTree>
    <p:extLst>
      <p:ext uri="{BB962C8B-B14F-4D97-AF65-F5344CB8AC3E}">
        <p14:creationId xmlns:p14="http://schemas.microsoft.com/office/powerpoint/2010/main" val="3537930966"/>
      </p:ext>
    </p:extLst>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39552" y="678566"/>
            <a:ext cx="7920880" cy="4893647"/>
          </a:xfrm>
          <a:prstGeom prst="rect">
            <a:avLst/>
          </a:prstGeom>
          <a:noFill/>
        </p:spPr>
        <p:txBody>
          <a:bodyPr wrap="square" rtlCol="1">
            <a:spAutoFit/>
          </a:bodyPr>
          <a:lstStyle/>
          <a:p>
            <a:pPr algn="just" rtl="0"/>
            <a:r>
              <a:rPr lang="en-US" sz="2400" dirty="0">
                <a:solidFill>
                  <a:srgbClr val="FF0000"/>
                </a:solidFill>
                <a:cs typeface="+mj-cs"/>
              </a:rPr>
              <a:t>Bubble point test: </a:t>
            </a:r>
            <a:r>
              <a:rPr lang="en-US" sz="2400" u="sng" dirty="0">
                <a:cs typeface="+mj-cs"/>
              </a:rPr>
              <a:t>The bubble point is a direct measure </a:t>
            </a:r>
            <a:r>
              <a:rPr lang="en-US" sz="2400" u="sng" dirty="0" smtClean="0">
                <a:cs typeface="+mj-cs"/>
              </a:rPr>
              <a:t>of the</a:t>
            </a:r>
            <a:r>
              <a:rPr lang="en-US" sz="2400" dirty="0" smtClean="0">
                <a:cs typeface="+mj-cs"/>
              </a:rPr>
              <a:t> </a:t>
            </a:r>
            <a:r>
              <a:rPr lang="en-US" sz="2400" u="sng" dirty="0">
                <a:cs typeface="+mj-cs"/>
              </a:rPr>
              <a:t>largest pore in the filter</a:t>
            </a:r>
            <a:r>
              <a:rPr lang="en-US" sz="2400" dirty="0">
                <a:cs typeface="+mj-cs"/>
              </a:rPr>
              <a:t>. The membrane or cartridge </a:t>
            </a:r>
            <a:r>
              <a:rPr lang="en-US" sz="2400" dirty="0" smtClean="0">
                <a:cs typeface="+mj-cs"/>
              </a:rPr>
              <a:t>is first </a:t>
            </a:r>
            <a:r>
              <a:rPr lang="en-US" sz="2400" dirty="0">
                <a:cs typeface="+mj-cs"/>
              </a:rPr>
              <a:t>wetted </a:t>
            </a:r>
            <a:r>
              <a:rPr lang="en-US" sz="2400" dirty="0" smtClean="0">
                <a:cs typeface="+mj-cs"/>
              </a:rPr>
              <a:t>and has </a:t>
            </a:r>
            <a:r>
              <a:rPr lang="en-US" sz="2400" dirty="0" err="1" smtClean="0">
                <a:cs typeface="+mj-cs"/>
              </a:rPr>
              <a:t>aliquid</a:t>
            </a:r>
            <a:r>
              <a:rPr lang="en-US" sz="2400" dirty="0" smtClean="0">
                <a:cs typeface="+mj-cs"/>
              </a:rPr>
              <a:t> above(liquid is held inside the channel by surface tension) and </a:t>
            </a:r>
            <a:r>
              <a:rPr lang="en-US" sz="2400" dirty="0" err="1" smtClean="0">
                <a:cs typeface="+mj-cs"/>
              </a:rPr>
              <a:t>agas</a:t>
            </a:r>
            <a:r>
              <a:rPr lang="en-US" sz="2400" dirty="0" smtClean="0">
                <a:cs typeface="+mj-cs"/>
              </a:rPr>
              <a:t> </a:t>
            </a:r>
            <a:r>
              <a:rPr lang="en-US" sz="2400" dirty="0" err="1" smtClean="0">
                <a:cs typeface="+mj-cs"/>
              </a:rPr>
              <a:t>below.Since</a:t>
            </a:r>
            <a:r>
              <a:rPr lang="en-US" sz="2400" dirty="0" smtClean="0">
                <a:cs typeface="+mj-cs"/>
              </a:rPr>
              <a:t> the </a:t>
            </a:r>
            <a:r>
              <a:rPr lang="en-US" sz="2400" dirty="0" err="1" smtClean="0">
                <a:cs typeface="+mj-cs"/>
              </a:rPr>
              <a:t>pors</a:t>
            </a:r>
            <a:r>
              <a:rPr lang="en-US" sz="2400" dirty="0" smtClean="0">
                <a:cs typeface="+mj-cs"/>
              </a:rPr>
              <a:t> are full of </a:t>
            </a:r>
            <a:r>
              <a:rPr lang="en-US" sz="2400" dirty="0" err="1" smtClean="0">
                <a:cs typeface="+mj-cs"/>
              </a:rPr>
              <a:t>liquids,there</a:t>
            </a:r>
            <a:r>
              <a:rPr lang="en-US" sz="2400" dirty="0" smtClean="0">
                <a:cs typeface="+mj-cs"/>
              </a:rPr>
              <a:t> will be no passage of gas at zero pressure.(The minimum pressure required to force the liquid outside the capillary </a:t>
            </a:r>
            <a:r>
              <a:rPr lang="en-US" sz="2400" dirty="0" err="1" smtClean="0">
                <a:cs typeface="+mj-cs"/>
              </a:rPr>
              <a:t>shoud</a:t>
            </a:r>
            <a:r>
              <a:rPr lang="en-US" sz="2400" dirty="0" smtClean="0">
                <a:cs typeface="+mj-cs"/>
              </a:rPr>
              <a:t> be sufficient to over come the surface tension). There is still no passage of gas if pressure is increased </a:t>
            </a:r>
            <a:r>
              <a:rPr lang="en-US" sz="2400" b="1" dirty="0" err="1" smtClean="0">
                <a:cs typeface="+mj-cs"/>
              </a:rPr>
              <a:t>slightly.</a:t>
            </a:r>
            <a:r>
              <a:rPr lang="en-US" sz="2400" dirty="0" err="1" smtClean="0">
                <a:cs typeface="+mj-cs"/>
              </a:rPr>
              <a:t>When</a:t>
            </a:r>
            <a:r>
              <a:rPr lang="en-US" sz="2400" dirty="0" smtClean="0">
                <a:cs typeface="+mj-cs"/>
              </a:rPr>
              <a:t> the bubble point pressure is </a:t>
            </a:r>
            <a:r>
              <a:rPr lang="en-US" sz="2400" dirty="0" err="1" smtClean="0">
                <a:cs typeface="+mj-cs"/>
              </a:rPr>
              <a:t>reached</a:t>
            </a:r>
            <a:r>
              <a:rPr lang="en-US" sz="2400" b="1" dirty="0" err="1" smtClean="0">
                <a:cs typeface="+mj-cs"/>
              </a:rPr>
              <a:t>,asmall</a:t>
            </a:r>
            <a:r>
              <a:rPr lang="en-US" sz="2400" b="1" dirty="0" smtClean="0">
                <a:cs typeface="+mj-cs"/>
              </a:rPr>
              <a:t> bubble forms at the largest opening </a:t>
            </a:r>
            <a:r>
              <a:rPr lang="en-US" sz="2400" dirty="0" smtClean="0">
                <a:cs typeface="+mj-cs"/>
              </a:rPr>
              <a:t>.As the pressure is further increased ,rapid bubbling begins to </a:t>
            </a:r>
            <a:r>
              <a:rPr lang="en-US" sz="2400" dirty="0" err="1" smtClean="0">
                <a:cs typeface="+mj-cs"/>
              </a:rPr>
              <a:t>occure.</a:t>
            </a:r>
            <a:r>
              <a:rPr lang="en-US" sz="2400" b="1" dirty="0" err="1" smtClean="0">
                <a:cs typeface="+mj-cs"/>
              </a:rPr>
              <a:t>Bubble</a:t>
            </a:r>
            <a:r>
              <a:rPr lang="en-US" sz="2400" dirty="0" smtClean="0">
                <a:cs typeface="+mj-cs"/>
              </a:rPr>
              <a:t> </a:t>
            </a:r>
            <a:r>
              <a:rPr lang="en-US" sz="2400" b="1" dirty="0" smtClean="0">
                <a:cs typeface="+mj-cs"/>
              </a:rPr>
              <a:t>point pressure </a:t>
            </a:r>
            <a:r>
              <a:rPr lang="en-US" sz="2400" dirty="0" smtClean="0">
                <a:cs typeface="+mj-cs"/>
              </a:rPr>
              <a:t>for </a:t>
            </a:r>
            <a:r>
              <a:rPr lang="en-US" sz="2400" dirty="0" err="1" smtClean="0">
                <a:cs typeface="+mj-cs"/>
              </a:rPr>
              <a:t>agiven</a:t>
            </a:r>
            <a:r>
              <a:rPr lang="en-US" sz="2400" dirty="0" smtClean="0">
                <a:cs typeface="+mj-cs"/>
              </a:rPr>
              <a:t> membrane is different for different liquids. </a:t>
            </a:r>
          </a:p>
        </p:txBody>
      </p:sp>
    </p:spTree>
    <p:extLst>
      <p:ext uri="{BB962C8B-B14F-4D97-AF65-F5344CB8AC3E}">
        <p14:creationId xmlns:p14="http://schemas.microsoft.com/office/powerpoint/2010/main" val="3938369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0"/>
            <a:r>
              <a:rPr lang="en-US" b="1" dirty="0">
                <a:solidFill>
                  <a:srgbClr val="FF0000"/>
                </a:solidFill>
              </a:rPr>
              <a:t>Diffusion test: </a:t>
            </a:r>
            <a:r>
              <a:rPr lang="en-US" dirty="0"/>
              <a:t>This test is usually recommended for </a:t>
            </a:r>
            <a:r>
              <a:rPr lang="en-US" dirty="0" err="1"/>
              <a:t>multicartridge</a:t>
            </a:r>
            <a:r>
              <a:rPr lang="en-US" dirty="0"/>
              <a:t> or other systems with high filtration areas. When pressure is applied to a wetted membrane filter, air dissolves in the liquid, diffuses through the film, and is  released on the low pressure side in the form of bubbles in an inverted burette.</a:t>
            </a:r>
          </a:p>
          <a:p>
            <a:pPr algn="just" rtl="0"/>
            <a:endParaRPr lang="ar-IQ" dirty="0"/>
          </a:p>
          <a:p>
            <a:endParaRPr lang="en-US" dirty="0"/>
          </a:p>
        </p:txBody>
      </p:sp>
    </p:spTree>
    <p:extLst>
      <p:ext uri="{BB962C8B-B14F-4D97-AF65-F5344CB8AC3E}">
        <p14:creationId xmlns:p14="http://schemas.microsoft.com/office/powerpoint/2010/main" val="101614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26" name="Rectangle 2"/>
          <p:cNvSpPr>
            <a:spLocks noGrp="1" noChangeArrowheads="1"/>
          </p:cNvSpPr>
          <p:nvPr>
            <p:ph idx="1"/>
          </p:nvPr>
        </p:nvSpPr>
        <p:spPr>
          <a:xfrm>
            <a:off x="438150" y="200025"/>
            <a:ext cx="8172450" cy="976313"/>
          </a:xfrm>
          <a:noFill/>
          <a:ln/>
        </p:spPr>
        <p:txBody>
          <a:bodyPr lIns="0" tIns="0" rIns="0" bIns="0"/>
          <a:lstStyle/>
          <a:p>
            <a:pPr marL="0" indent="0" algn="ctr" defTabSz="473075">
              <a:lnSpc>
                <a:spcPct val="80000"/>
              </a:lnSpc>
              <a:spcBef>
                <a:spcPct val="0"/>
              </a:spcBef>
              <a:buClr>
                <a:srgbClr val="000000"/>
              </a:buClr>
              <a:buSzPct val="90000"/>
              <a:buFont typeface="Monotype Sorts" pitchFamily="2" charset="2"/>
              <a:buNone/>
            </a:pPr>
            <a:r>
              <a:rPr lang="en-US" sz="3600" b="1">
                <a:solidFill>
                  <a:schemeClr val="tx2"/>
                </a:solidFill>
              </a:rPr>
              <a:t>What is Pressure Hold/Bubble Point?</a:t>
            </a:r>
            <a:endParaRPr lang="en-US" sz="2800" b="1">
              <a:solidFill>
                <a:schemeClr val="tx2"/>
              </a:solidFill>
            </a:endParaRPr>
          </a:p>
        </p:txBody>
      </p:sp>
      <p:sp>
        <p:nvSpPr>
          <p:cNvPr id="33" name="Slide Number Placeholder 32"/>
          <p:cNvSpPr>
            <a:spLocks noGrp="1"/>
          </p:cNvSpPr>
          <p:nvPr>
            <p:ph type="sldNum" sz="quarter" idx="12"/>
          </p:nvPr>
        </p:nvSpPr>
        <p:spPr/>
        <p:txBody>
          <a:bodyPr/>
          <a:lstStyle/>
          <a:p>
            <a:fld id="{22125ED4-4D2C-4EC0-AA16-4106FF538056}" type="slidenum">
              <a:rPr lang="en-US" smtClean="0"/>
              <a:pPr/>
              <a:t>43</a:t>
            </a:fld>
            <a:endParaRPr lang="en-US"/>
          </a:p>
        </p:txBody>
      </p:sp>
      <p:grpSp>
        <p:nvGrpSpPr>
          <p:cNvPr id="2" name="Group 34"/>
          <p:cNvGrpSpPr>
            <a:grpSpLocks/>
          </p:cNvGrpSpPr>
          <p:nvPr/>
        </p:nvGrpSpPr>
        <p:grpSpPr bwMode="auto">
          <a:xfrm>
            <a:off x="457200" y="1152525"/>
            <a:ext cx="8231188" cy="5248275"/>
            <a:chOff x="288" y="726"/>
            <a:chExt cx="5185" cy="3306"/>
          </a:xfrm>
        </p:grpSpPr>
        <p:sp>
          <p:nvSpPr>
            <p:cNvPr id="2561028" name="Freeform 4" descr="Small confetti"/>
            <p:cNvSpPr>
              <a:spLocks/>
            </p:cNvSpPr>
            <p:nvPr/>
          </p:nvSpPr>
          <p:spPr bwMode="auto">
            <a:xfrm>
              <a:off x="288" y="2671"/>
              <a:ext cx="2437" cy="248"/>
            </a:xfrm>
            <a:custGeom>
              <a:avLst/>
              <a:gdLst/>
              <a:ahLst/>
              <a:cxnLst>
                <a:cxn ang="0">
                  <a:pos x="2680" y="280"/>
                </a:cxn>
                <a:cxn ang="0">
                  <a:pos x="2680" y="0"/>
                </a:cxn>
                <a:cxn ang="0">
                  <a:pos x="0" y="0"/>
                </a:cxn>
                <a:cxn ang="0">
                  <a:pos x="0" y="280"/>
                </a:cxn>
                <a:cxn ang="0">
                  <a:pos x="2680" y="280"/>
                </a:cxn>
              </a:cxnLst>
              <a:rect l="0" t="0" r="r" b="b"/>
              <a:pathLst>
                <a:path w="2681" h="281">
                  <a:moveTo>
                    <a:pt x="2680" y="280"/>
                  </a:moveTo>
                  <a:lnTo>
                    <a:pt x="2680" y="0"/>
                  </a:lnTo>
                  <a:lnTo>
                    <a:pt x="0" y="0"/>
                  </a:lnTo>
                  <a:lnTo>
                    <a:pt x="0" y="280"/>
                  </a:lnTo>
                  <a:lnTo>
                    <a:pt x="2680" y="280"/>
                  </a:lnTo>
                </a:path>
              </a:pathLst>
            </a:custGeom>
            <a:pattFill prst="smConfetti">
              <a:fgClr>
                <a:srgbClr val="0000FF"/>
              </a:fgClr>
              <a:bgClr>
                <a:srgbClr val="FFFFFF"/>
              </a:bgClr>
            </a:pattFill>
            <a:ln w="18415" cap="flat" cmpd="sng">
              <a:solidFill>
                <a:srgbClr val="0000FF"/>
              </a:solidFill>
              <a:prstDash val="solid"/>
              <a:round/>
              <a:headEnd type="none" w="med" len="med"/>
              <a:tailEnd type="none" w="med" len="med"/>
            </a:ln>
            <a:effectLst/>
          </p:spPr>
          <p:txBody>
            <a:bodyPr/>
            <a:lstStyle/>
            <a:p>
              <a:endParaRPr lang="en-US"/>
            </a:p>
          </p:txBody>
        </p:sp>
        <p:sp>
          <p:nvSpPr>
            <p:cNvPr id="2561029" name="Text Box 5"/>
            <p:cNvSpPr txBox="1">
              <a:spLocks noChangeArrowheads="1"/>
            </p:cNvSpPr>
            <p:nvPr/>
          </p:nvSpPr>
          <p:spPr bwMode="auto">
            <a:xfrm>
              <a:off x="654" y="726"/>
              <a:ext cx="1595" cy="404"/>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900" u="sng">
                  <a:solidFill>
                    <a:schemeClr val="tx2"/>
                  </a:solidFill>
                  <a:latin typeface="Arial" charset="0"/>
                </a:rPr>
                <a:t>Water Wet</a:t>
              </a:r>
              <a:endParaRPr lang="en-US" sz="1900">
                <a:solidFill>
                  <a:schemeClr val="tx2"/>
                </a:solidFill>
                <a:latin typeface="Arial" charset="0"/>
              </a:endParaRPr>
            </a:p>
            <a:p>
              <a:pPr defTabSz="423863">
                <a:buClr>
                  <a:srgbClr val="000000"/>
                </a:buClr>
                <a:buSzPct val="90000"/>
                <a:buFont typeface="Monotype Sorts" pitchFamily="2" charset="2"/>
                <a:buNone/>
              </a:pPr>
              <a:r>
                <a:rPr lang="en-US" sz="1900">
                  <a:solidFill>
                    <a:schemeClr val="folHlink"/>
                  </a:solidFill>
                  <a:latin typeface="Arial" charset="0"/>
                </a:rPr>
                <a:t>Integral Membrane</a:t>
              </a:r>
              <a:endParaRPr lang="en-US" sz="2200">
                <a:solidFill>
                  <a:schemeClr val="folHlink"/>
                </a:solidFill>
                <a:latin typeface="Times New Roman" pitchFamily="18" charset="0"/>
              </a:endParaRPr>
            </a:p>
          </p:txBody>
        </p:sp>
        <p:sp>
          <p:nvSpPr>
            <p:cNvPr id="2561030" name="Text Box 6"/>
            <p:cNvSpPr txBox="1">
              <a:spLocks noChangeArrowheads="1"/>
            </p:cNvSpPr>
            <p:nvPr/>
          </p:nvSpPr>
          <p:spPr bwMode="auto">
            <a:xfrm>
              <a:off x="3319" y="726"/>
              <a:ext cx="1920" cy="404"/>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900" u="sng">
                  <a:solidFill>
                    <a:schemeClr val="tx2"/>
                  </a:solidFill>
                  <a:latin typeface="Arial" charset="0"/>
                </a:rPr>
                <a:t>Water Wet</a:t>
              </a:r>
              <a:endParaRPr lang="en-US" sz="1900">
                <a:solidFill>
                  <a:schemeClr val="tx2"/>
                </a:solidFill>
                <a:latin typeface="Arial" charset="0"/>
              </a:endParaRPr>
            </a:p>
            <a:p>
              <a:pPr defTabSz="423863">
                <a:buClr>
                  <a:srgbClr val="000000"/>
                </a:buClr>
                <a:buSzPct val="90000"/>
                <a:buFont typeface="Monotype Sorts" pitchFamily="2" charset="2"/>
                <a:buNone/>
              </a:pPr>
              <a:r>
                <a:rPr lang="en-US" sz="1900">
                  <a:solidFill>
                    <a:schemeClr val="folHlink"/>
                  </a:solidFill>
                  <a:latin typeface="Arial" charset="0"/>
                </a:rPr>
                <a:t>Non-Integral Membrane</a:t>
              </a:r>
              <a:endParaRPr lang="en-US" sz="2200">
                <a:solidFill>
                  <a:schemeClr val="folHlink"/>
                </a:solidFill>
                <a:latin typeface="Times New Roman" pitchFamily="18" charset="0"/>
              </a:endParaRPr>
            </a:p>
          </p:txBody>
        </p:sp>
        <p:sp>
          <p:nvSpPr>
            <p:cNvPr id="2561032" name="Text Box 8"/>
            <p:cNvSpPr txBox="1">
              <a:spLocks noChangeArrowheads="1"/>
            </p:cNvSpPr>
            <p:nvPr/>
          </p:nvSpPr>
          <p:spPr bwMode="auto">
            <a:xfrm>
              <a:off x="673" y="1311"/>
              <a:ext cx="1073" cy="616"/>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a:latin typeface="Arial" charset="0"/>
                </a:rPr>
                <a:t>Air pressure</a:t>
              </a:r>
            </a:p>
            <a:p>
              <a:pPr defTabSz="423863">
                <a:buClr>
                  <a:srgbClr val="000000"/>
                </a:buClr>
                <a:buSzPct val="90000"/>
                <a:buFont typeface="Monotype Sorts" pitchFamily="2" charset="2"/>
                <a:buNone/>
              </a:pPr>
              <a:r>
                <a:rPr lang="en-US">
                  <a:latin typeface="Arial" charset="0"/>
                </a:rPr>
                <a:t>upstream</a:t>
              </a:r>
            </a:p>
            <a:p>
              <a:pPr defTabSz="423863">
                <a:buClr>
                  <a:srgbClr val="000000"/>
                </a:buClr>
                <a:buSzPct val="90000"/>
                <a:buFont typeface="Monotype Sorts" pitchFamily="2" charset="2"/>
                <a:buNone/>
              </a:pPr>
              <a:r>
                <a:rPr lang="en-US">
                  <a:latin typeface="Arial" charset="0"/>
                </a:rPr>
                <a:t>greater than specification</a:t>
              </a:r>
              <a:endParaRPr lang="en-US" sz="2200">
                <a:latin typeface="Times New Roman" pitchFamily="18" charset="0"/>
              </a:endParaRPr>
            </a:p>
          </p:txBody>
        </p:sp>
        <p:sp>
          <p:nvSpPr>
            <p:cNvPr id="2561033" name="Freeform 9"/>
            <p:cNvSpPr>
              <a:spLocks/>
            </p:cNvSpPr>
            <p:nvPr/>
          </p:nvSpPr>
          <p:spPr bwMode="auto">
            <a:xfrm>
              <a:off x="2107" y="2241"/>
              <a:ext cx="147" cy="282"/>
            </a:xfrm>
            <a:custGeom>
              <a:avLst/>
              <a:gdLst/>
              <a:ahLst/>
              <a:cxnLst>
                <a:cxn ang="0">
                  <a:pos x="159" y="200"/>
                </a:cxn>
                <a:cxn ang="0">
                  <a:pos x="79" y="319"/>
                </a:cxn>
                <a:cxn ang="0">
                  <a:pos x="0" y="200"/>
                </a:cxn>
                <a:cxn ang="0">
                  <a:pos x="39" y="200"/>
                </a:cxn>
                <a:cxn ang="0">
                  <a:pos x="0" y="0"/>
                </a:cxn>
                <a:cxn ang="0">
                  <a:pos x="161" y="1"/>
                </a:cxn>
                <a:cxn ang="0">
                  <a:pos x="118" y="200"/>
                </a:cxn>
                <a:cxn ang="0">
                  <a:pos x="159" y="200"/>
                </a:cxn>
                <a:cxn ang="0">
                  <a:pos x="159" y="200"/>
                </a:cxn>
              </a:cxnLst>
              <a:rect l="0" t="0" r="r" b="b"/>
              <a:pathLst>
                <a:path w="162" h="320">
                  <a:moveTo>
                    <a:pt x="159" y="200"/>
                  </a:moveTo>
                  <a:lnTo>
                    <a:pt x="79" y="319"/>
                  </a:lnTo>
                  <a:lnTo>
                    <a:pt x="0" y="200"/>
                  </a:lnTo>
                  <a:lnTo>
                    <a:pt x="39" y="200"/>
                  </a:lnTo>
                  <a:lnTo>
                    <a:pt x="0" y="0"/>
                  </a:lnTo>
                  <a:lnTo>
                    <a:pt x="161" y="1"/>
                  </a:lnTo>
                  <a:lnTo>
                    <a:pt x="118" y="200"/>
                  </a:lnTo>
                  <a:lnTo>
                    <a:pt x="159" y="200"/>
                  </a:lnTo>
                  <a:lnTo>
                    <a:pt x="159" y="200"/>
                  </a:lnTo>
                </a:path>
              </a:pathLst>
            </a:custGeom>
            <a:solidFill>
              <a:srgbClr val="404040"/>
            </a:solidFill>
            <a:ln w="18415" cap="flat" cmpd="sng">
              <a:solidFill>
                <a:srgbClr val="404040"/>
              </a:solidFill>
              <a:prstDash val="solid"/>
              <a:round/>
              <a:headEnd type="none" w="med" len="med"/>
              <a:tailEnd type="none" w="med" len="med"/>
            </a:ln>
            <a:effectLst/>
          </p:spPr>
          <p:txBody>
            <a:bodyPr/>
            <a:lstStyle/>
            <a:p>
              <a:endParaRPr lang="en-US"/>
            </a:p>
          </p:txBody>
        </p:sp>
        <p:sp>
          <p:nvSpPr>
            <p:cNvPr id="2561034" name="Freeform 10"/>
            <p:cNvSpPr>
              <a:spLocks/>
            </p:cNvSpPr>
            <p:nvPr/>
          </p:nvSpPr>
          <p:spPr bwMode="auto">
            <a:xfrm>
              <a:off x="629" y="2260"/>
              <a:ext cx="147" cy="283"/>
            </a:xfrm>
            <a:custGeom>
              <a:avLst/>
              <a:gdLst/>
              <a:ahLst/>
              <a:cxnLst>
                <a:cxn ang="0">
                  <a:pos x="159" y="200"/>
                </a:cxn>
                <a:cxn ang="0">
                  <a:pos x="79" y="319"/>
                </a:cxn>
                <a:cxn ang="0">
                  <a:pos x="0" y="200"/>
                </a:cxn>
                <a:cxn ang="0">
                  <a:pos x="39" y="200"/>
                </a:cxn>
                <a:cxn ang="0">
                  <a:pos x="0" y="0"/>
                </a:cxn>
                <a:cxn ang="0">
                  <a:pos x="161" y="1"/>
                </a:cxn>
                <a:cxn ang="0">
                  <a:pos x="119" y="200"/>
                </a:cxn>
                <a:cxn ang="0">
                  <a:pos x="159" y="200"/>
                </a:cxn>
                <a:cxn ang="0">
                  <a:pos x="159" y="200"/>
                </a:cxn>
              </a:cxnLst>
              <a:rect l="0" t="0" r="r" b="b"/>
              <a:pathLst>
                <a:path w="162" h="320">
                  <a:moveTo>
                    <a:pt x="159" y="200"/>
                  </a:moveTo>
                  <a:lnTo>
                    <a:pt x="79" y="319"/>
                  </a:lnTo>
                  <a:lnTo>
                    <a:pt x="0" y="200"/>
                  </a:lnTo>
                  <a:lnTo>
                    <a:pt x="39" y="200"/>
                  </a:lnTo>
                  <a:lnTo>
                    <a:pt x="0" y="0"/>
                  </a:lnTo>
                  <a:lnTo>
                    <a:pt x="161" y="1"/>
                  </a:lnTo>
                  <a:lnTo>
                    <a:pt x="119" y="200"/>
                  </a:lnTo>
                  <a:lnTo>
                    <a:pt x="159" y="200"/>
                  </a:lnTo>
                  <a:lnTo>
                    <a:pt x="159" y="200"/>
                  </a:lnTo>
                </a:path>
              </a:pathLst>
            </a:custGeom>
            <a:solidFill>
              <a:srgbClr val="404040"/>
            </a:solidFill>
            <a:ln w="18415" cap="flat" cmpd="sng">
              <a:solidFill>
                <a:srgbClr val="404040"/>
              </a:solidFill>
              <a:prstDash val="solid"/>
              <a:round/>
              <a:headEnd type="none" w="med" len="med"/>
              <a:tailEnd type="none" w="med" len="med"/>
            </a:ln>
            <a:effectLst/>
          </p:spPr>
          <p:txBody>
            <a:bodyPr/>
            <a:lstStyle/>
            <a:p>
              <a:endParaRPr lang="en-US"/>
            </a:p>
          </p:txBody>
        </p:sp>
        <p:sp>
          <p:nvSpPr>
            <p:cNvPr id="2561035" name="Freeform 11" descr="Small confetti"/>
            <p:cNvSpPr>
              <a:spLocks/>
            </p:cNvSpPr>
            <p:nvPr/>
          </p:nvSpPr>
          <p:spPr bwMode="auto">
            <a:xfrm>
              <a:off x="3035" y="2671"/>
              <a:ext cx="2438" cy="248"/>
            </a:xfrm>
            <a:custGeom>
              <a:avLst/>
              <a:gdLst/>
              <a:ahLst/>
              <a:cxnLst>
                <a:cxn ang="0">
                  <a:pos x="2680" y="280"/>
                </a:cxn>
                <a:cxn ang="0">
                  <a:pos x="2680" y="0"/>
                </a:cxn>
                <a:cxn ang="0">
                  <a:pos x="0" y="0"/>
                </a:cxn>
                <a:cxn ang="0">
                  <a:pos x="0" y="280"/>
                </a:cxn>
                <a:cxn ang="0">
                  <a:pos x="2680" y="280"/>
                </a:cxn>
              </a:cxnLst>
              <a:rect l="0" t="0" r="r" b="b"/>
              <a:pathLst>
                <a:path w="2681" h="281">
                  <a:moveTo>
                    <a:pt x="2680" y="280"/>
                  </a:moveTo>
                  <a:lnTo>
                    <a:pt x="2680" y="0"/>
                  </a:lnTo>
                  <a:lnTo>
                    <a:pt x="0" y="0"/>
                  </a:lnTo>
                  <a:lnTo>
                    <a:pt x="0" y="280"/>
                  </a:lnTo>
                  <a:lnTo>
                    <a:pt x="2680" y="280"/>
                  </a:lnTo>
                </a:path>
              </a:pathLst>
            </a:custGeom>
            <a:pattFill prst="smConfetti">
              <a:fgClr>
                <a:srgbClr val="0000FF"/>
              </a:fgClr>
              <a:bgClr>
                <a:srgbClr val="FFFFFF"/>
              </a:bgClr>
            </a:pattFill>
            <a:ln w="18415" cap="flat" cmpd="sng">
              <a:solidFill>
                <a:srgbClr val="0000FF"/>
              </a:solidFill>
              <a:prstDash val="solid"/>
              <a:round/>
              <a:headEnd type="none" w="med" len="med"/>
              <a:tailEnd type="none" w="med" len="med"/>
            </a:ln>
            <a:effectLst/>
          </p:spPr>
          <p:txBody>
            <a:bodyPr/>
            <a:lstStyle/>
            <a:p>
              <a:endParaRPr lang="en-US"/>
            </a:p>
          </p:txBody>
        </p:sp>
        <p:sp>
          <p:nvSpPr>
            <p:cNvPr id="2561036" name="Freeform 12"/>
            <p:cNvSpPr>
              <a:spLocks/>
            </p:cNvSpPr>
            <p:nvPr/>
          </p:nvSpPr>
          <p:spPr bwMode="auto">
            <a:xfrm>
              <a:off x="3824" y="2666"/>
              <a:ext cx="734" cy="270"/>
            </a:xfrm>
            <a:custGeom>
              <a:avLst/>
              <a:gdLst/>
              <a:ahLst/>
              <a:cxnLst>
                <a:cxn ang="0">
                  <a:pos x="82" y="0"/>
                </a:cxn>
                <a:cxn ang="0">
                  <a:pos x="70" y="0"/>
                </a:cxn>
                <a:cxn ang="0">
                  <a:pos x="188" y="142"/>
                </a:cxn>
                <a:cxn ang="0">
                  <a:pos x="13" y="229"/>
                </a:cxn>
                <a:cxn ang="0">
                  <a:pos x="141" y="316"/>
                </a:cxn>
                <a:cxn ang="0">
                  <a:pos x="0" y="447"/>
                </a:cxn>
                <a:cxn ang="0">
                  <a:pos x="655" y="502"/>
                </a:cxn>
                <a:cxn ang="0">
                  <a:pos x="795" y="316"/>
                </a:cxn>
                <a:cxn ang="0">
                  <a:pos x="620" y="251"/>
                </a:cxn>
                <a:cxn ang="0">
                  <a:pos x="806" y="185"/>
                </a:cxn>
                <a:cxn ang="0">
                  <a:pos x="467" y="131"/>
                </a:cxn>
                <a:cxn ang="0">
                  <a:pos x="631" y="22"/>
                </a:cxn>
                <a:cxn ang="0">
                  <a:pos x="70" y="11"/>
                </a:cxn>
                <a:cxn ang="0">
                  <a:pos x="82" y="0"/>
                </a:cxn>
                <a:cxn ang="0">
                  <a:pos x="82" y="0"/>
                </a:cxn>
              </a:cxnLst>
              <a:rect l="0" t="0" r="r" b="b"/>
              <a:pathLst>
                <a:path w="807" h="503">
                  <a:moveTo>
                    <a:pt x="82" y="0"/>
                  </a:moveTo>
                  <a:lnTo>
                    <a:pt x="70" y="0"/>
                  </a:lnTo>
                  <a:lnTo>
                    <a:pt x="188" y="142"/>
                  </a:lnTo>
                  <a:lnTo>
                    <a:pt x="13" y="229"/>
                  </a:lnTo>
                  <a:lnTo>
                    <a:pt x="141" y="316"/>
                  </a:lnTo>
                  <a:lnTo>
                    <a:pt x="0" y="447"/>
                  </a:lnTo>
                  <a:lnTo>
                    <a:pt x="655" y="502"/>
                  </a:lnTo>
                  <a:lnTo>
                    <a:pt x="795" y="316"/>
                  </a:lnTo>
                  <a:lnTo>
                    <a:pt x="620" y="251"/>
                  </a:lnTo>
                  <a:lnTo>
                    <a:pt x="806" y="185"/>
                  </a:lnTo>
                  <a:lnTo>
                    <a:pt x="467" y="131"/>
                  </a:lnTo>
                  <a:lnTo>
                    <a:pt x="631" y="22"/>
                  </a:lnTo>
                  <a:lnTo>
                    <a:pt x="70" y="11"/>
                  </a:lnTo>
                  <a:lnTo>
                    <a:pt x="82" y="0"/>
                  </a:lnTo>
                  <a:lnTo>
                    <a:pt x="82" y="0"/>
                  </a:lnTo>
                </a:path>
              </a:pathLst>
            </a:custGeom>
            <a:solidFill>
              <a:srgbClr val="FFFFFF"/>
            </a:solidFill>
            <a:ln w="18415" cap="flat" cmpd="sng">
              <a:solidFill>
                <a:srgbClr val="FFFFFF"/>
              </a:solidFill>
              <a:prstDash val="solid"/>
              <a:round/>
              <a:headEnd type="none" w="med" len="med"/>
              <a:tailEnd type="none" w="med" len="med"/>
            </a:ln>
            <a:effectLst/>
          </p:spPr>
          <p:txBody>
            <a:bodyPr/>
            <a:lstStyle/>
            <a:p>
              <a:endParaRPr lang="en-US"/>
            </a:p>
          </p:txBody>
        </p:sp>
        <p:sp>
          <p:nvSpPr>
            <p:cNvPr id="2561037" name="Freeform 13"/>
            <p:cNvSpPr>
              <a:spLocks/>
            </p:cNvSpPr>
            <p:nvPr/>
          </p:nvSpPr>
          <p:spPr bwMode="auto">
            <a:xfrm>
              <a:off x="4843" y="2231"/>
              <a:ext cx="149" cy="283"/>
            </a:xfrm>
            <a:custGeom>
              <a:avLst/>
              <a:gdLst/>
              <a:ahLst/>
              <a:cxnLst>
                <a:cxn ang="0">
                  <a:pos x="160" y="200"/>
                </a:cxn>
                <a:cxn ang="0">
                  <a:pos x="80" y="319"/>
                </a:cxn>
                <a:cxn ang="0">
                  <a:pos x="0" y="199"/>
                </a:cxn>
                <a:cxn ang="0">
                  <a:pos x="40" y="199"/>
                </a:cxn>
                <a:cxn ang="0">
                  <a:pos x="1" y="0"/>
                </a:cxn>
                <a:cxn ang="0">
                  <a:pos x="162" y="1"/>
                </a:cxn>
                <a:cxn ang="0">
                  <a:pos x="120" y="199"/>
                </a:cxn>
                <a:cxn ang="0">
                  <a:pos x="160" y="200"/>
                </a:cxn>
                <a:cxn ang="0">
                  <a:pos x="160" y="200"/>
                </a:cxn>
              </a:cxnLst>
              <a:rect l="0" t="0" r="r" b="b"/>
              <a:pathLst>
                <a:path w="163" h="320">
                  <a:moveTo>
                    <a:pt x="160" y="200"/>
                  </a:moveTo>
                  <a:lnTo>
                    <a:pt x="80" y="319"/>
                  </a:lnTo>
                  <a:lnTo>
                    <a:pt x="0" y="199"/>
                  </a:lnTo>
                  <a:lnTo>
                    <a:pt x="40" y="199"/>
                  </a:lnTo>
                  <a:lnTo>
                    <a:pt x="1" y="0"/>
                  </a:lnTo>
                  <a:lnTo>
                    <a:pt x="162" y="1"/>
                  </a:lnTo>
                  <a:lnTo>
                    <a:pt x="120" y="199"/>
                  </a:lnTo>
                  <a:lnTo>
                    <a:pt x="160" y="200"/>
                  </a:lnTo>
                  <a:lnTo>
                    <a:pt x="160" y="200"/>
                  </a:lnTo>
                </a:path>
              </a:pathLst>
            </a:custGeom>
            <a:solidFill>
              <a:srgbClr val="404040"/>
            </a:solidFill>
            <a:ln w="18415" cap="flat" cmpd="sng">
              <a:solidFill>
                <a:srgbClr val="404040"/>
              </a:solidFill>
              <a:prstDash val="solid"/>
              <a:round/>
              <a:headEnd type="none" w="med" len="med"/>
              <a:tailEnd type="none" w="med" len="med"/>
            </a:ln>
            <a:effectLst/>
          </p:spPr>
          <p:txBody>
            <a:bodyPr/>
            <a:lstStyle/>
            <a:p>
              <a:endParaRPr lang="en-US"/>
            </a:p>
          </p:txBody>
        </p:sp>
        <p:sp>
          <p:nvSpPr>
            <p:cNvPr id="2561038" name="Freeform 14"/>
            <p:cNvSpPr>
              <a:spLocks/>
            </p:cNvSpPr>
            <p:nvPr/>
          </p:nvSpPr>
          <p:spPr bwMode="auto">
            <a:xfrm>
              <a:off x="3366" y="2251"/>
              <a:ext cx="147" cy="282"/>
            </a:xfrm>
            <a:custGeom>
              <a:avLst/>
              <a:gdLst/>
              <a:ahLst/>
              <a:cxnLst>
                <a:cxn ang="0">
                  <a:pos x="159" y="200"/>
                </a:cxn>
                <a:cxn ang="0">
                  <a:pos x="78" y="319"/>
                </a:cxn>
                <a:cxn ang="0">
                  <a:pos x="0" y="199"/>
                </a:cxn>
                <a:cxn ang="0">
                  <a:pos x="39" y="199"/>
                </a:cxn>
                <a:cxn ang="0">
                  <a:pos x="1" y="0"/>
                </a:cxn>
                <a:cxn ang="0">
                  <a:pos x="160" y="1"/>
                </a:cxn>
                <a:cxn ang="0">
                  <a:pos x="119" y="199"/>
                </a:cxn>
                <a:cxn ang="0">
                  <a:pos x="159" y="200"/>
                </a:cxn>
                <a:cxn ang="0">
                  <a:pos x="159" y="200"/>
                </a:cxn>
              </a:cxnLst>
              <a:rect l="0" t="0" r="r" b="b"/>
              <a:pathLst>
                <a:path w="161" h="320">
                  <a:moveTo>
                    <a:pt x="159" y="200"/>
                  </a:moveTo>
                  <a:lnTo>
                    <a:pt x="78" y="319"/>
                  </a:lnTo>
                  <a:lnTo>
                    <a:pt x="0" y="199"/>
                  </a:lnTo>
                  <a:lnTo>
                    <a:pt x="39" y="199"/>
                  </a:lnTo>
                  <a:lnTo>
                    <a:pt x="1" y="0"/>
                  </a:lnTo>
                  <a:lnTo>
                    <a:pt x="160" y="1"/>
                  </a:lnTo>
                  <a:lnTo>
                    <a:pt x="119" y="199"/>
                  </a:lnTo>
                  <a:lnTo>
                    <a:pt x="159" y="200"/>
                  </a:lnTo>
                  <a:lnTo>
                    <a:pt x="159" y="200"/>
                  </a:lnTo>
                </a:path>
              </a:pathLst>
            </a:custGeom>
            <a:solidFill>
              <a:srgbClr val="404040"/>
            </a:solidFill>
            <a:ln w="18415" cap="flat" cmpd="sng">
              <a:solidFill>
                <a:srgbClr val="404040"/>
              </a:solidFill>
              <a:prstDash val="solid"/>
              <a:round/>
              <a:headEnd type="none" w="med" len="med"/>
              <a:tailEnd type="none" w="med" len="med"/>
            </a:ln>
            <a:effectLst/>
          </p:spPr>
          <p:txBody>
            <a:bodyPr/>
            <a:lstStyle/>
            <a:p>
              <a:endParaRPr lang="en-US"/>
            </a:p>
          </p:txBody>
        </p:sp>
        <p:sp>
          <p:nvSpPr>
            <p:cNvPr id="2561039" name="Text Box 15"/>
            <p:cNvSpPr txBox="1">
              <a:spLocks noChangeArrowheads="1"/>
            </p:cNvSpPr>
            <p:nvPr/>
          </p:nvSpPr>
          <p:spPr bwMode="auto">
            <a:xfrm>
              <a:off x="3424" y="3471"/>
              <a:ext cx="1983" cy="561"/>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700">
                  <a:latin typeface="Arial" charset="0"/>
                </a:rPr>
                <a:t>Gas will flow through</a:t>
              </a:r>
            </a:p>
            <a:p>
              <a:pPr defTabSz="423863">
                <a:buClr>
                  <a:srgbClr val="000000"/>
                </a:buClr>
                <a:buSzPct val="90000"/>
                <a:buFont typeface="Monotype Sorts" pitchFamily="2" charset="2"/>
                <a:buNone/>
              </a:pPr>
              <a:r>
                <a:rPr lang="en-US" sz="1700">
                  <a:latin typeface="Arial" charset="0"/>
                </a:rPr>
                <a:t>large opening and is</a:t>
              </a:r>
            </a:p>
            <a:p>
              <a:pPr defTabSz="423863">
                <a:buClr>
                  <a:srgbClr val="000000"/>
                </a:buClr>
                <a:buSzPct val="90000"/>
                <a:buFont typeface="Monotype Sorts" pitchFamily="2" charset="2"/>
                <a:buNone/>
              </a:pPr>
              <a:r>
                <a:rPr lang="en-US" sz="1700">
                  <a:latin typeface="Arial" charset="0"/>
                </a:rPr>
                <a:t>easily observed downstream </a:t>
              </a:r>
              <a:endParaRPr lang="en-US" sz="2200">
                <a:latin typeface="Times New Roman" pitchFamily="18" charset="0"/>
              </a:endParaRPr>
            </a:p>
          </p:txBody>
        </p:sp>
        <p:sp>
          <p:nvSpPr>
            <p:cNvPr id="2561040" name="Text Box 16"/>
            <p:cNvSpPr txBox="1">
              <a:spLocks noChangeArrowheads="1"/>
            </p:cNvSpPr>
            <p:nvPr/>
          </p:nvSpPr>
          <p:spPr bwMode="auto">
            <a:xfrm>
              <a:off x="636" y="3017"/>
              <a:ext cx="1475" cy="755"/>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700">
                  <a:latin typeface="Arial" charset="0"/>
                </a:rPr>
                <a:t>Water in pores is a </a:t>
              </a:r>
            </a:p>
            <a:p>
              <a:pPr defTabSz="423863">
                <a:buClr>
                  <a:srgbClr val="000000"/>
                </a:buClr>
                <a:buSzPct val="90000"/>
                <a:buFont typeface="Monotype Sorts" pitchFamily="2" charset="2"/>
                <a:buNone/>
              </a:pPr>
              <a:r>
                <a:rPr lang="en-US" sz="1700">
                  <a:latin typeface="Arial" charset="0"/>
                </a:rPr>
                <a:t>barrier to gas flow:</a:t>
              </a:r>
            </a:p>
            <a:p>
              <a:pPr defTabSz="423863">
                <a:buClr>
                  <a:srgbClr val="000000"/>
                </a:buClr>
                <a:buSzPct val="90000"/>
                <a:buFont typeface="Monotype Sorts" pitchFamily="2" charset="2"/>
                <a:buNone/>
              </a:pPr>
              <a:r>
                <a:rPr lang="en-US" sz="1700">
                  <a:latin typeface="Arial" charset="0"/>
                </a:rPr>
                <a:t>No gas flow observed</a:t>
              </a:r>
            </a:p>
            <a:p>
              <a:pPr defTabSz="423863">
                <a:buClr>
                  <a:srgbClr val="000000"/>
                </a:buClr>
                <a:buSzPct val="90000"/>
                <a:buFont typeface="Monotype Sorts" pitchFamily="2" charset="2"/>
                <a:buNone/>
              </a:pPr>
              <a:r>
                <a:rPr lang="en-US" sz="1700">
                  <a:latin typeface="Arial" charset="0"/>
                </a:rPr>
                <a:t>downstream until upstream pressure exceeds critical value</a:t>
              </a:r>
              <a:endParaRPr lang="en-US" sz="2200">
                <a:latin typeface="Times New Roman" pitchFamily="18" charset="0"/>
              </a:endParaRPr>
            </a:p>
          </p:txBody>
        </p:sp>
        <p:sp>
          <p:nvSpPr>
            <p:cNvPr id="2561041" name="Line 17"/>
            <p:cNvSpPr>
              <a:spLocks noChangeShapeType="1"/>
            </p:cNvSpPr>
            <p:nvPr/>
          </p:nvSpPr>
          <p:spPr bwMode="auto">
            <a:xfrm>
              <a:off x="2863" y="876"/>
              <a:ext cx="0" cy="3108"/>
            </a:xfrm>
            <a:prstGeom prst="line">
              <a:avLst/>
            </a:prstGeom>
            <a:noFill/>
            <a:ln w="18415">
              <a:solidFill>
                <a:srgbClr val="000000"/>
              </a:solidFill>
              <a:round/>
              <a:headEnd/>
              <a:tailEnd/>
            </a:ln>
            <a:effectLst/>
          </p:spPr>
          <p:txBody>
            <a:bodyPr wrap="none" anchor="ctr"/>
            <a:lstStyle/>
            <a:p>
              <a:endParaRPr lang="en-US"/>
            </a:p>
          </p:txBody>
        </p:sp>
        <p:sp>
          <p:nvSpPr>
            <p:cNvPr id="2561042" name="Text Box 18"/>
            <p:cNvSpPr txBox="1">
              <a:spLocks noChangeArrowheads="1"/>
            </p:cNvSpPr>
            <p:nvPr/>
          </p:nvSpPr>
          <p:spPr bwMode="auto">
            <a:xfrm>
              <a:off x="3594" y="1308"/>
              <a:ext cx="1038" cy="787"/>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dirty="0">
                  <a:latin typeface="Arial" charset="0"/>
                </a:rPr>
                <a:t>Air pressure</a:t>
              </a:r>
            </a:p>
            <a:p>
              <a:pPr defTabSz="423863">
                <a:buClr>
                  <a:srgbClr val="000000"/>
                </a:buClr>
                <a:buSzPct val="90000"/>
                <a:buFont typeface="Monotype Sorts" pitchFamily="2" charset="2"/>
                <a:buNone/>
              </a:pPr>
              <a:r>
                <a:rPr lang="en-US" dirty="0">
                  <a:latin typeface="Arial" charset="0"/>
                </a:rPr>
                <a:t>upstream</a:t>
              </a:r>
            </a:p>
            <a:p>
              <a:pPr defTabSz="423863">
                <a:buClr>
                  <a:srgbClr val="000000"/>
                </a:buClr>
                <a:buSzPct val="90000"/>
                <a:buFont typeface="Monotype Sorts" pitchFamily="2" charset="2"/>
                <a:buNone/>
              </a:pPr>
              <a:r>
                <a:rPr lang="en-US" dirty="0">
                  <a:latin typeface="Arial" charset="0"/>
                </a:rPr>
                <a:t>less than specification</a:t>
              </a:r>
            </a:p>
            <a:p>
              <a:pPr defTabSz="423863">
                <a:buClr>
                  <a:srgbClr val="000000"/>
                </a:buClr>
                <a:buSzPct val="90000"/>
                <a:buFont typeface="Monotype Sorts" pitchFamily="2" charset="2"/>
                <a:buNone/>
              </a:pPr>
              <a:endParaRPr lang="en-US" sz="2200" dirty="0">
                <a:latin typeface="Times New Roman" pitchFamily="18" charset="0"/>
              </a:endParaRPr>
            </a:p>
          </p:txBody>
        </p:sp>
        <p:sp>
          <p:nvSpPr>
            <p:cNvPr id="2561043" name="Freeform 19"/>
            <p:cNvSpPr>
              <a:spLocks/>
            </p:cNvSpPr>
            <p:nvPr/>
          </p:nvSpPr>
          <p:spPr bwMode="auto">
            <a:xfrm>
              <a:off x="1403" y="2250"/>
              <a:ext cx="147" cy="282"/>
            </a:xfrm>
            <a:custGeom>
              <a:avLst/>
              <a:gdLst/>
              <a:ahLst/>
              <a:cxnLst>
                <a:cxn ang="0">
                  <a:pos x="160" y="200"/>
                </a:cxn>
                <a:cxn ang="0">
                  <a:pos x="79" y="319"/>
                </a:cxn>
                <a:cxn ang="0">
                  <a:pos x="0" y="200"/>
                </a:cxn>
                <a:cxn ang="0">
                  <a:pos x="40" y="200"/>
                </a:cxn>
                <a:cxn ang="0">
                  <a:pos x="1" y="0"/>
                </a:cxn>
                <a:cxn ang="0">
                  <a:pos x="161" y="2"/>
                </a:cxn>
                <a:cxn ang="0">
                  <a:pos x="119" y="200"/>
                </a:cxn>
                <a:cxn ang="0">
                  <a:pos x="160" y="200"/>
                </a:cxn>
                <a:cxn ang="0">
                  <a:pos x="160" y="200"/>
                </a:cxn>
              </a:cxnLst>
              <a:rect l="0" t="0" r="r" b="b"/>
              <a:pathLst>
                <a:path w="162" h="320">
                  <a:moveTo>
                    <a:pt x="160" y="200"/>
                  </a:moveTo>
                  <a:lnTo>
                    <a:pt x="79" y="319"/>
                  </a:lnTo>
                  <a:lnTo>
                    <a:pt x="0" y="200"/>
                  </a:lnTo>
                  <a:lnTo>
                    <a:pt x="40" y="200"/>
                  </a:lnTo>
                  <a:lnTo>
                    <a:pt x="1" y="0"/>
                  </a:lnTo>
                  <a:lnTo>
                    <a:pt x="161" y="2"/>
                  </a:lnTo>
                  <a:lnTo>
                    <a:pt x="119" y="200"/>
                  </a:lnTo>
                  <a:lnTo>
                    <a:pt x="160" y="200"/>
                  </a:lnTo>
                  <a:lnTo>
                    <a:pt x="160" y="200"/>
                  </a:lnTo>
                </a:path>
              </a:pathLst>
            </a:custGeom>
            <a:solidFill>
              <a:srgbClr val="404040"/>
            </a:solidFill>
            <a:ln w="18415" cap="flat" cmpd="sng">
              <a:solidFill>
                <a:srgbClr val="404040"/>
              </a:solidFill>
              <a:prstDash val="solid"/>
              <a:round/>
              <a:headEnd type="none" w="med" len="med"/>
              <a:tailEnd type="none" w="med" len="med"/>
            </a:ln>
            <a:effectLst/>
          </p:spPr>
          <p:txBody>
            <a:bodyPr/>
            <a:lstStyle/>
            <a:p>
              <a:endParaRPr lang="en-US"/>
            </a:p>
          </p:txBody>
        </p:sp>
        <p:sp>
          <p:nvSpPr>
            <p:cNvPr id="2561044" name="Freeform 20"/>
            <p:cNvSpPr>
              <a:spLocks/>
            </p:cNvSpPr>
            <p:nvPr/>
          </p:nvSpPr>
          <p:spPr bwMode="auto">
            <a:xfrm>
              <a:off x="4041" y="2492"/>
              <a:ext cx="147" cy="282"/>
            </a:xfrm>
            <a:custGeom>
              <a:avLst/>
              <a:gdLst/>
              <a:ahLst/>
              <a:cxnLst>
                <a:cxn ang="0">
                  <a:pos x="160" y="200"/>
                </a:cxn>
                <a:cxn ang="0">
                  <a:pos x="79" y="319"/>
                </a:cxn>
                <a:cxn ang="0">
                  <a:pos x="0" y="199"/>
                </a:cxn>
                <a:cxn ang="0">
                  <a:pos x="40" y="199"/>
                </a:cxn>
                <a:cxn ang="0">
                  <a:pos x="1" y="0"/>
                </a:cxn>
                <a:cxn ang="0">
                  <a:pos x="161" y="1"/>
                </a:cxn>
                <a:cxn ang="0">
                  <a:pos x="119" y="199"/>
                </a:cxn>
                <a:cxn ang="0">
                  <a:pos x="160" y="200"/>
                </a:cxn>
                <a:cxn ang="0">
                  <a:pos x="160" y="200"/>
                </a:cxn>
              </a:cxnLst>
              <a:rect l="0" t="0" r="r" b="b"/>
              <a:pathLst>
                <a:path w="162" h="320">
                  <a:moveTo>
                    <a:pt x="160" y="200"/>
                  </a:moveTo>
                  <a:lnTo>
                    <a:pt x="79" y="319"/>
                  </a:lnTo>
                  <a:lnTo>
                    <a:pt x="0" y="199"/>
                  </a:lnTo>
                  <a:lnTo>
                    <a:pt x="40" y="199"/>
                  </a:lnTo>
                  <a:lnTo>
                    <a:pt x="1" y="0"/>
                  </a:lnTo>
                  <a:lnTo>
                    <a:pt x="161" y="1"/>
                  </a:lnTo>
                  <a:lnTo>
                    <a:pt x="119" y="199"/>
                  </a:lnTo>
                  <a:lnTo>
                    <a:pt x="160" y="200"/>
                  </a:lnTo>
                  <a:lnTo>
                    <a:pt x="160" y="200"/>
                  </a:lnTo>
                </a:path>
              </a:pathLst>
            </a:custGeom>
            <a:solidFill>
              <a:srgbClr val="404040"/>
            </a:solidFill>
            <a:ln w="18415" cap="flat" cmpd="sng">
              <a:solidFill>
                <a:srgbClr val="404040"/>
              </a:solidFill>
              <a:prstDash val="solid"/>
              <a:round/>
              <a:headEnd type="none" w="med" len="med"/>
              <a:tailEnd type="none" w="med" len="med"/>
            </a:ln>
            <a:effectLst/>
          </p:spPr>
          <p:txBody>
            <a:bodyPr/>
            <a:lstStyle/>
            <a:p>
              <a:endParaRPr lang="en-US"/>
            </a:p>
          </p:txBody>
        </p:sp>
        <p:sp>
          <p:nvSpPr>
            <p:cNvPr id="2561045" name="Freeform 21"/>
            <p:cNvSpPr>
              <a:spLocks/>
            </p:cNvSpPr>
            <p:nvPr/>
          </p:nvSpPr>
          <p:spPr bwMode="auto">
            <a:xfrm>
              <a:off x="4310" y="2990"/>
              <a:ext cx="190" cy="290"/>
            </a:xfrm>
            <a:custGeom>
              <a:avLst/>
              <a:gdLst/>
              <a:ahLst/>
              <a:cxnLst>
                <a:cxn ang="0">
                  <a:pos x="208" y="190"/>
                </a:cxn>
                <a:cxn ang="0">
                  <a:pos x="163" y="327"/>
                </a:cxn>
                <a:cxn ang="0">
                  <a:pos x="55" y="234"/>
                </a:cxn>
                <a:cxn ang="0">
                  <a:pos x="93" y="223"/>
                </a:cxn>
                <a:cxn ang="0">
                  <a:pos x="0" y="43"/>
                </a:cxn>
                <a:cxn ang="0">
                  <a:pos x="153" y="0"/>
                </a:cxn>
                <a:cxn ang="0">
                  <a:pos x="168" y="201"/>
                </a:cxn>
                <a:cxn ang="0">
                  <a:pos x="208" y="190"/>
                </a:cxn>
                <a:cxn ang="0">
                  <a:pos x="208" y="190"/>
                </a:cxn>
              </a:cxnLst>
              <a:rect l="0" t="0" r="r" b="b"/>
              <a:pathLst>
                <a:path w="209" h="328">
                  <a:moveTo>
                    <a:pt x="208" y="190"/>
                  </a:moveTo>
                  <a:lnTo>
                    <a:pt x="163" y="327"/>
                  </a:lnTo>
                  <a:lnTo>
                    <a:pt x="55" y="234"/>
                  </a:lnTo>
                  <a:lnTo>
                    <a:pt x="93" y="223"/>
                  </a:lnTo>
                  <a:lnTo>
                    <a:pt x="0" y="43"/>
                  </a:lnTo>
                  <a:lnTo>
                    <a:pt x="153" y="0"/>
                  </a:lnTo>
                  <a:lnTo>
                    <a:pt x="168" y="201"/>
                  </a:lnTo>
                  <a:lnTo>
                    <a:pt x="208" y="190"/>
                  </a:lnTo>
                  <a:lnTo>
                    <a:pt x="208" y="190"/>
                  </a:lnTo>
                </a:path>
              </a:pathLst>
            </a:custGeom>
            <a:solidFill>
              <a:srgbClr val="404040"/>
            </a:solidFill>
            <a:ln w="18415" cap="flat" cmpd="sng">
              <a:solidFill>
                <a:srgbClr val="404040"/>
              </a:solidFill>
              <a:prstDash val="solid"/>
              <a:round/>
              <a:headEnd type="none" w="med" len="med"/>
              <a:tailEnd type="none" w="med" len="med"/>
            </a:ln>
            <a:effectLst/>
          </p:spPr>
          <p:txBody>
            <a:bodyPr/>
            <a:lstStyle/>
            <a:p>
              <a:endParaRPr lang="en-US"/>
            </a:p>
          </p:txBody>
        </p:sp>
        <p:sp>
          <p:nvSpPr>
            <p:cNvPr id="2561046" name="Freeform 22"/>
            <p:cNvSpPr>
              <a:spLocks/>
            </p:cNvSpPr>
            <p:nvPr/>
          </p:nvSpPr>
          <p:spPr bwMode="auto">
            <a:xfrm>
              <a:off x="3907" y="3094"/>
              <a:ext cx="183" cy="290"/>
            </a:xfrm>
            <a:custGeom>
              <a:avLst/>
              <a:gdLst/>
              <a:ahLst/>
              <a:cxnLst>
                <a:cxn ang="0">
                  <a:pos x="155" y="229"/>
                </a:cxn>
                <a:cxn ang="0">
                  <a:pos x="52" y="327"/>
                </a:cxn>
                <a:cxn ang="0">
                  <a:pos x="0" y="194"/>
                </a:cxn>
                <a:cxn ang="0">
                  <a:pos x="39" y="202"/>
                </a:cxn>
                <a:cxn ang="0">
                  <a:pos x="44" y="0"/>
                </a:cxn>
                <a:cxn ang="0">
                  <a:pos x="200" y="36"/>
                </a:cxn>
                <a:cxn ang="0">
                  <a:pos x="116" y="219"/>
                </a:cxn>
                <a:cxn ang="0">
                  <a:pos x="155" y="229"/>
                </a:cxn>
                <a:cxn ang="0">
                  <a:pos x="155" y="229"/>
                </a:cxn>
              </a:cxnLst>
              <a:rect l="0" t="0" r="r" b="b"/>
              <a:pathLst>
                <a:path w="201" h="328">
                  <a:moveTo>
                    <a:pt x="155" y="229"/>
                  </a:moveTo>
                  <a:lnTo>
                    <a:pt x="52" y="327"/>
                  </a:lnTo>
                  <a:lnTo>
                    <a:pt x="0" y="194"/>
                  </a:lnTo>
                  <a:lnTo>
                    <a:pt x="39" y="202"/>
                  </a:lnTo>
                  <a:lnTo>
                    <a:pt x="44" y="0"/>
                  </a:lnTo>
                  <a:lnTo>
                    <a:pt x="200" y="36"/>
                  </a:lnTo>
                  <a:lnTo>
                    <a:pt x="116" y="219"/>
                  </a:lnTo>
                  <a:lnTo>
                    <a:pt x="155" y="229"/>
                  </a:lnTo>
                  <a:lnTo>
                    <a:pt x="155" y="229"/>
                  </a:lnTo>
                </a:path>
              </a:pathLst>
            </a:custGeom>
            <a:solidFill>
              <a:srgbClr val="404040"/>
            </a:solidFill>
            <a:ln w="18415" cap="flat" cmpd="sng">
              <a:solidFill>
                <a:srgbClr val="404040"/>
              </a:solidFill>
              <a:prstDash val="solid"/>
              <a:round/>
              <a:headEnd type="none" w="med" len="med"/>
              <a:tailEnd type="none" w="med" len="med"/>
            </a:ln>
            <a:effectLst/>
          </p:spPr>
          <p:txBody>
            <a:bodyPr/>
            <a:lstStyle/>
            <a:p>
              <a:endParaRPr lang="en-US"/>
            </a:p>
          </p:txBody>
        </p:sp>
        <p:grpSp>
          <p:nvGrpSpPr>
            <p:cNvPr id="3" name="Group 23"/>
            <p:cNvGrpSpPr>
              <a:grpSpLocks/>
            </p:cNvGrpSpPr>
            <p:nvPr/>
          </p:nvGrpSpPr>
          <p:grpSpPr bwMode="auto">
            <a:xfrm>
              <a:off x="1902" y="1330"/>
              <a:ext cx="446" cy="501"/>
              <a:chOff x="2237" y="1679"/>
              <a:chExt cx="491" cy="567"/>
            </a:xfrm>
          </p:grpSpPr>
          <p:sp>
            <p:nvSpPr>
              <p:cNvPr id="2561048" name="Oval 24"/>
              <p:cNvSpPr>
                <a:spLocks noChangeArrowheads="1"/>
              </p:cNvSpPr>
              <p:nvPr/>
            </p:nvSpPr>
            <p:spPr bwMode="auto">
              <a:xfrm>
                <a:off x="2237" y="1679"/>
                <a:ext cx="491" cy="480"/>
              </a:xfrm>
              <a:prstGeom prst="ellipse">
                <a:avLst/>
              </a:prstGeom>
              <a:noFill/>
              <a:ln w="18415">
                <a:solidFill>
                  <a:srgbClr val="000000"/>
                </a:solidFill>
                <a:round/>
                <a:headEnd/>
                <a:tailEnd/>
              </a:ln>
              <a:effectLst/>
            </p:spPr>
            <p:txBody>
              <a:bodyPr lIns="0" tIns="0" rIns="0" bIns="0"/>
              <a:lstStyle/>
              <a:p>
                <a:endParaRPr lang="en-US"/>
              </a:p>
            </p:txBody>
          </p:sp>
          <p:sp>
            <p:nvSpPr>
              <p:cNvPr id="2561049" name="Line 25"/>
              <p:cNvSpPr>
                <a:spLocks noChangeShapeType="1"/>
              </p:cNvSpPr>
              <p:nvPr/>
            </p:nvSpPr>
            <p:spPr bwMode="auto">
              <a:xfrm>
                <a:off x="2477" y="2137"/>
                <a:ext cx="0" cy="109"/>
              </a:xfrm>
              <a:prstGeom prst="line">
                <a:avLst/>
              </a:prstGeom>
              <a:noFill/>
              <a:ln w="18415">
                <a:solidFill>
                  <a:srgbClr val="000000"/>
                </a:solidFill>
                <a:round/>
                <a:headEnd/>
                <a:tailEnd/>
              </a:ln>
              <a:effectLst/>
            </p:spPr>
            <p:txBody>
              <a:bodyPr lIns="0" tIns="0" rIns="0" bIns="0"/>
              <a:lstStyle/>
              <a:p>
                <a:endParaRPr lang="en-US"/>
              </a:p>
            </p:txBody>
          </p:sp>
          <p:sp>
            <p:nvSpPr>
              <p:cNvPr id="2561050" name="Line 26"/>
              <p:cNvSpPr>
                <a:spLocks noChangeShapeType="1"/>
              </p:cNvSpPr>
              <p:nvPr/>
            </p:nvSpPr>
            <p:spPr bwMode="auto">
              <a:xfrm flipV="1">
                <a:off x="2477" y="1766"/>
                <a:ext cx="152" cy="153"/>
              </a:xfrm>
              <a:prstGeom prst="line">
                <a:avLst/>
              </a:prstGeom>
              <a:noFill/>
              <a:ln w="18415">
                <a:solidFill>
                  <a:srgbClr val="C20041"/>
                </a:solidFill>
                <a:round/>
                <a:headEnd/>
                <a:tailEnd/>
              </a:ln>
              <a:effectLst/>
            </p:spPr>
            <p:txBody>
              <a:bodyPr lIns="0" tIns="0" rIns="0" bIns="0"/>
              <a:lstStyle/>
              <a:p>
                <a:endParaRPr lang="en-US"/>
              </a:p>
            </p:txBody>
          </p:sp>
          <p:sp>
            <p:nvSpPr>
              <p:cNvPr id="2561051" name="Text Box 27"/>
              <p:cNvSpPr txBox="1">
                <a:spLocks noChangeArrowheads="1"/>
              </p:cNvSpPr>
              <p:nvPr/>
            </p:nvSpPr>
            <p:spPr bwMode="auto">
              <a:xfrm>
                <a:off x="2375" y="1936"/>
                <a:ext cx="223" cy="198"/>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700">
                    <a:solidFill>
                      <a:srgbClr val="404040"/>
                    </a:solidFill>
                    <a:latin typeface="Arial" charset="0"/>
                  </a:rPr>
                  <a:t>psi</a:t>
                </a:r>
                <a:endParaRPr lang="en-US" sz="2200">
                  <a:latin typeface="Times New Roman" pitchFamily="18" charset="0"/>
                </a:endParaRPr>
              </a:p>
            </p:txBody>
          </p:sp>
        </p:grpSp>
        <p:grpSp>
          <p:nvGrpSpPr>
            <p:cNvPr id="4" name="Group 28"/>
            <p:cNvGrpSpPr>
              <a:grpSpLocks/>
            </p:cNvGrpSpPr>
            <p:nvPr/>
          </p:nvGrpSpPr>
          <p:grpSpPr bwMode="auto">
            <a:xfrm>
              <a:off x="4719" y="1330"/>
              <a:ext cx="445" cy="501"/>
              <a:chOff x="5336" y="1679"/>
              <a:chExt cx="490" cy="567"/>
            </a:xfrm>
          </p:grpSpPr>
          <p:grpSp>
            <p:nvGrpSpPr>
              <p:cNvPr id="5" name="Group 29"/>
              <p:cNvGrpSpPr>
                <a:grpSpLocks/>
              </p:cNvGrpSpPr>
              <p:nvPr/>
            </p:nvGrpSpPr>
            <p:grpSpPr bwMode="auto">
              <a:xfrm>
                <a:off x="5336" y="1679"/>
                <a:ext cx="490" cy="567"/>
                <a:chOff x="5336" y="1679"/>
                <a:chExt cx="490" cy="567"/>
              </a:xfrm>
            </p:grpSpPr>
            <p:sp>
              <p:nvSpPr>
                <p:cNvPr id="2561054" name="Oval 30"/>
                <p:cNvSpPr>
                  <a:spLocks noChangeArrowheads="1"/>
                </p:cNvSpPr>
                <p:nvPr/>
              </p:nvSpPr>
              <p:spPr bwMode="auto">
                <a:xfrm>
                  <a:off x="5336" y="1679"/>
                  <a:ext cx="490" cy="480"/>
                </a:xfrm>
                <a:prstGeom prst="ellipse">
                  <a:avLst/>
                </a:prstGeom>
                <a:noFill/>
                <a:ln w="18415">
                  <a:solidFill>
                    <a:srgbClr val="000000"/>
                  </a:solidFill>
                  <a:round/>
                  <a:headEnd/>
                  <a:tailEnd/>
                </a:ln>
                <a:effectLst/>
              </p:spPr>
              <p:txBody>
                <a:bodyPr lIns="0" tIns="0" rIns="0" bIns="0"/>
                <a:lstStyle/>
                <a:p>
                  <a:endParaRPr lang="en-US"/>
                </a:p>
              </p:txBody>
            </p:sp>
            <p:sp>
              <p:nvSpPr>
                <p:cNvPr id="2561055" name="Line 31"/>
                <p:cNvSpPr>
                  <a:spLocks noChangeShapeType="1"/>
                </p:cNvSpPr>
                <p:nvPr/>
              </p:nvSpPr>
              <p:spPr bwMode="auto">
                <a:xfrm>
                  <a:off x="5576" y="2137"/>
                  <a:ext cx="0" cy="109"/>
                </a:xfrm>
                <a:prstGeom prst="line">
                  <a:avLst/>
                </a:prstGeom>
                <a:noFill/>
                <a:ln w="18415">
                  <a:solidFill>
                    <a:srgbClr val="000000"/>
                  </a:solidFill>
                  <a:round/>
                  <a:headEnd/>
                  <a:tailEnd/>
                </a:ln>
                <a:effectLst/>
              </p:spPr>
              <p:txBody>
                <a:bodyPr lIns="0" tIns="0" rIns="0" bIns="0"/>
                <a:lstStyle/>
                <a:p>
                  <a:endParaRPr lang="en-US"/>
                </a:p>
              </p:txBody>
            </p:sp>
            <p:sp>
              <p:nvSpPr>
                <p:cNvPr id="2561056" name="Text Box 32"/>
                <p:cNvSpPr txBox="1">
                  <a:spLocks noChangeArrowheads="1"/>
                </p:cNvSpPr>
                <p:nvPr/>
              </p:nvSpPr>
              <p:spPr bwMode="auto">
                <a:xfrm>
                  <a:off x="5473" y="1936"/>
                  <a:ext cx="223" cy="198"/>
                </a:xfrm>
                <a:prstGeom prst="rect">
                  <a:avLst/>
                </a:prstGeom>
                <a:noFill/>
                <a:ln w="9525">
                  <a:noFill/>
                  <a:miter lim="800000"/>
                  <a:headEnd/>
                  <a:tailEnd/>
                </a:ln>
                <a:effectLst/>
              </p:spPr>
              <p:txBody>
                <a:bodyPr lIns="0" tIns="0" rIns="0" bIns="0"/>
                <a:lstStyle/>
                <a:p>
                  <a:pPr defTabSz="423863">
                    <a:buClr>
                      <a:srgbClr val="000000"/>
                    </a:buClr>
                    <a:buSzPct val="90000"/>
                    <a:buFont typeface="Monotype Sorts" pitchFamily="2" charset="2"/>
                    <a:buNone/>
                  </a:pPr>
                  <a:r>
                    <a:rPr lang="en-US" sz="1700">
                      <a:solidFill>
                        <a:srgbClr val="404040"/>
                      </a:solidFill>
                      <a:latin typeface="Arial" charset="0"/>
                    </a:rPr>
                    <a:t>psi</a:t>
                  </a:r>
                  <a:endParaRPr lang="en-US" sz="2200">
                    <a:latin typeface="Times New Roman" pitchFamily="18" charset="0"/>
                  </a:endParaRPr>
                </a:p>
              </p:txBody>
            </p:sp>
          </p:grpSp>
          <p:sp>
            <p:nvSpPr>
              <p:cNvPr id="2561057" name="Line 33"/>
              <p:cNvSpPr>
                <a:spLocks noChangeShapeType="1"/>
              </p:cNvSpPr>
              <p:nvPr/>
            </p:nvSpPr>
            <p:spPr bwMode="auto">
              <a:xfrm flipH="1">
                <a:off x="5379" y="1918"/>
                <a:ext cx="208" cy="66"/>
              </a:xfrm>
              <a:prstGeom prst="line">
                <a:avLst/>
              </a:prstGeom>
              <a:noFill/>
              <a:ln w="18415">
                <a:solidFill>
                  <a:srgbClr val="C20041"/>
                </a:solidFill>
                <a:round/>
                <a:headEnd/>
                <a:tailEnd/>
              </a:ln>
              <a:effectLst/>
            </p:spPr>
            <p:txBody>
              <a:bodyPr lIns="0" tIns="0" rIns="0" bIns="0"/>
              <a:lstStyle/>
              <a:p>
                <a:endParaRPr lang="en-US"/>
              </a:p>
            </p:txBody>
          </p:sp>
        </p:grpSp>
      </p:grpSp>
    </p:spTree>
    <p:extLst>
      <p:ext uri="{BB962C8B-B14F-4D97-AF65-F5344CB8AC3E}">
        <p14:creationId xmlns:p14="http://schemas.microsoft.com/office/powerpoint/2010/main" val="2939041334"/>
      </p:ext>
    </p:extLst>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3528" y="548680"/>
            <a:ext cx="8568952" cy="3108543"/>
          </a:xfrm>
          <a:prstGeom prst="rect">
            <a:avLst/>
          </a:prstGeom>
          <a:noFill/>
        </p:spPr>
        <p:txBody>
          <a:bodyPr wrap="square" rtlCol="1">
            <a:spAutoFit/>
          </a:bodyPr>
          <a:lstStyle/>
          <a:p>
            <a:pPr algn="l" rtl="0"/>
            <a:r>
              <a:rPr lang="en-US" sz="2800" b="1" dirty="0" smtClean="0">
                <a:solidFill>
                  <a:srgbClr val="FF0000"/>
                </a:solidFill>
                <a:cs typeface="+mj-cs"/>
              </a:rPr>
              <a:t>Forward flow test :</a:t>
            </a:r>
          </a:p>
          <a:p>
            <a:pPr algn="just" rtl="0"/>
            <a:r>
              <a:rPr lang="en-US" sz="2800" u="sng" dirty="0" smtClean="0"/>
              <a:t>Is based upon measurement of the diffusion rate of air flow through water in a wetted filter at a pressure  below the bubble point pressure</a:t>
            </a:r>
            <a:r>
              <a:rPr lang="en-US" sz="2800" dirty="0" smtClean="0"/>
              <a:t>.</a:t>
            </a:r>
          </a:p>
          <a:p>
            <a:pPr algn="just" rtl="0"/>
            <a:endParaRPr lang="en-US" sz="2800" dirty="0" smtClean="0"/>
          </a:p>
          <a:p>
            <a:pPr algn="just" rtl="0"/>
            <a:r>
              <a:rPr lang="en-US" sz="2800" dirty="0" smtClean="0"/>
              <a:t>The forward </a:t>
            </a:r>
            <a:r>
              <a:rPr lang="en-US" sz="2800" dirty="0" smtClean="0"/>
              <a:t>flow test </a:t>
            </a:r>
            <a:r>
              <a:rPr lang="en-US" sz="2800" dirty="0" smtClean="0"/>
              <a:t>is done before , during  and  after</a:t>
            </a:r>
          </a:p>
          <a:p>
            <a:pPr algn="just" rtl="0"/>
            <a:endParaRPr lang="ar-IQ" sz="2800" dirty="0">
              <a:cs typeface="+mj-cs"/>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337"/>
          <a:stretch/>
        </p:blipFill>
        <p:spPr bwMode="auto">
          <a:xfrm>
            <a:off x="438150" y="3436373"/>
            <a:ext cx="8267700" cy="230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467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smtClean="0">
                <a:solidFill>
                  <a:schemeClr val="tx2"/>
                </a:solidFill>
              </a:rPr>
              <a:t>Filtration  </a:t>
            </a:r>
            <a:r>
              <a:rPr lang="en-US" b="1" dirty="0" err="1" smtClean="0">
                <a:solidFill>
                  <a:schemeClr val="tx2"/>
                </a:solidFill>
              </a:rPr>
              <a:t>Equipments</a:t>
            </a:r>
            <a:endParaRPr lang="ar-IQ" b="1" dirty="0">
              <a:solidFill>
                <a:schemeClr val="tx2"/>
              </a:solidFill>
            </a:endParaRPr>
          </a:p>
        </p:txBody>
      </p:sp>
      <p:sp>
        <p:nvSpPr>
          <p:cNvPr id="3" name="عنصر نائب للمحتوى 2"/>
          <p:cNvSpPr>
            <a:spLocks noGrp="1"/>
          </p:cNvSpPr>
          <p:nvPr>
            <p:ph idx="1"/>
          </p:nvPr>
        </p:nvSpPr>
        <p:spPr/>
        <p:txBody>
          <a:bodyPr>
            <a:normAutofit/>
          </a:bodyPr>
          <a:lstStyle/>
          <a:p>
            <a:pPr marL="0" indent="0" algn="just" rtl="0">
              <a:buNone/>
            </a:pPr>
            <a:r>
              <a:rPr lang="en-US" sz="2400" dirty="0" smtClean="0"/>
              <a:t>Commercial </a:t>
            </a:r>
            <a:r>
              <a:rPr lang="en-US" sz="2400" dirty="0" err="1" smtClean="0"/>
              <a:t>equipments</a:t>
            </a:r>
            <a:r>
              <a:rPr lang="en-US" sz="2400" dirty="0" smtClean="0"/>
              <a:t> are classified according to: </a:t>
            </a:r>
          </a:p>
          <a:p>
            <a:pPr marL="0" indent="0" algn="just" rtl="0">
              <a:buNone/>
            </a:pPr>
            <a:r>
              <a:rPr lang="en-US" sz="2400" dirty="0" smtClean="0"/>
              <a:t> </a:t>
            </a:r>
          </a:p>
          <a:p>
            <a:pPr algn="just" rtl="0"/>
            <a:r>
              <a:rPr lang="en-US" sz="2400" dirty="0" smtClean="0"/>
              <a:t>Driving force:</a:t>
            </a:r>
          </a:p>
          <a:p>
            <a:pPr marL="0" indent="0" algn="just" rtl="0">
              <a:buNone/>
            </a:pPr>
            <a:r>
              <a:rPr lang="en-US" sz="2400" dirty="0"/>
              <a:t> </a:t>
            </a:r>
            <a:r>
              <a:rPr lang="en-US" sz="2400" dirty="0" smtClean="0"/>
              <a:t>               gravity, pressure , vacuum and centrifugal</a:t>
            </a:r>
          </a:p>
          <a:p>
            <a:pPr marL="0" indent="0" algn="just" rtl="0">
              <a:buNone/>
            </a:pPr>
            <a:endParaRPr lang="en-US" sz="2400" dirty="0" smtClean="0"/>
          </a:p>
          <a:p>
            <a:pPr algn="just" rtl="0"/>
            <a:r>
              <a:rPr lang="en-US" sz="2400" dirty="0" smtClean="0"/>
              <a:t>Method of operating : </a:t>
            </a:r>
          </a:p>
          <a:p>
            <a:pPr marL="0" indent="0" algn="just" rtl="0">
              <a:buNone/>
            </a:pPr>
            <a:r>
              <a:rPr lang="en-US" sz="2400" dirty="0" smtClean="0"/>
              <a:t>                 batch and continuous</a:t>
            </a:r>
          </a:p>
          <a:p>
            <a:pPr marL="0" indent="0" algn="just" rtl="0">
              <a:buNone/>
            </a:pPr>
            <a:endParaRPr lang="en-US" sz="2400" dirty="0" smtClean="0"/>
          </a:p>
          <a:p>
            <a:pPr algn="just" rtl="0"/>
            <a:r>
              <a:rPr lang="en-US" sz="2400" dirty="0" smtClean="0"/>
              <a:t>End product desired:</a:t>
            </a:r>
          </a:p>
          <a:p>
            <a:pPr marL="0" indent="0" algn="just" rtl="0">
              <a:buNone/>
            </a:pPr>
            <a:r>
              <a:rPr lang="en-US" sz="2400" dirty="0"/>
              <a:t> </a:t>
            </a:r>
            <a:r>
              <a:rPr lang="en-US" sz="2400" dirty="0" smtClean="0"/>
              <a:t>                filtrate and cake solid </a:t>
            </a:r>
            <a:endParaRPr lang="ar-IQ" sz="2400" dirty="0"/>
          </a:p>
        </p:txBody>
      </p:sp>
    </p:spTree>
    <p:extLst>
      <p:ext uri="{BB962C8B-B14F-4D97-AF65-F5344CB8AC3E}">
        <p14:creationId xmlns:p14="http://schemas.microsoft.com/office/powerpoint/2010/main" val="3911306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400" b="1" dirty="0" smtClean="0">
                <a:solidFill>
                  <a:schemeClr val="hlink"/>
                </a:solidFill>
              </a:rPr>
              <a:t> Filtration Equipment and systems </a:t>
            </a:r>
            <a:r>
              <a:rPr lang="en-US" dirty="0" smtClean="0"/>
              <a:t> </a:t>
            </a:r>
          </a:p>
        </p:txBody>
      </p:sp>
      <p:sp>
        <p:nvSpPr>
          <p:cNvPr id="10243" name="Rectangle 3"/>
          <p:cNvSpPr>
            <a:spLocks noGrp="1" noChangeArrowheads="1"/>
          </p:cNvSpPr>
          <p:nvPr>
            <p:ph idx="1"/>
          </p:nvPr>
        </p:nvSpPr>
        <p:spPr>
          <a:xfrm>
            <a:off x="468313" y="1268760"/>
            <a:ext cx="8229600" cy="5184575"/>
          </a:xfrm>
        </p:spPr>
        <p:txBody>
          <a:bodyPr>
            <a:normAutofit fontScale="92500" lnSpcReduction="10000"/>
          </a:bodyPr>
          <a:lstStyle/>
          <a:p>
            <a:pPr marL="0" indent="0" algn="just" rtl="0" eaLnBrk="1" hangingPunct="1">
              <a:lnSpc>
                <a:spcPct val="90000"/>
              </a:lnSpc>
              <a:buNone/>
            </a:pPr>
            <a:r>
              <a:rPr lang="ar-IQ" sz="2000" b="1" dirty="0" smtClean="0">
                <a:solidFill>
                  <a:schemeClr val="accent2"/>
                </a:solidFill>
              </a:rPr>
              <a:t>- </a:t>
            </a:r>
            <a:r>
              <a:rPr lang="en-US" sz="2400" b="1" dirty="0" smtClean="0">
                <a:solidFill>
                  <a:srgbClr val="C00000"/>
                </a:solidFill>
              </a:rPr>
              <a:t>gravity filters:</a:t>
            </a:r>
          </a:p>
          <a:p>
            <a:pPr algn="just" rtl="0" eaLnBrk="1" hangingPunct="1">
              <a:lnSpc>
                <a:spcPct val="150000"/>
              </a:lnSpc>
            </a:pPr>
            <a:r>
              <a:rPr lang="en-US" sz="1800" dirty="0" smtClean="0"/>
              <a:t>Employing thick granular beds </a:t>
            </a:r>
          </a:p>
          <a:p>
            <a:pPr algn="just" rtl="0" eaLnBrk="1" hangingPunct="1">
              <a:lnSpc>
                <a:spcPct val="150000"/>
              </a:lnSpc>
              <a:buFontTx/>
              <a:buNone/>
            </a:pPr>
            <a:r>
              <a:rPr lang="en-US" sz="1800" dirty="0" smtClean="0"/>
              <a:t>     are widely used in water</a:t>
            </a:r>
          </a:p>
          <a:p>
            <a:pPr algn="just" rtl="0" eaLnBrk="1" hangingPunct="1">
              <a:lnSpc>
                <a:spcPct val="150000"/>
              </a:lnSpc>
              <a:buFontTx/>
              <a:buNone/>
            </a:pPr>
            <a:r>
              <a:rPr lang="en-US" sz="1800" dirty="0" smtClean="0"/>
              <a:t>  </a:t>
            </a:r>
            <a:r>
              <a:rPr lang="en-US" sz="1800" dirty="0" smtClean="0"/>
              <a:t> filtration prior to </a:t>
            </a:r>
            <a:r>
              <a:rPr lang="en-US" sz="1800" dirty="0" err="1" smtClean="0"/>
              <a:t>distilation</a:t>
            </a:r>
            <a:r>
              <a:rPr lang="en-US" sz="1800" dirty="0" smtClean="0"/>
              <a:t> or deionization                                                                            e.g.    </a:t>
            </a:r>
            <a:r>
              <a:rPr lang="en-US" sz="1800" dirty="0" err="1" smtClean="0"/>
              <a:t>e.g</a:t>
            </a:r>
            <a:r>
              <a:rPr lang="en-US" sz="1800" dirty="0" smtClean="0"/>
              <a:t>: </a:t>
            </a:r>
            <a:r>
              <a:rPr lang="en-US" sz="1800" dirty="0" smtClean="0">
                <a:solidFill>
                  <a:schemeClr val="tx2"/>
                </a:solidFill>
              </a:rPr>
              <a:t>Sand Filter </a:t>
            </a:r>
          </a:p>
          <a:p>
            <a:pPr algn="just" rtl="0">
              <a:lnSpc>
                <a:spcPct val="150000"/>
              </a:lnSpc>
            </a:pPr>
            <a:r>
              <a:rPr lang="en-US" sz="1800" dirty="0" smtClean="0"/>
              <a:t> </a:t>
            </a:r>
            <a:r>
              <a:rPr lang="en-US" sz="1800" dirty="0" smtClean="0">
                <a:solidFill>
                  <a:schemeClr val="tx2">
                    <a:lumMod val="60000"/>
                    <a:lumOff val="40000"/>
                  </a:schemeClr>
                </a:solidFill>
              </a:rPr>
              <a:t>gravity bag filters  </a:t>
            </a:r>
            <a:r>
              <a:rPr lang="en-US" sz="1800" dirty="0" smtClean="0"/>
              <a:t>is applied to concentration</a:t>
            </a:r>
          </a:p>
          <a:p>
            <a:pPr marL="0" indent="0" algn="just" rtl="0">
              <a:lnSpc>
                <a:spcPct val="150000"/>
              </a:lnSpc>
              <a:buNone/>
            </a:pPr>
            <a:r>
              <a:rPr lang="en-US" sz="1800" dirty="0" smtClean="0"/>
              <a:t>      </a:t>
            </a:r>
            <a:r>
              <a:rPr lang="en-US" sz="1800" dirty="0" smtClean="0"/>
              <a:t>of magmas, such as milk of magnesia</a:t>
            </a:r>
          </a:p>
          <a:p>
            <a:pPr marL="0" indent="0" algn="just" rtl="0">
              <a:lnSpc>
                <a:spcPct val="90000"/>
              </a:lnSpc>
              <a:buNone/>
            </a:pPr>
            <a:endParaRPr lang="en-US" sz="1800" dirty="0" smtClean="0"/>
          </a:p>
          <a:p>
            <a:pPr marL="0" indent="0" algn="just" rtl="0">
              <a:lnSpc>
                <a:spcPct val="90000"/>
              </a:lnSpc>
              <a:buNone/>
            </a:pPr>
            <a:r>
              <a:rPr lang="en-US" sz="2400" dirty="0">
                <a:solidFill>
                  <a:srgbClr val="C00000"/>
                </a:solidFill>
              </a:rPr>
              <a:t>-</a:t>
            </a:r>
            <a:r>
              <a:rPr lang="en-US" sz="2400" dirty="0" smtClean="0"/>
              <a:t> </a:t>
            </a:r>
            <a:r>
              <a:rPr lang="en-US" sz="2400" b="1" dirty="0" smtClean="0">
                <a:solidFill>
                  <a:srgbClr val="C00000"/>
                </a:solidFill>
              </a:rPr>
              <a:t>vacuum filters:</a:t>
            </a:r>
          </a:p>
          <a:p>
            <a:pPr algn="just" rtl="0">
              <a:lnSpc>
                <a:spcPct val="150000"/>
              </a:lnSpc>
            </a:pPr>
            <a:r>
              <a:rPr lang="en-US" sz="1800" dirty="0" smtClean="0"/>
              <a:t> </a:t>
            </a:r>
            <a:r>
              <a:rPr lang="en-US" sz="1800" dirty="0" smtClean="0"/>
              <a:t>Are employed on </a:t>
            </a:r>
            <a:r>
              <a:rPr lang="en-US" sz="1800" dirty="0" err="1" smtClean="0"/>
              <a:t>alarge</a:t>
            </a:r>
            <a:r>
              <a:rPr lang="en-US" sz="1800" dirty="0" smtClean="0"/>
              <a:t> </a:t>
            </a:r>
            <a:r>
              <a:rPr lang="en-US" sz="1800" dirty="0" smtClean="0"/>
              <a:t>scale </a:t>
            </a:r>
            <a:r>
              <a:rPr lang="en-US" sz="1800" dirty="0" smtClean="0"/>
              <a:t>,but </a:t>
            </a:r>
            <a:r>
              <a:rPr lang="en-US" sz="1800" dirty="0" err="1" smtClean="0"/>
              <a:t>rarley</a:t>
            </a:r>
            <a:r>
              <a:rPr lang="en-US" sz="1800" dirty="0" smtClean="0"/>
              <a:t> used for collection </a:t>
            </a:r>
            <a:r>
              <a:rPr lang="en-US" sz="1800" dirty="0" smtClean="0"/>
              <a:t>of crystalline precipitates or for sterile filtration</a:t>
            </a:r>
            <a:r>
              <a:rPr lang="en-US" sz="1800" dirty="0"/>
              <a:t>. </a:t>
            </a:r>
            <a:endParaRPr lang="en-US" sz="1800" dirty="0" smtClean="0"/>
          </a:p>
          <a:p>
            <a:pPr algn="just" rtl="0">
              <a:lnSpc>
                <a:spcPct val="150000"/>
              </a:lnSpc>
            </a:pPr>
            <a:r>
              <a:rPr lang="en-US" sz="1800" dirty="0" smtClean="0">
                <a:solidFill>
                  <a:schemeClr val="tx2">
                    <a:lumMod val="60000"/>
                    <a:lumOff val="40000"/>
                  </a:schemeClr>
                </a:solidFill>
              </a:rPr>
              <a:t>Continuous drum filter system  </a:t>
            </a:r>
            <a:r>
              <a:rPr lang="en-US" sz="1800" dirty="0" smtClean="0"/>
              <a:t>, it is a cheap method  and we can collect large quantity in a short time.</a:t>
            </a:r>
          </a:p>
          <a:p>
            <a:pPr eaLnBrk="1" hangingPunct="1">
              <a:lnSpc>
                <a:spcPct val="150000"/>
              </a:lnSpc>
            </a:pPr>
            <a:endParaRPr lang="en-US" sz="1800" dirty="0" smtClean="0">
              <a:solidFill>
                <a:schemeClr val="accent2"/>
              </a:solidFill>
            </a:endParaRPr>
          </a:p>
        </p:txBody>
      </p:sp>
      <p:pic>
        <p:nvPicPr>
          <p:cNvPr id="10244" name="Picture 4" descr="S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052737"/>
            <a:ext cx="286818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901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611188" y="260350"/>
            <a:ext cx="374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zh-TW" sz="2400" b="1" dirty="0" smtClean="0">
                <a:solidFill>
                  <a:schemeClr val="accent2"/>
                </a:solidFill>
                <a:latin typeface="Times New Roman" pitchFamily="18" charset="0"/>
                <a:ea typeface="Arial Unicode MS" pitchFamily="34" charset="-128"/>
                <a:cs typeface="Arial Unicode MS" pitchFamily="34" charset="-128"/>
              </a:rPr>
              <a:t>Rotary </a:t>
            </a:r>
            <a:r>
              <a:rPr lang="en-US" altLang="zh-TW" sz="2400" b="1" dirty="0">
                <a:solidFill>
                  <a:schemeClr val="accent2"/>
                </a:solidFill>
                <a:latin typeface="Times New Roman" pitchFamily="18" charset="0"/>
                <a:ea typeface="Arial Unicode MS" pitchFamily="34" charset="-128"/>
                <a:cs typeface="Arial Unicode MS" pitchFamily="34" charset="-128"/>
              </a:rPr>
              <a:t>Vacuum Filter: </a:t>
            </a:r>
            <a:endParaRPr lang="zh-TW" altLang="en-US" sz="2400" b="1" dirty="0">
              <a:solidFill>
                <a:schemeClr val="accent2"/>
              </a:solidFill>
              <a:latin typeface="Times New Roman" pitchFamily="18" charset="0"/>
              <a:ea typeface="Arial Unicode MS" pitchFamily="34" charset="-128"/>
              <a:cs typeface="Arial Unicode MS" pitchFamily="34" charset="-128"/>
            </a:endParaRPr>
          </a:p>
        </p:txBody>
      </p:sp>
      <p:pic>
        <p:nvPicPr>
          <p:cNvPr id="4915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765175"/>
            <a:ext cx="76676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6"/>
          <p:cNvSpPr txBox="1">
            <a:spLocks noChangeArrowheads="1"/>
          </p:cNvSpPr>
          <p:nvPr/>
        </p:nvSpPr>
        <p:spPr bwMode="auto">
          <a:xfrm>
            <a:off x="755650" y="4652963"/>
            <a:ext cx="77041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5963" indent="-7159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lnSpc>
                <a:spcPct val="110000"/>
              </a:lnSpc>
              <a:spcAft>
                <a:spcPct val="50000"/>
              </a:spcAft>
            </a:pPr>
            <a:r>
              <a:rPr lang="zh-TW" altLang="en-US" sz="2400" b="1" dirty="0">
                <a:latin typeface="Times New Roman" pitchFamily="18" charset="0"/>
                <a:ea typeface="Arial Unicode MS" pitchFamily="34" charset="-128"/>
                <a:cs typeface="Arial Unicode MS" pitchFamily="34" charset="-128"/>
              </a:rPr>
              <a:t>* </a:t>
            </a:r>
            <a:r>
              <a:rPr lang="en-US" altLang="zh-TW" sz="2400" b="1" dirty="0">
                <a:latin typeface="Times New Roman" pitchFamily="18" charset="0"/>
                <a:ea typeface="Arial Unicode MS" pitchFamily="34" charset="-128"/>
                <a:cs typeface="Arial Unicode MS" pitchFamily="34" charset="-128"/>
              </a:rPr>
              <a:t>Rotate </a:t>
            </a:r>
            <a:r>
              <a:rPr lang="en-US" altLang="zh-TW" sz="2400" b="1" dirty="0">
                <a:solidFill>
                  <a:srgbClr val="A50021"/>
                </a:solidFill>
                <a:latin typeface="Times New Roman" pitchFamily="18" charset="0"/>
                <a:ea typeface="Arial Unicode MS" pitchFamily="34" charset="-128"/>
                <a:cs typeface="Arial Unicode MS" pitchFamily="34" charset="-128"/>
              </a:rPr>
              <a:t>at a low speed</a:t>
            </a:r>
            <a:r>
              <a:rPr lang="en-US" altLang="zh-TW" sz="2400" b="1" dirty="0">
                <a:latin typeface="Times New Roman" pitchFamily="18" charset="0"/>
                <a:ea typeface="Arial Unicode MS" pitchFamily="34" charset="-128"/>
                <a:cs typeface="Arial Unicode MS" pitchFamily="34" charset="-128"/>
              </a:rPr>
              <a:t> during the operation.</a:t>
            </a:r>
          </a:p>
          <a:p>
            <a:pPr eaLnBrk="1" hangingPunct="1">
              <a:lnSpc>
                <a:spcPct val="110000"/>
              </a:lnSpc>
              <a:spcAft>
                <a:spcPct val="30000"/>
              </a:spcAft>
            </a:pPr>
            <a:r>
              <a:rPr lang="en-US" altLang="zh-TW" sz="2400" b="1" dirty="0">
                <a:latin typeface="Times New Roman" pitchFamily="18" charset="0"/>
                <a:ea typeface="Arial Unicode MS" pitchFamily="34" charset="-128"/>
                <a:cs typeface="Arial Unicode MS" pitchFamily="34" charset="-128"/>
              </a:rPr>
              <a:t>* Pressure inside the drum is a </a:t>
            </a:r>
            <a:r>
              <a:rPr lang="en-US" altLang="zh-TW" sz="2400" b="1" dirty="0">
                <a:solidFill>
                  <a:srgbClr val="FF0000"/>
                </a:solidFill>
                <a:latin typeface="Times New Roman" pitchFamily="18" charset="0"/>
                <a:ea typeface="Arial Unicode MS" pitchFamily="34" charset="-128"/>
                <a:cs typeface="Arial Unicode MS" pitchFamily="34" charset="-128"/>
              </a:rPr>
              <a:t>partial vacuum</a:t>
            </a:r>
            <a:r>
              <a:rPr lang="en-US" altLang="zh-TW" sz="2400" b="1" dirty="0">
                <a:latin typeface="Times New Roman" pitchFamily="18" charset="0"/>
                <a:ea typeface="Arial Unicode MS" pitchFamily="34" charset="-128"/>
                <a:cs typeface="Arial Unicode MS" pitchFamily="34" charset="-128"/>
              </a:rPr>
              <a:t>.</a:t>
            </a:r>
            <a:endParaRPr lang="en-US" altLang="zh-TW" sz="2400" b="1" dirty="0">
              <a:latin typeface="Times New Roman" pitchFamily="18" charset="0"/>
              <a:ea typeface="Arial Unicode MS" pitchFamily="34" charset="-128"/>
              <a:cs typeface="Arial Unicode MS" pitchFamily="34" charset="-128"/>
              <a:sym typeface="Wingdings 2" pitchFamily="18" charset="2"/>
            </a:endParaRPr>
          </a:p>
          <a:p>
            <a:pPr eaLnBrk="1" hangingPunct="1">
              <a:spcAft>
                <a:spcPct val="30000"/>
              </a:spcAft>
            </a:pPr>
            <a:r>
              <a:rPr lang="en-US" altLang="zh-TW" sz="2400" b="1" dirty="0">
                <a:latin typeface="Times New Roman" pitchFamily="18" charset="0"/>
                <a:ea typeface="Arial Unicode MS" pitchFamily="34" charset="-128"/>
                <a:cs typeface="Arial Unicode MS" pitchFamily="34" charset="-128"/>
                <a:sym typeface="Wingdings 2" pitchFamily="18" charset="2"/>
              </a:rPr>
              <a:t>    </a:t>
            </a:r>
            <a:r>
              <a:rPr lang="en-US" altLang="zh-TW" sz="2400" b="1" dirty="0">
                <a:latin typeface="Times New Roman" pitchFamily="18" charset="0"/>
                <a:ea typeface="Arial Unicode MS" pitchFamily="34" charset="-128"/>
                <a:cs typeface="Arial Unicode MS" pitchFamily="34" charset="-128"/>
              </a:rPr>
              <a:t>	</a:t>
            </a:r>
            <a:r>
              <a:rPr lang="en-US" altLang="zh-TW" sz="2400" b="1" dirty="0">
                <a:solidFill>
                  <a:srgbClr val="CC00CC"/>
                </a:solidFill>
                <a:latin typeface="Times New Roman" pitchFamily="18" charset="0"/>
                <a:ea typeface="Arial Unicode MS" pitchFamily="34" charset="-128"/>
                <a:cs typeface="Arial Unicode MS" pitchFamily="34" charset="-128"/>
              </a:rPr>
              <a:t>Liquid is sucked through the filter cloth</a:t>
            </a:r>
            <a:r>
              <a:rPr lang="en-US" altLang="zh-TW" sz="2400" b="1" dirty="0">
                <a:latin typeface="Times New Roman" pitchFamily="18" charset="0"/>
                <a:ea typeface="Arial Unicode MS" pitchFamily="34" charset="-128"/>
                <a:cs typeface="Arial Unicode MS" pitchFamily="34" charset="-128"/>
              </a:rPr>
              <a:t> and solids are retained on the surface of the drum.</a:t>
            </a:r>
            <a:endParaRPr lang="zh-TW" altLang="en-US" sz="2400" b="1" dirty="0">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285463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88640"/>
            <a:ext cx="8229600" cy="792088"/>
          </a:xfrm>
        </p:spPr>
        <p:txBody>
          <a:bodyPr>
            <a:normAutofit/>
          </a:bodyPr>
          <a:lstStyle/>
          <a:p>
            <a:r>
              <a:rPr lang="en-US" sz="2800" b="1" dirty="0">
                <a:solidFill>
                  <a:schemeClr val="hlink"/>
                </a:solidFill>
              </a:rPr>
              <a:t>Rotary </a:t>
            </a:r>
            <a:r>
              <a:rPr lang="en-US" sz="2800" b="1" dirty="0" smtClean="0">
                <a:solidFill>
                  <a:schemeClr val="hlink"/>
                </a:solidFill>
              </a:rPr>
              <a:t>vacuum </a:t>
            </a:r>
            <a:r>
              <a:rPr lang="en-US" sz="2800" b="1" dirty="0">
                <a:solidFill>
                  <a:schemeClr val="hlink"/>
                </a:solidFill>
              </a:rPr>
              <a:t>filter (Rotary </a:t>
            </a:r>
            <a:r>
              <a:rPr lang="en-US" sz="2800" b="1" dirty="0" smtClean="0">
                <a:solidFill>
                  <a:schemeClr val="hlink"/>
                </a:solidFill>
              </a:rPr>
              <a:t>filter)</a:t>
            </a:r>
            <a:endParaRPr lang="ar-IQ" sz="2800" dirty="0" smtClean="0"/>
          </a:p>
        </p:txBody>
      </p:sp>
      <p:sp>
        <p:nvSpPr>
          <p:cNvPr id="15363" name="Rectangle 3"/>
          <p:cNvSpPr>
            <a:spLocks noGrp="1" noChangeArrowheads="1"/>
          </p:cNvSpPr>
          <p:nvPr>
            <p:ph idx="1"/>
          </p:nvPr>
        </p:nvSpPr>
        <p:spPr>
          <a:xfrm>
            <a:off x="457200" y="836712"/>
            <a:ext cx="8229600" cy="4744977"/>
          </a:xfrm>
        </p:spPr>
        <p:txBody>
          <a:bodyPr>
            <a:normAutofit fontScale="62500" lnSpcReduction="20000"/>
          </a:bodyPr>
          <a:lstStyle/>
          <a:p>
            <a:pPr algn="just" rtl="0" eaLnBrk="1" hangingPunct="1">
              <a:lnSpc>
                <a:spcPct val="80000"/>
              </a:lnSpc>
              <a:buFontTx/>
              <a:buNone/>
            </a:pPr>
            <a:endParaRPr lang="en-US" sz="2000" dirty="0" smtClean="0"/>
          </a:p>
          <a:p>
            <a:pPr algn="just" rtl="0">
              <a:lnSpc>
                <a:spcPct val="120000"/>
              </a:lnSpc>
            </a:pPr>
            <a:r>
              <a:rPr lang="en-US" sz="2000" dirty="0" smtClean="0"/>
              <a:t> </a:t>
            </a:r>
            <a:r>
              <a:rPr lang="en-US" sz="2900" dirty="0" smtClean="0"/>
              <a:t>The drum is dipped into the slurry and vacuum applied to the outlet, which is connected to the filtrate receiver. When the cake has formed, the cake drained or partially dried by vacuum.</a:t>
            </a:r>
          </a:p>
          <a:p>
            <a:pPr algn="just" rtl="0" eaLnBrk="1" hangingPunct="1">
              <a:lnSpc>
                <a:spcPct val="170000"/>
              </a:lnSpc>
            </a:pPr>
            <a:r>
              <a:rPr lang="en-US" sz="2900" dirty="0" smtClean="0"/>
              <a:t>The drum</a:t>
            </a:r>
            <a:r>
              <a:rPr lang="en-US" sz="2900" b="1" dirty="0" smtClean="0"/>
              <a:t> is sprayed with water to wash the cake. Retaining the vacuum connection drains the cake and produces partial dryness then, removed by a knife.</a:t>
            </a:r>
          </a:p>
          <a:p>
            <a:pPr algn="just" rtl="0" eaLnBrk="1" hangingPunct="1">
              <a:lnSpc>
                <a:spcPct val="170000"/>
              </a:lnSpc>
            </a:pPr>
            <a:r>
              <a:rPr lang="en-US" sz="2900" b="1" dirty="0" smtClean="0"/>
              <a:t>     When the solids of the slurry are too much that the filter cloth becomes blocked </a:t>
            </a:r>
            <a:r>
              <a:rPr lang="en-US" sz="2900" dirty="0" smtClean="0"/>
              <a:t>with the particles, </a:t>
            </a:r>
            <a:r>
              <a:rPr lang="en-US" sz="2900" b="1" dirty="0" smtClean="0"/>
              <a:t>a pre-coat filter</a:t>
            </a:r>
            <a:r>
              <a:rPr lang="en-US" sz="2900" dirty="0" smtClean="0"/>
              <a:t> may be used.  </a:t>
            </a:r>
            <a:r>
              <a:rPr lang="en-US" sz="2900" b="1" dirty="0" smtClean="0"/>
              <a:t>A pre-coat of filter aid</a:t>
            </a:r>
            <a:r>
              <a:rPr lang="en-US" sz="2900" dirty="0" smtClean="0"/>
              <a:t> is deposited on the drum prior to the filtration process.</a:t>
            </a:r>
            <a:endParaRPr lang="en-US" sz="2900" b="1" dirty="0" smtClean="0"/>
          </a:p>
          <a:p>
            <a:pPr algn="just" rtl="0" eaLnBrk="1" hangingPunct="1">
              <a:lnSpc>
                <a:spcPct val="170000"/>
              </a:lnSpc>
              <a:buFontTx/>
              <a:buNone/>
            </a:pPr>
            <a:endParaRPr lang="en-US" sz="2900" dirty="0" smtClean="0">
              <a:solidFill>
                <a:schemeClr val="accent2"/>
              </a:solidFill>
            </a:endParaRPr>
          </a:p>
          <a:p>
            <a:pPr algn="just" rtl="0" eaLnBrk="1" hangingPunct="1">
              <a:lnSpc>
                <a:spcPct val="170000"/>
              </a:lnSpc>
              <a:buFontTx/>
              <a:buNone/>
            </a:pPr>
            <a:r>
              <a:rPr lang="en-US" sz="2900" dirty="0" smtClean="0"/>
              <a:t> </a:t>
            </a:r>
            <a:endParaRPr lang="en-US" sz="2900" b="1" dirty="0" smtClean="0"/>
          </a:p>
        </p:txBody>
      </p:sp>
      <p:sp>
        <p:nvSpPr>
          <p:cNvPr id="2" name="مربع نص 1"/>
          <p:cNvSpPr txBox="1"/>
          <p:nvPr/>
        </p:nvSpPr>
        <p:spPr>
          <a:xfrm>
            <a:off x="5940152" y="4581128"/>
            <a:ext cx="2592288" cy="369332"/>
          </a:xfrm>
          <a:prstGeom prst="rect">
            <a:avLst/>
          </a:prstGeom>
          <a:noFill/>
        </p:spPr>
        <p:txBody>
          <a:bodyPr wrap="square" rtlCol="1">
            <a:spAutoFit/>
          </a:bodyPr>
          <a:lstStyle/>
          <a:p>
            <a:endParaRPr lang="ar-IQ" dirty="0"/>
          </a:p>
        </p:txBody>
      </p:sp>
      <p:sp>
        <p:nvSpPr>
          <p:cNvPr id="3" name="مربع نص 2"/>
          <p:cNvSpPr txBox="1"/>
          <p:nvPr/>
        </p:nvSpPr>
        <p:spPr>
          <a:xfrm>
            <a:off x="646808" y="4566027"/>
            <a:ext cx="4357240" cy="2031325"/>
          </a:xfrm>
          <a:prstGeom prst="rect">
            <a:avLst/>
          </a:prstGeom>
          <a:noFill/>
        </p:spPr>
        <p:txBody>
          <a:bodyPr wrap="square" rtlCol="1">
            <a:spAutoFit/>
          </a:bodyPr>
          <a:lstStyle/>
          <a:p>
            <a:pPr algn="just" rtl="0"/>
            <a:r>
              <a:rPr lang="en-US" b="1" dirty="0" smtClean="0">
                <a:solidFill>
                  <a:schemeClr val="hlink"/>
                </a:solidFill>
              </a:rPr>
              <a:t>Uses:</a:t>
            </a:r>
            <a:r>
              <a:rPr lang="en-US" dirty="0" smtClean="0"/>
              <a:t> </a:t>
            </a:r>
          </a:p>
          <a:p>
            <a:pPr algn="just" rtl="0"/>
            <a:r>
              <a:rPr lang="en-US" dirty="0" smtClean="0"/>
              <a:t>1- The rotary filter for continuous operation on large quantities of slurry.</a:t>
            </a:r>
          </a:p>
          <a:p>
            <a:pPr algn="just" rtl="0"/>
            <a:r>
              <a:rPr lang="en-US" dirty="0" smtClean="0"/>
              <a:t>     2- Suitable for slurry contains considerable amounts of solids in the range 15-30%.</a:t>
            </a:r>
          </a:p>
          <a:p>
            <a:endParaRPr lang="ar-IQ" dirty="0"/>
          </a:p>
        </p:txBody>
      </p:sp>
      <p:sp>
        <p:nvSpPr>
          <p:cNvPr id="4" name="مربع نص 3"/>
          <p:cNvSpPr txBox="1"/>
          <p:nvPr/>
        </p:nvSpPr>
        <p:spPr>
          <a:xfrm>
            <a:off x="6012160" y="6597352"/>
            <a:ext cx="2664296" cy="369332"/>
          </a:xfrm>
          <a:prstGeom prst="rect">
            <a:avLst/>
          </a:prstGeom>
          <a:noFill/>
        </p:spPr>
        <p:txBody>
          <a:bodyPr wrap="square" rtlCol="1">
            <a:spAutoFit/>
          </a:bodyPr>
          <a:lstStyle/>
          <a:p>
            <a:endParaRPr lang="ar-IQ" dirty="0"/>
          </a:p>
        </p:txBody>
      </p:sp>
      <p:pic>
        <p:nvPicPr>
          <p:cNvPr id="8" name="Picture 4" descr="DRUM1"/>
          <p:cNvPicPr>
            <a:picLocks noChangeAspect="1" noChangeArrowheads="1"/>
          </p:cNvPicPr>
          <p:nvPr/>
        </p:nvPicPr>
        <p:blipFill rotWithShape="1">
          <a:blip r:embed="rId2">
            <a:extLst>
              <a:ext uri="{28A0092B-C50C-407E-A947-70E740481C1C}">
                <a14:useLocalDpi xmlns:a14="http://schemas.microsoft.com/office/drawing/2010/main" val="0"/>
              </a:ext>
            </a:extLst>
          </a:blip>
          <a:srcRect l="36491" t="91924" r="27019"/>
          <a:stretch/>
        </p:blipFill>
        <p:spPr bwMode="auto">
          <a:xfrm>
            <a:off x="6492346" y="6540285"/>
            <a:ext cx="1392022" cy="31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0" b="15200"/>
          <a:stretch/>
        </p:blipFill>
        <p:spPr bwMode="auto">
          <a:xfrm>
            <a:off x="5004048" y="4077072"/>
            <a:ext cx="412090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350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332657"/>
            <a:ext cx="8229600" cy="2088231"/>
          </a:xfrm>
        </p:spPr>
        <p:txBody>
          <a:bodyPr>
            <a:normAutofit lnSpcReduction="10000"/>
          </a:bodyPr>
          <a:lstStyle/>
          <a:p>
            <a:pPr algn="just" rtl="0" eaLnBrk="1" hangingPunct="1">
              <a:lnSpc>
                <a:spcPct val="80000"/>
              </a:lnSpc>
            </a:pPr>
            <a:r>
              <a:rPr lang="en-US" sz="2400" b="1" dirty="0" smtClean="0">
                <a:solidFill>
                  <a:srgbClr val="C00000"/>
                </a:solidFill>
              </a:rPr>
              <a:t>- Pressure Filters:</a:t>
            </a:r>
            <a:endParaRPr lang="en-US" sz="2000" dirty="0" smtClean="0"/>
          </a:p>
          <a:p>
            <a:pPr algn="just" rtl="0" eaLnBrk="1" hangingPunct="1">
              <a:lnSpc>
                <a:spcPct val="80000"/>
              </a:lnSpc>
            </a:pPr>
            <a:r>
              <a:rPr lang="en-US" sz="2000" dirty="0" smtClean="0"/>
              <a:t>Example is </a:t>
            </a:r>
            <a:r>
              <a:rPr lang="en-US" sz="2000" dirty="0" smtClean="0">
                <a:solidFill>
                  <a:schemeClr val="tx2">
                    <a:lumMod val="60000"/>
                    <a:lumOff val="40000"/>
                  </a:schemeClr>
                </a:solidFill>
              </a:rPr>
              <a:t>plate and frame filter press.</a:t>
            </a:r>
          </a:p>
          <a:p>
            <a:pPr algn="just" rtl="0">
              <a:spcAft>
                <a:spcPct val="40000"/>
              </a:spcAft>
            </a:pPr>
            <a:r>
              <a:rPr lang="en-US" altLang="zh-TW" sz="2000" dirty="0">
                <a:latin typeface="Times New Roman" pitchFamily="18" charset="0"/>
                <a:ea typeface="Arial Unicode MS" pitchFamily="34" charset="-128"/>
                <a:cs typeface="+mj-cs"/>
              </a:rPr>
              <a:t>The most common type, but less common for </a:t>
            </a:r>
            <a:r>
              <a:rPr lang="en-US" altLang="zh-TW" sz="2000" dirty="0" err="1">
                <a:latin typeface="Times New Roman" pitchFamily="18" charset="0"/>
                <a:ea typeface="Arial Unicode MS" pitchFamily="34" charset="-128"/>
                <a:cs typeface="+mj-cs"/>
              </a:rPr>
              <a:t>bioseparations</a:t>
            </a:r>
            <a:r>
              <a:rPr lang="en-US" altLang="zh-TW" sz="2000" dirty="0">
                <a:latin typeface="Times New Roman" pitchFamily="18" charset="0"/>
                <a:ea typeface="Arial Unicode MS" pitchFamily="34" charset="-128"/>
                <a:cs typeface="+mj-cs"/>
              </a:rPr>
              <a:t>.</a:t>
            </a:r>
          </a:p>
          <a:p>
            <a:pPr algn="just" rtl="0">
              <a:lnSpc>
                <a:spcPct val="110000"/>
              </a:lnSpc>
              <a:spcAft>
                <a:spcPct val="40000"/>
              </a:spcAft>
            </a:pPr>
            <a:r>
              <a:rPr lang="en-US" altLang="zh-TW" sz="2000" dirty="0">
                <a:latin typeface="Times New Roman" pitchFamily="18" charset="0"/>
                <a:ea typeface="Arial Unicode MS" pitchFamily="34" charset="-128"/>
                <a:cs typeface="+mj-cs"/>
              </a:rPr>
              <a:t>* Used where a relatively dry cake discharge is desired.</a:t>
            </a:r>
          </a:p>
          <a:p>
            <a:pPr algn="just" rtl="0">
              <a:lnSpc>
                <a:spcPct val="110000"/>
              </a:lnSpc>
              <a:spcAft>
                <a:spcPct val="40000"/>
              </a:spcAft>
            </a:pPr>
            <a:r>
              <a:rPr lang="en-US" altLang="zh-TW" sz="2000" dirty="0">
                <a:latin typeface="Times New Roman" pitchFamily="18" charset="0"/>
                <a:ea typeface="Arial Unicode MS" pitchFamily="34" charset="-128"/>
                <a:cs typeface="+mj-cs"/>
              </a:rPr>
              <a:t>* Cake removal: open the whole assembly</a:t>
            </a:r>
            <a:endParaRPr lang="zh-TW" altLang="en-US" sz="2000" dirty="0">
              <a:latin typeface="Times New Roman" pitchFamily="18" charset="0"/>
              <a:ea typeface="Arial Unicode MS" pitchFamily="34" charset="-128"/>
              <a:cs typeface="+mj-cs"/>
            </a:endParaRPr>
          </a:p>
          <a:p>
            <a:pPr marL="0" indent="0" algn="l" rtl="0" eaLnBrk="1" hangingPunct="1">
              <a:lnSpc>
                <a:spcPct val="80000"/>
              </a:lnSpc>
              <a:buNone/>
            </a:pPr>
            <a:endParaRPr lang="en-US" sz="2000" dirty="0" smtClean="0">
              <a:solidFill>
                <a:schemeClr val="tx2">
                  <a:lumMod val="60000"/>
                  <a:lumOff val="40000"/>
                </a:schemeClr>
              </a:solidFill>
            </a:endParaRPr>
          </a:p>
        </p:txBody>
      </p:sp>
      <p:pic>
        <p:nvPicPr>
          <p:cNvPr id="6" name="Picture 4" descr="Mostafa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85"/>
          <a:stretch/>
        </p:blipFill>
        <p:spPr bwMode="auto">
          <a:xfrm>
            <a:off x="5004048" y="2204864"/>
            <a:ext cx="3744664" cy="42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ostafa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74" t="94118" r="49692"/>
          <a:stretch/>
        </p:blipFill>
        <p:spPr bwMode="auto">
          <a:xfrm>
            <a:off x="3058682" y="6267318"/>
            <a:ext cx="3099662" cy="29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01"/>
          <a:stretch/>
        </p:blipFill>
        <p:spPr bwMode="auto">
          <a:xfrm>
            <a:off x="277589" y="2332262"/>
            <a:ext cx="4330924" cy="37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843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4624"/>
            <a:ext cx="8229600" cy="1008112"/>
          </a:xfrm>
        </p:spPr>
        <p:txBody>
          <a:bodyPr>
            <a:normAutofit/>
          </a:bodyPr>
          <a:lstStyle/>
          <a:p>
            <a:pPr eaLnBrk="1" hangingPunct="1"/>
            <a:r>
              <a:rPr lang="en-US" sz="2800" b="1" dirty="0" smtClean="0">
                <a:solidFill>
                  <a:schemeClr val="hlink"/>
                </a:solidFill>
              </a:rPr>
              <a:t>Application of solid/liquid filtration</a:t>
            </a:r>
          </a:p>
        </p:txBody>
      </p:sp>
      <p:sp>
        <p:nvSpPr>
          <p:cNvPr id="3075" name="Rectangle 3"/>
          <p:cNvSpPr>
            <a:spLocks noGrp="1" noChangeArrowheads="1"/>
          </p:cNvSpPr>
          <p:nvPr>
            <p:ph idx="1"/>
          </p:nvPr>
        </p:nvSpPr>
        <p:spPr>
          <a:xfrm>
            <a:off x="457200" y="1052736"/>
            <a:ext cx="8229600" cy="5073427"/>
          </a:xfrm>
        </p:spPr>
        <p:txBody>
          <a:bodyPr>
            <a:normAutofit fontScale="92500" lnSpcReduction="10000"/>
          </a:bodyPr>
          <a:lstStyle/>
          <a:p>
            <a:pPr algn="just" rtl="0" eaLnBrk="1" hangingPunct="1"/>
            <a:r>
              <a:rPr lang="en-US" sz="2600" dirty="0" smtClean="0">
                <a:cs typeface="+mj-cs"/>
              </a:rPr>
              <a:t>1-  Improvement of the appearance of solutions, mouth washes, etc.....</a:t>
            </a:r>
          </a:p>
          <a:p>
            <a:pPr algn="just" rtl="0" eaLnBrk="1" hangingPunct="1"/>
            <a:r>
              <a:rPr lang="en-US" sz="2600" dirty="0" smtClean="0">
                <a:cs typeface="+mj-cs"/>
              </a:rPr>
              <a:t>2- Removal of potential irritants, e.g. from eye drop preparations or solutions applied to mucous membranes.</a:t>
            </a:r>
          </a:p>
          <a:p>
            <a:pPr algn="just" rtl="0" eaLnBrk="1" hangingPunct="1"/>
            <a:r>
              <a:rPr lang="en-US" sz="2600" dirty="0" smtClean="0">
                <a:cs typeface="+mj-cs"/>
              </a:rPr>
              <a:t>3- Recovery of desired solid material from suspension or slurry ,e.g. to obtain drug after crystallization process.</a:t>
            </a:r>
          </a:p>
          <a:p>
            <a:pPr algn="just" rtl="0" eaLnBrk="1" hangingPunct="1"/>
            <a:r>
              <a:rPr lang="en-US" sz="2600" dirty="0" smtClean="0">
                <a:cs typeface="+mj-cs"/>
              </a:rPr>
              <a:t>4- Certain operations, such as the extraction of vegetable drugs with a solvent, may yield a turbid product with a small quantity fine suspended colloidal matter; this can be removed by filtration.</a:t>
            </a:r>
          </a:p>
          <a:p>
            <a:pPr algn="just" rtl="0" eaLnBrk="1" hangingPunct="1"/>
            <a:r>
              <a:rPr lang="en-US" sz="2600" dirty="0" smtClean="0">
                <a:cs typeface="+mj-cs"/>
              </a:rPr>
              <a:t>5- Detection of microorganisms present in liquids, This can be achieved by analyzing a suitable filter on which the bacteria are retained .This method can also be used to assess the efficiency of preservatives. </a:t>
            </a:r>
          </a:p>
          <a:p>
            <a:pPr algn="just" rtl="0" eaLnBrk="1" hangingPunct="1"/>
            <a:endParaRPr lang="en-US" sz="2400" dirty="0" smtClean="0">
              <a:solidFill>
                <a:schemeClr val="accent2"/>
              </a:solidFill>
            </a:endParaRPr>
          </a:p>
        </p:txBody>
      </p:sp>
    </p:spTree>
    <p:extLst>
      <p:ext uri="{BB962C8B-B14F-4D97-AF65-F5344CB8AC3E}">
        <p14:creationId xmlns:p14="http://schemas.microsoft.com/office/powerpoint/2010/main" val="3925728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476250"/>
            <a:ext cx="8229600" cy="288925"/>
          </a:xfrm>
        </p:spPr>
        <p:txBody>
          <a:bodyPr>
            <a:normAutofit fontScale="90000"/>
          </a:bodyPr>
          <a:lstStyle/>
          <a:p>
            <a:pPr eaLnBrk="1" hangingPunct="1"/>
            <a:r>
              <a:rPr lang="en-US" sz="2400" b="1" smtClean="0"/>
              <a:t/>
            </a:r>
            <a:br>
              <a:rPr lang="en-US" sz="2400" b="1" smtClean="0"/>
            </a:br>
            <a:r>
              <a:rPr lang="en-US" sz="2400" b="1" smtClean="0">
                <a:solidFill>
                  <a:schemeClr val="hlink"/>
                </a:solidFill>
              </a:rPr>
              <a:t>Plate and Frame</a:t>
            </a:r>
            <a:r>
              <a:rPr lang="en-US" sz="2400" smtClean="0">
                <a:solidFill>
                  <a:schemeClr val="hlink"/>
                </a:solidFill>
              </a:rPr>
              <a:t> </a:t>
            </a:r>
            <a:r>
              <a:rPr lang="en-US" sz="2400" b="1" smtClean="0">
                <a:solidFill>
                  <a:schemeClr val="hlink"/>
                </a:solidFill>
              </a:rPr>
              <a:t>Filter Press</a:t>
            </a:r>
            <a:r>
              <a:rPr lang="en-US" sz="4000" b="1" smtClean="0"/>
              <a:t/>
            </a:r>
            <a:br>
              <a:rPr lang="en-US" sz="4000" b="1" smtClean="0"/>
            </a:br>
            <a:endParaRPr lang="en-US" sz="4000" b="1" smtClean="0"/>
          </a:p>
        </p:txBody>
      </p:sp>
      <p:sp>
        <p:nvSpPr>
          <p:cNvPr id="21507" name="Rectangle 3"/>
          <p:cNvSpPr>
            <a:spLocks noGrp="1" noChangeArrowheads="1"/>
          </p:cNvSpPr>
          <p:nvPr>
            <p:ph idx="1"/>
          </p:nvPr>
        </p:nvSpPr>
        <p:spPr>
          <a:xfrm>
            <a:off x="611188" y="1052512"/>
            <a:ext cx="8229600" cy="5328815"/>
          </a:xfrm>
        </p:spPr>
        <p:txBody>
          <a:bodyPr/>
          <a:lstStyle/>
          <a:p>
            <a:pPr algn="just" rtl="0" eaLnBrk="1" hangingPunct="1"/>
            <a:r>
              <a:rPr lang="en-US" sz="2000" dirty="0" smtClean="0"/>
              <a:t>This press is made up of </a:t>
            </a:r>
            <a:r>
              <a:rPr lang="en-US" sz="2000" b="1" dirty="0" smtClean="0"/>
              <a:t>two units,</a:t>
            </a:r>
            <a:r>
              <a:rPr lang="en-US" sz="2000" dirty="0" smtClean="0"/>
              <a:t> known respectively as </a:t>
            </a:r>
            <a:r>
              <a:rPr lang="en-US" sz="2000" b="1" dirty="0" smtClean="0"/>
              <a:t>plates and frames</a:t>
            </a:r>
            <a:r>
              <a:rPr lang="en-US" sz="2000" dirty="0" smtClean="0"/>
              <a:t>, with a filter medium, usually filter cloth, between the two. </a:t>
            </a:r>
          </a:p>
          <a:p>
            <a:pPr algn="just" rtl="0" eaLnBrk="1" hangingPunct="1"/>
            <a:r>
              <a:rPr lang="en-US" sz="2000" dirty="0" smtClean="0"/>
              <a:t>The frame is </a:t>
            </a:r>
            <a:r>
              <a:rPr lang="en-US" sz="2000" b="1" dirty="0" smtClean="0"/>
              <a:t>open,</a:t>
            </a:r>
            <a:r>
              <a:rPr lang="en-US" sz="2000" dirty="0" smtClean="0"/>
              <a:t> with an inlet for the slurry, while the plate has grooved surface to support the filter cloth, and with an outlet for the filtrate.</a:t>
            </a:r>
            <a:endParaRPr lang="en-US" sz="2000" b="1" dirty="0" smtClean="0"/>
          </a:p>
          <a:p>
            <a:pPr algn="just" rtl="0" eaLnBrk="1" hangingPunct="1"/>
            <a:endParaRPr lang="en-US" sz="2000" b="1" dirty="0" smtClean="0"/>
          </a:p>
          <a:p>
            <a:pPr algn="just" rtl="0" eaLnBrk="1" hangingPunct="1">
              <a:buFontTx/>
              <a:buNone/>
            </a:pPr>
            <a:r>
              <a:rPr lang="en-US" sz="2000" b="1" dirty="0" smtClean="0"/>
              <a:t> The operation</a:t>
            </a:r>
          </a:p>
          <a:p>
            <a:pPr algn="just" rtl="0" eaLnBrk="1" hangingPunct="1"/>
            <a:r>
              <a:rPr lang="en-US" sz="2000" dirty="0" smtClean="0"/>
              <a:t> The slurry enters the frame from the feed channel,</a:t>
            </a:r>
          </a:p>
          <a:p>
            <a:pPr algn="just" rtl="0" eaLnBrk="1" hangingPunct="1"/>
            <a:r>
              <a:rPr lang="en-US" sz="2000" dirty="0" smtClean="0"/>
              <a:t> The filtrate passes through the filter medium on to the surface of the plate while the solids form a filter cake in the frame. </a:t>
            </a:r>
          </a:p>
          <a:p>
            <a:pPr algn="just" rtl="0" eaLnBrk="1" hangingPunct="1"/>
            <a:r>
              <a:rPr lang="en-US" sz="2000" dirty="0" smtClean="0"/>
              <a:t>The filtrate then drained down the surface of the plate , between the projections on the surface and escapes from the outlet. </a:t>
            </a:r>
          </a:p>
          <a:p>
            <a:pPr algn="just" rtl="0" eaLnBrk="1" hangingPunct="1"/>
            <a:r>
              <a:rPr lang="en-US" sz="2000" dirty="0" smtClean="0"/>
              <a:t>Filtration is continued until the frame is filled with filter cake, when the process is stopped , the frame emptied, and the cycle re-started.</a:t>
            </a:r>
          </a:p>
          <a:p>
            <a:pPr eaLnBrk="1" hangingPunct="1">
              <a:buFontTx/>
              <a:buNone/>
            </a:pPr>
            <a:endParaRPr lang="en-US" sz="2000" dirty="0" smtClean="0">
              <a:solidFill>
                <a:schemeClr val="accent2"/>
              </a:solidFill>
            </a:endParaRPr>
          </a:p>
        </p:txBody>
      </p:sp>
    </p:spTree>
    <p:extLst>
      <p:ext uri="{BB962C8B-B14F-4D97-AF65-F5344CB8AC3E}">
        <p14:creationId xmlns:p14="http://schemas.microsoft.com/office/powerpoint/2010/main" val="966673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3321660"/>
          </a:xfrm>
        </p:spPr>
        <p:txBody>
          <a:bodyPr>
            <a:normAutofit/>
          </a:bodyPr>
          <a:lstStyle/>
          <a:p>
            <a:pPr algn="l" rtl="0"/>
            <a:r>
              <a:rPr lang="en-US" sz="2400" b="1" dirty="0" smtClean="0">
                <a:solidFill>
                  <a:schemeClr val="tx2"/>
                </a:solidFill>
              </a:rPr>
              <a:t>Disc filter :</a:t>
            </a:r>
          </a:p>
          <a:p>
            <a:pPr algn="l" rtl="0"/>
            <a:r>
              <a:rPr lang="en-US" sz="2400" dirty="0" smtClean="0"/>
              <a:t>is applied to assemblies of felt or paper filter discs sealed into pressure case.</a:t>
            </a:r>
          </a:p>
          <a:p>
            <a:pPr algn="l" rtl="0"/>
            <a:r>
              <a:rPr lang="en-US" sz="2400" dirty="0" smtClean="0"/>
              <a:t>The discs may be preassembly into self- supporting unit or each disc may rest on an individual screen or plate.</a:t>
            </a:r>
          </a:p>
          <a:p>
            <a:pPr algn="l" rtl="0"/>
            <a:r>
              <a:rPr lang="en-US" sz="2400" dirty="0" smtClean="0"/>
              <a:t>Compactness, portability and cleanliness are obvious advantages of it.</a:t>
            </a:r>
          </a:p>
          <a:p>
            <a:pPr marL="0" indent="0" algn="l" rtl="0">
              <a:buNone/>
            </a:pPr>
            <a:r>
              <a:rPr lang="en-US" sz="2400" dirty="0" smtClean="0"/>
              <a:t> </a:t>
            </a:r>
          </a:p>
          <a:p>
            <a:pPr algn="l" rtl="0"/>
            <a:endParaRPr lang="ar-IQ" sz="2000" dirty="0"/>
          </a:p>
        </p:txBody>
      </p:sp>
      <p:sp>
        <p:nvSpPr>
          <p:cNvPr id="4" name="مربع نص 3"/>
          <p:cNvSpPr txBox="1"/>
          <p:nvPr/>
        </p:nvSpPr>
        <p:spPr>
          <a:xfrm>
            <a:off x="1331640" y="4149080"/>
            <a:ext cx="2376264" cy="369332"/>
          </a:xfrm>
          <a:prstGeom prst="rect">
            <a:avLst/>
          </a:prstGeom>
          <a:noFill/>
        </p:spPr>
        <p:txBody>
          <a:bodyPr wrap="square" rtlCol="1">
            <a:spAutoFit/>
          </a:bodyPr>
          <a:lstStyle/>
          <a:p>
            <a:endParaRPr lang="ar-IQ" dirty="0"/>
          </a:p>
        </p:txBody>
      </p:sp>
      <p:pic>
        <p:nvPicPr>
          <p:cNvPr id="1026" name="Picture 2" descr="C:\Users\new\Desktop\ss-disc-filter-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12976"/>
            <a:ext cx="3816424" cy="302932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5220072" y="3212976"/>
            <a:ext cx="2952328" cy="369332"/>
          </a:xfrm>
          <a:prstGeom prst="rect">
            <a:avLst/>
          </a:prstGeom>
          <a:noFill/>
        </p:spPr>
        <p:txBody>
          <a:bodyPr wrap="square" rtlCol="1">
            <a:spAutoFit/>
          </a:bodyPr>
          <a:lstStyle/>
          <a:p>
            <a:endParaRPr lang="ar-IQ" dirty="0"/>
          </a:p>
        </p:txBody>
      </p:sp>
      <p:pic>
        <p:nvPicPr>
          <p:cNvPr id="1027" name="Picture 3" descr="C:\Users\new\Desktop\pct_3837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12976"/>
            <a:ext cx="316835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26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11188" y="836613"/>
            <a:ext cx="7777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zh-TW" sz="2000" b="1" dirty="0" smtClean="0">
                <a:solidFill>
                  <a:schemeClr val="tx2">
                    <a:lumMod val="60000"/>
                    <a:lumOff val="40000"/>
                  </a:schemeClr>
                </a:solidFill>
                <a:latin typeface="Times New Roman" pitchFamily="18" charset="0"/>
                <a:ea typeface="Arial Unicode MS" pitchFamily="34" charset="-128"/>
                <a:cs typeface="Arial Unicode MS" pitchFamily="34" charset="-128"/>
              </a:rPr>
              <a:t>Vertical </a:t>
            </a:r>
            <a:r>
              <a:rPr lang="en-US" altLang="zh-TW" sz="2000" b="1" dirty="0">
                <a:solidFill>
                  <a:schemeClr val="tx2">
                    <a:lumMod val="60000"/>
                    <a:lumOff val="40000"/>
                  </a:schemeClr>
                </a:solidFill>
                <a:latin typeface="Times New Roman" pitchFamily="18" charset="0"/>
                <a:ea typeface="Arial Unicode MS" pitchFamily="34" charset="-128"/>
                <a:cs typeface="Arial Unicode MS" pitchFamily="34" charset="-128"/>
              </a:rPr>
              <a:t>Leaf Filter and Candle Type Vertical Tank Filter </a:t>
            </a:r>
            <a:r>
              <a:rPr lang="en-US" altLang="zh-TW" sz="2000" b="1" dirty="0" smtClean="0">
                <a:solidFill>
                  <a:schemeClr val="tx2">
                    <a:lumMod val="60000"/>
                    <a:lumOff val="40000"/>
                  </a:schemeClr>
                </a:solidFill>
                <a:latin typeface="Times New Roman" pitchFamily="18" charset="0"/>
                <a:ea typeface="Arial Unicode MS" pitchFamily="34" charset="-128"/>
                <a:cs typeface="Arial Unicode MS" pitchFamily="34" charset="-128"/>
              </a:rPr>
              <a:t>: </a:t>
            </a:r>
            <a:endParaRPr lang="zh-TW" altLang="en-US" sz="2000" b="1" dirty="0">
              <a:solidFill>
                <a:schemeClr val="tx2">
                  <a:lumMod val="60000"/>
                  <a:lumOff val="40000"/>
                </a:schemeClr>
              </a:solidFill>
              <a:latin typeface="Times New Roman" pitchFamily="18" charset="0"/>
              <a:ea typeface="Arial Unicode MS" pitchFamily="34" charset="-128"/>
              <a:cs typeface="Arial Unicode MS" pitchFamily="34" charset="-128"/>
            </a:endParaRPr>
          </a:p>
        </p:txBody>
      </p:sp>
      <p:pic>
        <p:nvPicPr>
          <p:cNvPr id="48131"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270000"/>
            <a:ext cx="48958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p:cNvSpPr txBox="1">
            <a:spLocks noChangeArrowheads="1"/>
          </p:cNvSpPr>
          <p:nvPr/>
        </p:nvSpPr>
        <p:spPr bwMode="auto">
          <a:xfrm>
            <a:off x="684213" y="4510088"/>
            <a:ext cx="8208962"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just" rtl="0" eaLnBrk="1" hangingPunct="1">
              <a:spcAft>
                <a:spcPct val="40000"/>
              </a:spcAft>
            </a:pPr>
            <a:r>
              <a:rPr lang="zh-TW" altLang="en-US" sz="2400" b="1" dirty="0">
                <a:latin typeface="Times New Roman" pitchFamily="18" charset="0"/>
                <a:ea typeface="Arial Unicode MS" pitchFamily="34" charset="-128"/>
                <a:cs typeface="Arial Unicode MS" pitchFamily="34" charset="-128"/>
              </a:rPr>
              <a:t>* </a:t>
            </a:r>
            <a:r>
              <a:rPr lang="en-US" altLang="zh-TW" sz="2400" dirty="0">
                <a:latin typeface="Times New Roman" pitchFamily="18" charset="0"/>
                <a:ea typeface="Arial Unicode MS" pitchFamily="34" charset="-128"/>
                <a:cs typeface="Arial Unicode MS" pitchFamily="34" charset="-128"/>
              </a:rPr>
              <a:t>Have a relatively high filtration area per volume.</a:t>
            </a:r>
            <a:endParaRPr lang="en-US" altLang="zh-TW" sz="2400" dirty="0">
              <a:latin typeface="Times New Roman" pitchFamily="18" charset="0"/>
              <a:ea typeface="Arial Unicode MS" pitchFamily="34" charset="-128"/>
              <a:cs typeface="Arial Unicode MS" pitchFamily="34" charset="-128"/>
              <a:sym typeface="Wingdings 2" pitchFamily="18" charset="2"/>
            </a:endParaRPr>
          </a:p>
          <a:p>
            <a:pPr algn="just" rtl="0" eaLnBrk="1" hangingPunct="1">
              <a:spcAft>
                <a:spcPct val="40000"/>
              </a:spcAft>
            </a:pPr>
            <a:r>
              <a:rPr lang="en-US" altLang="zh-TW" sz="2400" dirty="0">
                <a:latin typeface="Times New Roman" pitchFamily="18" charset="0"/>
                <a:ea typeface="Arial Unicode MS" pitchFamily="34" charset="-128"/>
                <a:cs typeface="Arial Unicode MS" pitchFamily="34" charset="-128"/>
                <a:sym typeface="Wingdings 2" pitchFamily="18" charset="2"/>
              </a:rPr>
              <a:t>     </a:t>
            </a:r>
            <a:r>
              <a:rPr lang="en-US" altLang="zh-TW" sz="2400" dirty="0">
                <a:latin typeface="Times New Roman" pitchFamily="18" charset="0"/>
                <a:ea typeface="Arial Unicode MS" pitchFamily="34" charset="-128"/>
                <a:cs typeface="Arial Unicode MS" pitchFamily="34" charset="-128"/>
              </a:rPr>
              <a:t> Require only a small floor area.</a:t>
            </a:r>
          </a:p>
          <a:p>
            <a:pPr algn="just" rtl="0" eaLnBrk="1" hangingPunct="1">
              <a:spcAft>
                <a:spcPct val="40000"/>
              </a:spcAft>
            </a:pPr>
            <a:r>
              <a:rPr lang="en-US" altLang="zh-TW" sz="2400" dirty="0">
                <a:latin typeface="Times New Roman" pitchFamily="18" charset="0"/>
                <a:ea typeface="Arial Unicode MS" pitchFamily="34" charset="-128"/>
                <a:cs typeface="Arial Unicode MS" pitchFamily="34" charset="-128"/>
              </a:rPr>
              <a:t>* Filter cake is formed on the external surface of the tubes.</a:t>
            </a:r>
          </a:p>
          <a:p>
            <a:pPr algn="just" rtl="0" eaLnBrk="1" hangingPunct="1">
              <a:spcAft>
                <a:spcPct val="40000"/>
              </a:spcAft>
            </a:pPr>
            <a:r>
              <a:rPr lang="en-US" altLang="zh-TW" sz="2400" dirty="0">
                <a:latin typeface="Times New Roman" pitchFamily="18" charset="0"/>
                <a:ea typeface="Arial Unicode MS" pitchFamily="34" charset="-128"/>
                <a:cs typeface="Arial Unicode MS" pitchFamily="34" charset="-128"/>
              </a:rPr>
              <a:t>* The tubes are cleaned by backwashing.</a:t>
            </a:r>
            <a:endParaRPr lang="zh-TW" altLang="en-US" sz="2400" dirty="0">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835924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pPr marL="0" indent="0" algn="l" rtl="0">
              <a:buNone/>
            </a:pPr>
            <a:r>
              <a:rPr lang="en-US" sz="2400" b="1" dirty="0">
                <a:solidFill>
                  <a:schemeClr val="accent1"/>
                </a:solidFill>
              </a:rPr>
              <a:t>C</a:t>
            </a:r>
            <a:r>
              <a:rPr lang="en-US" sz="2400" b="1" dirty="0" smtClean="0">
                <a:solidFill>
                  <a:schemeClr val="accent1"/>
                </a:solidFill>
              </a:rPr>
              <a:t>artilage filter:</a:t>
            </a:r>
          </a:p>
          <a:p>
            <a:pPr algn="l" rtl="0"/>
            <a:r>
              <a:rPr lang="en-US" sz="2400" dirty="0" smtClean="0"/>
              <a:t>Used for filtration and sterilization for large scale, they are either disposal or permanent cartilage, also there is </a:t>
            </a:r>
            <a:r>
              <a:rPr lang="en-US" sz="2400" dirty="0" err="1" smtClean="0"/>
              <a:t>metalic</a:t>
            </a:r>
            <a:r>
              <a:rPr lang="en-US" sz="2400" dirty="0" smtClean="0"/>
              <a:t> edge filters with self- cleaning device. </a:t>
            </a:r>
            <a:endParaRPr lang="ar-IQ" sz="2400" dirty="0"/>
          </a:p>
        </p:txBody>
      </p:sp>
      <p:pic>
        <p:nvPicPr>
          <p:cNvPr id="4" name="Picture 5"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20888"/>
            <a:ext cx="8137525" cy="39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320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404664"/>
            <a:ext cx="8229600" cy="6048672"/>
          </a:xfrm>
        </p:spPr>
        <p:txBody>
          <a:bodyPr/>
          <a:lstStyle/>
          <a:p>
            <a:pPr algn="l" rtl="0">
              <a:lnSpc>
                <a:spcPct val="80000"/>
              </a:lnSpc>
              <a:buNone/>
            </a:pPr>
            <a:r>
              <a:rPr lang="en-US" sz="1800" dirty="0" smtClean="0"/>
              <a:t>     - </a:t>
            </a:r>
            <a:r>
              <a:rPr lang="en-US" sz="2400" b="1" dirty="0" smtClean="0">
                <a:solidFill>
                  <a:srgbClr val="C00000"/>
                </a:solidFill>
              </a:rPr>
              <a:t>Centrifugal Filters:</a:t>
            </a:r>
          </a:p>
          <a:p>
            <a:pPr algn="just" rtl="0">
              <a:lnSpc>
                <a:spcPct val="80000"/>
              </a:lnSpc>
              <a:buNone/>
            </a:pPr>
            <a:r>
              <a:rPr lang="en-US" sz="1800" dirty="0" smtClean="0"/>
              <a:t>    </a:t>
            </a:r>
            <a:r>
              <a:rPr lang="en-US" sz="2000" dirty="0" smtClean="0"/>
              <a:t>A centrifuge consists of a basket in which mixture of solid and liquid , or mixture of two liquids is rotated at high speed so that it is separated into its constituents by the action of centrifugal force. </a:t>
            </a:r>
            <a:endParaRPr lang="en-US" sz="2000" u="sng" dirty="0" smtClean="0"/>
          </a:p>
          <a:p>
            <a:pPr algn="l" rtl="0" eaLnBrk="1" hangingPunct="1">
              <a:lnSpc>
                <a:spcPct val="80000"/>
              </a:lnSpc>
              <a:buFontTx/>
              <a:buNone/>
            </a:pPr>
            <a:endParaRPr lang="en-US" sz="1800" u="sng" dirty="0" smtClean="0"/>
          </a:p>
          <a:p>
            <a:pPr algn="l" rtl="0" eaLnBrk="1" hangingPunct="1">
              <a:lnSpc>
                <a:spcPct val="80000"/>
              </a:lnSpc>
            </a:pPr>
            <a:r>
              <a:rPr lang="en-US" sz="2000" b="1" dirty="0" smtClean="0"/>
              <a:t>Types of baskets</a:t>
            </a:r>
            <a:r>
              <a:rPr lang="en-US" sz="2000" dirty="0" smtClean="0"/>
              <a:t>:</a:t>
            </a:r>
          </a:p>
          <a:p>
            <a:pPr lvl="1" algn="l" rtl="0" eaLnBrk="1" hangingPunct="1">
              <a:lnSpc>
                <a:spcPct val="80000"/>
              </a:lnSpc>
              <a:buFontTx/>
              <a:buNone/>
            </a:pPr>
            <a:r>
              <a:rPr lang="en-US" sz="2000" b="1" dirty="0" smtClean="0"/>
              <a:t>A</a:t>
            </a:r>
            <a:r>
              <a:rPr lang="en-US" sz="2000" dirty="0" smtClean="0"/>
              <a:t>- </a:t>
            </a:r>
            <a:r>
              <a:rPr lang="en-US" sz="2000" b="1" i="1" dirty="0" smtClean="0"/>
              <a:t>Imperforated,</a:t>
            </a:r>
            <a:r>
              <a:rPr lang="en-US" sz="2000" dirty="0" smtClean="0"/>
              <a:t> in which the liquid is removed through a skimming tube , while the solid particles, sediment to the wall.</a:t>
            </a:r>
          </a:p>
          <a:p>
            <a:pPr algn="l" rtl="0" eaLnBrk="1" hangingPunct="1">
              <a:lnSpc>
                <a:spcPct val="80000"/>
              </a:lnSpc>
            </a:pPr>
            <a:r>
              <a:rPr lang="en-US" sz="2000" dirty="0" smtClean="0"/>
              <a:t>In pharmacy, the centrifuge is commonly used for drying crystals and for separating emulsions into their constituent liquids.</a:t>
            </a:r>
            <a:endParaRPr lang="en-US" sz="2000" i="1" dirty="0" smtClean="0"/>
          </a:p>
          <a:p>
            <a:pPr lvl="1" algn="l" rtl="0" eaLnBrk="1" hangingPunct="1">
              <a:lnSpc>
                <a:spcPct val="80000"/>
              </a:lnSpc>
              <a:buFontTx/>
              <a:buNone/>
            </a:pPr>
            <a:r>
              <a:rPr lang="en-US" sz="2000" b="1" i="1" dirty="0" smtClean="0"/>
              <a:t>B- Perforated basket</a:t>
            </a:r>
            <a:r>
              <a:rPr lang="en-US" sz="2000" dirty="0" smtClean="0"/>
              <a:t>, in which the liquid passes out through the holes.</a:t>
            </a:r>
          </a:p>
          <a:p>
            <a:pPr algn="l" rtl="0" eaLnBrk="1" hangingPunct="1">
              <a:lnSpc>
                <a:spcPct val="80000"/>
              </a:lnSpc>
              <a:buFontTx/>
              <a:buNone/>
            </a:pPr>
            <a:endParaRPr lang="en-US" sz="2000" b="1" i="1" dirty="0" smtClean="0"/>
          </a:p>
          <a:p>
            <a:pPr algn="l" rtl="0" eaLnBrk="1" hangingPunct="1">
              <a:lnSpc>
                <a:spcPct val="80000"/>
              </a:lnSpc>
              <a:buFontTx/>
              <a:buNone/>
            </a:pPr>
            <a:r>
              <a:rPr lang="en-US" sz="2000" b="1" i="1" dirty="0" smtClean="0">
                <a:solidFill>
                  <a:schemeClr val="tx2">
                    <a:lumMod val="60000"/>
                    <a:lumOff val="40000"/>
                  </a:schemeClr>
                </a:solidFill>
              </a:rPr>
              <a:t>-The perforated basket centrifuge:</a:t>
            </a:r>
            <a:endParaRPr lang="en-US" sz="2000" b="1" dirty="0" smtClean="0">
              <a:solidFill>
                <a:schemeClr val="tx2">
                  <a:lumMod val="60000"/>
                  <a:lumOff val="40000"/>
                </a:schemeClr>
              </a:solidFill>
            </a:endParaRPr>
          </a:p>
          <a:p>
            <a:pPr algn="l" rtl="0">
              <a:lnSpc>
                <a:spcPct val="80000"/>
              </a:lnSpc>
            </a:pPr>
            <a:r>
              <a:rPr lang="en-US" sz="2000" dirty="0" smtClean="0"/>
              <a:t>   A vessel about 1m. in diameter and its outer wall is perforated. It is mounted on a vertical shaft by means it can be rotated at a high speed. An outer casing with an outlet collects the liquid thrown out from the basket.</a:t>
            </a:r>
          </a:p>
          <a:p>
            <a:pPr marL="0" indent="0" algn="l" rtl="0">
              <a:lnSpc>
                <a:spcPct val="80000"/>
              </a:lnSpc>
              <a:buNone/>
            </a:pPr>
            <a:r>
              <a:rPr lang="en-US" sz="2000" b="1" i="1" dirty="0" smtClean="0">
                <a:solidFill>
                  <a:schemeClr val="tx2">
                    <a:lumMod val="60000"/>
                    <a:lumOff val="40000"/>
                  </a:schemeClr>
                </a:solidFill>
              </a:rPr>
              <a:t>-</a:t>
            </a:r>
            <a:r>
              <a:rPr lang="en-US" sz="2000" b="1" i="1" dirty="0">
                <a:solidFill>
                  <a:schemeClr val="tx2">
                    <a:lumMod val="60000"/>
                    <a:lumOff val="40000"/>
                  </a:schemeClr>
                </a:solidFill>
              </a:rPr>
              <a:t>The pusher-type </a:t>
            </a:r>
            <a:r>
              <a:rPr lang="en-US" sz="2000" b="1" i="1" dirty="0" smtClean="0">
                <a:solidFill>
                  <a:schemeClr val="tx2">
                    <a:lumMod val="60000"/>
                    <a:lumOff val="40000"/>
                  </a:schemeClr>
                </a:solidFill>
              </a:rPr>
              <a:t>centrifuge:</a:t>
            </a:r>
          </a:p>
          <a:p>
            <a:pPr algn="just" rtl="0">
              <a:lnSpc>
                <a:spcPct val="80000"/>
              </a:lnSpc>
            </a:pPr>
            <a:r>
              <a:rPr lang="en-US" sz="2000" dirty="0"/>
              <a:t>This type of centrifuge is used for the separation of </a:t>
            </a:r>
            <a:r>
              <a:rPr lang="en-US" sz="2000" dirty="0" smtClean="0"/>
              <a:t>suspensions,</a:t>
            </a:r>
            <a:r>
              <a:rPr lang="en-US" sz="2000" dirty="0" smtClean="0">
                <a:solidFill>
                  <a:schemeClr val="accent2"/>
                </a:solidFill>
              </a:rPr>
              <a:t> </a:t>
            </a:r>
            <a:r>
              <a:rPr lang="en-US" sz="2000" dirty="0" smtClean="0"/>
              <a:t>continuously </a:t>
            </a:r>
            <a:r>
              <a:rPr lang="en-US" sz="2000" dirty="0"/>
              <a:t>operated apparatus</a:t>
            </a:r>
            <a:r>
              <a:rPr lang="en-US" sz="2000" dirty="0" smtClean="0"/>
              <a:t>, </a:t>
            </a:r>
            <a:r>
              <a:rPr lang="en-US" sz="2000" dirty="0"/>
              <a:t>and is fitted with a perforated basket. </a:t>
            </a:r>
            <a:endParaRPr lang="en-US" sz="2000" b="1" dirty="0"/>
          </a:p>
          <a:p>
            <a:pPr marL="0" indent="0" algn="l" rtl="0">
              <a:lnSpc>
                <a:spcPct val="80000"/>
              </a:lnSpc>
              <a:buNone/>
            </a:pPr>
            <a:endParaRPr lang="en-US" sz="2000" b="1" i="1" dirty="0" smtClean="0">
              <a:solidFill>
                <a:schemeClr val="tx2">
                  <a:lumMod val="60000"/>
                  <a:lumOff val="40000"/>
                </a:schemeClr>
              </a:solidFill>
            </a:endParaRPr>
          </a:p>
        </p:txBody>
      </p:sp>
    </p:spTree>
    <p:extLst>
      <p:ext uri="{BB962C8B-B14F-4D97-AF65-F5344CB8AC3E}">
        <p14:creationId xmlns:p14="http://schemas.microsoft.com/office/powerpoint/2010/main" val="1083791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7" y="768045"/>
            <a:ext cx="4276725" cy="294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4499992" y="3707740"/>
            <a:ext cx="4104456" cy="369332"/>
          </a:xfrm>
          <a:prstGeom prst="rect">
            <a:avLst/>
          </a:prstGeom>
          <a:noFill/>
        </p:spPr>
        <p:txBody>
          <a:bodyPr wrap="square" rtlCol="1">
            <a:spAutoFit/>
          </a:bodyPr>
          <a:lstStyle/>
          <a:p>
            <a:pPr algn="ctr" rtl="0"/>
            <a:r>
              <a:rPr lang="en-US" b="1" dirty="0"/>
              <a:t>Perforated basket centrifuge</a:t>
            </a:r>
            <a:endParaRPr lang="ar-IQ" dirty="0"/>
          </a:p>
        </p:txBody>
      </p:sp>
      <p:pic>
        <p:nvPicPr>
          <p:cNvPr id="9" name="Picture 4" descr="CEN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78" y="1196752"/>
            <a:ext cx="4104456"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ربع نص 9"/>
          <p:cNvSpPr txBox="1"/>
          <p:nvPr/>
        </p:nvSpPr>
        <p:spPr>
          <a:xfrm>
            <a:off x="539552" y="6093296"/>
            <a:ext cx="3960440" cy="369332"/>
          </a:xfrm>
          <a:prstGeom prst="rect">
            <a:avLst/>
          </a:prstGeom>
          <a:noFill/>
        </p:spPr>
        <p:txBody>
          <a:bodyPr wrap="square" rtlCol="1">
            <a:spAutoFit/>
          </a:bodyPr>
          <a:lstStyle/>
          <a:p>
            <a:pPr algn="ctr"/>
            <a:r>
              <a:rPr lang="en-US" b="1" i="1" dirty="0">
                <a:solidFill>
                  <a:schemeClr val="tx2">
                    <a:lumMod val="60000"/>
                    <a:lumOff val="40000"/>
                  </a:schemeClr>
                </a:solidFill>
              </a:rPr>
              <a:t>The pusher-type centrifuge</a:t>
            </a:r>
            <a:endParaRPr lang="ar-IQ" dirty="0"/>
          </a:p>
        </p:txBody>
      </p:sp>
    </p:spTree>
    <p:extLst>
      <p:ext uri="{BB962C8B-B14F-4D97-AF65-F5344CB8AC3E}">
        <p14:creationId xmlns:p14="http://schemas.microsoft.com/office/powerpoint/2010/main" val="3065747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ar-IQ" smtClean="0"/>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48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9575" y="1600200"/>
            <a:ext cx="5784850" cy="4525963"/>
          </a:xfrm>
          <a:noFill/>
        </p:spPr>
      </p:pic>
    </p:spTree>
    <p:extLst>
      <p:ext uri="{BB962C8B-B14F-4D97-AF65-F5344CB8AC3E}">
        <p14:creationId xmlns:p14="http://schemas.microsoft.com/office/powerpoint/2010/main" val="42475322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534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79438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79533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05400"/>
            <a:ext cx="7981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034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ar-IQ" smtClean="0"/>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515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8058150" cy="914400"/>
          </a:xfrm>
          <a:noFill/>
        </p:spPr>
      </p:pic>
      <p:pic>
        <p:nvPicPr>
          <p:cNvPr id="532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8067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4843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4867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93096"/>
            <a:ext cx="80391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4788024" y="1484784"/>
            <a:ext cx="345638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3707904" y="2652712"/>
            <a:ext cx="489654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283968" y="5157192"/>
            <a:ext cx="345638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491880" y="3861048"/>
            <a:ext cx="475252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723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453187"/>
          </a:xfrm>
        </p:spPr>
        <p:txBody>
          <a:bodyPr>
            <a:normAutofit lnSpcReduction="10000"/>
          </a:bodyPr>
          <a:lstStyle/>
          <a:p>
            <a:pPr algn="just" rtl="0">
              <a:lnSpc>
                <a:spcPct val="80000"/>
              </a:lnSpc>
            </a:pPr>
            <a:r>
              <a:rPr lang="en-US" b="1" dirty="0" smtClean="0"/>
              <a:t>Mechanism of filtration:</a:t>
            </a:r>
          </a:p>
          <a:p>
            <a:pPr algn="just" rtl="0"/>
            <a:r>
              <a:rPr lang="en-US" sz="2800" dirty="0" smtClean="0"/>
              <a:t>Based on the mechanisms by which solids are retained by a filter .we have these type of </a:t>
            </a:r>
            <a:r>
              <a:rPr lang="en-US" sz="2800" dirty="0" err="1" smtClean="0"/>
              <a:t>filteration</a:t>
            </a:r>
            <a:r>
              <a:rPr lang="en-US" sz="2800" dirty="0" smtClean="0"/>
              <a:t> :</a:t>
            </a:r>
          </a:p>
          <a:p>
            <a:pPr lvl="1" algn="just" rtl="0"/>
            <a:r>
              <a:rPr lang="en-US" b="1" i="1" dirty="0" smtClean="0">
                <a:solidFill>
                  <a:schemeClr val="tx2">
                    <a:lumMod val="60000"/>
                    <a:lumOff val="40000"/>
                  </a:schemeClr>
                </a:solidFill>
              </a:rPr>
              <a:t>Surface filtration</a:t>
            </a:r>
            <a:r>
              <a:rPr lang="en-US" b="1" i="1" dirty="0" smtClean="0"/>
              <a:t>:</a:t>
            </a:r>
            <a:r>
              <a:rPr lang="en-US" i="1" dirty="0" smtClean="0"/>
              <a:t> </a:t>
            </a:r>
            <a:r>
              <a:rPr lang="en-US" dirty="0" smtClean="0"/>
              <a:t>The particles are retained by a screening action and held on the external surface of the filter. The mechanisms are straining and impingement </a:t>
            </a:r>
          </a:p>
          <a:p>
            <a:pPr marL="400050" lvl="1" indent="0" algn="just" rtl="0">
              <a:buNone/>
            </a:pPr>
            <a:r>
              <a:rPr lang="en-US" dirty="0" smtClean="0"/>
              <a:t>The particles are not allowed to enter the filtration medium. </a:t>
            </a:r>
          </a:p>
          <a:p>
            <a:pPr marL="0" indent="0" algn="just" rtl="0">
              <a:buNone/>
            </a:pPr>
            <a:r>
              <a:rPr lang="en-US" sz="2800" b="1" i="1" dirty="0">
                <a:solidFill>
                  <a:schemeClr val="tx2">
                    <a:lumMod val="60000"/>
                    <a:lumOff val="40000"/>
                  </a:schemeClr>
                </a:solidFill>
              </a:rPr>
              <a:t> </a:t>
            </a:r>
            <a:r>
              <a:rPr lang="en-US" sz="2800" b="1" i="1" dirty="0" smtClean="0">
                <a:solidFill>
                  <a:schemeClr val="tx2">
                    <a:lumMod val="60000"/>
                    <a:lumOff val="40000"/>
                  </a:schemeClr>
                </a:solidFill>
              </a:rPr>
              <a:t>  - Depth </a:t>
            </a:r>
            <a:r>
              <a:rPr lang="en-US" sz="2800" b="1" i="1" dirty="0">
                <a:solidFill>
                  <a:schemeClr val="tx2">
                    <a:lumMod val="60000"/>
                    <a:lumOff val="40000"/>
                  </a:schemeClr>
                </a:solidFill>
              </a:rPr>
              <a:t>filtration: </a:t>
            </a:r>
            <a:r>
              <a:rPr lang="en-US" sz="2800" dirty="0"/>
              <a:t>Particles are allowed to penetrate pores and pore networks present in the filtration </a:t>
            </a:r>
            <a:r>
              <a:rPr lang="en-US" sz="2800" dirty="0" smtClean="0"/>
              <a:t>medium to point where diameter of solid particle is greater than the diameter of tortuous void  or channel. The solids are retained by physical restriction or by adsorption properties of the medium. </a:t>
            </a:r>
            <a:endParaRPr lang="en-US" sz="2800" dirty="0"/>
          </a:p>
          <a:p>
            <a:pPr marL="0" indent="0" algn="just" rtl="0">
              <a:lnSpc>
                <a:spcPct val="150000"/>
              </a:lnSpc>
              <a:buNone/>
            </a:pPr>
            <a:endParaRPr lang="en-US" sz="2800" dirty="0" smtClean="0"/>
          </a:p>
        </p:txBody>
      </p:sp>
    </p:spTree>
    <p:extLst>
      <p:ext uri="{BB962C8B-B14F-4D97-AF65-F5344CB8AC3E}">
        <p14:creationId xmlns:p14="http://schemas.microsoft.com/office/powerpoint/2010/main" val="24654904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9803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440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268413"/>
            <a:ext cx="8229600" cy="4857750"/>
          </a:xfrm>
        </p:spPr>
        <p:txBody>
          <a:bodyPr/>
          <a:lstStyle/>
          <a:p>
            <a:pPr eaLnBrk="1" hangingPunct="1">
              <a:lnSpc>
                <a:spcPct val="80000"/>
              </a:lnSpc>
              <a:buFontTx/>
              <a:buNone/>
            </a:pPr>
            <a:endParaRPr lang="en-US" sz="2000" dirty="0" smtClean="0"/>
          </a:p>
          <a:p>
            <a:pPr marL="0" indent="0" algn="l" rtl="0" eaLnBrk="1" hangingPunct="1">
              <a:lnSpc>
                <a:spcPct val="80000"/>
              </a:lnSpc>
              <a:buNone/>
            </a:pPr>
            <a:r>
              <a:rPr lang="en-US" sz="2000" dirty="0" smtClean="0"/>
              <a:t> </a:t>
            </a:r>
            <a:endParaRPr lang="en-US" sz="2000" dirty="0" smtClean="0">
              <a:solidFill>
                <a:schemeClr val="accent2"/>
              </a:solidFill>
            </a:endParaRPr>
          </a:p>
        </p:txBody>
      </p:sp>
      <p:sp>
        <p:nvSpPr>
          <p:cNvPr id="5" name="مربع نص 4"/>
          <p:cNvSpPr txBox="1"/>
          <p:nvPr/>
        </p:nvSpPr>
        <p:spPr>
          <a:xfrm>
            <a:off x="2195736" y="836712"/>
            <a:ext cx="4320480" cy="369332"/>
          </a:xfrm>
          <a:prstGeom prst="rect">
            <a:avLst/>
          </a:prstGeom>
          <a:noFill/>
        </p:spPr>
        <p:txBody>
          <a:bodyPr wrap="square" rtlCol="1">
            <a:spAutoFit/>
          </a:bodyPr>
          <a:lstStyle/>
          <a:p>
            <a:endParaRPr lang="ar-IQ" dirty="0"/>
          </a:p>
        </p:txBody>
      </p:sp>
      <p:pic>
        <p:nvPicPr>
          <p:cNvPr id="2052" name="Picture 4" descr="C:\Users\new\Desktop\47054203.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2728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233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466"/>
          <a:stretch/>
        </p:blipFill>
        <p:spPr bwMode="auto">
          <a:xfrm>
            <a:off x="0" y="357188"/>
            <a:ext cx="9007475" cy="519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2051720" y="5949280"/>
            <a:ext cx="5040560" cy="461665"/>
          </a:xfrm>
          <a:prstGeom prst="rect">
            <a:avLst/>
          </a:prstGeom>
          <a:noFill/>
        </p:spPr>
        <p:txBody>
          <a:bodyPr wrap="square" rtlCol="1">
            <a:spAutoFit/>
          </a:bodyPr>
          <a:lstStyle/>
          <a:p>
            <a:pPr algn="ctr" rtl="0"/>
            <a:r>
              <a:rPr lang="en-US" sz="2400" dirty="0" smtClean="0"/>
              <a:t>Fig 2- Mechanisms of filtration</a:t>
            </a:r>
            <a:endParaRPr lang="ar-IQ" sz="2400" dirty="0"/>
          </a:p>
        </p:txBody>
      </p:sp>
    </p:spTree>
    <p:extLst>
      <p:ext uri="{BB962C8B-B14F-4D97-AF65-F5344CB8AC3E}">
        <p14:creationId xmlns:p14="http://schemas.microsoft.com/office/powerpoint/2010/main" val="40484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8"/>
          <p:cNvSpPr txBox="1">
            <a:spLocks noChangeArrowheads="1"/>
          </p:cNvSpPr>
          <p:nvPr/>
        </p:nvSpPr>
        <p:spPr bwMode="auto">
          <a:xfrm>
            <a:off x="827584" y="548680"/>
            <a:ext cx="655272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7325" indent="-1873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algn="just" rtl="0">
              <a:spcBef>
                <a:spcPct val="10000"/>
              </a:spcBef>
            </a:pPr>
            <a:r>
              <a:rPr lang="en-US" b="1" dirty="0" smtClean="0">
                <a:solidFill>
                  <a:srgbClr val="008000"/>
                </a:solidFill>
              </a:rPr>
              <a:t>In depth </a:t>
            </a:r>
            <a:r>
              <a:rPr lang="cs-CZ" b="1" dirty="0" smtClean="0">
                <a:solidFill>
                  <a:srgbClr val="008000"/>
                </a:solidFill>
              </a:rPr>
              <a:t>Filtration</a:t>
            </a:r>
            <a:r>
              <a:rPr lang="en-US" b="1" dirty="0" smtClean="0">
                <a:solidFill>
                  <a:srgbClr val="008000"/>
                </a:solidFill>
              </a:rPr>
              <a:t>, the </a:t>
            </a:r>
            <a:r>
              <a:rPr lang="cs-CZ" b="1" dirty="0" smtClean="0">
                <a:solidFill>
                  <a:srgbClr val="008000"/>
                </a:solidFill>
              </a:rPr>
              <a:t> mechanisms</a:t>
            </a:r>
            <a:r>
              <a:rPr lang="en-US" b="1" dirty="0" smtClean="0">
                <a:solidFill>
                  <a:srgbClr val="008000"/>
                </a:solidFill>
              </a:rPr>
              <a:t> are:</a:t>
            </a:r>
            <a:endParaRPr lang="cs-CZ" b="1" dirty="0">
              <a:solidFill>
                <a:srgbClr val="008000"/>
              </a:solidFill>
            </a:endParaRPr>
          </a:p>
          <a:p>
            <a:pPr algn="just" rtl="0">
              <a:spcBef>
                <a:spcPct val="10000"/>
              </a:spcBef>
              <a:buFontTx/>
              <a:buChar char="•"/>
            </a:pPr>
            <a:r>
              <a:rPr lang="cs-CZ" dirty="0"/>
              <a:t>Diffusion deposition</a:t>
            </a:r>
          </a:p>
          <a:p>
            <a:pPr algn="just" rtl="0">
              <a:spcBef>
                <a:spcPct val="10000"/>
              </a:spcBef>
              <a:buFontTx/>
              <a:buChar char="•"/>
            </a:pPr>
            <a:r>
              <a:rPr lang="cs-CZ" dirty="0"/>
              <a:t>Direct interception</a:t>
            </a:r>
          </a:p>
          <a:p>
            <a:pPr algn="just" rtl="0">
              <a:spcBef>
                <a:spcPct val="10000"/>
              </a:spcBef>
              <a:buFontTx/>
              <a:buChar char="•"/>
            </a:pPr>
            <a:r>
              <a:rPr lang="cs-CZ" dirty="0"/>
              <a:t>Inertial deposition</a:t>
            </a:r>
          </a:p>
          <a:p>
            <a:pPr algn="just" rtl="0">
              <a:spcBef>
                <a:spcPct val="10000"/>
              </a:spcBef>
              <a:buFontTx/>
              <a:buChar char="•"/>
            </a:pPr>
            <a:r>
              <a:rPr lang="cs-CZ" dirty="0"/>
              <a:t>Electrostatic deposition</a:t>
            </a:r>
          </a:p>
          <a:p>
            <a:pPr algn="just" rtl="0">
              <a:spcBef>
                <a:spcPct val="10000"/>
              </a:spcBef>
              <a:buFontTx/>
              <a:buChar char="•"/>
            </a:pPr>
            <a:r>
              <a:rPr lang="en-US" dirty="0" smtClean="0"/>
              <a:t>Gravitational deposition</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40968"/>
            <a:ext cx="691276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118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20080"/>
          </a:xfrm>
        </p:spPr>
        <p:txBody>
          <a:bodyPr>
            <a:normAutofit/>
          </a:bodyPr>
          <a:lstStyle/>
          <a:p>
            <a:r>
              <a:rPr lang="en-US" sz="3200" b="1" dirty="0" smtClean="0">
                <a:solidFill>
                  <a:srgbClr val="FF0000"/>
                </a:solidFill>
              </a:rPr>
              <a:t>Theory of filtration</a:t>
            </a:r>
            <a:endParaRPr lang="ar-IQ" sz="3200" b="1" dirty="0">
              <a:solidFill>
                <a:srgbClr val="FF0000"/>
              </a:solidFill>
            </a:endParaRPr>
          </a:p>
        </p:txBody>
      </p:sp>
      <p:sp>
        <p:nvSpPr>
          <p:cNvPr id="3" name="عنصر نائب للمحتوى 2"/>
          <p:cNvSpPr>
            <a:spLocks noGrp="1"/>
          </p:cNvSpPr>
          <p:nvPr>
            <p:ph idx="1"/>
          </p:nvPr>
        </p:nvSpPr>
        <p:spPr>
          <a:xfrm>
            <a:off x="457200" y="1052736"/>
            <a:ext cx="8229600" cy="5073427"/>
          </a:xfrm>
        </p:spPr>
        <p:txBody>
          <a:bodyPr>
            <a:normAutofit/>
          </a:bodyPr>
          <a:lstStyle/>
          <a:p>
            <a:pPr marL="0" indent="0" algn="just" rtl="0">
              <a:buNone/>
            </a:pPr>
            <a:r>
              <a:rPr lang="en-US" sz="2400" dirty="0" smtClean="0"/>
              <a:t>The mathematical model for flow through porous medium , cake filtration and granular  bed filtration may differ, but all follow this basic  rule. The energy lost in filtration is proportional to the rate of flow per unit area.</a:t>
            </a:r>
          </a:p>
          <a:p>
            <a:pPr marL="0" indent="0" algn="ctr" rtl="0">
              <a:buNone/>
            </a:pPr>
            <a:r>
              <a:rPr lang="en-US" sz="2400" dirty="0"/>
              <a:t> </a:t>
            </a:r>
            <a:r>
              <a:rPr lang="en-US" sz="2400" dirty="0" smtClean="0"/>
              <a:t>    </a:t>
            </a:r>
            <a:r>
              <a:rPr lang="en-US" sz="2400" b="1" dirty="0" smtClean="0">
                <a:solidFill>
                  <a:srgbClr val="FF0000"/>
                </a:solidFill>
              </a:rPr>
              <a:t>rate = driving force/ resistance</a:t>
            </a:r>
          </a:p>
          <a:p>
            <a:pPr marL="0" indent="0" algn="just" rtl="0">
              <a:buNone/>
            </a:pPr>
            <a:r>
              <a:rPr lang="en-US" sz="2400" dirty="0"/>
              <a:t> </a:t>
            </a:r>
            <a:r>
              <a:rPr lang="en-US" sz="2400" dirty="0" smtClean="0"/>
              <a:t>The rate can express by “ </a:t>
            </a:r>
            <a:r>
              <a:rPr lang="en-US" sz="2400" b="1" dirty="0" err="1" smtClean="0">
                <a:solidFill>
                  <a:schemeClr val="tx2"/>
                </a:solidFill>
              </a:rPr>
              <a:t>Poiseuilles</a:t>
            </a:r>
            <a:r>
              <a:rPr lang="en-US" sz="2400" b="1" dirty="0" smtClean="0">
                <a:solidFill>
                  <a:schemeClr val="tx2"/>
                </a:solidFill>
              </a:rPr>
              <a:t> equation</a:t>
            </a:r>
            <a:r>
              <a:rPr lang="en-US" sz="2400" dirty="0" smtClean="0"/>
              <a:t>”</a:t>
            </a:r>
          </a:p>
          <a:p>
            <a:pPr marL="0" indent="0" algn="just" rtl="0">
              <a:buNone/>
            </a:pPr>
            <a:r>
              <a:rPr lang="en-US" sz="2400" dirty="0"/>
              <a:t> </a:t>
            </a:r>
            <a:r>
              <a:rPr lang="en-US" sz="2400" dirty="0" smtClean="0"/>
              <a:t>   </a:t>
            </a:r>
            <a:r>
              <a:rPr lang="en-US" sz="2400" b="1" dirty="0" err="1" smtClean="0">
                <a:solidFill>
                  <a:schemeClr val="tx2"/>
                </a:solidFill>
              </a:rPr>
              <a:t>dV</a:t>
            </a:r>
            <a:r>
              <a:rPr lang="en-US" sz="2400" b="1" dirty="0" smtClean="0">
                <a:solidFill>
                  <a:schemeClr val="tx2"/>
                </a:solidFill>
              </a:rPr>
              <a:t>    =             A P</a:t>
            </a:r>
          </a:p>
          <a:p>
            <a:pPr marL="0" indent="0" algn="just" rtl="0">
              <a:buNone/>
            </a:pPr>
            <a:r>
              <a:rPr lang="en-US" sz="2400" b="1" dirty="0">
                <a:solidFill>
                  <a:schemeClr val="tx2"/>
                </a:solidFill>
              </a:rPr>
              <a:t> </a:t>
            </a:r>
            <a:r>
              <a:rPr lang="en-US" sz="2400" b="1" dirty="0" smtClean="0">
                <a:solidFill>
                  <a:schemeClr val="tx2"/>
                </a:solidFill>
              </a:rPr>
              <a:t>   </a:t>
            </a:r>
            <a:r>
              <a:rPr lang="en-US" sz="2400" b="1" dirty="0" err="1" smtClean="0">
                <a:solidFill>
                  <a:schemeClr val="tx2"/>
                </a:solidFill>
              </a:rPr>
              <a:t>dT</a:t>
            </a:r>
            <a:r>
              <a:rPr lang="en-US" sz="2400" b="1" dirty="0" smtClean="0">
                <a:solidFill>
                  <a:schemeClr val="tx2"/>
                </a:solidFill>
              </a:rPr>
              <a:t>          µ( </a:t>
            </a:r>
            <a:r>
              <a:rPr lang="el-GR" sz="2400" b="1" dirty="0" smtClean="0">
                <a:solidFill>
                  <a:schemeClr val="tx2"/>
                </a:solidFill>
              </a:rPr>
              <a:t>α</a:t>
            </a:r>
            <a:r>
              <a:rPr lang="en-US" sz="2400" b="1" dirty="0" smtClean="0">
                <a:solidFill>
                  <a:schemeClr val="tx2"/>
                </a:solidFill>
              </a:rPr>
              <a:t>W/A  + R)          </a:t>
            </a:r>
          </a:p>
          <a:p>
            <a:pPr marL="0" indent="0" algn="just" rtl="0">
              <a:buNone/>
            </a:pPr>
            <a:r>
              <a:rPr lang="en-US" sz="2400" dirty="0" smtClean="0"/>
              <a:t>V= volume of filtrate .   T= time  ,     A = filter area</a:t>
            </a:r>
          </a:p>
          <a:p>
            <a:pPr marL="0" indent="0" algn="just" rtl="0">
              <a:buNone/>
            </a:pPr>
            <a:r>
              <a:rPr lang="en-US" sz="2400" dirty="0" smtClean="0"/>
              <a:t>P=  total pressure drop through cake and filter medium,</a:t>
            </a:r>
          </a:p>
          <a:p>
            <a:pPr marL="0" indent="0" algn="just" rtl="0">
              <a:buNone/>
            </a:pPr>
            <a:r>
              <a:rPr lang="el-GR" sz="2400" dirty="0" smtClean="0"/>
              <a:t>µ</a:t>
            </a:r>
            <a:r>
              <a:rPr lang="en-US" sz="2400" dirty="0" smtClean="0"/>
              <a:t>= viscosity of filtrate  , </a:t>
            </a:r>
            <a:r>
              <a:rPr lang="el-GR" sz="2400" dirty="0" smtClean="0"/>
              <a:t>α</a:t>
            </a:r>
            <a:r>
              <a:rPr lang="en-US" sz="2400" dirty="0" smtClean="0"/>
              <a:t>=  average specific cake  resistance</a:t>
            </a:r>
          </a:p>
          <a:p>
            <a:pPr marL="0" indent="0" algn="just" rtl="0">
              <a:buNone/>
            </a:pPr>
            <a:r>
              <a:rPr lang="en-US" sz="2400" dirty="0" smtClean="0"/>
              <a:t>W= weight of dry cake , R= resistance of filter medium</a:t>
            </a:r>
          </a:p>
          <a:p>
            <a:pPr marL="0" indent="0" algn="just" rtl="0">
              <a:buNone/>
            </a:pPr>
            <a:endParaRPr lang="ar-IQ" sz="2400" dirty="0"/>
          </a:p>
        </p:txBody>
      </p:sp>
      <p:cxnSp>
        <p:nvCxnSpPr>
          <p:cNvPr id="6" name="رابط مستقيم 5"/>
          <p:cNvCxnSpPr/>
          <p:nvPr/>
        </p:nvCxnSpPr>
        <p:spPr>
          <a:xfrm>
            <a:off x="827584" y="3933056"/>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1835696" y="3933056"/>
            <a:ext cx="18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982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2947</TotalTime>
  <Words>3317</Words>
  <Application>Microsoft Office PowerPoint</Application>
  <PresentationFormat>On-screen Show (4:3)</PresentationFormat>
  <Paragraphs>275</Paragraphs>
  <Slides>61</Slides>
  <Notes>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سمة Office</vt:lpstr>
      <vt:lpstr>PowerPoint Presentation</vt:lpstr>
      <vt:lpstr>PowerPoint Presentation</vt:lpstr>
      <vt:lpstr>PowerPoint Presentation</vt:lpstr>
      <vt:lpstr>PowerPoint Presentation</vt:lpstr>
      <vt:lpstr>Application of solid/liquid filtration</vt:lpstr>
      <vt:lpstr>PowerPoint Presentation</vt:lpstr>
      <vt:lpstr>PowerPoint Presentation</vt:lpstr>
      <vt:lpstr>PowerPoint Presentation</vt:lpstr>
      <vt:lpstr>Theory of filtration</vt:lpstr>
      <vt:lpstr>Rate of Filtration:</vt:lpstr>
      <vt:lpstr>PowerPoint Presentation</vt:lpstr>
      <vt:lpstr>PowerPoint Presentation</vt:lpstr>
      <vt:lpstr>Filter Media</vt:lpstr>
      <vt:lpstr>Classification of filter media</vt:lpstr>
      <vt:lpstr>PowerPoint Presentation</vt:lpstr>
      <vt:lpstr>PowerPoint Presentation</vt:lpstr>
      <vt:lpstr>PowerPoint Presentation</vt:lpstr>
      <vt:lpstr>PowerPoint Presentation</vt:lpstr>
      <vt:lpstr>PowerPoint Presentation</vt:lpstr>
      <vt:lpstr>Filter medium</vt:lpstr>
      <vt:lpstr>Filter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Filtration  Equipments</vt:lpstr>
      <vt:lpstr> Filtration Equipment and systems  </vt:lpstr>
      <vt:lpstr>PowerPoint Presentation</vt:lpstr>
      <vt:lpstr>Rotary vacuum filter (Rotary filter)</vt:lpstr>
      <vt:lpstr>PowerPoint Presentation</vt:lpstr>
      <vt:lpstr> Plate and Frame Filter Press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new</dc:creator>
  <cp:lastModifiedBy>Ibn hyan college</cp:lastModifiedBy>
  <cp:revision>105</cp:revision>
  <dcterms:created xsi:type="dcterms:W3CDTF">2015-03-11T08:13:04Z</dcterms:created>
  <dcterms:modified xsi:type="dcterms:W3CDTF">2017-05-03T13:41:54Z</dcterms:modified>
</cp:coreProperties>
</file>