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319" r:id="rId3"/>
    <p:sldId id="258" r:id="rId4"/>
    <p:sldId id="259" r:id="rId5"/>
    <p:sldId id="260" r:id="rId6"/>
    <p:sldId id="262" r:id="rId7"/>
    <p:sldId id="256" r:id="rId8"/>
    <p:sldId id="261" r:id="rId9"/>
    <p:sldId id="263" r:id="rId10"/>
    <p:sldId id="264" r:id="rId11"/>
    <p:sldId id="265" r:id="rId12"/>
    <p:sldId id="266" r:id="rId13"/>
    <p:sldId id="268" r:id="rId14"/>
    <p:sldId id="267" r:id="rId15"/>
    <p:sldId id="269" r:id="rId16"/>
    <p:sldId id="270" r:id="rId17"/>
    <p:sldId id="271" r:id="rId18"/>
    <p:sldId id="272" r:id="rId19"/>
    <p:sldId id="28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91" autoAdjust="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A4CCC-5458-4FC5-AAAE-4CD4AA729BF9}" type="datetimeFigureOut">
              <a:rPr lang="en-GB" smtClean="0"/>
              <a:t>31/08/2016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AE13F-9A85-40E3-828E-B9DECFDC86CB}" type="slidenum">
              <a:rPr lang="en-GB" smtClean="0"/>
              <a:t>‹#›</a:t>
            </a:fld>
            <a:endParaRPr lang="en-GB"/>
          </a:p>
        </p:txBody>
      </p:sp>
    </p:spTree>
    <p:extLst>
      <p:ext uri="{BB962C8B-B14F-4D97-AF65-F5344CB8AC3E}">
        <p14:creationId xmlns:p14="http://schemas.microsoft.com/office/powerpoint/2010/main" val="1632097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4AE13F-9A85-40E3-828E-B9DECFDC86CB}" type="slidenum">
              <a:rPr lang="en-GB" smtClean="0"/>
              <a:t>15</a:t>
            </a:fld>
            <a:endParaRPr lang="en-GB"/>
          </a:p>
        </p:txBody>
      </p:sp>
    </p:spTree>
    <p:extLst>
      <p:ext uri="{BB962C8B-B14F-4D97-AF65-F5344CB8AC3E}">
        <p14:creationId xmlns:p14="http://schemas.microsoft.com/office/powerpoint/2010/main" val="210384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74AE13F-9A85-40E3-828E-B9DECFDC86CB}" type="slidenum">
              <a:rPr lang="en-GB" smtClean="0"/>
              <a:t>18</a:t>
            </a:fld>
            <a:endParaRPr lang="en-GB"/>
          </a:p>
        </p:txBody>
      </p:sp>
    </p:spTree>
    <p:extLst>
      <p:ext uri="{BB962C8B-B14F-4D97-AF65-F5344CB8AC3E}">
        <p14:creationId xmlns:p14="http://schemas.microsoft.com/office/powerpoint/2010/main" val="241238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2A42AA6-8FF8-49C1-89D2-AA635877543E}" type="datetimeFigureOut">
              <a:rPr lang="en-GB" smtClean="0"/>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352605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42AA6-8FF8-49C1-89D2-AA635877543E}" type="datetimeFigureOut">
              <a:rPr lang="en-GB" smtClean="0"/>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301704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42AA6-8FF8-49C1-89D2-AA635877543E}" type="datetimeFigureOut">
              <a:rPr lang="en-GB" smtClean="0"/>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151546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2A42AA6-8FF8-49C1-89D2-AA635877543E}" type="datetimeFigureOut">
              <a:rPr lang="en-GB" smtClean="0"/>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171437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A42AA6-8FF8-49C1-89D2-AA635877543E}" type="datetimeFigureOut">
              <a:rPr lang="en-GB" smtClean="0"/>
              <a:t>31/08/2016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158132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2A42AA6-8FF8-49C1-89D2-AA635877543E}" type="datetimeFigureOut">
              <a:rPr lang="en-GB" smtClean="0"/>
              <a:t>31/08/2016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1980935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2A42AA6-8FF8-49C1-89D2-AA635877543E}" type="datetimeFigureOut">
              <a:rPr lang="en-GB" smtClean="0"/>
              <a:t>31/08/2016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300496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2A42AA6-8FF8-49C1-89D2-AA635877543E}" type="datetimeFigureOut">
              <a:rPr lang="en-GB" smtClean="0"/>
              <a:t>31/08/2016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125086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A42AA6-8FF8-49C1-89D2-AA635877543E}" type="datetimeFigureOut">
              <a:rPr lang="en-GB" smtClean="0"/>
              <a:t>31/08/2016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78405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42AA6-8FF8-49C1-89D2-AA635877543E}" type="datetimeFigureOut">
              <a:rPr lang="en-GB" smtClean="0"/>
              <a:t>31/08/2016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211621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A42AA6-8FF8-49C1-89D2-AA635877543E}" type="datetimeFigureOut">
              <a:rPr lang="en-GB" smtClean="0"/>
              <a:t>31/08/2016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BDB058-145C-40A4-ABB1-FE99186AFCCF}" type="slidenum">
              <a:rPr lang="en-GB" smtClean="0"/>
              <a:t>‹#›</a:t>
            </a:fld>
            <a:endParaRPr lang="en-GB"/>
          </a:p>
        </p:txBody>
      </p:sp>
    </p:spTree>
    <p:extLst>
      <p:ext uri="{BB962C8B-B14F-4D97-AF65-F5344CB8AC3E}">
        <p14:creationId xmlns:p14="http://schemas.microsoft.com/office/powerpoint/2010/main" val="2303961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42AA6-8FF8-49C1-89D2-AA635877543E}" type="datetimeFigureOut">
              <a:rPr lang="en-GB" smtClean="0"/>
              <a:t>31/08/2016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BDB058-145C-40A4-ABB1-FE99186AFCCF}" type="slidenum">
              <a:rPr lang="en-GB" smtClean="0"/>
              <a:t>‹#›</a:t>
            </a:fld>
            <a:endParaRPr lang="en-GB"/>
          </a:p>
        </p:txBody>
      </p:sp>
    </p:spTree>
    <p:extLst>
      <p:ext uri="{BB962C8B-B14F-4D97-AF65-F5344CB8AC3E}">
        <p14:creationId xmlns:p14="http://schemas.microsoft.com/office/powerpoint/2010/main" val="378111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92825"/>
            <a:ext cx="11222182" cy="5208285"/>
          </a:xfrm>
          <a:prstGeom prst="rect">
            <a:avLst/>
          </a:prstGeom>
        </p:spPr>
        <p:txBody>
          <a:bodyPr wrap="square">
            <a:spAutoFit/>
          </a:bodyPr>
          <a:lstStyle/>
          <a:p>
            <a:pPr algn="ctr">
              <a:lnSpc>
                <a:spcPct val="107000"/>
              </a:lnSpc>
              <a:spcAft>
                <a:spcPts val="800"/>
              </a:spcAft>
            </a:pPr>
            <a:r>
              <a:rPr lang="en-GB" sz="4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rPr>
              <a:t>Technical Drawing :</a:t>
            </a:r>
            <a:endParaRPr lang="en-GB" sz="4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GB" sz="4000" b="1" i="1" dirty="0" smtClean="0">
                <a:effectLst/>
                <a:latin typeface="Calibri" panose="020F0502020204030204" pitchFamily="34" charset="0"/>
                <a:ea typeface="Calibri" panose="020F0502020204030204" pitchFamily="34" charset="0"/>
                <a:cs typeface="Arial" panose="020B0604020202020204" pitchFamily="34" charset="0"/>
              </a:rPr>
              <a:t>Part one - Visual Science for Technical Graphics</a:t>
            </a:r>
          </a:p>
          <a:p>
            <a:pPr>
              <a:lnSpc>
                <a:spcPct val="107000"/>
              </a:lnSpc>
              <a:spcAft>
                <a:spcPts val="800"/>
              </a:spcAft>
            </a:pPr>
            <a:endParaRPr lang="en-GB" sz="3200" b="1"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mj-lt"/>
              <a:buAutoNum type="arabicPeriod"/>
            </a:pPr>
            <a:r>
              <a:rPr lang="en-GB" sz="3600" dirty="0" smtClean="0">
                <a:effectLst/>
                <a:latin typeface="Calibri" panose="020F0502020204030204" pitchFamily="34" charset="0"/>
                <a:ea typeface="Calibri" panose="020F0502020204030204" pitchFamily="34" charset="0"/>
                <a:cs typeface="Arial" panose="020B0604020202020204" pitchFamily="34" charset="0"/>
              </a:rPr>
              <a:t>Introduction to Technical graphics</a:t>
            </a:r>
          </a:p>
          <a:p>
            <a:pPr marL="342900" lvl="0" indent="-342900">
              <a:lnSpc>
                <a:spcPct val="107000"/>
              </a:lnSpc>
              <a:spcAft>
                <a:spcPts val="0"/>
              </a:spcAft>
              <a:buFont typeface="+mj-lt"/>
              <a:buAutoNum type="arabicPeriod"/>
            </a:pPr>
            <a:r>
              <a:rPr lang="en-GB" sz="3600" dirty="0" smtClean="0">
                <a:effectLst/>
                <a:latin typeface="Calibri" panose="020F0502020204030204" pitchFamily="34" charset="0"/>
                <a:ea typeface="Calibri" panose="020F0502020204030204" pitchFamily="34" charset="0"/>
                <a:cs typeface="Arial" panose="020B0604020202020204" pitchFamily="34" charset="0"/>
              </a:rPr>
              <a:t>Engineering Design Process</a:t>
            </a:r>
          </a:p>
          <a:p>
            <a:pPr marL="342900" lvl="0" indent="-342900">
              <a:lnSpc>
                <a:spcPct val="107000"/>
              </a:lnSpc>
              <a:spcAft>
                <a:spcPts val="0"/>
              </a:spcAft>
              <a:buFont typeface="+mj-lt"/>
              <a:buAutoNum type="arabicPeriod"/>
            </a:pPr>
            <a:r>
              <a:rPr lang="en-GB" sz="3600" dirty="0" smtClean="0">
                <a:effectLst/>
                <a:latin typeface="Calibri" panose="020F0502020204030204" pitchFamily="34" charset="0"/>
                <a:ea typeface="Calibri" panose="020F0502020204030204" pitchFamily="34" charset="0"/>
                <a:cs typeface="Arial" panose="020B0604020202020204" pitchFamily="34" charset="0"/>
              </a:rPr>
              <a:t>Technical Drawing Tool</a:t>
            </a:r>
          </a:p>
          <a:p>
            <a:pPr marL="342900" lvl="0" indent="-342900">
              <a:lnSpc>
                <a:spcPct val="107000"/>
              </a:lnSpc>
              <a:spcAft>
                <a:spcPts val="0"/>
              </a:spcAft>
              <a:buFont typeface="+mj-lt"/>
              <a:buAutoNum type="arabicPeriod"/>
            </a:pPr>
            <a:r>
              <a:rPr lang="en-GB" sz="3600" dirty="0" smtClean="0">
                <a:effectLst/>
                <a:latin typeface="Calibri" panose="020F0502020204030204" pitchFamily="34" charset="0"/>
                <a:ea typeface="Calibri" panose="020F0502020204030204" pitchFamily="34" charset="0"/>
                <a:cs typeface="Arial" panose="020B0604020202020204" pitchFamily="34" charset="0"/>
              </a:rPr>
              <a:t>Sketching and Text</a:t>
            </a:r>
          </a:p>
          <a:p>
            <a:pPr marL="342900" lvl="0" indent="-342900">
              <a:lnSpc>
                <a:spcPct val="107000"/>
              </a:lnSpc>
              <a:spcAft>
                <a:spcPts val="800"/>
              </a:spcAft>
              <a:buFont typeface="+mj-lt"/>
              <a:buAutoNum type="arabicPeriod"/>
            </a:pPr>
            <a:r>
              <a:rPr lang="en-GB" sz="3600" dirty="0" smtClean="0">
                <a:effectLst/>
                <a:latin typeface="Calibri" panose="020F0502020204030204" pitchFamily="34" charset="0"/>
                <a:ea typeface="Calibri" panose="020F0502020204030204" pitchFamily="34" charset="0"/>
                <a:cs typeface="Arial" panose="020B0604020202020204" pitchFamily="34" charset="0"/>
              </a:rPr>
              <a:t>Design Visualization</a:t>
            </a:r>
          </a:p>
        </p:txBody>
      </p:sp>
    </p:spTree>
    <p:extLst>
      <p:ext uri="{BB962C8B-B14F-4D97-AF65-F5344CB8AC3E}">
        <p14:creationId xmlns:p14="http://schemas.microsoft.com/office/powerpoint/2010/main" val="2657760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135" y="631861"/>
            <a:ext cx="11471564" cy="5629618"/>
          </a:xfrm>
          <a:prstGeom prst="rect">
            <a:avLst/>
          </a:prstGeom>
        </p:spPr>
        <p:txBody>
          <a:bodyPr wrap="square">
            <a:spAutoFit/>
          </a:bodyPr>
          <a:lstStyle/>
          <a:p>
            <a:pPr algn="just">
              <a:lnSpc>
                <a:spcPct val="107000"/>
              </a:lnSpc>
              <a:spcAft>
                <a:spcPts val="800"/>
              </a:spcAft>
            </a:pPr>
            <a:r>
              <a:rPr lang="en-GB" sz="40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Human Communications Systems</a:t>
            </a:r>
            <a:endParaRPr lang="en-GB" sz="4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Courier New" panose="02070309020205020404" pitchFamily="49" charset="0"/>
              <a:buChar char="o"/>
            </a:pPr>
            <a:r>
              <a:rPr lang="en-GB" sz="32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Spoken language</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 is a highly refined communications system </a:t>
            </a:r>
            <a:endParaRPr lang="en-GB"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Courier New" panose="02070309020205020404" pitchFamily="49" charset="0"/>
              <a:buChar char="o"/>
            </a:pPr>
            <a:r>
              <a:rPr lang="en-GB" sz="32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Writing</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 is another highly developed communications system based on the use of a formal system of symbols (</a:t>
            </a:r>
            <a:r>
              <a:rPr lang="en-GB" sz="3200" b="1" i="1" dirty="0" smtClean="0">
                <a:effectLst/>
                <a:latin typeface="Baskerville Old Face" panose="02020602080505020303" pitchFamily="18" charset="0"/>
                <a:ea typeface="Calibri" panose="020F0502020204030204" pitchFamily="34" charset="0"/>
                <a:cs typeface="Arial" panose="020B0604020202020204" pitchFamily="34" charset="0"/>
              </a:rPr>
              <a:t>picture communications</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a:t>
            </a:r>
            <a:endParaRPr lang="en-GB"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Courier New" panose="02070309020205020404" pitchFamily="49" charset="0"/>
              <a:buChar char="o"/>
            </a:pPr>
            <a:r>
              <a:rPr lang="en-GB" sz="32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Mathematics</a:t>
            </a:r>
            <a:r>
              <a:rPr lang="en-GB" sz="3200" b="1" i="1" dirty="0" smtClean="0">
                <a:effectLst/>
                <a:latin typeface="Baskerville Old Face" panose="02020602080505020303" pitchFamily="18" charset="0"/>
                <a:ea typeface="Calibri" panose="020F0502020204030204" pitchFamily="34" charset="0"/>
                <a:cs typeface="Arial" panose="020B0604020202020204" pitchFamily="34" charset="0"/>
              </a:rPr>
              <a:t> </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is an abstract, symbol- based communications system build on formal human logic (chemistry also).</a:t>
            </a:r>
            <a:r>
              <a:rPr lang="en-GB" sz="3200" b="1" i="1" dirty="0" smtClean="0">
                <a:effectLst/>
                <a:latin typeface="Baskerville Old Face" panose="02020602080505020303" pitchFamily="18" charset="0"/>
                <a:ea typeface="Calibri" panose="020F0502020204030204" pitchFamily="34" charset="0"/>
                <a:cs typeface="Arial" panose="020B0604020202020204" pitchFamily="34" charset="0"/>
              </a:rPr>
              <a:t> </a:t>
            </a:r>
            <a:endParaRPr lang="en-GB" sz="32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en-GB" sz="32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Graphics</a:t>
            </a:r>
            <a:r>
              <a:rPr lang="en-GB" sz="3200" b="1" i="1" dirty="0" smtClean="0">
                <a:effectLst/>
                <a:latin typeface="Baskerville Old Face" panose="02020602080505020303" pitchFamily="18" charset="0"/>
                <a:ea typeface="Calibri" panose="020F0502020204030204" pitchFamily="34" charset="0"/>
                <a:cs typeface="Arial" panose="020B0604020202020204" pitchFamily="34" charset="0"/>
              </a:rPr>
              <a:t> </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is a visual communications language incorporating text, images, and numerical information</a:t>
            </a:r>
            <a:endParaRPr lang="en-GB" sz="3200" dirty="0" smtClean="0">
              <a:effectLst/>
              <a:latin typeface="Calibri" panose="020F0502020204030204" pitchFamily="34" charset="0"/>
              <a:ea typeface="Calibri" panose="020F0502020204030204" pitchFamily="34" charset="0"/>
              <a:cs typeface="Arial" panose="020B0604020202020204" pitchFamily="34" charset="0"/>
            </a:endParaRPr>
          </a:p>
          <a:p>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A successful engineer is one who can effectively use all these forms of communication, especially technical drawing. </a:t>
            </a:r>
            <a:endParaRPr lang="en-GB" sz="3200" dirty="0"/>
          </a:p>
        </p:txBody>
      </p:sp>
    </p:spTree>
    <p:extLst>
      <p:ext uri="{BB962C8B-B14F-4D97-AF65-F5344CB8AC3E}">
        <p14:creationId xmlns:p14="http://schemas.microsoft.com/office/powerpoint/2010/main" val="1540556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765" y="1432733"/>
            <a:ext cx="10569039" cy="3693447"/>
          </a:xfrm>
          <a:prstGeom prst="rect">
            <a:avLst/>
          </a:prstGeom>
        </p:spPr>
        <p:txBody>
          <a:bodyPr wrap="square">
            <a:spAutoFit/>
          </a:bodyPr>
          <a:lstStyle/>
          <a:p>
            <a:pPr algn="just">
              <a:lnSpc>
                <a:spcPct val="107000"/>
              </a:lnSpc>
              <a:spcAft>
                <a:spcPts val="800"/>
              </a:spcAft>
            </a:pPr>
            <a:r>
              <a:rPr lang="en-GB" sz="40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The Importance of Technical graphics</a:t>
            </a:r>
            <a:endParaRPr lang="en-GB" sz="4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i="1" dirty="0" smtClean="0">
                <a:effectLst/>
                <a:latin typeface="Baskerville Old Face" panose="02020602080505020303" pitchFamily="18" charset="0"/>
                <a:ea typeface="Calibri" panose="020F0502020204030204" pitchFamily="34" charset="0"/>
                <a:cs typeface="Arial" panose="020B0604020202020204" pitchFamily="34" charset="0"/>
              </a:rPr>
              <a:t>Technical graphics </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is a real and complete language used in the design process for</a:t>
            </a:r>
            <a:endParaRPr lang="en-GB" sz="3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Visualization, Communication, and Documentation.</a:t>
            </a:r>
            <a:endParaRPr lang="en-GB" sz="32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A drawing is a graphical representation of objects and structures and is done using freehand, mechanical, or computer method.</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4334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8766" y="574982"/>
            <a:ext cx="11352810" cy="5463803"/>
          </a:xfrm>
          <a:prstGeom prst="rect">
            <a:avLst/>
          </a:prstGeom>
        </p:spPr>
        <p:txBody>
          <a:bodyPr wrap="square">
            <a:spAutoFit/>
          </a:bodyPr>
          <a:lstStyle/>
          <a:p>
            <a:pPr algn="ctr">
              <a:lnSpc>
                <a:spcPct val="107000"/>
              </a:lnSpc>
              <a:spcAft>
                <a:spcPts val="800"/>
              </a:spcAft>
            </a:pPr>
            <a:r>
              <a:rPr lang="en-GB" sz="4000" b="1" i="1"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Visualization</a:t>
            </a:r>
            <a:r>
              <a:rPr lang="en-GB" sz="4000" b="1" i="1" dirty="0">
                <a:latin typeface="Baskerville Old Face" panose="02020602080505020303" pitchFamily="18" charset="0"/>
                <a:ea typeface="Calibri" panose="020F0502020204030204" pitchFamily="34" charset="0"/>
                <a:cs typeface="Arial" panose="020B0604020202020204" pitchFamily="34" charset="0"/>
              </a:rPr>
              <a:t> </a:t>
            </a:r>
            <a:endParaRPr lang="en-GB" sz="4000" b="1" i="1" dirty="0" smtClean="0">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2800" dirty="0" smtClean="0">
                <a:latin typeface="Baskerville Old Face" panose="02020602080505020303" pitchFamily="18" charset="0"/>
                <a:ea typeface="Calibri" panose="020F0502020204030204" pitchFamily="34" charset="0"/>
                <a:cs typeface="Arial" panose="020B0604020202020204" pitchFamily="34" charset="0"/>
              </a:rPr>
              <a:t>a </a:t>
            </a:r>
            <a:r>
              <a:rPr lang="en-GB" sz="2800" dirty="0">
                <a:latin typeface="Baskerville Old Face" panose="02020602080505020303" pitchFamily="18" charset="0"/>
                <a:ea typeface="Calibri" panose="020F0502020204030204" pitchFamily="34" charset="0"/>
                <a:cs typeface="Arial" panose="020B0604020202020204" pitchFamily="34" charset="0"/>
              </a:rPr>
              <a:t>powerful tool for design engineers is the </a:t>
            </a:r>
            <a:r>
              <a:rPr lang="en-GB" sz="2800" u="sng" dirty="0">
                <a:latin typeface="Baskerville Old Face" panose="02020602080505020303" pitchFamily="18" charset="0"/>
                <a:ea typeface="Calibri" panose="020F0502020204030204" pitchFamily="34" charset="0"/>
                <a:cs typeface="Arial" panose="020B0604020202020204" pitchFamily="34" charset="0"/>
              </a:rPr>
              <a:t>ability to see in their minds </a:t>
            </a:r>
            <a:r>
              <a:rPr lang="en-GB" sz="2800" dirty="0">
                <a:latin typeface="Baskerville Old Face" panose="02020602080505020303" pitchFamily="18" charset="0"/>
                <a:ea typeface="Calibri" panose="020F0502020204030204" pitchFamily="34" charset="0"/>
                <a:cs typeface="Arial" panose="020B0604020202020204" pitchFamily="34" charset="0"/>
              </a:rPr>
              <a:t>the solution to problems. Design engineers with good visualization ability </a:t>
            </a:r>
            <a:r>
              <a:rPr lang="en-GB" sz="2800" u="sng" dirty="0">
                <a:latin typeface="Baskerville Old Face" panose="02020602080505020303" pitchFamily="18" charset="0"/>
                <a:ea typeface="Calibri" panose="020F0502020204030204" pitchFamily="34" charset="0"/>
                <a:cs typeface="Arial" panose="020B0604020202020204" pitchFamily="34" charset="0"/>
              </a:rPr>
              <a:t>not only are able to picture things</a:t>
            </a:r>
            <a:r>
              <a:rPr lang="en-GB" sz="2800" dirty="0">
                <a:latin typeface="Baskerville Old Face" panose="02020602080505020303" pitchFamily="18" charset="0"/>
                <a:ea typeface="Calibri" panose="020F0502020204030204" pitchFamily="34" charset="0"/>
                <a:cs typeface="Arial" panose="020B0604020202020204" pitchFamily="34" charset="0"/>
              </a:rPr>
              <a:t> in their minds, but also are able to control that mental image allowing them to move around the image, change the form, and look inside and other movement as if they were holding the object in their hand. (Greatest engineers and scientists… Einstein, Maxwell, Thomas Edison</a:t>
            </a:r>
            <a:r>
              <a:rPr lang="en-GB" sz="2800" dirty="0" smtClean="0">
                <a:latin typeface="Baskerville Old Face" panose="02020602080505020303" pitchFamily="18" charset="0"/>
                <a:ea typeface="Calibri" panose="020F0502020204030204" pitchFamily="34" charset="0"/>
                <a:cs typeface="Arial" panose="020B0604020202020204" pitchFamily="34" charset="0"/>
              </a:rPr>
              <a:t>,…).  Your </a:t>
            </a:r>
            <a:r>
              <a:rPr lang="en-GB" sz="2800" dirty="0">
                <a:latin typeface="Baskerville Old Face" panose="02020602080505020303" pitchFamily="18" charset="0"/>
                <a:ea typeface="Calibri" panose="020F0502020204030204" pitchFamily="34" charset="0"/>
                <a:cs typeface="Arial" panose="020B0604020202020204" pitchFamily="34" charset="0"/>
              </a:rPr>
              <a:t>ability to </a:t>
            </a:r>
            <a:r>
              <a:rPr lang="en-GB" sz="2800" u="sng" dirty="0">
                <a:latin typeface="Baskerville Old Face" panose="02020602080505020303" pitchFamily="18" charset="0"/>
                <a:ea typeface="Calibri" panose="020F0502020204030204" pitchFamily="34" charset="0"/>
                <a:cs typeface="Arial" panose="020B0604020202020204" pitchFamily="34" charset="0"/>
              </a:rPr>
              <a:t>visualize should improve </a:t>
            </a:r>
            <a:r>
              <a:rPr lang="en-GB" sz="2800" dirty="0">
                <a:latin typeface="Baskerville Old Face" panose="02020602080505020303" pitchFamily="18" charset="0"/>
                <a:ea typeface="Calibri" panose="020F0502020204030204" pitchFamily="34" charset="0"/>
                <a:cs typeface="Arial" panose="020B0604020202020204" pitchFamily="34" charset="0"/>
              </a:rPr>
              <a:t>as you solve the problems located at the end of every chapter in this book. </a:t>
            </a:r>
            <a:r>
              <a:rPr lang="en-GB" sz="2800" u="sng" dirty="0" smtClean="0">
                <a:latin typeface="Baskerville Old Face" panose="02020602080505020303" pitchFamily="18" charset="0"/>
                <a:ea typeface="Calibri" panose="020F0502020204030204" pitchFamily="34" charset="0"/>
                <a:cs typeface="Arial" panose="020B0604020202020204" pitchFamily="34" charset="0"/>
              </a:rPr>
              <a:t>Visualization </a:t>
            </a:r>
            <a:r>
              <a:rPr lang="en-GB" sz="2800" u="sng" dirty="0">
                <a:latin typeface="Baskerville Old Face" panose="02020602080505020303" pitchFamily="18" charset="0"/>
                <a:ea typeface="Calibri" panose="020F0502020204030204" pitchFamily="34" charset="0"/>
                <a:cs typeface="Arial" panose="020B0604020202020204" pitchFamily="34" charset="0"/>
              </a:rPr>
              <a:t>and </a:t>
            </a:r>
            <a:r>
              <a:rPr lang="en-GB" sz="2800" dirty="0">
                <a:latin typeface="Baskerville Old Face" panose="02020602080505020303" pitchFamily="18" charset="0"/>
                <a:ea typeface="Calibri" panose="020F0502020204030204" pitchFamily="34" charset="0"/>
                <a:cs typeface="Arial" panose="020B0604020202020204" pitchFamily="34" charset="0"/>
              </a:rPr>
              <a:t>the </a:t>
            </a:r>
            <a:r>
              <a:rPr lang="en-GB" sz="2800" u="sng" dirty="0">
                <a:latin typeface="Baskerville Old Face" panose="02020602080505020303" pitchFamily="18" charset="0"/>
                <a:ea typeface="Calibri" panose="020F0502020204030204" pitchFamily="34" charset="0"/>
                <a:cs typeface="Arial" panose="020B0604020202020204" pitchFamily="34" charset="0"/>
              </a:rPr>
              <a:t>resulting sketch </a:t>
            </a:r>
            <a:r>
              <a:rPr lang="en-GB" sz="2800" dirty="0" smtClean="0">
                <a:latin typeface="Baskerville Old Face" panose="02020602080505020303" pitchFamily="18" charset="0"/>
                <a:ea typeface="Calibri" panose="020F0502020204030204" pitchFamily="34" charset="0"/>
                <a:cs typeface="Arial" panose="020B0604020202020204" pitchFamily="34" charset="0"/>
              </a:rPr>
              <a:t>is the </a:t>
            </a:r>
            <a:r>
              <a:rPr lang="en-GB" sz="2800" u="sng" dirty="0">
                <a:latin typeface="Baskerville Old Face" panose="02020602080505020303" pitchFamily="18" charset="0"/>
                <a:ea typeface="Calibri" panose="020F0502020204030204" pitchFamily="34" charset="0"/>
                <a:cs typeface="Arial" panose="020B0604020202020204" pitchFamily="34" charset="0"/>
              </a:rPr>
              <a:t>first phase </a:t>
            </a:r>
            <a:r>
              <a:rPr lang="en-GB" sz="2800" dirty="0">
                <a:latin typeface="Baskerville Old Face" panose="02020602080505020303" pitchFamily="18" charset="0"/>
                <a:ea typeface="Calibri" panose="020F0502020204030204" pitchFamily="34" charset="0"/>
                <a:cs typeface="Arial" panose="020B0604020202020204" pitchFamily="34" charset="0"/>
              </a:rPr>
              <a:t>in the whole process </a:t>
            </a:r>
            <a:r>
              <a:rPr lang="en-GB" sz="2800" u="sng" dirty="0">
                <a:latin typeface="Baskerville Old Face" panose="02020602080505020303" pitchFamily="18" charset="0"/>
                <a:ea typeface="Calibri" panose="020F0502020204030204" pitchFamily="34" charset="0"/>
                <a:cs typeface="Arial" panose="020B0604020202020204" pitchFamily="34" charset="0"/>
              </a:rPr>
              <a:t>of graphics </a:t>
            </a:r>
            <a:r>
              <a:rPr lang="en-GB" sz="2800" dirty="0">
                <a:latin typeface="Baskerville Old Face" panose="02020602080505020303" pitchFamily="18" charset="0"/>
                <a:ea typeface="Calibri" panose="020F0502020204030204" pitchFamily="34" charset="0"/>
                <a:cs typeface="Arial" panose="020B0604020202020204" pitchFamily="34" charset="0"/>
              </a:rPr>
              <a:t>being used </a:t>
            </a:r>
            <a:r>
              <a:rPr lang="en-GB" sz="2800" u="sng" dirty="0">
                <a:latin typeface="Baskerville Old Face" panose="02020602080505020303" pitchFamily="18" charset="0"/>
                <a:ea typeface="Calibri" panose="020F0502020204030204" pitchFamily="34" charset="0"/>
                <a:cs typeface="Arial" panose="020B0604020202020204" pitchFamily="34" charset="0"/>
              </a:rPr>
              <a:t>in the design process. </a:t>
            </a:r>
            <a:endParaRPr lang="en-GB" sz="2800" u="sng"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9966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639" y="1297547"/>
            <a:ext cx="10984675" cy="3724096"/>
          </a:xfrm>
          <a:prstGeom prst="rect">
            <a:avLst/>
          </a:prstGeom>
        </p:spPr>
        <p:txBody>
          <a:bodyPr wrap="square">
            <a:spAutoFit/>
          </a:bodyPr>
          <a:lstStyle/>
          <a:p>
            <a:pPr algn="ctr"/>
            <a:r>
              <a:rPr lang="en-GB" sz="4000" b="1" i="1"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Communication </a:t>
            </a:r>
            <a:endParaRPr lang="en-GB" sz="4000" b="1" i="1"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endParaRPr>
          </a:p>
          <a:p>
            <a:pPr algn="just"/>
            <a:r>
              <a:rPr lang="en-GB" sz="2800" dirty="0" smtClean="0">
                <a:latin typeface="Baskerville Old Face" panose="02020602080505020303" pitchFamily="18" charset="0"/>
                <a:ea typeface="Calibri" panose="020F0502020204030204" pitchFamily="34" charset="0"/>
                <a:cs typeface="Arial" panose="020B0604020202020204" pitchFamily="34" charset="0"/>
              </a:rPr>
              <a:t>the </a:t>
            </a:r>
            <a:r>
              <a:rPr lang="en-GB" sz="2800" dirty="0">
                <a:latin typeface="Baskerville Old Face" panose="02020602080505020303" pitchFamily="18" charset="0"/>
                <a:ea typeface="Calibri" panose="020F0502020204030204" pitchFamily="34" charset="0"/>
                <a:cs typeface="Arial" panose="020B0604020202020204" pitchFamily="34" charset="0"/>
              </a:rPr>
              <a:t>second phase in the graphics produced to </a:t>
            </a:r>
            <a:r>
              <a:rPr lang="en-GB" sz="2800" u="sng" dirty="0">
                <a:latin typeface="Baskerville Old Face" panose="02020602080505020303" pitchFamily="18" charset="0"/>
                <a:ea typeface="Calibri" panose="020F0502020204030204" pitchFamily="34" charset="0"/>
                <a:cs typeface="Arial" panose="020B0604020202020204" pitchFamily="34" charset="0"/>
              </a:rPr>
              <a:t>support the design process is communication drawing and models</a:t>
            </a:r>
            <a:r>
              <a:rPr lang="en-GB" sz="2800" dirty="0">
                <a:latin typeface="Baskerville Old Face" panose="02020602080505020303" pitchFamily="18" charset="0"/>
                <a:ea typeface="Calibri" panose="020F0502020204030204" pitchFamily="34" charset="0"/>
                <a:cs typeface="Arial" panose="020B0604020202020204" pitchFamily="34" charset="0"/>
              </a:rPr>
              <a:t>. In this phase, your goal is to </a:t>
            </a:r>
            <a:r>
              <a:rPr lang="en-GB" sz="2800" u="sng" dirty="0">
                <a:latin typeface="Baskerville Old Face" panose="02020602080505020303" pitchFamily="18" charset="0"/>
                <a:ea typeface="Calibri" panose="020F0502020204030204" pitchFamily="34" charset="0"/>
                <a:cs typeface="Arial" panose="020B0604020202020204" pitchFamily="34" charset="0"/>
              </a:rPr>
              <a:t>refine your initial sketches</a:t>
            </a:r>
            <a:r>
              <a:rPr lang="en-GB" sz="2800" dirty="0">
                <a:latin typeface="Baskerville Old Face" panose="02020602080505020303" pitchFamily="18" charset="0"/>
                <a:ea typeface="Calibri" panose="020F0502020204030204" pitchFamily="34" charset="0"/>
                <a:cs typeface="Arial" panose="020B0604020202020204" pitchFamily="34" charset="0"/>
              </a:rPr>
              <a:t> so your design solution can be communicated to other without ambiguity. In other word, you must be able to improve the clarity of your graphics to such an extent that others are able to visualize your design. This is done by adding more detail to your sketches, </a:t>
            </a:r>
            <a:r>
              <a:rPr lang="en-GB" sz="2800" u="sng" dirty="0">
                <a:latin typeface="Baskerville Old Face" panose="02020602080505020303" pitchFamily="18" charset="0"/>
                <a:ea typeface="Calibri" panose="020F0502020204030204" pitchFamily="34" charset="0"/>
                <a:cs typeface="Arial" panose="020B0604020202020204" pitchFamily="34" charset="0"/>
              </a:rPr>
              <a:t>then creating a 3-D model</a:t>
            </a:r>
            <a:r>
              <a:rPr lang="en-GB" sz="2800" dirty="0">
                <a:latin typeface="Baskerville Old Face" panose="02020602080505020303" pitchFamily="18" charset="0"/>
                <a:ea typeface="Calibri" panose="020F0502020204030204" pitchFamily="34" charset="0"/>
                <a:cs typeface="Arial" panose="020B0604020202020204" pitchFamily="34" charset="0"/>
              </a:rPr>
              <a:t> using CAD software.</a:t>
            </a:r>
            <a:endParaRPr lang="en-GB" sz="2800" dirty="0"/>
          </a:p>
        </p:txBody>
      </p:sp>
    </p:spTree>
    <p:extLst>
      <p:ext uri="{BB962C8B-B14F-4D97-AF65-F5344CB8AC3E}">
        <p14:creationId xmlns:p14="http://schemas.microsoft.com/office/powerpoint/2010/main" val="327397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258" y="30955"/>
            <a:ext cx="5872342" cy="5002780"/>
          </a:xfrm>
          <a:prstGeom prst="rect">
            <a:avLst/>
          </a:prstGeom>
        </p:spPr>
        <p:txBody>
          <a:bodyPr wrap="square">
            <a:spAutoFit/>
          </a:bodyPr>
          <a:lstStyle/>
          <a:p>
            <a:pPr algn="r">
              <a:lnSpc>
                <a:spcPct val="107000"/>
              </a:lnSpc>
              <a:spcAft>
                <a:spcPts val="800"/>
              </a:spcAft>
            </a:pPr>
            <a:r>
              <a:rPr lang="en-GB" sz="4000" b="1" i="1"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rPr>
              <a:t>Documentation</a:t>
            </a:r>
          </a:p>
          <a:p>
            <a:pPr algn="just">
              <a:lnSpc>
                <a:spcPct val="107000"/>
              </a:lnSpc>
              <a:spcAft>
                <a:spcPts val="800"/>
              </a:spcAft>
            </a:pPr>
            <a:r>
              <a:rPr lang="en-GB" sz="2000" i="1"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rPr>
              <a:t> </a:t>
            </a:r>
            <a:r>
              <a:rPr lang="en-GB" sz="2800" dirty="0">
                <a:latin typeface="Baskerville Old Face" panose="02020602080505020303" pitchFamily="18" charset="0"/>
                <a:ea typeface="Calibri" panose="020F0502020204030204" pitchFamily="34" charset="0"/>
                <a:cs typeface="Arial" panose="020B0604020202020204" pitchFamily="34" charset="0"/>
              </a:rPr>
              <a:t>after the design solution is finalized; graphics is the most effective way to permanently record that solution. Before 3-D modelling, documentation drawings were 2-D detail drawings that were copied through a process called blueprinting. These blueprints were then used to produce the design see </a:t>
            </a:r>
            <a:r>
              <a:rPr lang="en-GB" sz="2800" dirty="0" smtClean="0">
                <a:latin typeface="Baskerville Old Face" panose="02020602080505020303" pitchFamily="18" charset="0"/>
                <a:ea typeface="Calibri" panose="020F0502020204030204" pitchFamily="34" charset="0"/>
                <a:cs typeface="Arial" panose="020B0604020202020204" pitchFamily="34" charset="0"/>
              </a:rPr>
              <a:t>the figure</a:t>
            </a:r>
            <a:endParaRPr lang="en-GB"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943600" y="965534"/>
            <a:ext cx="6238095" cy="4590476"/>
          </a:xfrm>
          <a:prstGeom prst="rect">
            <a:avLst/>
          </a:prstGeom>
        </p:spPr>
      </p:pic>
      <p:pic>
        <p:nvPicPr>
          <p:cNvPr id="5" name="Picture 4"/>
          <p:cNvPicPr>
            <a:picLocks noChangeAspect="1"/>
          </p:cNvPicPr>
          <p:nvPr/>
        </p:nvPicPr>
        <p:blipFill>
          <a:blip r:embed="rId3"/>
          <a:stretch>
            <a:fillRect/>
          </a:stretch>
        </p:blipFill>
        <p:spPr>
          <a:xfrm>
            <a:off x="5303023" y="5628909"/>
            <a:ext cx="6868596" cy="377395"/>
          </a:xfrm>
          <a:prstGeom prst="rect">
            <a:avLst/>
          </a:prstGeom>
        </p:spPr>
      </p:pic>
    </p:spTree>
    <p:extLst>
      <p:ext uri="{BB962C8B-B14F-4D97-AF65-F5344CB8AC3E}">
        <p14:creationId xmlns:p14="http://schemas.microsoft.com/office/powerpoint/2010/main" val="608346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25"/>
            <a:ext cx="12192000" cy="2866169"/>
          </a:xfrm>
          <a:prstGeom prst="rect">
            <a:avLst/>
          </a:prstGeom>
        </p:spPr>
        <p:txBody>
          <a:bodyPr wrap="square">
            <a:spAutoFit/>
          </a:bodyPr>
          <a:lstStyle/>
          <a:p>
            <a:pPr algn="ctr">
              <a:lnSpc>
                <a:spcPct val="107000"/>
              </a:lnSpc>
              <a:spcAft>
                <a:spcPts val="800"/>
              </a:spcAft>
            </a:pPr>
            <a:r>
              <a:rPr lang="en-GB" sz="4000" b="1" i="1"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rPr>
              <a:t>Geometry</a:t>
            </a:r>
          </a:p>
          <a:p>
            <a:pPr algn="just">
              <a:lnSpc>
                <a:spcPct val="107000"/>
              </a:lnSpc>
              <a:spcAft>
                <a:spcPts val="800"/>
              </a:spcAft>
            </a:pPr>
            <a:r>
              <a:rPr lang="en-GB" sz="2000" b="1" i="1"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rPr>
              <a:t> </a:t>
            </a:r>
            <a:r>
              <a:rPr lang="en-GB" sz="2800" dirty="0">
                <a:latin typeface="Baskerville Old Face" panose="02020602080505020303" pitchFamily="18" charset="0"/>
                <a:ea typeface="Calibri" panose="020F0502020204030204" pitchFamily="34" charset="0"/>
                <a:cs typeface="Arial" panose="020B0604020202020204" pitchFamily="34" charset="0"/>
              </a:rPr>
              <a:t>Geometry is the foundation for technical graphics, just as grammar is for language. Geometry includes the following:</a:t>
            </a:r>
            <a:endParaRPr lang="en-GB" sz="28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b="1"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Plane geometry</a:t>
            </a:r>
            <a:r>
              <a:rPr lang="en-GB" sz="3200"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 </a:t>
            </a:r>
            <a:r>
              <a:rPr lang="en-GB" sz="2800" dirty="0">
                <a:latin typeface="Baskerville Old Face" panose="02020602080505020303" pitchFamily="18" charset="0"/>
                <a:ea typeface="Calibri" panose="020F0502020204030204" pitchFamily="34" charset="0"/>
                <a:cs typeface="Arial" panose="020B0604020202020204" pitchFamily="34" charset="0"/>
              </a:rPr>
              <a:t>The geometry of planar figures, such as circles and triangles, and their </a:t>
            </a:r>
            <a:r>
              <a:rPr lang="en-GB" sz="2800" dirty="0" smtClean="0">
                <a:latin typeface="Baskerville Old Face" panose="02020602080505020303" pitchFamily="18" charset="0"/>
                <a:ea typeface="Calibri" panose="020F0502020204030204" pitchFamily="34" charset="0"/>
                <a:cs typeface="Arial" panose="020B0604020202020204" pitchFamily="34" charset="0"/>
              </a:rPr>
              <a:t>relationships</a:t>
            </a:r>
            <a:endParaRPr lang="en-GB" sz="2800"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01776" y="3111332"/>
            <a:ext cx="11321146" cy="3396344"/>
          </a:xfrm>
          <a:prstGeom prst="rect">
            <a:avLst/>
          </a:prstGeom>
        </p:spPr>
      </p:pic>
    </p:spTree>
    <p:extLst>
      <p:ext uri="{BB962C8B-B14F-4D97-AF65-F5344CB8AC3E}">
        <p14:creationId xmlns:p14="http://schemas.microsoft.com/office/powerpoint/2010/main" val="2983932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006" y="449798"/>
            <a:ext cx="11554690" cy="6079485"/>
          </a:xfrm>
          <a:prstGeom prst="rect">
            <a:avLst/>
          </a:prstGeom>
        </p:spPr>
        <p:txBody>
          <a:bodyPr wrap="square">
            <a:spAutoFit/>
          </a:bodyPr>
          <a:lstStyle/>
          <a:p>
            <a:pPr algn="just">
              <a:lnSpc>
                <a:spcPct val="107000"/>
              </a:lnSpc>
              <a:spcAft>
                <a:spcPts val="800"/>
              </a:spcAft>
            </a:pPr>
            <a:r>
              <a:rPr lang="en-GB" sz="3200" b="1"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Solid geometry</a:t>
            </a:r>
            <a:r>
              <a:rPr lang="en-GB" sz="3200"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 </a:t>
            </a:r>
            <a:r>
              <a:rPr lang="en-GB" sz="2800" dirty="0">
                <a:latin typeface="Baskerville Old Face" panose="02020602080505020303" pitchFamily="18" charset="0"/>
                <a:ea typeface="Calibri" panose="020F0502020204030204" pitchFamily="34" charset="0"/>
                <a:cs typeface="Arial" panose="020B0604020202020204" pitchFamily="34" charset="0"/>
              </a:rPr>
              <a:t>The geometry of three-dimensional objects, such as cylinders, cubes, and spheres, and their relationships </a:t>
            </a:r>
            <a:r>
              <a:rPr lang="en-GB" sz="2800" dirty="0" smtClean="0">
                <a:latin typeface="Baskerville Old Face" panose="02020602080505020303" pitchFamily="18" charset="0"/>
                <a:ea typeface="Calibri" panose="020F0502020204030204" pitchFamily="34" charset="0"/>
                <a:cs typeface="Arial" panose="020B0604020202020204" pitchFamily="34" charset="0"/>
              </a:rPr>
              <a:t>.</a:t>
            </a:r>
          </a:p>
          <a:p>
            <a:pPr algn="just">
              <a:lnSpc>
                <a:spcPct val="107000"/>
              </a:lnSpc>
              <a:spcAft>
                <a:spcPts val="800"/>
              </a:spcAft>
            </a:pPr>
            <a:endParaRPr lang="en-GB" sz="2800" dirty="0">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endParaRPr lang="en-GB" sz="2800" dirty="0" smtClean="0">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endParaRPr lang="en-GB" sz="2800" dirty="0">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endParaRPr lang="en-GB" sz="2800" dirty="0" smtClean="0">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endParaRPr lang="en-GB" sz="2800" dirty="0">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3200" b="1"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rPr>
              <a:t>Analytic </a:t>
            </a:r>
            <a:r>
              <a:rPr lang="en-GB" sz="3200" b="1"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geometry. </a:t>
            </a:r>
            <a:r>
              <a:rPr lang="en-GB" sz="2800" dirty="0">
                <a:latin typeface="Baskerville Old Face" panose="02020602080505020303" pitchFamily="18" charset="0"/>
                <a:ea typeface="Calibri" panose="020F0502020204030204" pitchFamily="34" charset="0"/>
                <a:cs typeface="Arial" panose="020B0604020202020204" pitchFamily="34" charset="0"/>
              </a:rPr>
              <a:t>The analysis of geometric structures and properties, principally </a:t>
            </a:r>
            <a:r>
              <a:rPr lang="en-GB" sz="2800" u="sng" dirty="0">
                <a:latin typeface="Baskerville Old Face" panose="02020602080505020303" pitchFamily="18" charset="0"/>
                <a:ea typeface="Calibri" panose="020F0502020204030204" pitchFamily="34" charset="0"/>
                <a:cs typeface="Arial" panose="020B0604020202020204" pitchFamily="34" charset="0"/>
              </a:rPr>
              <a:t>using algebraic operations and position coordinates.</a:t>
            </a:r>
            <a:endParaRPr lang="en-GB" sz="2800" u="sng"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b="1"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Descriptive geometry</a:t>
            </a:r>
            <a:r>
              <a:rPr lang="en-GB" sz="3200"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 </a:t>
            </a:r>
            <a:r>
              <a:rPr lang="en-GB" sz="2800" dirty="0">
                <a:latin typeface="Baskerville Old Face" panose="02020602080505020303" pitchFamily="18" charset="0"/>
                <a:ea typeface="Calibri" panose="020F0502020204030204" pitchFamily="34" charset="0"/>
                <a:cs typeface="Arial" panose="020B0604020202020204" pitchFamily="34" charset="0"/>
              </a:rPr>
              <a:t>The analysis of space distances and relationships, using graphics.</a:t>
            </a:r>
            <a:endParaRPr lang="en-GB" sz="2800"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2909455" y="1582155"/>
            <a:ext cx="5510150" cy="2767553"/>
          </a:xfrm>
          <a:prstGeom prst="rect">
            <a:avLst/>
          </a:prstGeom>
        </p:spPr>
      </p:pic>
    </p:spTree>
    <p:extLst>
      <p:ext uri="{BB962C8B-B14F-4D97-AF65-F5344CB8AC3E}">
        <p14:creationId xmlns:p14="http://schemas.microsoft.com/office/powerpoint/2010/main" val="25985840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632" y="26608"/>
            <a:ext cx="4667002" cy="6883808"/>
          </a:xfrm>
          <a:prstGeom prst="rect">
            <a:avLst/>
          </a:prstGeom>
        </p:spPr>
        <p:txBody>
          <a:bodyPr wrap="square">
            <a:spAutoFit/>
          </a:bodyPr>
          <a:lstStyle/>
          <a:p>
            <a:pPr algn="ctr">
              <a:lnSpc>
                <a:spcPct val="107000"/>
              </a:lnSpc>
              <a:spcAft>
                <a:spcPts val="800"/>
              </a:spcAft>
            </a:pPr>
            <a:r>
              <a:rPr lang="en-GB" sz="3200" b="1"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Standards and </a:t>
            </a:r>
            <a:r>
              <a:rPr lang="en-GB" sz="3200" b="1"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rPr>
              <a:t>Conventions</a:t>
            </a:r>
            <a:endParaRPr lang="en-GB" sz="3200"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endParaRPr>
          </a:p>
          <a:p>
            <a:pPr algn="just">
              <a:lnSpc>
                <a:spcPct val="107000"/>
              </a:lnSpc>
              <a:spcAft>
                <a:spcPts val="800"/>
              </a:spcAft>
            </a:pPr>
            <a:r>
              <a:rPr lang="en-GB" sz="3200"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rPr>
              <a:t> </a:t>
            </a:r>
            <a:r>
              <a:rPr lang="en-GB" sz="2400" dirty="0">
                <a:latin typeface="Baskerville Old Face" panose="02020602080505020303" pitchFamily="18" charset="0"/>
                <a:ea typeface="Calibri" panose="020F0502020204030204" pitchFamily="34" charset="0"/>
                <a:cs typeface="Arial" panose="020B0604020202020204" pitchFamily="34" charset="0"/>
              </a:rPr>
              <a:t>There is no effective communication without an agreed-upon </a:t>
            </a:r>
            <a:r>
              <a:rPr lang="en-GB" sz="2400" u="sng" dirty="0">
                <a:latin typeface="Baskerville Old Face" panose="02020602080505020303" pitchFamily="18" charset="0"/>
                <a:ea typeface="Calibri" panose="020F0502020204030204" pitchFamily="34" charset="0"/>
                <a:cs typeface="Arial" panose="020B0604020202020204" pitchFamily="34" charset="0"/>
              </a:rPr>
              <a:t>standard of signs or symbols</a:t>
            </a:r>
            <a:r>
              <a:rPr lang="en-GB" sz="2400" dirty="0">
                <a:latin typeface="Baskerville Old Face" panose="02020602080505020303" pitchFamily="18" charset="0"/>
                <a:ea typeface="Calibri" panose="020F0502020204030204" pitchFamily="34" charset="0"/>
                <a:cs typeface="Arial" panose="020B0604020202020204" pitchFamily="34" charset="0"/>
              </a:rPr>
              <a:t>. Standards and Conventions ’</a:t>
            </a:r>
            <a:r>
              <a:rPr lang="en-GB" sz="2400" u="sng" dirty="0">
                <a:latin typeface="Baskerville Old Face" panose="02020602080505020303" pitchFamily="18" charset="0"/>
                <a:ea typeface="Calibri" panose="020F0502020204030204" pitchFamily="34" charset="0"/>
                <a:cs typeface="Arial" panose="020B0604020202020204" pitchFamily="34" charset="0"/>
              </a:rPr>
              <a:t>alphabet</a:t>
            </a:r>
            <a:r>
              <a:rPr lang="en-GB" sz="2400" dirty="0">
                <a:latin typeface="Baskerville Old Face" panose="02020602080505020303" pitchFamily="18" charset="0"/>
                <a:ea typeface="Calibri" panose="020F0502020204030204" pitchFamily="34" charset="0"/>
                <a:cs typeface="Arial" panose="020B0604020202020204" pitchFamily="34" charset="0"/>
              </a:rPr>
              <a:t>’ of technical drawings, and plane, solid, and descriptive geometry are the science that underlines the graphics language. </a:t>
            </a:r>
            <a:endParaRPr lang="en-GB" sz="24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400" b="1" dirty="0">
                <a:solidFill>
                  <a:srgbClr val="FF0000"/>
                </a:solidFill>
                <a:latin typeface="Baskerville Old Face" panose="02020602080505020303" pitchFamily="18" charset="0"/>
                <a:ea typeface="Calibri" panose="020F0502020204030204" pitchFamily="34" charset="0"/>
                <a:cs typeface="Arial" panose="020B0604020202020204" pitchFamily="34" charset="0"/>
              </a:rPr>
              <a:t>Convention</a:t>
            </a:r>
            <a:r>
              <a:rPr lang="en-GB" sz="2400" dirty="0">
                <a:latin typeface="Baskerville Old Face" panose="02020602080505020303" pitchFamily="18" charset="0"/>
                <a:ea typeface="Calibri" panose="020F0502020204030204" pitchFamily="34" charset="0"/>
                <a:cs typeface="Arial" panose="020B0604020202020204" pitchFamily="34" charset="0"/>
              </a:rPr>
              <a:t> are commonly accepted practices, rules, or method. In technical drawing, an example of a convention is the use of </a:t>
            </a:r>
            <a:r>
              <a:rPr lang="en-GB" sz="2400" u="sng" dirty="0">
                <a:latin typeface="Baskerville Old Face" panose="02020602080505020303" pitchFamily="18" charset="0"/>
                <a:ea typeface="Calibri" panose="020F0502020204030204" pitchFamily="34" charset="0"/>
                <a:cs typeface="Arial" panose="020B0604020202020204" pitchFamily="34" charset="0"/>
              </a:rPr>
              <a:t>dashed lines </a:t>
            </a:r>
            <a:r>
              <a:rPr lang="en-GB" sz="2400" dirty="0">
                <a:latin typeface="Baskerville Old Face" panose="02020602080505020303" pitchFamily="18" charset="0"/>
                <a:ea typeface="Calibri" panose="020F0502020204030204" pitchFamily="34" charset="0"/>
                <a:cs typeface="Arial" panose="020B0604020202020204" pitchFamily="34" charset="0"/>
              </a:rPr>
              <a:t>on Multiview drawing to designate a feature hidden from the current </a:t>
            </a:r>
            <a:r>
              <a:rPr lang="en-GB" sz="2400" dirty="0" smtClean="0">
                <a:latin typeface="Baskerville Old Face" panose="02020602080505020303" pitchFamily="18" charset="0"/>
                <a:ea typeface="Calibri" panose="020F0502020204030204" pitchFamily="34" charset="0"/>
                <a:cs typeface="Arial" panose="020B0604020202020204" pitchFamily="34" charset="0"/>
              </a:rPr>
              <a:t>viewpoint.</a:t>
            </a:r>
            <a:endParaRPr lang="en-GB"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7647702" y="23757"/>
            <a:ext cx="4417621" cy="4723401"/>
          </a:xfrm>
          <a:prstGeom prst="rect">
            <a:avLst/>
          </a:prstGeom>
        </p:spPr>
      </p:pic>
      <p:pic>
        <p:nvPicPr>
          <p:cNvPr id="4" name="Picture 3"/>
          <p:cNvPicPr>
            <a:picLocks noChangeAspect="1"/>
          </p:cNvPicPr>
          <p:nvPr/>
        </p:nvPicPr>
        <p:blipFill>
          <a:blip r:embed="rId3"/>
          <a:stretch>
            <a:fillRect/>
          </a:stretch>
        </p:blipFill>
        <p:spPr>
          <a:xfrm>
            <a:off x="5474525" y="4830283"/>
            <a:ext cx="6590798" cy="2037156"/>
          </a:xfrm>
          <a:prstGeom prst="rect">
            <a:avLst/>
          </a:prstGeom>
        </p:spPr>
      </p:pic>
    </p:spTree>
    <p:extLst>
      <p:ext uri="{BB962C8B-B14F-4D97-AF65-F5344CB8AC3E}">
        <p14:creationId xmlns:p14="http://schemas.microsoft.com/office/powerpoint/2010/main" val="2011596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5" y="242469"/>
            <a:ext cx="11340935" cy="5632311"/>
          </a:xfrm>
          <a:prstGeom prst="rect">
            <a:avLst/>
          </a:prstGeom>
        </p:spPr>
        <p:txBody>
          <a:bodyPr wrap="square">
            <a:spAutoFit/>
          </a:bodyPr>
          <a:lstStyle/>
          <a:p>
            <a:pPr algn="ctr">
              <a:lnSpc>
                <a:spcPct val="107000"/>
              </a:lnSpc>
              <a:spcAft>
                <a:spcPts val="800"/>
              </a:spcAft>
            </a:pPr>
            <a:r>
              <a:rPr lang="en-GB" sz="4000" b="1"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rPr>
              <a:t>Standards</a:t>
            </a:r>
          </a:p>
          <a:p>
            <a:pPr algn="just">
              <a:lnSpc>
                <a:spcPct val="107000"/>
              </a:lnSpc>
              <a:spcAft>
                <a:spcPts val="800"/>
              </a:spcAft>
            </a:pPr>
            <a:r>
              <a:rPr lang="en-GB" sz="2800" u="sng" dirty="0" smtClean="0">
                <a:latin typeface="Baskerville Old Face" panose="02020602080505020303" pitchFamily="18" charset="0"/>
                <a:ea typeface="Calibri" panose="020F0502020204030204" pitchFamily="34" charset="0"/>
                <a:cs typeface="Arial" panose="020B0604020202020204" pitchFamily="34" charset="0"/>
              </a:rPr>
              <a:t>Are </a:t>
            </a:r>
            <a:r>
              <a:rPr lang="en-GB" sz="2800" u="sng" dirty="0">
                <a:latin typeface="Baskerville Old Face" panose="02020602080505020303" pitchFamily="18" charset="0"/>
                <a:ea typeface="Calibri" panose="020F0502020204030204" pitchFamily="34" charset="0"/>
                <a:cs typeface="Arial" panose="020B0604020202020204" pitchFamily="34" charset="0"/>
              </a:rPr>
              <a:t>sets of rules </a:t>
            </a:r>
            <a:r>
              <a:rPr lang="en-GB" sz="2800" dirty="0">
                <a:latin typeface="Baskerville Old Face" panose="02020602080505020303" pitchFamily="18" charset="0"/>
                <a:ea typeface="Calibri" panose="020F0502020204030204" pitchFamily="34" charset="0"/>
                <a:cs typeface="Arial" panose="020B0604020202020204" pitchFamily="34" charset="0"/>
              </a:rPr>
              <a:t>that govern how technical drawing are represented. For example, mechanical drawings are dimensioned using an accepted set of standard, such as placing the dimension text such that it is read from the bottom of the sheet (   </a:t>
            </a:r>
            <a:r>
              <a:rPr lang="en-GB" sz="2800" dirty="0" smtClean="0">
                <a:latin typeface="Baskerville Old Face" panose="02020602080505020303" pitchFamily="18" charset="0"/>
                <a:ea typeface="Calibri" panose="020F0502020204030204" pitchFamily="34" charset="0"/>
                <a:cs typeface="Arial" panose="020B0604020202020204" pitchFamily="34" charset="0"/>
              </a:rPr>
              <a:t>). Standards allow for the clear communication of technical ideas. In the United States, the </a:t>
            </a:r>
            <a:r>
              <a:rPr lang="en-GB" sz="2800" u="sng" dirty="0" smtClean="0">
                <a:latin typeface="Baskerville Old Face" panose="02020602080505020303" pitchFamily="18" charset="0"/>
                <a:ea typeface="Calibri" panose="020F0502020204030204" pitchFamily="34" charset="0"/>
                <a:cs typeface="Arial" panose="020B0604020202020204" pitchFamily="34" charset="0"/>
              </a:rPr>
              <a:t>American National Standards Institute </a:t>
            </a:r>
            <a:r>
              <a:rPr lang="en-GB" sz="2800" dirty="0" smtClean="0">
                <a:latin typeface="Baskerville Old Face" panose="02020602080505020303" pitchFamily="18" charset="0"/>
                <a:ea typeface="Calibri" panose="020F0502020204030204" pitchFamily="34" charset="0"/>
                <a:cs typeface="Arial" panose="020B0604020202020204" pitchFamily="34" charset="0"/>
              </a:rPr>
              <a:t>(ANSI) is the governing body. Example ANSI standards in technical drawing include </a:t>
            </a:r>
            <a:endParaRPr lang="en-GB" sz="2800" dirty="0" smtClean="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b="1" dirty="0" smtClean="0">
                <a:solidFill>
                  <a:srgbClr val="FF0000"/>
                </a:solidFill>
                <a:latin typeface="Baskerville Old Face" panose="02020602080505020303" pitchFamily="18" charset="0"/>
                <a:ea typeface="Calibri" panose="020F0502020204030204" pitchFamily="34" charset="0"/>
                <a:cs typeface="Arial" panose="020B0604020202020204" pitchFamily="34" charset="0"/>
              </a:rPr>
              <a:t>ANSI Y14.1-1980(R1987)</a:t>
            </a:r>
            <a:r>
              <a:rPr lang="en-GB" sz="2800" b="1" dirty="0" smtClean="0">
                <a:latin typeface="Baskerville Old Face" panose="02020602080505020303" pitchFamily="18" charset="0"/>
                <a:ea typeface="Calibri" panose="020F0502020204030204" pitchFamily="34" charset="0"/>
                <a:cs typeface="Arial" panose="020B0604020202020204" pitchFamily="34" charset="0"/>
              </a:rPr>
              <a:t>, Drawing Sheet Size and format</a:t>
            </a:r>
            <a:r>
              <a:rPr lang="en-GB" sz="2800" dirty="0" smtClean="0">
                <a:latin typeface="Baskerville Old Face" panose="02020602080505020303" pitchFamily="18" charset="0"/>
                <a:ea typeface="Calibri" panose="020F0502020204030204" pitchFamily="34" charset="0"/>
                <a:cs typeface="Arial" panose="020B0604020202020204" pitchFamily="34" charset="0"/>
              </a:rPr>
              <a:t> (see the next chapter). Other standards are from the International Standards Organization (ISO), Japanese Standard (JIS) and so on.</a:t>
            </a:r>
            <a:endParaRPr lang="en-GB"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72576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79419" y="20260"/>
            <a:ext cx="9060006" cy="6837740"/>
          </a:xfrm>
          <a:prstGeom prst="rect">
            <a:avLst/>
          </a:prstGeom>
        </p:spPr>
      </p:pic>
    </p:spTree>
    <p:extLst>
      <p:ext uri="{BB962C8B-B14F-4D97-AF65-F5344CB8AC3E}">
        <p14:creationId xmlns:p14="http://schemas.microsoft.com/office/powerpoint/2010/main" val="95336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327" y="327143"/>
            <a:ext cx="10543309" cy="6393545"/>
          </a:xfrm>
          <a:prstGeom prst="rect">
            <a:avLst/>
          </a:prstGeom>
        </p:spPr>
        <p:txBody>
          <a:bodyPr wrap="square">
            <a:spAutoFit/>
          </a:bodyPr>
          <a:lstStyle/>
          <a:p>
            <a:pPr>
              <a:lnSpc>
                <a:spcPct val="107000"/>
              </a:lnSpc>
              <a:spcAft>
                <a:spcPts val="800"/>
              </a:spcAft>
            </a:pPr>
            <a:r>
              <a:rPr lang="en-GB" sz="4000" b="1" i="1" dirty="0">
                <a:latin typeface="Calibri" panose="020F0502020204030204" pitchFamily="34" charset="0"/>
                <a:ea typeface="Calibri" panose="020F0502020204030204" pitchFamily="34" charset="0"/>
                <a:cs typeface="Arial" panose="020B0604020202020204" pitchFamily="34" charset="0"/>
              </a:rPr>
              <a:t>Part two - Fundamentals of Technical Graphics</a:t>
            </a:r>
            <a:endParaRPr lang="en-GB" sz="4000" b="1" dirty="0">
              <a:latin typeface="Calibri" panose="020F0502020204030204" pitchFamily="34" charset="0"/>
              <a:ea typeface="Calibri" panose="020F0502020204030204" pitchFamily="34" charset="0"/>
              <a:cs typeface="Arial" panose="020B0604020202020204" pitchFamily="34" charset="0"/>
            </a:endParaRPr>
          </a:p>
          <a:p>
            <a:pPr lvl="0"/>
            <a:r>
              <a:rPr lang="en-GB" sz="3600" dirty="0" smtClean="0"/>
              <a:t>6. Engineering </a:t>
            </a:r>
            <a:r>
              <a:rPr lang="en-GB" sz="3600" dirty="0"/>
              <a:t>Geometry and Construction</a:t>
            </a:r>
          </a:p>
          <a:p>
            <a:pPr lvl="0"/>
            <a:r>
              <a:rPr lang="en-GB" sz="3600" dirty="0" smtClean="0"/>
              <a:t>7. </a:t>
            </a:r>
            <a:r>
              <a:rPr lang="en-GB" sz="3600" dirty="0"/>
              <a:t>Multiview Drawings </a:t>
            </a:r>
            <a:r>
              <a:rPr lang="en-GB" sz="3600" dirty="0" smtClean="0"/>
              <a:t>I</a:t>
            </a:r>
            <a:endParaRPr lang="en-GB" sz="3600" dirty="0"/>
          </a:p>
          <a:p>
            <a:pPr lvl="0"/>
            <a:r>
              <a:rPr lang="en-GB" sz="3600" dirty="0" smtClean="0"/>
              <a:t>8. Multiview Drawings II</a:t>
            </a:r>
          </a:p>
          <a:p>
            <a:pPr lvl="0"/>
            <a:r>
              <a:rPr lang="en-GB" sz="3600" dirty="0" smtClean="0"/>
              <a:t>9</a:t>
            </a:r>
            <a:r>
              <a:rPr lang="en-GB" sz="3600" dirty="0" smtClean="0"/>
              <a:t>. Multiview </a:t>
            </a:r>
            <a:r>
              <a:rPr lang="en-GB" sz="3600" smtClean="0"/>
              <a:t>Drawings </a:t>
            </a:r>
            <a:r>
              <a:rPr lang="en-GB" sz="3600" smtClean="0"/>
              <a:t>III</a:t>
            </a:r>
            <a:endParaRPr lang="en-GB" sz="3600" dirty="0"/>
          </a:p>
          <a:p>
            <a:pPr lvl="0"/>
            <a:r>
              <a:rPr lang="en-GB" sz="3600" dirty="0" smtClean="0"/>
              <a:t>10. Axonometric </a:t>
            </a:r>
            <a:r>
              <a:rPr lang="en-GB" sz="3600" dirty="0"/>
              <a:t>and oblique drawings</a:t>
            </a:r>
          </a:p>
          <a:p>
            <a:pPr lvl="0"/>
            <a:r>
              <a:rPr lang="en-GB" sz="3600" dirty="0" smtClean="0"/>
              <a:t>11. Isometric Drawings I</a:t>
            </a:r>
            <a:endParaRPr lang="en-GB" sz="3600" dirty="0"/>
          </a:p>
          <a:p>
            <a:pPr lvl="0"/>
            <a:r>
              <a:rPr lang="en-GB" sz="3600" dirty="0" smtClean="0"/>
              <a:t>12. Isometric Drawings II</a:t>
            </a:r>
            <a:endParaRPr lang="en-GB" sz="3600" dirty="0"/>
          </a:p>
          <a:p>
            <a:pPr lvl="0"/>
            <a:r>
              <a:rPr lang="en-GB" sz="3600" dirty="0" smtClean="0"/>
              <a:t>13. Section </a:t>
            </a:r>
            <a:r>
              <a:rPr lang="en-GB" sz="3600" dirty="0"/>
              <a:t>Views</a:t>
            </a:r>
          </a:p>
          <a:p>
            <a:pPr lvl="0"/>
            <a:r>
              <a:rPr lang="en-GB" sz="3600" dirty="0" smtClean="0"/>
              <a:t>14. Fundamentals </a:t>
            </a:r>
            <a:r>
              <a:rPr lang="en-GB" sz="3600" dirty="0"/>
              <a:t>of Descriptive Geometry</a:t>
            </a:r>
          </a:p>
          <a:p>
            <a:pPr lvl="0"/>
            <a:r>
              <a:rPr lang="en-GB" sz="3600" dirty="0" smtClean="0"/>
              <a:t>15. Dimensioning</a:t>
            </a:r>
            <a:r>
              <a:rPr lang="en-GB" sz="3600" dirty="0"/>
              <a:t>.</a:t>
            </a:r>
          </a:p>
        </p:txBody>
      </p:sp>
    </p:spTree>
    <p:extLst>
      <p:ext uri="{BB962C8B-B14F-4D97-AF65-F5344CB8AC3E}">
        <p14:creationId xmlns:p14="http://schemas.microsoft.com/office/powerpoint/2010/main" val="2391521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5652" y="1686293"/>
            <a:ext cx="9820893" cy="2968761"/>
          </a:xfrm>
          <a:prstGeom prst="rect">
            <a:avLst/>
          </a:prstGeom>
        </p:spPr>
        <p:txBody>
          <a:bodyPr wrap="square">
            <a:spAutoFit/>
          </a:bodyPr>
          <a:lstStyle/>
          <a:p>
            <a:pPr algn="ctr">
              <a:lnSpc>
                <a:spcPct val="107000"/>
              </a:lnSpc>
              <a:spcAft>
                <a:spcPts val="800"/>
              </a:spcAft>
            </a:pPr>
            <a:r>
              <a:rPr lang="en-GB" sz="4000" b="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Chapter One</a:t>
            </a:r>
            <a:endParaRPr lang="en-GB" sz="4000" b="1"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3200" b="1" dirty="0" smtClean="0">
                <a:effectLst/>
                <a:latin typeface="Baskerville Old Face" panose="02020602080505020303" pitchFamily="18" charset="0"/>
                <a:ea typeface="Calibri" panose="020F0502020204030204" pitchFamily="34" charset="0"/>
                <a:cs typeface="Arial" panose="020B0604020202020204" pitchFamily="34" charset="0"/>
              </a:rPr>
              <a:t>Introduction to Graphics Communications</a:t>
            </a:r>
            <a:endParaRPr lang="en-GB" sz="3200" b="1"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dirty="0" smtClean="0">
                <a:effectLst/>
                <a:latin typeface="Baskerville Old Face" panose="02020602080505020303" pitchFamily="18" charset="0"/>
                <a:ea typeface="Calibri" panose="020F0502020204030204" pitchFamily="34" charset="0"/>
                <a:cs typeface="Arial" panose="020B0604020202020204" pitchFamily="34" charset="0"/>
              </a:rPr>
              <a:t>Chapter 1</a:t>
            </a:r>
          </a:p>
          <a:p>
            <a:pPr algn="just">
              <a:lnSpc>
                <a:spcPct val="107000"/>
              </a:lnSpc>
              <a:spcAft>
                <a:spcPts val="800"/>
              </a:spcAft>
            </a:pPr>
            <a:r>
              <a:rPr lang="en-GB" sz="2800" dirty="0" smtClean="0">
                <a:effectLst/>
                <a:latin typeface="Baskerville Old Face" panose="02020602080505020303" pitchFamily="18" charset="0"/>
                <a:ea typeface="Calibri" panose="020F0502020204030204" pitchFamily="34" charset="0"/>
                <a:cs typeface="Arial" panose="020B0604020202020204" pitchFamily="34" charset="0"/>
              </a:rPr>
              <a:t> is an introduction to the graphics language of the engineer and technologist.</a:t>
            </a:r>
            <a:endParaRPr lang="en-GB"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01132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769" y="1367987"/>
            <a:ext cx="10925299" cy="3619709"/>
          </a:xfrm>
          <a:prstGeom prst="rect">
            <a:avLst/>
          </a:prstGeom>
        </p:spPr>
        <p:txBody>
          <a:bodyPr wrap="square">
            <a:spAutoFit/>
          </a:bodyPr>
          <a:lstStyle/>
          <a:p>
            <a:pPr algn="just">
              <a:lnSpc>
                <a:spcPct val="107000"/>
              </a:lnSpc>
              <a:spcAft>
                <a:spcPts val="800"/>
              </a:spcAft>
            </a:pPr>
            <a:r>
              <a:rPr lang="en-GB" sz="40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What is graphics communication? </a:t>
            </a:r>
            <a:endParaRPr lang="en-GB" sz="4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dirty="0" smtClean="0">
                <a:effectLst/>
                <a:latin typeface="Baskerville Old Face" panose="02020602080505020303" pitchFamily="18" charset="0"/>
                <a:ea typeface="Calibri" panose="020F0502020204030204" pitchFamily="34" charset="0"/>
                <a:cs typeface="Arial" panose="020B0604020202020204" pitchFamily="34" charset="0"/>
              </a:rPr>
              <a:t>For one thing, it is an effective means of communicating technical ideas and problem solutions. The process of engineering design starts with the ability to visualize, seeing the problem and the possible solutions. </a:t>
            </a:r>
            <a:r>
              <a:rPr lang="en-GB" sz="2800" u="sng" dirty="0" smtClean="0">
                <a:effectLst/>
                <a:latin typeface="Baskerville Old Face" panose="02020602080505020303" pitchFamily="18" charset="0"/>
                <a:ea typeface="Calibri" panose="020F0502020204030204" pitchFamily="34" charset="0"/>
                <a:cs typeface="Arial" panose="020B0604020202020204" pitchFamily="34" charset="0"/>
              </a:rPr>
              <a:t>Visualizing, sketching, modelling, and detailing are how engineers and technologists communicate as they design new products and structures </a:t>
            </a:r>
            <a:r>
              <a:rPr lang="en-GB" sz="2800" dirty="0" smtClean="0">
                <a:effectLst/>
                <a:latin typeface="Baskerville Old Face" panose="02020602080505020303" pitchFamily="18" charset="0"/>
                <a:ea typeface="Calibri" panose="020F0502020204030204" pitchFamily="34" charset="0"/>
                <a:cs typeface="Arial" panose="020B0604020202020204" pitchFamily="34" charset="0"/>
              </a:rPr>
              <a:t>for our technological world.</a:t>
            </a:r>
            <a:endParaRPr lang="en-GB"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79923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900" y="1664356"/>
            <a:ext cx="10414660" cy="3093026"/>
          </a:xfrm>
          <a:prstGeom prst="rect">
            <a:avLst/>
          </a:prstGeom>
        </p:spPr>
        <p:txBody>
          <a:bodyPr wrap="square">
            <a:spAutoFit/>
          </a:bodyPr>
          <a:lstStyle/>
          <a:p>
            <a:pPr algn="just">
              <a:lnSpc>
                <a:spcPct val="107000"/>
              </a:lnSpc>
              <a:spcAft>
                <a:spcPts val="800"/>
              </a:spcAft>
            </a:pPr>
            <a:r>
              <a:rPr lang="en-GB" sz="40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Why the language of graphics communications influence the way you think to solve problems?  </a:t>
            </a:r>
            <a:endParaRPr lang="en-GB" sz="40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u="sng" dirty="0" smtClean="0">
                <a:effectLst/>
                <a:latin typeface="Baskerville Old Face" panose="02020602080505020303" pitchFamily="18" charset="0"/>
                <a:ea typeface="Calibri" panose="020F0502020204030204" pitchFamily="34" charset="0"/>
                <a:cs typeface="Arial" panose="020B0604020202020204" pitchFamily="34" charset="0"/>
              </a:rPr>
              <a:t>Thinking in the language of technical graphics</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 you will visualize problems more clearly and will </a:t>
            </a:r>
            <a:r>
              <a:rPr lang="en-GB" sz="3200" u="sng" dirty="0" smtClean="0">
                <a:effectLst/>
                <a:latin typeface="Baskerville Old Face" panose="02020602080505020303" pitchFamily="18" charset="0"/>
                <a:ea typeface="Calibri" panose="020F0502020204030204" pitchFamily="34" charset="0"/>
                <a:cs typeface="Arial" panose="020B0604020202020204" pitchFamily="34" charset="0"/>
              </a:rPr>
              <a:t>use graphic images to find solutions</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 with greater ease.</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8649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75" y="480574"/>
            <a:ext cx="11329060" cy="5784148"/>
          </a:xfrm>
          <a:prstGeom prst="rect">
            <a:avLst/>
          </a:prstGeom>
        </p:spPr>
        <p:txBody>
          <a:bodyPr wrap="square">
            <a:spAutoFit/>
          </a:bodyPr>
          <a:lstStyle/>
          <a:p>
            <a:pPr algn="just">
              <a:lnSpc>
                <a:spcPct val="107000"/>
              </a:lnSpc>
              <a:spcAft>
                <a:spcPts val="800"/>
              </a:spcAft>
            </a:pPr>
            <a:r>
              <a:rPr lang="en-GB" sz="4000"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Why in engineering, it is estimated that 92% of the design process is graphically based. The other 8% is divided between mathematics and written and verbal communications</a:t>
            </a:r>
            <a:r>
              <a:rPr lang="en-GB"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a:t>
            </a:r>
            <a:endParaRPr lang="en-GB"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r>
              <a:rPr lang="en-GB" sz="3200" u="sng" dirty="0" smtClean="0">
                <a:effectLst/>
                <a:latin typeface="Baskerville Old Face" panose="02020602080505020303" pitchFamily="18" charset="0"/>
                <a:ea typeface="Calibri" panose="020F0502020204030204" pitchFamily="34" charset="0"/>
                <a:cs typeface="Arial" panose="020B0604020202020204" pitchFamily="34" charset="0"/>
              </a:rPr>
              <a:t>Because graphics serves </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as the primary means </a:t>
            </a:r>
            <a:r>
              <a:rPr lang="en-GB" sz="3200" u="sng" dirty="0" smtClean="0">
                <a:effectLst/>
                <a:latin typeface="Baskerville Old Face" panose="02020602080505020303" pitchFamily="18" charset="0"/>
                <a:ea typeface="Calibri" panose="020F0502020204030204" pitchFamily="34" charset="0"/>
                <a:cs typeface="Arial" panose="020B0604020202020204" pitchFamily="34" charset="0"/>
              </a:rPr>
              <a:t>of communication </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for the design process</a:t>
            </a:r>
            <a:r>
              <a:rPr lang="en-GB" sz="3200" u="sng" dirty="0" smtClean="0">
                <a:effectLst/>
                <a:latin typeface="Baskerville Old Face" panose="02020602080505020303" pitchFamily="18" charset="0"/>
                <a:ea typeface="Calibri" panose="020F0502020204030204" pitchFamily="34" charset="0"/>
                <a:cs typeface="Arial" panose="020B0604020202020204" pitchFamily="34" charset="0"/>
              </a:rPr>
              <a:t>. Figure 1.1 </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shows that Drafting and documentation, along with design modelling, comprise more than 50% of the engineering time. Engineering analysis depends largely on reading technical graphics, and manufacturing engineering and functional design require the production and reading of graphics. </a:t>
            </a:r>
            <a:endParaRPr lang="en-GB" sz="3200" dirty="0"/>
          </a:p>
        </p:txBody>
      </p:sp>
    </p:spTree>
    <p:extLst>
      <p:ext uri="{BB962C8B-B14F-4D97-AF65-F5344CB8AC3E}">
        <p14:creationId xmlns:p14="http://schemas.microsoft.com/office/powerpoint/2010/main" val="50911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76152" y="0"/>
            <a:ext cx="7689787" cy="6858000"/>
          </a:xfrm>
          <a:prstGeom prst="rect">
            <a:avLst/>
          </a:prstGeom>
        </p:spPr>
      </p:pic>
      <p:pic>
        <p:nvPicPr>
          <p:cNvPr id="5" name="Picture 4"/>
          <p:cNvPicPr>
            <a:picLocks noChangeAspect="1"/>
          </p:cNvPicPr>
          <p:nvPr/>
        </p:nvPicPr>
        <p:blipFill>
          <a:blip r:embed="rId3"/>
          <a:stretch>
            <a:fillRect/>
          </a:stretch>
        </p:blipFill>
        <p:spPr>
          <a:xfrm>
            <a:off x="11882" y="3111334"/>
            <a:ext cx="4332323" cy="1635064"/>
          </a:xfrm>
          <a:prstGeom prst="rect">
            <a:avLst/>
          </a:prstGeom>
        </p:spPr>
      </p:pic>
    </p:spTree>
    <p:extLst>
      <p:ext uri="{BB962C8B-B14F-4D97-AF65-F5344CB8AC3E}">
        <p14:creationId xmlns:p14="http://schemas.microsoft.com/office/powerpoint/2010/main" val="939950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9" y="293701"/>
            <a:ext cx="11934701" cy="6308586"/>
          </a:xfrm>
          <a:prstGeom prst="rect">
            <a:avLst/>
          </a:prstGeom>
        </p:spPr>
        <p:txBody>
          <a:bodyPr wrap="square">
            <a:spAutoFit/>
          </a:bodyPr>
          <a:lstStyle/>
          <a:p>
            <a:pPr algn="just">
              <a:lnSpc>
                <a:spcPct val="107000"/>
              </a:lnSpc>
              <a:spcAft>
                <a:spcPts val="800"/>
              </a:spcAft>
            </a:pPr>
            <a:r>
              <a:rPr lang="en-GB" sz="3000" dirty="0" smtClean="0">
                <a:effectLst/>
                <a:latin typeface="Baskerville Old Face" panose="02020602080505020303" pitchFamily="18" charset="0"/>
                <a:ea typeface="Calibri" panose="020F0502020204030204" pitchFamily="34" charset="0"/>
                <a:cs typeface="Arial" panose="020B0604020202020204" pitchFamily="34" charset="0"/>
              </a:rPr>
              <a:t>-- The graphics come into </a:t>
            </a:r>
            <a:r>
              <a:rPr lang="en-GB" sz="3000" u="sng" dirty="0" smtClean="0">
                <a:effectLst/>
                <a:latin typeface="Baskerville Old Face" panose="02020602080505020303" pitchFamily="18" charset="0"/>
                <a:ea typeface="Calibri" panose="020F0502020204030204" pitchFamily="34" charset="0"/>
                <a:cs typeface="Arial" panose="020B0604020202020204" pitchFamily="34" charset="0"/>
              </a:rPr>
              <a:t>every phase </a:t>
            </a:r>
            <a:r>
              <a:rPr lang="en-GB" sz="3000" dirty="0" smtClean="0">
                <a:effectLst/>
                <a:latin typeface="Baskerville Old Face" panose="02020602080505020303" pitchFamily="18" charset="0"/>
                <a:ea typeface="Calibri" panose="020F0502020204030204" pitchFamily="34" charset="0"/>
                <a:cs typeface="Arial" panose="020B0604020202020204" pitchFamily="34" charset="0"/>
              </a:rPr>
              <a:t>of the engineer’s job.</a:t>
            </a:r>
            <a:endParaRPr lang="en-GB" sz="30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000" dirty="0" smtClean="0">
                <a:effectLst/>
                <a:latin typeface="Baskerville Old Face" panose="02020602080505020303" pitchFamily="18" charset="0"/>
                <a:ea typeface="Calibri" panose="020F0502020204030204" pitchFamily="34" charset="0"/>
                <a:cs typeface="Arial" panose="020B0604020202020204" pitchFamily="34" charset="0"/>
              </a:rPr>
              <a:t>-- Graphics play a very </a:t>
            </a:r>
            <a:r>
              <a:rPr lang="en-GB" sz="3000" u="sng" dirty="0" smtClean="0">
                <a:effectLst/>
                <a:latin typeface="Baskerville Old Face" panose="02020602080505020303" pitchFamily="18" charset="0"/>
                <a:ea typeface="Calibri" panose="020F0502020204030204" pitchFamily="34" charset="0"/>
                <a:cs typeface="Arial" panose="020B0604020202020204" pitchFamily="34" charset="0"/>
              </a:rPr>
              <a:t>important role </a:t>
            </a:r>
            <a:r>
              <a:rPr lang="en-GB" sz="3000" dirty="0" smtClean="0">
                <a:effectLst/>
                <a:latin typeface="Baskerville Old Face" panose="02020602080505020303" pitchFamily="18" charset="0"/>
                <a:ea typeface="Calibri" panose="020F0502020204030204" pitchFamily="34" charset="0"/>
                <a:cs typeface="Arial" panose="020B0604020202020204" pitchFamily="34" charset="0"/>
              </a:rPr>
              <a:t>in all areas of engineering. For documentation, communications, design, analysis, and modelling.</a:t>
            </a:r>
            <a:endParaRPr lang="en-GB" sz="30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000" dirty="0" smtClean="0">
                <a:effectLst/>
                <a:latin typeface="Baskerville Old Face" panose="02020602080505020303" pitchFamily="18" charset="0"/>
                <a:ea typeface="Calibri" panose="020F0502020204030204" pitchFamily="34" charset="0"/>
                <a:cs typeface="Arial" panose="020B0604020202020204" pitchFamily="34" charset="0"/>
              </a:rPr>
              <a:t>-- The cars and aircraft would be </a:t>
            </a:r>
            <a:r>
              <a:rPr lang="en-GB" sz="3000" u="sng" dirty="0" smtClean="0">
                <a:effectLst/>
                <a:latin typeface="Baskerville Old Face" panose="02020602080505020303" pitchFamily="18" charset="0"/>
                <a:ea typeface="Calibri" panose="020F0502020204030204" pitchFamily="34" charset="0"/>
                <a:cs typeface="Arial" panose="020B0604020202020204" pitchFamily="34" charset="0"/>
              </a:rPr>
              <a:t>impossible to create without computer graphics models and drawings. </a:t>
            </a:r>
            <a:r>
              <a:rPr lang="en-GB" sz="3000" dirty="0" smtClean="0">
                <a:effectLst/>
                <a:latin typeface="Baskerville Old Face" panose="02020602080505020303" pitchFamily="18" charset="0"/>
                <a:ea typeface="Calibri" panose="020F0502020204030204" pitchFamily="34" charset="0"/>
                <a:cs typeface="Arial" panose="020B0604020202020204" pitchFamily="34" charset="0"/>
              </a:rPr>
              <a:t>The 3-D model is used to design and visualize the car or aircraft. The engineering drawing are used to communicate and document the design process.</a:t>
            </a:r>
            <a:endParaRPr lang="en-GB" sz="30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000" dirty="0" smtClean="0">
                <a:effectLst/>
                <a:latin typeface="Baskerville Old Face" panose="02020602080505020303" pitchFamily="18" charset="0"/>
                <a:ea typeface="Calibri" panose="020F0502020204030204" pitchFamily="34" charset="0"/>
                <a:cs typeface="Arial" panose="020B0604020202020204" pitchFamily="34" charset="0"/>
              </a:rPr>
              <a:t>-- Technical drawing are a </a:t>
            </a:r>
            <a:r>
              <a:rPr lang="en-GB" sz="3000" u="sng" dirty="0" smtClean="0">
                <a:effectLst/>
                <a:latin typeface="Baskerville Old Face" panose="02020602080505020303" pitchFamily="18" charset="0"/>
                <a:ea typeface="Calibri" panose="020F0502020204030204" pitchFamily="34" charset="0"/>
                <a:cs typeface="Arial" panose="020B0604020202020204" pitchFamily="34" charset="0"/>
              </a:rPr>
              <a:t>nonverbal method </a:t>
            </a:r>
            <a:r>
              <a:rPr lang="en-GB" sz="3000" dirty="0" smtClean="0">
                <a:effectLst/>
                <a:latin typeface="Baskerville Old Face" panose="02020602080505020303" pitchFamily="18" charset="0"/>
                <a:ea typeface="Calibri" panose="020F0502020204030204" pitchFamily="34" charset="0"/>
                <a:cs typeface="Arial" panose="020B0604020202020204" pitchFamily="34" charset="0"/>
              </a:rPr>
              <a:t>of communicating information. Descriptions of complex products or structures must be communicated with drawings. A designer uses a visual, nonverbal process. A visual image is formed in the mind, reviewed, modified, and ultimately communicated to someone else, all using visual and graphics processes. </a:t>
            </a:r>
            <a:endParaRPr lang="en-GB" sz="3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2799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499" y="902521"/>
            <a:ext cx="11590317" cy="5039969"/>
          </a:xfrm>
          <a:prstGeom prst="rect">
            <a:avLst/>
          </a:prstGeom>
        </p:spPr>
        <p:txBody>
          <a:bodyPr wrap="square">
            <a:spAutoFit/>
          </a:bodyPr>
          <a:lstStyle/>
          <a:p>
            <a:pPr algn="just">
              <a:lnSpc>
                <a:spcPct val="107000"/>
              </a:lnSpc>
              <a:spcAft>
                <a:spcPts val="800"/>
              </a:spcAft>
            </a:pPr>
            <a:r>
              <a:rPr lang="en-GB" sz="3200"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 </a:t>
            </a:r>
            <a:r>
              <a:rPr lang="en-GB" sz="32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Engineers </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are </a:t>
            </a:r>
            <a:r>
              <a:rPr lang="en-GB" sz="3200" u="sng" dirty="0" smtClean="0">
                <a:effectLst/>
                <a:latin typeface="Baskerville Old Face" panose="02020602080505020303" pitchFamily="18" charset="0"/>
                <a:ea typeface="Calibri" panose="020F0502020204030204" pitchFamily="34" charset="0"/>
                <a:cs typeface="Arial" panose="020B0604020202020204" pitchFamily="34" charset="0"/>
              </a:rPr>
              <a:t>creative people </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who use technical means to solve problems. They design product, systems, devices, and structures to improve our living conditions.</a:t>
            </a:r>
          </a:p>
          <a:p>
            <a:pPr algn="just">
              <a:lnSpc>
                <a:spcPct val="107000"/>
              </a:lnSpc>
              <a:spcAft>
                <a:spcPts val="800"/>
              </a:spcAft>
            </a:pP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 </a:t>
            </a:r>
            <a:endParaRPr lang="en-GB" sz="3200" dirty="0" smtClean="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 </a:t>
            </a:r>
            <a:r>
              <a:rPr lang="en-GB" sz="3200" b="1" i="1"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Technologists</a:t>
            </a:r>
            <a:r>
              <a:rPr lang="en-GB" sz="3200" dirty="0" smtClean="0">
                <a:solidFill>
                  <a:srgbClr val="FF0000"/>
                </a:solidFill>
                <a:effectLst/>
                <a:latin typeface="Baskerville Old Face" panose="02020602080505020303" pitchFamily="18" charset="0"/>
                <a:ea typeface="Calibri" panose="020F0502020204030204" pitchFamily="34" charset="0"/>
                <a:cs typeface="Arial" panose="020B0604020202020204" pitchFamily="34" charset="0"/>
              </a:rPr>
              <a:t> </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assist engineering and are concerned with the practicable aspects of engineering in </a:t>
            </a:r>
            <a:r>
              <a:rPr lang="en-GB" sz="3200" u="sng" dirty="0" smtClean="0">
                <a:effectLst/>
                <a:latin typeface="Baskerville Old Face" panose="02020602080505020303" pitchFamily="18" charset="0"/>
                <a:ea typeface="Calibri" panose="020F0502020204030204" pitchFamily="34" charset="0"/>
                <a:cs typeface="Arial" panose="020B0604020202020204" pitchFamily="34" charset="0"/>
              </a:rPr>
              <a:t>planning and production</a:t>
            </a:r>
            <a:r>
              <a:rPr lang="en-GB" sz="3200" dirty="0" smtClean="0">
                <a:effectLst/>
                <a:latin typeface="Baskerville Old Face" panose="02020602080505020303" pitchFamily="18" charset="0"/>
                <a:ea typeface="Calibri" panose="020F0502020204030204" pitchFamily="34" charset="0"/>
                <a:cs typeface="Arial" panose="020B0604020202020204" pitchFamily="34" charset="0"/>
              </a:rPr>
              <a:t>. Technologists must be to communicate quickly and accurately using graphics by sketching design problems and solutions, analysing design solutions, and specifying production procedures.</a:t>
            </a:r>
            <a:endParaRPr lang="en-GB"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34204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1224</Words>
  <Application>Microsoft Office PowerPoint</Application>
  <PresentationFormat>Widescreen</PresentationFormat>
  <Paragraphs>71</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Baskerville Old Face</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dc:creator>
  <cp:lastModifiedBy>Ahmed</cp:lastModifiedBy>
  <cp:revision>42</cp:revision>
  <dcterms:created xsi:type="dcterms:W3CDTF">2016-03-04T19:02:20Z</dcterms:created>
  <dcterms:modified xsi:type="dcterms:W3CDTF">2016-08-31T10:36:42Z</dcterms:modified>
</cp:coreProperties>
</file>