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handoutMasterIdLst>
    <p:handoutMasterId r:id="rId93"/>
  </p:handoutMasterIdLst>
  <p:sldIdLst>
    <p:sldId id="256" r:id="rId2"/>
    <p:sldId id="257" r:id="rId3"/>
    <p:sldId id="258" r:id="rId4"/>
    <p:sldId id="259" r:id="rId5"/>
    <p:sldId id="260" r:id="rId6"/>
    <p:sldId id="261" r:id="rId7"/>
    <p:sldId id="350" r:id="rId8"/>
    <p:sldId id="263" r:id="rId9"/>
    <p:sldId id="262" r:id="rId10"/>
    <p:sldId id="264" r:id="rId11"/>
    <p:sldId id="265" r:id="rId12"/>
    <p:sldId id="266" r:id="rId13"/>
    <p:sldId id="267" r:id="rId14"/>
    <p:sldId id="268" r:id="rId15"/>
    <p:sldId id="270" r:id="rId16"/>
    <p:sldId id="269" r:id="rId17"/>
    <p:sldId id="274" r:id="rId18"/>
    <p:sldId id="271" r:id="rId19"/>
    <p:sldId id="272" r:id="rId20"/>
    <p:sldId id="273" r:id="rId21"/>
    <p:sldId id="277" r:id="rId22"/>
    <p:sldId id="276" r:id="rId23"/>
    <p:sldId id="280" r:id="rId24"/>
    <p:sldId id="281" r:id="rId25"/>
    <p:sldId id="282" r:id="rId26"/>
    <p:sldId id="278" r:id="rId27"/>
    <p:sldId id="284" r:id="rId28"/>
    <p:sldId id="286" r:id="rId29"/>
    <p:sldId id="285" r:id="rId30"/>
    <p:sldId id="287" r:id="rId31"/>
    <p:sldId id="289" r:id="rId32"/>
    <p:sldId id="290" r:id="rId33"/>
    <p:sldId id="279" r:id="rId34"/>
    <p:sldId id="283" r:id="rId35"/>
    <p:sldId id="291" r:id="rId36"/>
    <p:sldId id="292" r:id="rId37"/>
    <p:sldId id="293" r:id="rId38"/>
    <p:sldId id="295" r:id="rId39"/>
    <p:sldId id="294" r:id="rId40"/>
    <p:sldId id="296" r:id="rId41"/>
    <p:sldId id="298" r:id="rId42"/>
    <p:sldId id="299" r:id="rId43"/>
    <p:sldId id="300" r:id="rId44"/>
    <p:sldId id="302" r:id="rId45"/>
    <p:sldId id="303" r:id="rId46"/>
    <p:sldId id="311" r:id="rId47"/>
    <p:sldId id="305" r:id="rId48"/>
    <p:sldId id="308" r:id="rId49"/>
    <p:sldId id="307" r:id="rId50"/>
    <p:sldId id="309" r:id="rId51"/>
    <p:sldId id="306" r:id="rId52"/>
    <p:sldId id="310" r:id="rId53"/>
    <p:sldId id="345" r:id="rId54"/>
    <p:sldId id="312" r:id="rId55"/>
    <p:sldId id="313" r:id="rId56"/>
    <p:sldId id="314" r:id="rId57"/>
    <p:sldId id="315" r:id="rId58"/>
    <p:sldId id="316" r:id="rId59"/>
    <p:sldId id="317" r:id="rId60"/>
    <p:sldId id="318" r:id="rId61"/>
    <p:sldId id="319" r:id="rId62"/>
    <p:sldId id="320" r:id="rId63"/>
    <p:sldId id="322" r:id="rId64"/>
    <p:sldId id="321" r:id="rId65"/>
    <p:sldId id="323" r:id="rId66"/>
    <p:sldId id="324"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6" r:id="rId87"/>
    <p:sldId id="351" r:id="rId88"/>
    <p:sldId id="347" r:id="rId89"/>
    <p:sldId id="348" r:id="rId90"/>
    <p:sldId id="349"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500"/>
    <a:srgbClr val="993366"/>
    <a:srgbClr val="4F1E0B"/>
    <a:srgbClr val="FF0100"/>
    <a:srgbClr val="B948C2"/>
    <a:srgbClr val="FFC905"/>
    <a:srgbClr val="F4B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68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C399B2-7EA3-4F4A-9B63-E6AF5E8C6B1F}" type="datetimeFigureOut">
              <a:rPr lang="en-US" smtClean="0"/>
              <a:t>9/15/2024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42ADE8-67F8-46DA-8FE7-D48950CB8CDC}" type="slidenum">
              <a:rPr lang="en-US" smtClean="0"/>
              <a:t>‹#›</a:t>
            </a:fld>
            <a:endParaRPr lang="en-US"/>
          </a:p>
        </p:txBody>
      </p:sp>
    </p:spTree>
    <p:extLst>
      <p:ext uri="{BB962C8B-B14F-4D97-AF65-F5344CB8AC3E}">
        <p14:creationId xmlns:p14="http://schemas.microsoft.com/office/powerpoint/2010/main" val="321630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7EB03-B606-4DFD-A463-93F7B30187DE}"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D7879-D0D6-4FA2-AB21-8CF59FCBD28A}" type="slidenum">
              <a:rPr lang="en-US" smtClean="0"/>
              <a:t>‹#›</a:t>
            </a:fld>
            <a:endParaRPr lang="en-US"/>
          </a:p>
        </p:txBody>
      </p:sp>
    </p:spTree>
    <p:extLst>
      <p:ext uri="{BB962C8B-B14F-4D97-AF65-F5344CB8AC3E}">
        <p14:creationId xmlns:p14="http://schemas.microsoft.com/office/powerpoint/2010/main" val="414007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D7879-D0D6-4FA2-AB21-8CF59FCBD28A}" type="slidenum">
              <a:rPr lang="en-US" smtClean="0"/>
              <a:t>25</a:t>
            </a:fld>
            <a:endParaRPr lang="en-US"/>
          </a:p>
        </p:txBody>
      </p:sp>
    </p:spTree>
    <p:extLst>
      <p:ext uri="{BB962C8B-B14F-4D97-AF65-F5344CB8AC3E}">
        <p14:creationId xmlns:p14="http://schemas.microsoft.com/office/powerpoint/2010/main" val="309472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D7879-D0D6-4FA2-AB21-8CF59FCBD28A}" type="slidenum">
              <a:rPr lang="en-US" smtClean="0"/>
              <a:t>59</a:t>
            </a:fld>
            <a:endParaRPr lang="en-US"/>
          </a:p>
        </p:txBody>
      </p:sp>
    </p:spTree>
    <p:extLst>
      <p:ext uri="{BB962C8B-B14F-4D97-AF65-F5344CB8AC3E}">
        <p14:creationId xmlns:p14="http://schemas.microsoft.com/office/powerpoint/2010/main" val="136970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BC3901-5C91-460C-91D5-DFC0247F3FF2}"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2151664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C3901-5C91-460C-91D5-DFC0247F3FF2}"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16056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C3901-5C91-460C-91D5-DFC0247F3FF2}"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107799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C3901-5C91-460C-91D5-DFC0247F3FF2}"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50350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BC3901-5C91-460C-91D5-DFC0247F3FF2}"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344359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BC3901-5C91-460C-91D5-DFC0247F3FF2}"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3434802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BC3901-5C91-460C-91D5-DFC0247F3FF2}" type="datetimeFigureOut">
              <a:rPr lang="en-US" smtClean="0"/>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285834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BC3901-5C91-460C-91D5-DFC0247F3FF2}" type="datetimeFigureOut">
              <a:rPr lang="en-US" smtClean="0"/>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29361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C3901-5C91-460C-91D5-DFC0247F3FF2}" type="datetimeFigureOut">
              <a:rPr lang="en-US" smtClean="0"/>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357448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BC3901-5C91-460C-91D5-DFC0247F3FF2}"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255690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BC3901-5C91-460C-91D5-DFC0247F3FF2}"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C39CA-14AD-4484-BD8F-3519B22F0952}" type="slidenum">
              <a:rPr lang="en-US" smtClean="0"/>
              <a:t>‹#›</a:t>
            </a:fld>
            <a:endParaRPr lang="en-US"/>
          </a:p>
        </p:txBody>
      </p:sp>
    </p:spTree>
    <p:extLst>
      <p:ext uri="{BB962C8B-B14F-4D97-AF65-F5344CB8AC3E}">
        <p14:creationId xmlns:p14="http://schemas.microsoft.com/office/powerpoint/2010/main" val="324320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C3901-5C91-460C-91D5-DFC0247F3FF2}" type="datetimeFigureOut">
              <a:rPr lang="en-US" smtClean="0"/>
              <a:t>9/15/2024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C39CA-14AD-4484-BD8F-3519B22F0952}" type="slidenum">
              <a:rPr lang="en-US" smtClean="0"/>
              <a:t>‹#›</a:t>
            </a:fld>
            <a:endParaRPr lang="en-US"/>
          </a:p>
        </p:txBody>
      </p:sp>
    </p:spTree>
    <p:extLst>
      <p:ext uri="{BB962C8B-B14F-4D97-AF65-F5344CB8AC3E}">
        <p14:creationId xmlns:p14="http://schemas.microsoft.com/office/powerpoint/2010/main" val="3470412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57107"/>
            <a:ext cx="9144000" cy="4567543"/>
          </a:xfrm>
        </p:spPr>
        <p:txBody>
          <a:bodyPr>
            <a:normAutofit fontScale="90000"/>
          </a:bodyPr>
          <a:lstStyle/>
          <a:p>
            <a:r>
              <a:rPr lang="en-US" sz="5300" b="1" dirty="0" smtClean="0">
                <a:ln>
                  <a:solidFill>
                    <a:schemeClr val="tx1"/>
                  </a:solidFill>
                </a:ln>
                <a:solidFill>
                  <a:srgbClr val="C00000"/>
                </a:solidFill>
                <a:latin typeface="Centaur" panose="02030504050205020304" pitchFamily="18" charset="0"/>
              </a:rPr>
              <a:t>Microbiology Lab. 1</a:t>
            </a:r>
            <a:r>
              <a:rPr lang="en-US" sz="5300" b="1" baseline="30000" dirty="0" smtClean="0">
                <a:ln>
                  <a:solidFill>
                    <a:schemeClr val="tx1"/>
                  </a:solidFill>
                </a:ln>
                <a:solidFill>
                  <a:srgbClr val="C00000"/>
                </a:solidFill>
                <a:latin typeface="Centaur" panose="02030504050205020304" pitchFamily="18" charset="0"/>
              </a:rPr>
              <a:t>st</a:t>
            </a:r>
            <a:r>
              <a:rPr lang="en-US" sz="5300" b="1" dirty="0" smtClean="0">
                <a:ln>
                  <a:solidFill>
                    <a:schemeClr val="tx1"/>
                  </a:solidFill>
                </a:ln>
                <a:solidFill>
                  <a:srgbClr val="C00000"/>
                </a:solidFill>
                <a:latin typeface="Centaur" panose="02030504050205020304" pitchFamily="18" charset="0"/>
              </a:rPr>
              <a:t> Term</a:t>
            </a:r>
            <a:br>
              <a:rPr lang="en-US" sz="5300" b="1" dirty="0" smtClean="0">
                <a:ln>
                  <a:solidFill>
                    <a:schemeClr val="tx1"/>
                  </a:solidFill>
                </a:ln>
                <a:solidFill>
                  <a:srgbClr val="C00000"/>
                </a:solidFill>
                <a:latin typeface="Centaur" panose="02030504050205020304" pitchFamily="18" charset="0"/>
              </a:rPr>
            </a:br>
            <a:r>
              <a:rPr lang="en-US" sz="5300" b="1" dirty="0" smtClean="0">
                <a:ln>
                  <a:solidFill>
                    <a:schemeClr val="tx1"/>
                  </a:solidFill>
                </a:ln>
                <a:solidFill>
                  <a:srgbClr val="C00000"/>
                </a:solidFill>
                <a:latin typeface="Centaur" panose="02030504050205020304" pitchFamily="18" charset="0"/>
              </a:rPr>
              <a:t>2024-2025</a:t>
            </a:r>
            <a:r>
              <a:rPr lang="en-US" sz="5300" b="1" dirty="0">
                <a:ln>
                  <a:solidFill>
                    <a:schemeClr val="tx1"/>
                  </a:solidFill>
                </a:ln>
                <a:solidFill>
                  <a:srgbClr val="C00000"/>
                </a:solidFill>
                <a:latin typeface="Centaur" panose="02030504050205020304" pitchFamily="18" charset="0"/>
              </a:rPr>
              <a:t/>
            </a:r>
            <a:br>
              <a:rPr lang="en-US" sz="5300" b="1" dirty="0">
                <a:ln>
                  <a:solidFill>
                    <a:schemeClr val="tx1"/>
                  </a:solidFill>
                </a:ln>
                <a:solidFill>
                  <a:srgbClr val="C00000"/>
                </a:solidFill>
                <a:latin typeface="Centaur" panose="02030504050205020304" pitchFamily="18" charset="0"/>
              </a:rPr>
            </a:br>
            <a:r>
              <a:rPr lang="en-US" sz="5300" b="1" dirty="0">
                <a:ln>
                  <a:solidFill>
                    <a:schemeClr val="tx1"/>
                  </a:solidFill>
                </a:ln>
                <a:solidFill>
                  <a:srgbClr val="C00000"/>
                </a:solidFill>
                <a:latin typeface="Centaur" panose="02030504050205020304" pitchFamily="18" charset="0"/>
              </a:rPr>
              <a:t>Practical Medical </a:t>
            </a:r>
            <a:r>
              <a:rPr lang="en-US" sz="5300" b="1" dirty="0" smtClean="0">
                <a:ln>
                  <a:solidFill>
                    <a:schemeClr val="tx1"/>
                  </a:solidFill>
                </a:ln>
                <a:solidFill>
                  <a:srgbClr val="C00000"/>
                </a:solidFill>
                <a:latin typeface="Centaur" panose="02030504050205020304" pitchFamily="18" charset="0"/>
              </a:rPr>
              <a:t>Bacteriology</a:t>
            </a:r>
            <a:r>
              <a:rPr lang="en-US" sz="5300" b="1" dirty="0">
                <a:ln>
                  <a:solidFill>
                    <a:schemeClr val="tx1"/>
                  </a:solidFill>
                </a:ln>
                <a:solidFill>
                  <a:srgbClr val="C00000"/>
                </a:solidFill>
                <a:latin typeface="Centaur" panose="02030504050205020304" pitchFamily="18" charset="0"/>
              </a:rPr>
              <a:t/>
            </a:r>
            <a:br>
              <a:rPr lang="en-US" sz="5300" b="1" dirty="0">
                <a:ln>
                  <a:solidFill>
                    <a:schemeClr val="tx1"/>
                  </a:solidFill>
                </a:ln>
                <a:solidFill>
                  <a:srgbClr val="C00000"/>
                </a:solidFill>
                <a:latin typeface="Centaur" panose="02030504050205020304" pitchFamily="18" charset="0"/>
              </a:rPr>
            </a:br>
            <a:r>
              <a:rPr lang="en-US" sz="5300" b="1" dirty="0" smtClean="0">
                <a:ln>
                  <a:solidFill>
                    <a:schemeClr val="tx1"/>
                  </a:solidFill>
                </a:ln>
                <a:solidFill>
                  <a:srgbClr val="C00000"/>
                </a:solidFill>
                <a:latin typeface="Centaur" panose="02030504050205020304" pitchFamily="18" charset="0"/>
              </a:rPr>
              <a:t/>
            </a:r>
            <a:br>
              <a:rPr lang="en-US" sz="5300" b="1" dirty="0" smtClean="0">
                <a:ln>
                  <a:solidFill>
                    <a:schemeClr val="tx1"/>
                  </a:solidFill>
                </a:ln>
                <a:solidFill>
                  <a:srgbClr val="C00000"/>
                </a:solidFill>
                <a:latin typeface="Centaur" panose="02030504050205020304" pitchFamily="18" charset="0"/>
              </a:rPr>
            </a:br>
            <a:r>
              <a:rPr lang="en-US" sz="4000" b="1" dirty="0">
                <a:ln>
                  <a:solidFill>
                    <a:schemeClr val="tx1"/>
                  </a:solidFill>
                </a:ln>
                <a:solidFill>
                  <a:srgbClr val="C00000"/>
                </a:solidFill>
                <a:latin typeface="Centaur" panose="02030504050205020304" pitchFamily="18" charset="0"/>
              </a:rPr>
              <a:t>B</a:t>
            </a:r>
            <a:r>
              <a:rPr lang="en-US" sz="4000" b="1" dirty="0" smtClean="0">
                <a:ln>
                  <a:solidFill>
                    <a:schemeClr val="tx1"/>
                  </a:solidFill>
                </a:ln>
                <a:solidFill>
                  <a:srgbClr val="C00000"/>
                </a:solidFill>
                <a:latin typeface="Centaur" panose="02030504050205020304" pitchFamily="18" charset="0"/>
              </a:rPr>
              <a:t>y</a:t>
            </a:r>
            <a:br>
              <a:rPr lang="en-US" sz="4000" b="1" dirty="0" smtClean="0">
                <a:ln>
                  <a:solidFill>
                    <a:schemeClr val="tx1"/>
                  </a:solidFill>
                </a:ln>
                <a:solidFill>
                  <a:srgbClr val="C00000"/>
                </a:solidFill>
                <a:latin typeface="Centaur" panose="02030504050205020304" pitchFamily="18" charset="0"/>
              </a:rPr>
            </a:br>
            <a:r>
              <a:rPr lang="en-US" sz="4000" b="1" dirty="0" smtClean="0">
                <a:ln>
                  <a:solidFill>
                    <a:schemeClr val="tx1"/>
                  </a:solidFill>
                </a:ln>
                <a:solidFill>
                  <a:srgbClr val="C00000"/>
                </a:solidFill>
                <a:latin typeface="Centaur" panose="02030504050205020304" pitchFamily="18" charset="0"/>
              </a:rPr>
              <a:t>Assistant Lecturer</a:t>
            </a:r>
            <a:br>
              <a:rPr lang="en-US" sz="4000" b="1" dirty="0" smtClean="0">
                <a:ln>
                  <a:solidFill>
                    <a:schemeClr val="tx1"/>
                  </a:solidFill>
                </a:ln>
                <a:solidFill>
                  <a:srgbClr val="C00000"/>
                </a:solidFill>
                <a:latin typeface="Centaur" panose="02030504050205020304" pitchFamily="18" charset="0"/>
              </a:rPr>
            </a:br>
            <a:r>
              <a:rPr lang="en-US" sz="4000" b="1" dirty="0" smtClean="0">
                <a:ln>
                  <a:solidFill>
                    <a:schemeClr val="tx1"/>
                  </a:solidFill>
                </a:ln>
                <a:solidFill>
                  <a:srgbClr val="C00000"/>
                </a:solidFill>
                <a:latin typeface="Centaur" panose="02030504050205020304" pitchFamily="18" charset="0"/>
              </a:rPr>
              <a:t>Mohammad Hassan</a:t>
            </a:r>
            <a:endParaRPr lang="en-US" b="1" dirty="0">
              <a:ln>
                <a:solidFill>
                  <a:schemeClr val="tx1"/>
                </a:solidFill>
              </a:ln>
              <a:solidFill>
                <a:srgbClr val="C00000"/>
              </a:solidFill>
              <a:latin typeface="Centaur" panose="02030504050205020304"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483" t="5448" r="17780" b="32241"/>
          <a:stretch/>
        </p:blipFill>
        <p:spPr>
          <a:xfrm>
            <a:off x="514349" y="282002"/>
            <a:ext cx="1866901" cy="1743075"/>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8749" t="13514" b="2086"/>
          <a:stretch/>
        </p:blipFill>
        <p:spPr>
          <a:xfrm>
            <a:off x="9810749" y="181329"/>
            <a:ext cx="1857541" cy="197655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004" r="30752"/>
          <a:stretch/>
        </p:blipFill>
        <p:spPr>
          <a:xfrm>
            <a:off x="4591049" y="282002"/>
            <a:ext cx="3009901" cy="1875105"/>
          </a:xfrm>
          <a:prstGeom prst="rect">
            <a:avLst/>
          </a:prstGeom>
        </p:spPr>
      </p:pic>
    </p:spTree>
    <p:extLst>
      <p:ext uri="{BB962C8B-B14F-4D97-AF65-F5344CB8AC3E}">
        <p14:creationId xmlns:p14="http://schemas.microsoft.com/office/powerpoint/2010/main" val="3001029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656"/>
          <a:stretch/>
        </p:blipFill>
        <p:spPr>
          <a:xfrm>
            <a:off x="0" y="82996"/>
            <a:ext cx="12192000" cy="6708329"/>
          </a:xfrm>
        </p:spPr>
      </p:pic>
    </p:spTree>
    <p:extLst>
      <p:ext uri="{BB962C8B-B14F-4D97-AF65-F5344CB8AC3E}">
        <p14:creationId xmlns:p14="http://schemas.microsoft.com/office/powerpoint/2010/main" val="2687331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243" y="365125"/>
            <a:ext cx="8815513" cy="5968695"/>
          </a:xfrm>
        </p:spPr>
      </p:pic>
    </p:spTree>
    <p:extLst>
      <p:ext uri="{BB962C8B-B14F-4D97-AF65-F5344CB8AC3E}">
        <p14:creationId xmlns:p14="http://schemas.microsoft.com/office/powerpoint/2010/main" val="331080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5923" y="2822217"/>
            <a:ext cx="3216403" cy="2400657"/>
          </a:xfrm>
          <a:prstGeom prst="rect">
            <a:avLst/>
          </a:prstGeom>
        </p:spPr>
        <p:txBody>
          <a:bodyPr wrap="square">
            <a:spAutoFit/>
          </a:bodyPr>
          <a:lstStyle/>
          <a:p>
            <a:r>
              <a:rPr lang="en-US" sz="2000" b="1" dirty="0"/>
              <a:t>Diplococcus </a:t>
            </a:r>
            <a:r>
              <a:rPr lang="en-US" sz="2000" b="1" dirty="0" smtClean="0"/>
              <a:t>arrangement:</a:t>
            </a:r>
            <a:endParaRPr lang="en-US" sz="2000" b="1" dirty="0"/>
          </a:p>
          <a:p>
            <a:endParaRPr lang="en-US" sz="2000" b="1" i="1" dirty="0"/>
          </a:p>
          <a:p>
            <a:r>
              <a:rPr lang="en-US" sz="2000" b="1" i="1" dirty="0" smtClean="0"/>
              <a:t>Streptococcus pneumonia </a:t>
            </a:r>
          </a:p>
          <a:p>
            <a:r>
              <a:rPr lang="en-US" dirty="0" smtClean="0"/>
              <a:t>rounded </a:t>
            </a:r>
            <a:r>
              <a:rPr lang="en-US" dirty="0"/>
              <a:t>bacteria (cocci) that usually occur in pairs and sometimes short chains. Their blue color indicates they are </a:t>
            </a:r>
            <a:r>
              <a:rPr lang="en-US" dirty="0">
                <a:solidFill>
                  <a:schemeClr val="accent5">
                    <a:lumMod val="50000"/>
                  </a:schemeClr>
                </a:solidFill>
              </a:rPr>
              <a:t>Gram-positive.</a:t>
            </a:r>
            <a:r>
              <a:rPr lang="en-US" dirty="0"/>
              <a:t> </a:t>
            </a:r>
            <a:endParaRPr lang="en-US" dirty="0" smtClean="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4732" r="16507"/>
          <a:stretch/>
        </p:blipFill>
        <p:spPr>
          <a:xfrm>
            <a:off x="4281272" y="0"/>
            <a:ext cx="7910728" cy="6858000"/>
          </a:xfrm>
        </p:spPr>
      </p:pic>
    </p:spTree>
    <p:extLst>
      <p:ext uri="{BB962C8B-B14F-4D97-AF65-F5344CB8AC3E}">
        <p14:creationId xmlns:p14="http://schemas.microsoft.com/office/powerpoint/2010/main" val="4289231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5840"/>
          <a:stretch/>
        </p:blipFill>
        <p:spPr>
          <a:xfrm>
            <a:off x="4488873" y="0"/>
            <a:ext cx="7703127" cy="6847978"/>
          </a:xfrm>
        </p:spPr>
      </p:pic>
      <p:sp>
        <p:nvSpPr>
          <p:cNvPr id="5" name="Rectangle 4"/>
          <p:cNvSpPr/>
          <p:nvPr/>
        </p:nvSpPr>
        <p:spPr>
          <a:xfrm>
            <a:off x="381489" y="2416574"/>
            <a:ext cx="4042728" cy="3231654"/>
          </a:xfrm>
          <a:prstGeom prst="rect">
            <a:avLst/>
          </a:prstGeom>
        </p:spPr>
        <p:txBody>
          <a:bodyPr wrap="square">
            <a:spAutoFit/>
          </a:bodyPr>
          <a:lstStyle/>
          <a:p>
            <a:r>
              <a:rPr lang="en-US" sz="2000" b="1" dirty="0" smtClean="0"/>
              <a:t>Diplococcus arrangement:</a:t>
            </a:r>
          </a:p>
          <a:p>
            <a:endParaRPr lang="en-US" sz="2000" b="1" i="1" dirty="0"/>
          </a:p>
          <a:p>
            <a:r>
              <a:rPr lang="en-US" sz="2000" b="1" i="1" dirty="0" smtClean="0"/>
              <a:t>Neisseria </a:t>
            </a:r>
            <a:r>
              <a:rPr lang="en-US" sz="2000" b="1" i="1" dirty="0" err="1" smtClean="0"/>
              <a:t>gonorrhoeae</a:t>
            </a:r>
            <a:endParaRPr lang="en-US" sz="2000" b="1" i="1" dirty="0" smtClean="0"/>
          </a:p>
          <a:p>
            <a:r>
              <a:rPr lang="en-US" dirty="0" smtClean="0"/>
              <a:t>gonococcal </a:t>
            </a:r>
            <a:r>
              <a:rPr lang="en-US" dirty="0"/>
              <a:t>urethritis using Gram-stain technique. This slide is used to demonstrate the </a:t>
            </a:r>
            <a:r>
              <a:rPr lang="en-US" dirty="0" smtClean="0"/>
              <a:t>distribution of </a:t>
            </a:r>
            <a:r>
              <a:rPr lang="en-US" dirty="0" smtClean="0">
                <a:solidFill>
                  <a:srgbClr val="FF0000"/>
                </a:solidFill>
              </a:rPr>
              <a:t>gram negative </a:t>
            </a:r>
            <a:r>
              <a:rPr lang="en-US" dirty="0"/>
              <a:t>gonococci among </a:t>
            </a:r>
            <a:r>
              <a:rPr lang="en-US" dirty="0" err="1"/>
              <a:t>polymorphonuclear</a:t>
            </a:r>
            <a:r>
              <a:rPr lang="en-US" dirty="0"/>
              <a:t> neutrophils. Note that there are both intracellular and extracellular bacteria in the field of view. </a:t>
            </a:r>
            <a:endParaRPr lang="en-US" dirty="0" smtClean="0"/>
          </a:p>
          <a:p>
            <a:endParaRPr lang="en-US" dirty="0"/>
          </a:p>
        </p:txBody>
      </p:sp>
    </p:spTree>
    <p:extLst>
      <p:ext uri="{BB962C8B-B14F-4D97-AF65-F5344CB8AC3E}">
        <p14:creationId xmlns:p14="http://schemas.microsoft.com/office/powerpoint/2010/main" val="11774168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20655" y="0"/>
            <a:ext cx="8571345" cy="6862204"/>
          </a:xfrm>
        </p:spPr>
      </p:pic>
      <p:sp>
        <p:nvSpPr>
          <p:cNvPr id="5" name="Rectangle 4"/>
          <p:cNvSpPr/>
          <p:nvPr/>
        </p:nvSpPr>
        <p:spPr>
          <a:xfrm>
            <a:off x="120072" y="1445943"/>
            <a:ext cx="3435928" cy="4893647"/>
          </a:xfrm>
          <a:prstGeom prst="rect">
            <a:avLst/>
          </a:prstGeom>
        </p:spPr>
        <p:txBody>
          <a:bodyPr wrap="square">
            <a:spAutoFit/>
          </a:bodyPr>
          <a:lstStyle/>
          <a:p>
            <a:r>
              <a:rPr lang="en-US" sz="2000" b="1" dirty="0"/>
              <a:t>Staphylococcus </a:t>
            </a:r>
            <a:r>
              <a:rPr lang="en-US" sz="2000" b="1" dirty="0" smtClean="0"/>
              <a:t>arrangement:</a:t>
            </a:r>
            <a:endParaRPr lang="en-US" sz="2000" b="1" dirty="0"/>
          </a:p>
          <a:p>
            <a:endParaRPr lang="en-US" sz="2000" b="1" dirty="0" smtClean="0"/>
          </a:p>
          <a:p>
            <a:r>
              <a:rPr lang="en-US" sz="2000" b="1" i="1" dirty="0" smtClean="0"/>
              <a:t>Staphylococcus aureus</a:t>
            </a:r>
          </a:p>
          <a:p>
            <a:r>
              <a:rPr lang="en-US" dirty="0" smtClean="0"/>
              <a:t>A </a:t>
            </a:r>
            <a:r>
              <a:rPr lang="en-US" dirty="0"/>
              <a:t>and B). S. aureus are </a:t>
            </a:r>
            <a:r>
              <a:rPr lang="en-US" dirty="0">
                <a:solidFill>
                  <a:schemeClr val="accent5">
                    <a:lumMod val="50000"/>
                  </a:schemeClr>
                </a:solidFill>
              </a:rPr>
              <a:t>gram-positive</a:t>
            </a:r>
            <a:r>
              <a:rPr lang="en-US" dirty="0"/>
              <a:t> cocci, often appearing in irregular </a:t>
            </a:r>
            <a:r>
              <a:rPr lang="en-US" dirty="0" err="1"/>
              <a:t>clusters.They</a:t>
            </a:r>
            <a:r>
              <a:rPr lang="en-US" dirty="0"/>
              <a:t> are generally perfectly spherical unlike streptococci which are more irregular and form chains of </a:t>
            </a:r>
            <a:r>
              <a:rPr lang="en-US" dirty="0" smtClean="0"/>
              <a:t>cocci.</a:t>
            </a:r>
            <a:endParaRPr lang="en-US" dirty="0"/>
          </a:p>
          <a:p>
            <a:endParaRPr lang="en-US" dirty="0"/>
          </a:p>
          <a:p>
            <a:r>
              <a:rPr lang="en-US" dirty="0"/>
              <a:t>C) </a:t>
            </a:r>
            <a:r>
              <a:rPr lang="en-US" b="1" dirty="0"/>
              <a:t>S. aureus </a:t>
            </a:r>
            <a:r>
              <a:rPr lang="en-US" dirty="0"/>
              <a:t>viewed microscopically alongside </a:t>
            </a:r>
            <a:r>
              <a:rPr lang="en-US" b="1" i="1" dirty="0"/>
              <a:t>E. coli</a:t>
            </a:r>
            <a:r>
              <a:rPr lang="en-US" dirty="0"/>
              <a:t>, a </a:t>
            </a:r>
            <a:r>
              <a:rPr lang="en-US" dirty="0">
                <a:solidFill>
                  <a:srgbClr val="C00000"/>
                </a:solidFill>
              </a:rPr>
              <a:t>gram-negative</a:t>
            </a:r>
            <a:r>
              <a:rPr lang="en-US" dirty="0"/>
              <a:t> </a:t>
            </a:r>
            <a:r>
              <a:rPr lang="en-US" dirty="0" smtClean="0"/>
              <a:t>bacillus.</a:t>
            </a:r>
            <a:endParaRPr lang="en-US" dirty="0"/>
          </a:p>
          <a:p>
            <a:endParaRPr lang="en-US" dirty="0"/>
          </a:p>
          <a:p>
            <a:r>
              <a:rPr lang="en-US" dirty="0"/>
              <a:t>D) close view of </a:t>
            </a:r>
            <a:r>
              <a:rPr lang="en-US" b="1" i="1" dirty="0"/>
              <a:t>S. aureus </a:t>
            </a:r>
            <a:r>
              <a:rPr lang="en-US" dirty="0"/>
              <a:t>showing their spherical shape and clustering </a:t>
            </a:r>
            <a:r>
              <a:rPr lang="en-US" dirty="0" smtClean="0"/>
              <a:t>formation.</a:t>
            </a:r>
          </a:p>
        </p:txBody>
      </p:sp>
    </p:spTree>
    <p:extLst>
      <p:ext uri="{BB962C8B-B14F-4D97-AF65-F5344CB8AC3E}">
        <p14:creationId xmlns:p14="http://schemas.microsoft.com/office/powerpoint/2010/main" val="1510176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77505" y="1480280"/>
            <a:ext cx="3104660" cy="1200329"/>
          </a:xfrm>
          <a:prstGeom prst="rect">
            <a:avLst/>
          </a:prstGeom>
        </p:spPr>
        <p:txBody>
          <a:bodyPr wrap="square">
            <a:spAutoFit/>
          </a:bodyPr>
          <a:lstStyle/>
          <a:p>
            <a:r>
              <a:rPr lang="en-US" u="sng" dirty="0"/>
              <a:t>Colorized</a:t>
            </a:r>
            <a:r>
              <a:rPr lang="en-US" dirty="0"/>
              <a:t> scanning electron micrograph </a:t>
            </a:r>
            <a:r>
              <a:rPr lang="en-US" b="1" i="1" dirty="0" smtClean="0"/>
              <a:t>Streptococcus </a:t>
            </a:r>
            <a:r>
              <a:rPr lang="en-US" b="1" i="1" dirty="0" err="1" smtClean="0"/>
              <a:t>pyogenes</a:t>
            </a:r>
            <a:r>
              <a:rPr lang="en-US" dirty="0" smtClean="0"/>
              <a:t> </a:t>
            </a:r>
            <a:r>
              <a:rPr lang="en-US" dirty="0"/>
              <a:t>bacteria (yellow) and a human neutrophil (blue).</a:t>
            </a:r>
          </a:p>
        </p:txBody>
      </p:sp>
      <p:sp>
        <p:nvSpPr>
          <p:cNvPr id="5" name="Rectangle 4"/>
          <p:cNvSpPr/>
          <p:nvPr/>
        </p:nvSpPr>
        <p:spPr>
          <a:xfrm>
            <a:off x="4506077" y="187618"/>
            <a:ext cx="3179845" cy="707886"/>
          </a:xfrm>
          <a:prstGeom prst="rect">
            <a:avLst/>
          </a:prstGeom>
        </p:spPr>
        <p:txBody>
          <a:bodyPr wrap="none">
            <a:spAutoFit/>
          </a:bodyPr>
          <a:lstStyle/>
          <a:p>
            <a:r>
              <a:rPr lang="en-US" sz="2000" b="1" dirty="0" smtClean="0"/>
              <a:t>Streptococcus arrangement:</a:t>
            </a:r>
          </a:p>
          <a:p>
            <a:r>
              <a:rPr lang="en-US" sz="2000" b="1" i="1" dirty="0" smtClean="0"/>
              <a:t>Streptococcus </a:t>
            </a:r>
            <a:r>
              <a:rPr lang="en-US" sz="2000" b="1" i="1" dirty="0" err="1" smtClean="0"/>
              <a:t>pyogenes</a:t>
            </a:r>
            <a:endParaRPr lang="en-US" sz="2000" b="1" i="1"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4" y="2096655"/>
            <a:ext cx="5886261" cy="4673601"/>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89382"/>
            <a:ext cx="6096000" cy="4058132"/>
          </a:xfrm>
          <a:prstGeom prst="rect">
            <a:avLst/>
          </a:prstGeom>
        </p:spPr>
      </p:pic>
      <p:sp>
        <p:nvSpPr>
          <p:cNvPr id="8" name="Rectangle 7"/>
          <p:cNvSpPr/>
          <p:nvPr/>
        </p:nvSpPr>
        <p:spPr>
          <a:xfrm>
            <a:off x="267854" y="1480280"/>
            <a:ext cx="6096000" cy="369332"/>
          </a:xfrm>
          <a:prstGeom prst="rect">
            <a:avLst/>
          </a:prstGeom>
        </p:spPr>
        <p:txBody>
          <a:bodyPr>
            <a:spAutoFit/>
          </a:bodyPr>
          <a:lstStyle/>
          <a:p>
            <a:r>
              <a:rPr lang="en-US" dirty="0" smtClean="0"/>
              <a:t>Gram </a:t>
            </a:r>
            <a:r>
              <a:rPr lang="en-US" dirty="0"/>
              <a:t>Stain of </a:t>
            </a:r>
            <a:r>
              <a:rPr lang="en-US" b="1" i="1" dirty="0" smtClean="0"/>
              <a:t>Streptococcus </a:t>
            </a:r>
            <a:r>
              <a:rPr lang="en-US" b="1" i="1" dirty="0" err="1" smtClean="0"/>
              <a:t>pyogenes</a:t>
            </a:r>
            <a:r>
              <a:rPr lang="en-US" b="1" i="1" dirty="0" smtClean="0"/>
              <a:t> </a:t>
            </a:r>
            <a:r>
              <a:rPr lang="en-US" dirty="0" smtClean="0"/>
              <a:t>(</a:t>
            </a:r>
            <a:r>
              <a:rPr lang="en-US" dirty="0" smtClean="0">
                <a:solidFill>
                  <a:schemeClr val="accent5">
                    <a:lumMod val="50000"/>
                  </a:schemeClr>
                </a:solidFill>
              </a:rPr>
              <a:t>gram-positive</a:t>
            </a:r>
            <a:r>
              <a:rPr lang="en-US" dirty="0" smtClean="0"/>
              <a:t>).</a:t>
            </a:r>
            <a:endParaRPr lang="en-US" dirty="0"/>
          </a:p>
        </p:txBody>
      </p:sp>
    </p:spTree>
    <p:extLst>
      <p:ext uri="{BB962C8B-B14F-4D97-AF65-F5344CB8AC3E}">
        <p14:creationId xmlns:p14="http://schemas.microsoft.com/office/powerpoint/2010/main" val="2384677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36407"/>
            <a:ext cx="5862051" cy="954107"/>
          </a:xfrm>
          <a:prstGeom prst="rect">
            <a:avLst/>
          </a:prstGeom>
        </p:spPr>
        <p:txBody>
          <a:bodyPr wrap="square">
            <a:spAutoFit/>
          </a:bodyPr>
          <a:lstStyle/>
          <a:p>
            <a:r>
              <a:rPr lang="en-US" sz="2000" b="1" dirty="0"/>
              <a:t>Tetrad </a:t>
            </a:r>
            <a:r>
              <a:rPr lang="en-US" sz="2000" b="1" dirty="0" smtClean="0"/>
              <a:t>Arrangement:</a:t>
            </a:r>
          </a:p>
          <a:p>
            <a:r>
              <a:rPr lang="en-US" dirty="0" smtClean="0"/>
              <a:t>(</a:t>
            </a:r>
            <a:r>
              <a:rPr lang="en-US" dirty="0"/>
              <a:t>Gram Stain) of </a:t>
            </a:r>
            <a:r>
              <a:rPr lang="en-US" b="1" i="1" dirty="0"/>
              <a:t>Micrococcus </a:t>
            </a:r>
            <a:r>
              <a:rPr lang="en-US" b="1" i="1" dirty="0" smtClean="0"/>
              <a:t>spp. </a:t>
            </a:r>
            <a:r>
              <a:rPr lang="en-US" dirty="0"/>
              <a:t>grows in squared packets of cells, evident even when they are bunched together.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247" t="28130" r="25069" b="11264"/>
          <a:stretch/>
        </p:blipFill>
        <p:spPr>
          <a:xfrm>
            <a:off x="9235" y="2035374"/>
            <a:ext cx="5865091" cy="482262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016" t="1786" r="11720" b="38800"/>
          <a:stretch/>
        </p:blipFill>
        <p:spPr>
          <a:xfrm>
            <a:off x="5871287" y="2475345"/>
            <a:ext cx="6320713" cy="4382655"/>
          </a:xfrm>
          <a:prstGeom prst="rect">
            <a:avLst/>
          </a:prstGeom>
        </p:spPr>
      </p:pic>
      <p:sp>
        <p:nvSpPr>
          <p:cNvPr id="7" name="Rectangle 6"/>
          <p:cNvSpPr/>
          <p:nvPr/>
        </p:nvSpPr>
        <p:spPr>
          <a:xfrm>
            <a:off x="5871288" y="1521238"/>
            <a:ext cx="6320712" cy="677108"/>
          </a:xfrm>
          <a:prstGeom prst="rect">
            <a:avLst/>
          </a:prstGeom>
        </p:spPr>
        <p:txBody>
          <a:bodyPr wrap="square">
            <a:spAutoFit/>
          </a:bodyPr>
          <a:lstStyle/>
          <a:p>
            <a:r>
              <a:rPr lang="en-US" sz="2000" b="1" dirty="0" err="1" smtClean="0"/>
              <a:t>Sarcina</a:t>
            </a:r>
            <a:r>
              <a:rPr lang="en-US" sz="2000" b="1" dirty="0" smtClean="0"/>
              <a:t> arrangement:</a:t>
            </a:r>
          </a:p>
          <a:p>
            <a:r>
              <a:rPr lang="en-US" dirty="0" smtClean="0"/>
              <a:t>Cubic </a:t>
            </a:r>
            <a:r>
              <a:rPr lang="en-US" dirty="0"/>
              <a:t>structures of </a:t>
            </a:r>
            <a:r>
              <a:rPr lang="en-US" b="1" i="1" dirty="0" err="1"/>
              <a:t>Sarcina</a:t>
            </a:r>
            <a:r>
              <a:rPr lang="en-US" b="1" i="1" dirty="0"/>
              <a:t> </a:t>
            </a:r>
            <a:r>
              <a:rPr lang="en-US" b="1" i="1" dirty="0" smtClean="0"/>
              <a:t>spp.</a:t>
            </a:r>
            <a:r>
              <a:rPr lang="en-US" i="1" dirty="0" smtClean="0"/>
              <a:t> </a:t>
            </a:r>
            <a:r>
              <a:rPr lang="en-US" dirty="0"/>
              <a:t>under a microscope stock </a:t>
            </a:r>
            <a:r>
              <a:rPr lang="en-US" dirty="0" smtClean="0"/>
              <a:t>photo.</a:t>
            </a:r>
            <a:endParaRPr lang="en-US" dirty="0"/>
          </a:p>
        </p:txBody>
      </p:sp>
      <p:cxnSp>
        <p:nvCxnSpPr>
          <p:cNvPr id="9" name="Straight Arrow Connector 8"/>
          <p:cNvCxnSpPr/>
          <p:nvPr/>
        </p:nvCxnSpPr>
        <p:spPr>
          <a:xfrm>
            <a:off x="10437090" y="3454399"/>
            <a:ext cx="600364" cy="4572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77848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4437" y="108232"/>
            <a:ext cx="9548813" cy="6664043"/>
          </a:xfrm>
        </p:spPr>
      </p:pic>
    </p:spTree>
    <p:extLst>
      <p:ext uri="{BB962C8B-B14F-4D97-AF65-F5344CB8AC3E}">
        <p14:creationId xmlns:p14="http://schemas.microsoft.com/office/powerpoint/2010/main" val="288982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8749" y="1750598"/>
            <a:ext cx="2018501" cy="400110"/>
          </a:xfrm>
          <a:prstGeom prst="rect">
            <a:avLst/>
          </a:prstGeom>
        </p:spPr>
        <p:txBody>
          <a:bodyPr wrap="none">
            <a:spAutoFit/>
          </a:bodyPr>
          <a:lstStyle/>
          <a:p>
            <a:r>
              <a:rPr lang="en-US" sz="2000" b="1" i="1" dirty="0" smtClean="0"/>
              <a:t>Salmonella </a:t>
            </a:r>
            <a:r>
              <a:rPr lang="en-US" sz="2000" b="1" i="1" dirty="0" err="1"/>
              <a:t>typhi</a:t>
            </a:r>
            <a:r>
              <a:rPr lang="en-US" sz="2000" b="1" i="1" dirty="0"/>
              <a: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66" t="13049" r="3180" b="2981"/>
          <a:stretch/>
        </p:blipFill>
        <p:spPr>
          <a:xfrm>
            <a:off x="6096000" y="2295525"/>
            <a:ext cx="6095999" cy="4562476"/>
          </a:xfrm>
          <a:prstGeom prst="rect">
            <a:avLst/>
          </a:prstGeom>
        </p:spPr>
      </p:pic>
      <p:sp>
        <p:nvSpPr>
          <p:cNvPr id="7" name="TextBox 6"/>
          <p:cNvSpPr txBox="1"/>
          <p:nvPr/>
        </p:nvSpPr>
        <p:spPr>
          <a:xfrm>
            <a:off x="5362210" y="552450"/>
            <a:ext cx="1756891" cy="1138773"/>
          </a:xfrm>
          <a:prstGeom prst="rect">
            <a:avLst/>
          </a:prstGeom>
          <a:noFill/>
        </p:spPr>
        <p:txBody>
          <a:bodyPr wrap="none" rtlCol="0">
            <a:spAutoFit/>
          </a:bodyPr>
          <a:lstStyle/>
          <a:p>
            <a:pPr algn="ctr"/>
            <a:r>
              <a:rPr lang="en-US" sz="2400" b="1" dirty="0" smtClean="0"/>
              <a:t>Bacilli</a:t>
            </a:r>
          </a:p>
          <a:p>
            <a:pPr algn="ctr"/>
            <a:r>
              <a:rPr lang="en-US" sz="2400" b="1" dirty="0" smtClean="0"/>
              <a:t>Rod-shaped</a:t>
            </a:r>
          </a:p>
          <a:p>
            <a:pPr algn="ctr"/>
            <a:r>
              <a:rPr lang="en-US" b="1" dirty="0" smtClean="0">
                <a:solidFill>
                  <a:srgbClr val="C00000"/>
                </a:solidFill>
              </a:rPr>
              <a:t>Gram-negative</a:t>
            </a:r>
            <a:endParaRPr lang="en-US" sz="1600" b="1" dirty="0" smtClean="0">
              <a:solidFill>
                <a:srgbClr val="C00000"/>
              </a:solidFill>
            </a:endParaRPr>
          </a:p>
        </p:txBody>
      </p:sp>
      <p:sp>
        <p:nvSpPr>
          <p:cNvPr id="8" name="Rectangle 7"/>
          <p:cNvSpPr/>
          <p:nvPr/>
        </p:nvSpPr>
        <p:spPr>
          <a:xfrm>
            <a:off x="7593937" y="1793319"/>
            <a:ext cx="3960380" cy="400110"/>
          </a:xfrm>
          <a:prstGeom prst="rect">
            <a:avLst/>
          </a:prstGeom>
        </p:spPr>
        <p:txBody>
          <a:bodyPr wrap="none">
            <a:spAutoFit/>
          </a:bodyPr>
          <a:lstStyle/>
          <a:p>
            <a:r>
              <a:rPr lang="en-US" sz="2000" b="1" i="1" dirty="0"/>
              <a:t>Escherichia coli </a:t>
            </a:r>
            <a:r>
              <a:rPr lang="en-US" sz="2000" dirty="0"/>
              <a:t>(</a:t>
            </a:r>
            <a:r>
              <a:rPr lang="en-US" sz="2000" dirty="0" smtClean="0"/>
              <a:t>Coccobacilli shape)</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5525"/>
            <a:ext cx="6096000" cy="4562475"/>
          </a:xfrm>
          <a:prstGeom prst="rect">
            <a:avLst/>
          </a:prstGeom>
        </p:spPr>
      </p:pic>
    </p:spTree>
    <p:extLst>
      <p:ext uri="{BB962C8B-B14F-4D97-AF65-F5344CB8AC3E}">
        <p14:creationId xmlns:p14="http://schemas.microsoft.com/office/powerpoint/2010/main" val="3042907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8065" y="2204561"/>
            <a:ext cx="2480679" cy="369332"/>
          </a:xfrm>
          <a:prstGeom prst="rect">
            <a:avLst/>
          </a:prstGeom>
        </p:spPr>
        <p:txBody>
          <a:bodyPr wrap="none">
            <a:spAutoFit/>
          </a:bodyPr>
          <a:lstStyle/>
          <a:p>
            <a:r>
              <a:rPr lang="en-US" b="1" i="1" dirty="0" smtClean="0"/>
              <a:t>Clostridium </a:t>
            </a:r>
            <a:r>
              <a:rPr lang="en-US" b="1" i="1" dirty="0" err="1"/>
              <a:t>perfringens</a:t>
            </a:r>
            <a:r>
              <a:rPr lang="en-US" b="1" i="1"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77622"/>
            <a:ext cx="6134100" cy="40803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202" y="2784991"/>
            <a:ext cx="6143798" cy="4073009"/>
          </a:xfrm>
          <a:prstGeom prst="rect">
            <a:avLst/>
          </a:prstGeom>
        </p:spPr>
      </p:pic>
      <p:sp>
        <p:nvSpPr>
          <p:cNvPr id="8" name="Rectangle 7"/>
          <p:cNvSpPr/>
          <p:nvPr/>
        </p:nvSpPr>
        <p:spPr>
          <a:xfrm>
            <a:off x="7642901" y="2230993"/>
            <a:ext cx="2998834" cy="369332"/>
          </a:xfrm>
          <a:prstGeom prst="rect">
            <a:avLst/>
          </a:prstGeom>
        </p:spPr>
        <p:txBody>
          <a:bodyPr wrap="none">
            <a:spAutoFit/>
          </a:bodyPr>
          <a:lstStyle/>
          <a:p>
            <a:r>
              <a:rPr lang="en-US" b="1" i="1" dirty="0" err="1"/>
              <a:t>Corynebacterium</a:t>
            </a:r>
            <a:r>
              <a:rPr lang="en-US" b="1" i="1" dirty="0"/>
              <a:t> </a:t>
            </a:r>
            <a:r>
              <a:rPr lang="en-US" b="1" i="1" dirty="0" err="1"/>
              <a:t>diphtheriae</a:t>
            </a:r>
            <a:endParaRPr lang="en-US" b="1" i="1" dirty="0"/>
          </a:p>
        </p:txBody>
      </p:sp>
      <p:sp>
        <p:nvSpPr>
          <p:cNvPr id="10" name="Rectangle 9"/>
          <p:cNvSpPr/>
          <p:nvPr/>
        </p:nvSpPr>
        <p:spPr>
          <a:xfrm>
            <a:off x="3000202" y="581710"/>
            <a:ext cx="6096000" cy="1107996"/>
          </a:xfrm>
          <a:prstGeom prst="rect">
            <a:avLst/>
          </a:prstGeom>
        </p:spPr>
        <p:txBody>
          <a:bodyPr>
            <a:spAutoFit/>
          </a:bodyPr>
          <a:lstStyle/>
          <a:p>
            <a:pPr algn="ctr"/>
            <a:r>
              <a:rPr lang="en-US" sz="2400" b="1" dirty="0"/>
              <a:t>Bacilli</a:t>
            </a:r>
          </a:p>
          <a:p>
            <a:pPr algn="ctr"/>
            <a:r>
              <a:rPr lang="en-US" sz="2400" b="1" dirty="0" smtClean="0"/>
              <a:t>Rod-shaped</a:t>
            </a:r>
          </a:p>
          <a:p>
            <a:pPr algn="ctr"/>
            <a:r>
              <a:rPr lang="en-US" b="1" dirty="0" smtClean="0">
                <a:solidFill>
                  <a:srgbClr val="002060"/>
                </a:solidFill>
              </a:rPr>
              <a:t>Gram-positive</a:t>
            </a:r>
            <a:endParaRPr lang="en-US" b="1" dirty="0">
              <a:solidFill>
                <a:srgbClr val="002060"/>
              </a:solidFill>
            </a:endParaRPr>
          </a:p>
        </p:txBody>
      </p:sp>
    </p:spTree>
    <p:extLst>
      <p:ext uri="{BB962C8B-B14F-4D97-AF65-F5344CB8AC3E}">
        <p14:creationId xmlns:p14="http://schemas.microsoft.com/office/powerpoint/2010/main" val="2113818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Biosafety</a:t>
            </a:r>
            <a:endParaRPr lang="en-US" b="1" dirty="0"/>
          </a:p>
        </p:txBody>
      </p:sp>
      <p:sp>
        <p:nvSpPr>
          <p:cNvPr id="3" name="Content Placeholder 2"/>
          <p:cNvSpPr>
            <a:spLocks noGrp="1"/>
          </p:cNvSpPr>
          <p:nvPr>
            <p:ph idx="1"/>
          </p:nvPr>
        </p:nvSpPr>
        <p:spPr>
          <a:xfrm>
            <a:off x="838201" y="1825625"/>
            <a:ext cx="3364832" cy="4351338"/>
          </a:xfrm>
        </p:spPr>
        <p:txBody>
          <a:bodyPr/>
          <a:lstStyle/>
          <a:p>
            <a:pPr marL="0" indent="0">
              <a:buNone/>
            </a:pPr>
            <a:r>
              <a:rPr lang="en-US" dirty="0" smtClean="0"/>
              <a:t>Biosafety is the application of safety precautions that reduce the risk of exposure to harmful microbes, limit contamination of work environment and our community.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579" y="557630"/>
            <a:ext cx="7537148" cy="5884214"/>
          </a:xfrm>
          <a:prstGeom prst="rect">
            <a:avLst/>
          </a:prstGeom>
        </p:spPr>
      </p:pic>
    </p:spTree>
    <p:extLst>
      <p:ext uri="{BB962C8B-B14F-4D97-AF65-F5344CB8AC3E}">
        <p14:creationId xmlns:p14="http://schemas.microsoft.com/office/powerpoint/2010/main" val="2339633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71" t="8081" r="3917" b="7075"/>
          <a:stretch/>
        </p:blipFill>
        <p:spPr>
          <a:xfrm>
            <a:off x="571500" y="-1"/>
            <a:ext cx="11058525" cy="3895726"/>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571" t="11509" r="15154"/>
          <a:stretch/>
        </p:blipFill>
        <p:spPr>
          <a:xfrm rot="5400000">
            <a:off x="8459257" y="3125257"/>
            <a:ext cx="3067049" cy="439843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3546" r="17252"/>
          <a:stretch/>
        </p:blipFill>
        <p:spPr>
          <a:xfrm rot="16200000">
            <a:off x="594979" y="3235519"/>
            <a:ext cx="3027502" cy="421745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199" y="4525199"/>
            <a:ext cx="3476625" cy="1961955"/>
          </a:xfrm>
          <a:prstGeom prst="rect">
            <a:avLst/>
          </a:prstGeom>
        </p:spPr>
      </p:pic>
    </p:spTree>
    <p:extLst>
      <p:ext uri="{BB962C8B-B14F-4D97-AF65-F5344CB8AC3E}">
        <p14:creationId xmlns:p14="http://schemas.microsoft.com/office/powerpoint/2010/main" val="2912929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n>
                  <a:solidFill>
                    <a:srgbClr val="002060"/>
                  </a:solidFill>
                </a:ln>
                <a:solidFill>
                  <a:srgbClr val="C00000"/>
                </a:solidFill>
              </a:rPr>
              <a:t>Identification methods</a:t>
            </a:r>
            <a:endParaRPr lang="en-US" b="1" dirty="0">
              <a:ln>
                <a:solidFill>
                  <a:srgbClr val="002060"/>
                </a:solidFill>
              </a:ln>
              <a:solidFill>
                <a:srgbClr val="C00000"/>
              </a:solidFill>
            </a:endParaRPr>
          </a:p>
        </p:txBody>
      </p:sp>
      <p:sp>
        <p:nvSpPr>
          <p:cNvPr id="3" name="Content Placeholder 2"/>
          <p:cNvSpPr>
            <a:spLocks noGrp="1"/>
          </p:cNvSpPr>
          <p:nvPr>
            <p:ph idx="1"/>
          </p:nvPr>
        </p:nvSpPr>
        <p:spPr>
          <a:xfrm>
            <a:off x="838200" y="1690687"/>
            <a:ext cx="10515600" cy="4948237"/>
          </a:xfrm>
        </p:spPr>
        <p:txBody>
          <a:bodyPr>
            <a:normAutofit fontScale="92500" lnSpcReduction="10000"/>
          </a:bodyPr>
          <a:lstStyle/>
          <a:p>
            <a:pPr marL="0" indent="0">
              <a:buNone/>
            </a:pPr>
            <a:r>
              <a:rPr lang="en-US" dirty="0"/>
              <a:t>The most important task of a bacteriologist is to identify the pathogens from the clinical sample so that appropriate treatment can be done</a:t>
            </a:r>
            <a:r>
              <a:rPr lang="en-US" dirty="0" smtClean="0"/>
              <a:t>.</a:t>
            </a:r>
          </a:p>
          <a:p>
            <a:pPr marL="0" indent="0">
              <a:buNone/>
            </a:pPr>
            <a:endParaRPr lang="en-US" dirty="0" smtClean="0"/>
          </a:p>
          <a:p>
            <a:pPr marL="0" indent="0">
              <a:buNone/>
            </a:pPr>
            <a:r>
              <a:rPr lang="en-US" dirty="0"/>
              <a:t>There are several methods to identified the </a:t>
            </a:r>
            <a:r>
              <a:rPr lang="en-US" dirty="0" smtClean="0"/>
              <a:t>different type </a:t>
            </a:r>
            <a:r>
              <a:rPr lang="en-US" dirty="0"/>
              <a:t>of </a:t>
            </a:r>
            <a:r>
              <a:rPr lang="en-US" dirty="0" smtClean="0"/>
              <a:t>bacteria:</a:t>
            </a:r>
            <a:endParaRPr lang="en-US" dirty="0"/>
          </a:p>
          <a:p>
            <a:pPr marL="0" indent="0">
              <a:buNone/>
            </a:pPr>
            <a:r>
              <a:rPr lang="en-US" b="1" dirty="0">
                <a:solidFill>
                  <a:srgbClr val="C00000"/>
                </a:solidFill>
              </a:rPr>
              <a:t>1. Isolation in pure form</a:t>
            </a:r>
          </a:p>
          <a:p>
            <a:pPr marL="0" indent="0">
              <a:buNone/>
            </a:pPr>
            <a:r>
              <a:rPr lang="en-US" b="1" dirty="0">
                <a:solidFill>
                  <a:srgbClr val="C00000"/>
                </a:solidFill>
              </a:rPr>
              <a:t>2. Staining reaction</a:t>
            </a:r>
          </a:p>
          <a:p>
            <a:pPr marL="0" indent="0">
              <a:buNone/>
            </a:pPr>
            <a:r>
              <a:rPr lang="en-US" b="1" dirty="0">
                <a:solidFill>
                  <a:srgbClr val="C00000"/>
                </a:solidFill>
              </a:rPr>
              <a:t>3. </a:t>
            </a:r>
            <a:r>
              <a:rPr lang="en-US" b="1" dirty="0" smtClean="0">
                <a:solidFill>
                  <a:srgbClr val="C00000"/>
                </a:solidFill>
              </a:rPr>
              <a:t>Culture media</a:t>
            </a:r>
            <a:endParaRPr lang="en-US" b="1" dirty="0">
              <a:solidFill>
                <a:srgbClr val="C00000"/>
              </a:solidFill>
            </a:endParaRPr>
          </a:p>
          <a:p>
            <a:pPr marL="0" indent="0">
              <a:buNone/>
            </a:pPr>
            <a:r>
              <a:rPr lang="en-US" b="1" dirty="0">
                <a:solidFill>
                  <a:srgbClr val="C00000"/>
                </a:solidFill>
              </a:rPr>
              <a:t>4. Morphology and characteristics of the bacterial colony</a:t>
            </a:r>
          </a:p>
          <a:p>
            <a:pPr marL="0" indent="0">
              <a:buNone/>
            </a:pPr>
            <a:r>
              <a:rPr lang="en-US" b="1" dirty="0">
                <a:solidFill>
                  <a:srgbClr val="C00000"/>
                </a:solidFill>
              </a:rPr>
              <a:t>5. Metabolism</a:t>
            </a:r>
          </a:p>
          <a:p>
            <a:pPr marL="0" indent="0">
              <a:buNone/>
            </a:pPr>
            <a:r>
              <a:rPr lang="en-US" b="1" dirty="0">
                <a:solidFill>
                  <a:srgbClr val="C00000"/>
                </a:solidFill>
              </a:rPr>
              <a:t>6. Biochemical </a:t>
            </a:r>
            <a:r>
              <a:rPr lang="en-US" b="1" dirty="0" smtClean="0">
                <a:solidFill>
                  <a:srgbClr val="C00000"/>
                </a:solidFill>
              </a:rPr>
              <a:t>tests</a:t>
            </a:r>
          </a:p>
          <a:p>
            <a:pPr marL="0" indent="0">
              <a:buNone/>
            </a:pPr>
            <a:r>
              <a:rPr lang="en-US" b="1" dirty="0" smtClean="0">
                <a:solidFill>
                  <a:srgbClr val="C00000"/>
                </a:solidFill>
              </a:rPr>
              <a:t>7. Antibiotic </a:t>
            </a:r>
            <a:r>
              <a:rPr lang="en-US" b="1" dirty="0">
                <a:solidFill>
                  <a:srgbClr val="C00000"/>
                </a:solidFill>
              </a:rPr>
              <a:t>sensitivity test</a:t>
            </a:r>
            <a:endParaRPr lang="en-US" b="1" dirty="0" smtClean="0">
              <a:solidFill>
                <a:srgbClr val="C00000"/>
              </a:solidFill>
            </a:endParaRPr>
          </a:p>
          <a:p>
            <a:pPr marL="0" indent="0">
              <a:buNone/>
            </a:pPr>
            <a:endParaRPr lang="en-US" b="1" dirty="0" smtClean="0">
              <a:solidFill>
                <a:srgbClr val="C00000"/>
              </a:solidFill>
            </a:endParaRPr>
          </a:p>
          <a:p>
            <a:pPr marL="0" indent="0">
              <a:buNone/>
            </a:pPr>
            <a:endParaRPr lang="en-US" b="1" dirty="0" smtClean="0">
              <a:solidFill>
                <a:srgbClr val="C00000"/>
              </a:solidFill>
            </a:endParaRPr>
          </a:p>
        </p:txBody>
      </p:sp>
    </p:spTree>
    <p:extLst>
      <p:ext uri="{BB962C8B-B14F-4D97-AF65-F5344CB8AC3E}">
        <p14:creationId xmlns:p14="http://schemas.microsoft.com/office/powerpoint/2010/main" val="2449061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solidFill>
                  <a:srgbClr val="C00000"/>
                </a:solidFill>
                <a:latin typeface="Calibri" panose="020F0502020204030204" pitchFamily="34" charset="0"/>
              </a:rPr>
              <a:t>1. Isolation in pure </a:t>
            </a:r>
            <a:r>
              <a:rPr lang="it-IT" dirty="0" smtClean="0">
                <a:solidFill>
                  <a:srgbClr val="C00000"/>
                </a:solidFill>
                <a:latin typeface="Calibri" panose="020F0502020204030204" pitchFamily="34" charset="0"/>
              </a:rPr>
              <a:t>form</a:t>
            </a:r>
            <a:endParaRPr lang="en-US" dirty="0">
              <a:solidFill>
                <a:srgbClr val="C00000"/>
              </a:solidFill>
            </a:endParaRPr>
          </a:p>
        </p:txBody>
      </p:sp>
      <p:sp>
        <p:nvSpPr>
          <p:cNvPr id="3" name="Content Placeholder 2"/>
          <p:cNvSpPr>
            <a:spLocks noGrp="1"/>
          </p:cNvSpPr>
          <p:nvPr>
            <p:ph idx="1"/>
          </p:nvPr>
        </p:nvSpPr>
        <p:spPr>
          <a:xfrm>
            <a:off x="447675" y="1690688"/>
            <a:ext cx="10515600" cy="4351338"/>
          </a:xfrm>
        </p:spPr>
        <p:txBody>
          <a:bodyPr>
            <a:normAutofit/>
          </a:bodyPr>
          <a:lstStyle/>
          <a:p>
            <a:pPr marL="0" indent="0">
              <a:buNone/>
            </a:pPr>
            <a:r>
              <a:rPr lang="en-US" dirty="0" smtClean="0">
                <a:solidFill>
                  <a:srgbClr val="000000"/>
                </a:solidFill>
                <a:latin typeface="Constantia" panose="02030602050306030303" pitchFamily="18" charset="0"/>
              </a:rPr>
              <a:t>Studies </a:t>
            </a:r>
            <a:r>
              <a:rPr lang="en-US" dirty="0">
                <a:solidFill>
                  <a:srgbClr val="000000"/>
                </a:solidFill>
                <a:latin typeface="Constantia" panose="02030602050306030303" pitchFamily="18" charset="0"/>
              </a:rPr>
              <a:t>on </a:t>
            </a:r>
            <a:r>
              <a:rPr lang="en-US" dirty="0" smtClean="0">
                <a:solidFill>
                  <a:srgbClr val="000000"/>
                </a:solidFill>
                <a:latin typeface="Constantia" panose="02030602050306030303" pitchFamily="18" charset="0"/>
              </a:rPr>
              <a:t>the biochemical, antigenic and other characters </a:t>
            </a:r>
            <a:r>
              <a:rPr lang="en-US" dirty="0">
                <a:solidFill>
                  <a:srgbClr val="000000"/>
                </a:solidFill>
                <a:latin typeface="Constantia" panose="02030602050306030303" pitchFamily="18" charset="0"/>
              </a:rPr>
              <a:t>of bacteria can be done only if the organism available in the pure form. </a:t>
            </a:r>
          </a:p>
          <a:p>
            <a:r>
              <a:rPr lang="en-US" dirty="0">
                <a:solidFill>
                  <a:srgbClr val="6E2E9F"/>
                </a:solidFill>
                <a:latin typeface="Constantia" panose="02030602050306030303" pitchFamily="18" charset="0"/>
              </a:rPr>
              <a:t>Technique: </a:t>
            </a:r>
            <a:endParaRPr lang="en-US" dirty="0" smtClean="0">
              <a:solidFill>
                <a:srgbClr val="6E2E9F"/>
              </a:solidFill>
              <a:latin typeface="Constantia" panose="02030602050306030303" pitchFamily="18" charset="0"/>
            </a:endParaRPr>
          </a:p>
          <a:p>
            <a:r>
              <a:rPr lang="en-US" sz="2400" dirty="0" smtClean="0">
                <a:solidFill>
                  <a:srgbClr val="09D0D9"/>
                </a:solidFill>
                <a:latin typeface="Constantia" panose="02030602050306030303" pitchFamily="18" charset="0"/>
              </a:rPr>
              <a:t>a. </a:t>
            </a:r>
            <a:r>
              <a:rPr lang="en-US" sz="2400" dirty="0" smtClean="0">
                <a:solidFill>
                  <a:srgbClr val="6E2E9F"/>
                </a:solidFill>
                <a:latin typeface="Constantia" panose="02030602050306030303" pitchFamily="18" charset="0"/>
              </a:rPr>
              <a:t>Plating </a:t>
            </a:r>
            <a:r>
              <a:rPr lang="en-US" sz="2400" dirty="0">
                <a:solidFill>
                  <a:srgbClr val="6E2E9F"/>
                </a:solidFill>
                <a:latin typeface="Constantia" panose="02030602050306030303" pitchFamily="18" charset="0"/>
              </a:rPr>
              <a:t>on solid culture media</a:t>
            </a:r>
            <a:r>
              <a:rPr lang="en-US" sz="2400" dirty="0">
                <a:solidFill>
                  <a:srgbClr val="000000"/>
                </a:solidFill>
                <a:latin typeface="Constantia" panose="02030602050306030303" pitchFamily="18" charset="0"/>
              </a:rPr>
              <a:t>‐clinical sample is streaked onto a solid medium (like: </a:t>
            </a:r>
            <a:r>
              <a:rPr lang="en-US" sz="2400" dirty="0" err="1">
                <a:solidFill>
                  <a:srgbClr val="000000"/>
                </a:solidFill>
                <a:latin typeface="Constantia" panose="02030602050306030303" pitchFamily="18" charset="0"/>
              </a:rPr>
              <a:t>MacConkey</a:t>
            </a:r>
            <a:r>
              <a:rPr lang="en-US" sz="2400" dirty="0">
                <a:solidFill>
                  <a:srgbClr val="000000"/>
                </a:solidFill>
                <a:latin typeface="Constantia" panose="02030602050306030303" pitchFamily="18" charset="0"/>
              </a:rPr>
              <a:t> agar, nutrient agar or blood agar) </a:t>
            </a:r>
            <a:r>
              <a:rPr lang="en-US" sz="2400" dirty="0" smtClean="0">
                <a:solidFill>
                  <a:srgbClr val="000000"/>
                </a:solidFill>
                <a:latin typeface="Constantia" panose="02030602050306030303" pitchFamily="18" charset="0"/>
              </a:rPr>
              <a:t>in such a way so as to ensure isolated discrete colonies.</a:t>
            </a:r>
          </a:p>
          <a:p>
            <a:r>
              <a:rPr lang="en-US" sz="2400" dirty="0" smtClean="0">
                <a:solidFill>
                  <a:srgbClr val="09D0D9"/>
                </a:solidFill>
                <a:latin typeface="Constantia" panose="02030602050306030303" pitchFamily="18" charset="0"/>
              </a:rPr>
              <a:t>b. </a:t>
            </a:r>
            <a:r>
              <a:rPr lang="en-US" sz="2400" dirty="0" smtClean="0">
                <a:solidFill>
                  <a:srgbClr val="6E2E9F"/>
                </a:solidFill>
                <a:latin typeface="Constantia" panose="02030602050306030303" pitchFamily="18" charset="0"/>
              </a:rPr>
              <a:t>Use of selective growth condition</a:t>
            </a:r>
            <a:r>
              <a:rPr lang="en-US" sz="2400" dirty="0" smtClean="0">
                <a:solidFill>
                  <a:srgbClr val="000000"/>
                </a:solidFill>
                <a:latin typeface="Constantia" panose="02030602050306030303" pitchFamily="18" charset="0"/>
              </a:rPr>
              <a:t>‐most important example of this is the growth of anaerobic bacteria which will not take place in an environment having oxygen.</a:t>
            </a:r>
          </a:p>
          <a:p>
            <a:endParaRPr lang="en-US" dirty="0"/>
          </a:p>
        </p:txBody>
      </p:sp>
    </p:spTree>
    <p:extLst>
      <p:ext uri="{BB962C8B-B14F-4D97-AF65-F5344CB8AC3E}">
        <p14:creationId xmlns:p14="http://schemas.microsoft.com/office/powerpoint/2010/main" val="3935652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0174" y="0"/>
            <a:ext cx="9544051" cy="6817179"/>
          </a:xfrm>
        </p:spPr>
      </p:pic>
    </p:spTree>
    <p:extLst>
      <p:ext uri="{BB962C8B-B14F-4D97-AF65-F5344CB8AC3E}">
        <p14:creationId xmlns:p14="http://schemas.microsoft.com/office/powerpoint/2010/main" val="33834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24100" y="0"/>
            <a:ext cx="7477125" cy="6817379"/>
          </a:xfrm>
          <a:prstGeom prst="rect">
            <a:avLst/>
          </a:prstGeom>
        </p:spPr>
      </p:pic>
    </p:spTree>
    <p:extLst>
      <p:ext uri="{BB962C8B-B14F-4D97-AF65-F5344CB8AC3E}">
        <p14:creationId xmlns:p14="http://schemas.microsoft.com/office/powerpoint/2010/main" val="2189564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98" t="12113" r="51219" b="13024"/>
          <a:stretch/>
        </p:blipFill>
        <p:spPr>
          <a:xfrm>
            <a:off x="6124574" y="-1"/>
            <a:ext cx="6067426" cy="584523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26026"/>
            <a:ext cx="6124575" cy="5731974"/>
          </a:xfrm>
          <a:prstGeom prst="rect">
            <a:avLst/>
          </a:prstGeom>
        </p:spPr>
      </p:pic>
    </p:spTree>
    <p:extLst>
      <p:ext uri="{BB962C8B-B14F-4D97-AF65-F5344CB8AC3E}">
        <p14:creationId xmlns:p14="http://schemas.microsoft.com/office/powerpoint/2010/main" val="4187897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88" y="76199"/>
            <a:ext cx="11781711" cy="6656667"/>
          </a:xfrm>
          <a:prstGeom prst="rect">
            <a:avLst/>
          </a:prstGeom>
        </p:spPr>
      </p:pic>
      <p:pic>
        <p:nvPicPr>
          <p:cNvPr id="10" name="Picture 9"/>
          <p:cNvPicPr>
            <a:picLocks noChangeAspect="1"/>
          </p:cNvPicPr>
          <p:nvPr/>
        </p:nvPicPr>
        <p:blipFill>
          <a:blip r:embed="rId3"/>
          <a:stretch>
            <a:fillRect/>
          </a:stretch>
        </p:blipFill>
        <p:spPr>
          <a:xfrm>
            <a:off x="10610850" y="5304117"/>
            <a:ext cx="1428749" cy="1428749"/>
          </a:xfrm>
          <a:prstGeom prst="rect">
            <a:avLst/>
          </a:prstGeom>
        </p:spPr>
      </p:pic>
    </p:spTree>
    <p:extLst>
      <p:ext uri="{BB962C8B-B14F-4D97-AF65-F5344CB8AC3E}">
        <p14:creationId xmlns:p14="http://schemas.microsoft.com/office/powerpoint/2010/main" val="3561225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076" y="365126"/>
            <a:ext cx="10744200" cy="749300"/>
          </a:xfrm>
        </p:spPr>
        <p:txBody>
          <a:bodyPr>
            <a:normAutofit/>
          </a:bodyPr>
          <a:lstStyle/>
          <a:p>
            <a:pPr marL="228600" lvl="0" indent="-228600">
              <a:spcBef>
                <a:spcPts val="1000"/>
              </a:spcBef>
            </a:pPr>
            <a:r>
              <a:rPr lang="en-US" dirty="0">
                <a:solidFill>
                  <a:srgbClr val="04607A"/>
                </a:solidFill>
                <a:latin typeface="Calibri" panose="020F0502020204030204" pitchFamily="34" charset="0"/>
                <a:ea typeface="+mn-ea"/>
                <a:cs typeface="+mn-cs"/>
              </a:rPr>
              <a:t>How to Prepare a Bacterial </a:t>
            </a:r>
            <a:r>
              <a:rPr lang="en-US" dirty="0" smtClean="0">
                <a:solidFill>
                  <a:srgbClr val="04607A"/>
                </a:solidFill>
                <a:latin typeface="Calibri" panose="020F0502020204030204" pitchFamily="34" charset="0"/>
                <a:ea typeface="+mn-ea"/>
                <a:cs typeface="+mn-cs"/>
              </a:rPr>
              <a:t>smear</a:t>
            </a:r>
            <a:endParaRPr lang="en-US" dirty="0"/>
          </a:p>
        </p:txBody>
      </p:sp>
      <p:sp>
        <p:nvSpPr>
          <p:cNvPr id="3" name="Content Placeholder 2"/>
          <p:cNvSpPr>
            <a:spLocks noGrp="1"/>
          </p:cNvSpPr>
          <p:nvPr>
            <p:ph idx="1"/>
          </p:nvPr>
        </p:nvSpPr>
        <p:spPr/>
        <p:txBody>
          <a:bodyPr>
            <a:normAutofit/>
          </a:bodyPr>
          <a:lstStyle/>
          <a:p>
            <a:endParaRPr lang="en-US" sz="1400" dirty="0">
              <a:solidFill>
                <a:srgbClr val="000000"/>
              </a:solidFill>
              <a:latin typeface="Calibri" panose="020F0502020204030204" pitchFamily="34" charset="0"/>
            </a:endParaRPr>
          </a:p>
          <a:p>
            <a:pPr marL="0" indent="0">
              <a:buNone/>
            </a:pPr>
            <a:r>
              <a:rPr lang="en-US" dirty="0" smtClean="0">
                <a:solidFill>
                  <a:srgbClr val="0AD0D9"/>
                </a:solidFill>
                <a:latin typeface="Wingdings 2" panose="05020102010507070707" pitchFamily="18" charset="2"/>
              </a:rPr>
              <a:t></a:t>
            </a:r>
            <a:r>
              <a:rPr lang="en-US" dirty="0">
                <a:solidFill>
                  <a:srgbClr val="000000"/>
                </a:solidFill>
                <a:latin typeface="Constantia" panose="02030602050306030303" pitchFamily="18" charset="0"/>
              </a:rPr>
              <a:t>In order to observe a bacteria under the light microscope, a smear must be prepared from a fresh culture(broth or agar). This smear is prepared on a clean glass slide. There are 2 types of smears </a:t>
            </a:r>
          </a:p>
          <a:p>
            <a:endParaRPr lang="en-US" dirty="0">
              <a:solidFill>
                <a:srgbClr val="000000"/>
              </a:solidFill>
              <a:latin typeface="Constantia" panose="02030602050306030303" pitchFamily="18" charset="0"/>
            </a:endParaRPr>
          </a:p>
          <a:p>
            <a:r>
              <a:rPr lang="en-US" dirty="0">
                <a:solidFill>
                  <a:srgbClr val="0070C0"/>
                </a:solidFill>
                <a:latin typeface="Constantia" panose="02030602050306030303" pitchFamily="18" charset="0"/>
              </a:rPr>
              <a:t>A- </a:t>
            </a:r>
            <a:r>
              <a:rPr lang="en-US" dirty="0" smtClean="0">
                <a:solidFill>
                  <a:srgbClr val="0070C0"/>
                </a:solidFill>
                <a:latin typeface="Constantia" panose="02030602050306030303" pitchFamily="18" charset="0"/>
              </a:rPr>
              <a:t>WET </a:t>
            </a:r>
            <a:r>
              <a:rPr lang="en-US" dirty="0">
                <a:solidFill>
                  <a:srgbClr val="0070C0"/>
                </a:solidFill>
                <a:latin typeface="Constantia" panose="02030602050306030303" pitchFamily="18" charset="0"/>
              </a:rPr>
              <a:t>SMEAR </a:t>
            </a:r>
          </a:p>
          <a:p>
            <a:r>
              <a:rPr lang="en-US" dirty="0">
                <a:solidFill>
                  <a:srgbClr val="0070C0"/>
                </a:solidFill>
                <a:latin typeface="Constantia" panose="02030602050306030303" pitchFamily="18" charset="0"/>
              </a:rPr>
              <a:t>B- </a:t>
            </a:r>
            <a:r>
              <a:rPr lang="en-US" dirty="0" smtClean="0">
                <a:solidFill>
                  <a:srgbClr val="0070C0"/>
                </a:solidFill>
                <a:latin typeface="Constantia" panose="02030602050306030303" pitchFamily="18" charset="0"/>
              </a:rPr>
              <a:t>DRY </a:t>
            </a:r>
            <a:r>
              <a:rPr lang="en-US" dirty="0">
                <a:solidFill>
                  <a:srgbClr val="0070C0"/>
                </a:solidFill>
                <a:latin typeface="Constantia" panose="02030602050306030303" pitchFamily="18" charset="0"/>
              </a:rPr>
              <a:t>SMEAR </a:t>
            </a:r>
          </a:p>
        </p:txBody>
      </p:sp>
    </p:spTree>
    <p:extLst>
      <p:ext uri="{BB962C8B-B14F-4D97-AF65-F5344CB8AC3E}">
        <p14:creationId xmlns:p14="http://schemas.microsoft.com/office/powerpoint/2010/main" val="2480644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Constantia" panose="02030602050306030303" pitchFamily="18" charset="0"/>
              </a:rPr>
              <a:t>A- WET </a:t>
            </a:r>
            <a:r>
              <a:rPr lang="en-US" dirty="0">
                <a:solidFill>
                  <a:srgbClr val="0070C0"/>
                </a:solidFill>
                <a:latin typeface="Constantia" panose="02030602050306030303" pitchFamily="18" charset="0"/>
              </a:rPr>
              <a:t>SMEAR</a:t>
            </a:r>
            <a:r>
              <a:rPr lang="en-US" dirty="0">
                <a:solidFill>
                  <a:srgbClr val="FF0000"/>
                </a:solidFill>
                <a:latin typeface="Constantia" panose="02030602050306030303" pitchFamily="18" charset="0"/>
              </a:rPr>
              <a:t> </a:t>
            </a:r>
            <a:endParaRPr lang="en-US" dirty="0"/>
          </a:p>
        </p:txBody>
      </p:sp>
      <p:sp>
        <p:nvSpPr>
          <p:cNvPr id="3" name="Content Placeholder 2"/>
          <p:cNvSpPr>
            <a:spLocks noGrp="1"/>
          </p:cNvSpPr>
          <p:nvPr>
            <p:ph idx="1"/>
          </p:nvPr>
        </p:nvSpPr>
        <p:spPr/>
        <p:txBody>
          <a:bodyPr/>
          <a:lstStyle/>
          <a:p>
            <a:endParaRPr lang="en-US" sz="1400" dirty="0">
              <a:solidFill>
                <a:srgbClr val="000000"/>
              </a:solidFill>
              <a:latin typeface="Constantia" panose="02030602050306030303" pitchFamily="18" charset="0"/>
            </a:endParaRPr>
          </a:p>
          <a:p>
            <a:r>
              <a:rPr lang="en-US" dirty="0" smtClean="0">
                <a:solidFill>
                  <a:srgbClr val="0AD0D9"/>
                </a:solidFill>
                <a:latin typeface="Wingdings 2" panose="05020102010507070707" pitchFamily="18" charset="2"/>
              </a:rPr>
              <a:t></a:t>
            </a:r>
            <a:r>
              <a:rPr lang="en-US" dirty="0">
                <a:solidFill>
                  <a:srgbClr val="000000"/>
                </a:solidFill>
                <a:latin typeface="Constantia" panose="02030602050306030303" pitchFamily="18" charset="0"/>
              </a:rPr>
              <a:t>The wet mount is a preparation of a culture to observe motility (movement). The bacteria remains alive. </a:t>
            </a:r>
          </a:p>
          <a:p>
            <a:r>
              <a:rPr lang="en-US" dirty="0">
                <a:solidFill>
                  <a:srgbClr val="0AD0D9"/>
                </a:solidFill>
                <a:latin typeface="Wingdings 2" panose="05020102010507070707" pitchFamily="18" charset="2"/>
              </a:rPr>
              <a:t></a:t>
            </a:r>
            <a:r>
              <a:rPr lang="en-US" dirty="0">
                <a:solidFill>
                  <a:srgbClr val="000000"/>
                </a:solidFill>
                <a:latin typeface="Constantia" panose="02030602050306030303" pitchFamily="18" charset="0"/>
              </a:rPr>
              <a:t>Use a sterile inoculating loop to place a </a:t>
            </a:r>
            <a:r>
              <a:rPr lang="en-US" dirty="0" err="1">
                <a:solidFill>
                  <a:srgbClr val="000000"/>
                </a:solidFill>
                <a:latin typeface="Constantia" panose="02030602050306030303" pitchFamily="18" charset="0"/>
              </a:rPr>
              <a:t>loopful</a:t>
            </a:r>
            <a:r>
              <a:rPr lang="en-US" dirty="0">
                <a:solidFill>
                  <a:srgbClr val="000000"/>
                </a:solidFill>
                <a:latin typeface="Constantia" panose="02030602050306030303" pitchFamily="18" charset="0"/>
              </a:rPr>
              <a:t> of a motile </a:t>
            </a:r>
            <a:r>
              <a:rPr lang="en-US" i="1" dirty="0">
                <a:solidFill>
                  <a:srgbClr val="000000"/>
                </a:solidFill>
                <a:latin typeface="Constantia" panose="02030602050306030303" pitchFamily="18" charset="0"/>
              </a:rPr>
              <a:t>Bacillus </a:t>
            </a:r>
            <a:r>
              <a:rPr lang="en-US" dirty="0">
                <a:solidFill>
                  <a:srgbClr val="000000"/>
                </a:solidFill>
                <a:latin typeface="Constantia" panose="02030602050306030303" pitchFamily="18" charset="0"/>
              </a:rPr>
              <a:t>or </a:t>
            </a:r>
            <a:r>
              <a:rPr lang="en-US" i="1" dirty="0">
                <a:solidFill>
                  <a:srgbClr val="000000"/>
                </a:solidFill>
                <a:latin typeface="Constantia" panose="02030602050306030303" pitchFamily="18" charset="0"/>
              </a:rPr>
              <a:t>Proteus </a:t>
            </a:r>
            <a:r>
              <a:rPr lang="en-US" dirty="0">
                <a:solidFill>
                  <a:srgbClr val="000000"/>
                </a:solidFill>
                <a:latin typeface="Constantia" panose="02030602050306030303" pitchFamily="18" charset="0"/>
              </a:rPr>
              <a:t>culture on a slide. Cover immediately with a coverslip. Do not allow the preparation to dry out. Observe under the microscope. </a:t>
            </a:r>
            <a:endParaRPr lang="en-US" dirty="0"/>
          </a:p>
        </p:txBody>
      </p:sp>
    </p:spTree>
    <p:extLst>
      <p:ext uri="{BB962C8B-B14F-4D97-AF65-F5344CB8AC3E}">
        <p14:creationId xmlns:p14="http://schemas.microsoft.com/office/powerpoint/2010/main" val="3770901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solidFill>
                  <a:srgbClr val="0070C0"/>
                </a:solidFill>
                <a:latin typeface="Constantia" panose="02030602050306030303" pitchFamily="18" charset="0"/>
              </a:rPr>
              <a:t>B- DRY </a:t>
            </a:r>
            <a:r>
              <a:rPr lang="en-US" dirty="0">
                <a:solidFill>
                  <a:srgbClr val="0070C0"/>
                </a:solidFill>
                <a:latin typeface="Constantia" panose="02030602050306030303" pitchFamily="18" charset="0"/>
              </a:rPr>
              <a:t>SMEAR </a:t>
            </a:r>
            <a:endParaRPr lang="en-US" dirty="0">
              <a:solidFill>
                <a:srgbClr val="0070C0"/>
              </a:solidFill>
            </a:endParaRPr>
          </a:p>
        </p:txBody>
      </p:sp>
      <p:sp>
        <p:nvSpPr>
          <p:cNvPr id="3" name="Content Placeholder 2"/>
          <p:cNvSpPr>
            <a:spLocks noGrp="1"/>
          </p:cNvSpPr>
          <p:nvPr>
            <p:ph idx="1"/>
          </p:nvPr>
        </p:nvSpPr>
        <p:spPr>
          <a:xfrm>
            <a:off x="76199" y="1304924"/>
            <a:ext cx="12030075" cy="5457825"/>
          </a:xfrm>
        </p:spPr>
        <p:txBody>
          <a:bodyPr>
            <a:normAutofit fontScale="85000" lnSpcReduction="20000"/>
          </a:bodyPr>
          <a:lstStyle/>
          <a:p>
            <a:endParaRPr lang="en-US" sz="1400" dirty="0">
              <a:solidFill>
                <a:srgbClr val="000000"/>
              </a:solidFill>
              <a:latin typeface="Constantia" panose="02030602050306030303" pitchFamily="18" charset="0"/>
            </a:endParaRPr>
          </a:p>
          <a:p>
            <a:pPr lvl="0"/>
            <a:r>
              <a:rPr lang="en-US" sz="2600" dirty="0" smtClean="0">
                <a:solidFill>
                  <a:srgbClr val="000000"/>
                </a:solidFill>
                <a:latin typeface="Constantia" panose="02030602050306030303" pitchFamily="18" charset="0"/>
              </a:rPr>
              <a:t>A </a:t>
            </a:r>
            <a:r>
              <a:rPr lang="en-US" sz="2600" dirty="0">
                <a:solidFill>
                  <a:srgbClr val="000000"/>
                </a:solidFill>
                <a:latin typeface="Constantia" panose="02030602050306030303" pitchFamily="18" charset="0"/>
              </a:rPr>
              <a:t>dry smear is prepared in order to stain the </a:t>
            </a:r>
            <a:r>
              <a:rPr lang="en-US" sz="2600" dirty="0" smtClean="0">
                <a:solidFill>
                  <a:srgbClr val="000000"/>
                </a:solidFill>
                <a:latin typeface="Constantia" panose="02030602050306030303" pitchFamily="18" charset="0"/>
              </a:rPr>
              <a:t>bacteria (</a:t>
            </a:r>
            <a:r>
              <a:rPr lang="en-US" sz="2600" dirty="0">
                <a:solidFill>
                  <a:srgbClr val="000000"/>
                </a:solidFill>
                <a:latin typeface="Constantia" panose="02030602050306030303" pitchFamily="18" charset="0"/>
              </a:rPr>
              <a:t>the bacteria will be killed during the process without distorting it’s shape) </a:t>
            </a:r>
            <a:endParaRPr lang="en-US" sz="2600" dirty="0" smtClean="0">
              <a:solidFill>
                <a:srgbClr val="000000"/>
              </a:solidFill>
              <a:latin typeface="Constantia" panose="02030602050306030303" pitchFamily="18" charset="0"/>
            </a:endParaRPr>
          </a:p>
          <a:p>
            <a:pPr marL="0" lvl="0" indent="0">
              <a:buNone/>
            </a:pPr>
            <a:r>
              <a:rPr lang="en-US" sz="2600" dirty="0" smtClean="0">
                <a:solidFill>
                  <a:srgbClr val="000000"/>
                </a:solidFill>
                <a:latin typeface="Constantia" panose="02030602050306030303" pitchFamily="18" charset="0"/>
              </a:rPr>
              <a:t>Procedure:</a:t>
            </a:r>
            <a:endParaRPr lang="en-US" sz="2600" dirty="0">
              <a:solidFill>
                <a:srgbClr val="000000"/>
              </a:solidFill>
              <a:latin typeface="Constantia" panose="02030602050306030303" pitchFamily="18" charset="0"/>
            </a:endParaRPr>
          </a:p>
          <a:p>
            <a:pPr marL="0" lvl="0" indent="0">
              <a:buNone/>
            </a:pPr>
            <a:r>
              <a:rPr lang="en-US" sz="2600" dirty="0">
                <a:solidFill>
                  <a:srgbClr val="000000"/>
                </a:solidFill>
                <a:latin typeface="Constantia" panose="02030602050306030303" pitchFamily="18" charset="0"/>
              </a:rPr>
              <a:t>1- An amount of water (distilled or tap</a:t>
            </a:r>
            <a:r>
              <a:rPr lang="en-US" sz="2600" dirty="0" smtClean="0">
                <a:solidFill>
                  <a:srgbClr val="000000"/>
                </a:solidFill>
                <a:latin typeface="Constantia" panose="02030602050306030303" pitchFamily="18" charset="0"/>
              </a:rPr>
              <a:t>) is </a:t>
            </a:r>
            <a:r>
              <a:rPr lang="en-US" sz="2600" dirty="0">
                <a:solidFill>
                  <a:srgbClr val="000000"/>
                </a:solidFill>
                <a:latin typeface="Constantia" panose="02030602050306030303" pitchFamily="18" charset="0"/>
              </a:rPr>
              <a:t>transferred via wire loop onto the surface of a clean glass slide. </a:t>
            </a:r>
          </a:p>
          <a:p>
            <a:pPr marL="0" lvl="0" indent="0">
              <a:buNone/>
            </a:pPr>
            <a:r>
              <a:rPr lang="en-US" sz="2600" dirty="0">
                <a:solidFill>
                  <a:srgbClr val="000000"/>
                </a:solidFill>
                <a:latin typeface="Constantia" panose="02030602050306030303" pitchFamily="18" charset="0"/>
              </a:rPr>
              <a:t>2- A small amount of bacteria is transferred via wire loop from a fresh culture and mixed with the water drop on the </a:t>
            </a:r>
            <a:r>
              <a:rPr lang="en-US" sz="2600" dirty="0" smtClean="0">
                <a:solidFill>
                  <a:srgbClr val="000000"/>
                </a:solidFill>
                <a:latin typeface="Constantia" panose="02030602050306030303" pitchFamily="18" charset="0"/>
              </a:rPr>
              <a:t>slide </a:t>
            </a:r>
            <a:r>
              <a:rPr lang="en-US" sz="2600" dirty="0" smtClean="0">
                <a:solidFill>
                  <a:srgbClr val="FF0000"/>
                </a:solidFill>
                <a:latin typeface="Constantia" panose="02030602050306030303" pitchFamily="18" charset="0"/>
              </a:rPr>
              <a:t>(</a:t>
            </a:r>
            <a:r>
              <a:rPr lang="en-US" sz="2600" dirty="0">
                <a:solidFill>
                  <a:srgbClr val="FF0000"/>
                </a:solidFill>
                <a:latin typeface="Constantia" panose="02030602050306030303" pitchFamily="18" charset="0"/>
              </a:rPr>
              <a:t>Note: if broth culture is used, no need to use water</a:t>
            </a:r>
            <a:r>
              <a:rPr lang="en-US" sz="2600" dirty="0">
                <a:solidFill>
                  <a:srgbClr val="C00000"/>
                </a:solidFill>
                <a:latin typeface="Constantia" panose="02030602050306030303" pitchFamily="18" charset="0"/>
              </a:rPr>
              <a:t>) </a:t>
            </a:r>
            <a:r>
              <a:rPr lang="en-US" sz="2600" dirty="0">
                <a:solidFill>
                  <a:srgbClr val="000000"/>
                </a:solidFill>
                <a:latin typeface="Constantia" panose="02030602050306030303" pitchFamily="18" charset="0"/>
              </a:rPr>
              <a:t>then leave to dry at room temperature. </a:t>
            </a:r>
            <a:endParaRPr lang="en-US" sz="2600" dirty="0">
              <a:solidFill>
                <a:prstClr val="black"/>
              </a:solidFill>
            </a:endParaRPr>
          </a:p>
          <a:p>
            <a:pPr marL="0" indent="0">
              <a:buNone/>
            </a:pPr>
            <a:r>
              <a:rPr lang="en-US" sz="2600" dirty="0" smtClean="0">
                <a:latin typeface="Constantia" panose="02030602050306030303" pitchFamily="18" charset="0"/>
              </a:rPr>
              <a:t>3- </a:t>
            </a:r>
            <a:r>
              <a:rPr lang="en-US" sz="2600" dirty="0">
                <a:latin typeface="Constantia" panose="02030602050306030303" pitchFamily="18" charset="0"/>
              </a:rPr>
              <a:t>the slide to passed quickly through a flame 3-4 times in order to fix the smear (</a:t>
            </a:r>
            <a:r>
              <a:rPr lang="en-US" sz="2600" dirty="0">
                <a:solidFill>
                  <a:srgbClr val="FF0000"/>
                </a:solidFill>
                <a:latin typeface="Constantia" panose="02030602050306030303" pitchFamily="18" charset="0"/>
              </a:rPr>
              <a:t>warning: do not overheat the slide or steam it before the drop is dried at room temperature</a:t>
            </a:r>
            <a:r>
              <a:rPr lang="en-US" sz="2600" dirty="0">
                <a:solidFill>
                  <a:srgbClr val="000000"/>
                </a:solidFill>
                <a:latin typeface="Constantia" panose="02030602050306030303" pitchFamily="18" charset="0"/>
              </a:rPr>
              <a:t>). </a:t>
            </a:r>
          </a:p>
          <a:p>
            <a:endParaRPr lang="en-US" sz="2600" dirty="0">
              <a:solidFill>
                <a:srgbClr val="000000"/>
              </a:solidFill>
              <a:latin typeface="Constantia" panose="02030602050306030303" pitchFamily="18" charset="0"/>
            </a:endParaRPr>
          </a:p>
          <a:p>
            <a:r>
              <a:rPr lang="en-US" sz="2600" b="1" dirty="0" smtClean="0">
                <a:ln>
                  <a:solidFill>
                    <a:schemeClr val="tx1"/>
                  </a:solidFill>
                </a:ln>
                <a:solidFill>
                  <a:srgbClr val="FF0000"/>
                </a:solidFill>
                <a:latin typeface="Constantia" panose="02030602050306030303" pitchFamily="18" charset="0"/>
              </a:rPr>
              <a:t>ADVANTAGES </a:t>
            </a:r>
            <a:r>
              <a:rPr lang="en-US" sz="2600" b="1" dirty="0">
                <a:ln>
                  <a:solidFill>
                    <a:schemeClr val="tx1"/>
                  </a:solidFill>
                </a:ln>
                <a:solidFill>
                  <a:srgbClr val="FF0000"/>
                </a:solidFill>
                <a:latin typeface="Constantia" panose="02030602050306030303" pitchFamily="18" charset="0"/>
              </a:rPr>
              <a:t>OF HEAT FIXATION </a:t>
            </a:r>
          </a:p>
          <a:p>
            <a:r>
              <a:rPr lang="en-US" sz="2600" dirty="0">
                <a:solidFill>
                  <a:srgbClr val="FF0000"/>
                </a:solidFill>
                <a:latin typeface="Constantia" panose="02030602050306030303" pitchFamily="18" charset="0"/>
              </a:rPr>
              <a:t>1- </a:t>
            </a:r>
            <a:r>
              <a:rPr lang="en-US" sz="2600" dirty="0">
                <a:solidFill>
                  <a:srgbClr val="000000"/>
                </a:solidFill>
                <a:latin typeface="Constantia" panose="02030602050306030303" pitchFamily="18" charset="0"/>
              </a:rPr>
              <a:t>Kill the bacteria . </a:t>
            </a:r>
          </a:p>
          <a:p>
            <a:r>
              <a:rPr lang="en-US" sz="2600" dirty="0" smtClean="0">
                <a:solidFill>
                  <a:srgbClr val="FF0000"/>
                </a:solidFill>
                <a:latin typeface="Constantia" panose="02030602050306030303" pitchFamily="18" charset="0"/>
              </a:rPr>
              <a:t>2- </a:t>
            </a:r>
            <a:r>
              <a:rPr lang="en-US" sz="2600" dirty="0" smtClean="0">
                <a:solidFill>
                  <a:srgbClr val="000000"/>
                </a:solidFill>
                <a:latin typeface="Constantia" panose="02030602050306030303" pitchFamily="18" charset="0"/>
              </a:rPr>
              <a:t>stick </a:t>
            </a:r>
            <a:r>
              <a:rPr lang="en-US" sz="2600" dirty="0">
                <a:solidFill>
                  <a:srgbClr val="000000"/>
                </a:solidFill>
                <a:latin typeface="Constantia" panose="02030602050306030303" pitchFamily="18" charset="0"/>
              </a:rPr>
              <a:t>the bacteria on the slide. </a:t>
            </a:r>
          </a:p>
          <a:p>
            <a:r>
              <a:rPr lang="en-US" sz="2600" dirty="0">
                <a:solidFill>
                  <a:srgbClr val="FF0000"/>
                </a:solidFill>
                <a:latin typeface="Constantia" panose="02030602050306030303" pitchFamily="18" charset="0"/>
              </a:rPr>
              <a:t>3- </a:t>
            </a:r>
            <a:r>
              <a:rPr lang="en-US" sz="2600" dirty="0">
                <a:solidFill>
                  <a:srgbClr val="000000"/>
                </a:solidFill>
                <a:latin typeface="Constantia" panose="02030602050306030303" pitchFamily="18" charset="0"/>
              </a:rPr>
              <a:t>Rendering the cell permeability (cell wall permeability). </a:t>
            </a:r>
          </a:p>
          <a:p>
            <a:r>
              <a:rPr lang="en-US" sz="2600" dirty="0">
                <a:solidFill>
                  <a:srgbClr val="FF0000"/>
                </a:solidFill>
                <a:latin typeface="Constantia" panose="02030602050306030303" pitchFamily="18" charset="0"/>
              </a:rPr>
              <a:t>4- </a:t>
            </a:r>
            <a:r>
              <a:rPr lang="en-US" sz="2600" dirty="0">
                <a:solidFill>
                  <a:srgbClr val="000000"/>
                </a:solidFill>
                <a:latin typeface="Constantia" panose="02030602050306030303" pitchFamily="18" charset="0"/>
              </a:rPr>
              <a:t>Stop autolysis or autolytic activity. </a:t>
            </a:r>
            <a:endParaRPr lang="en-US" sz="2600" dirty="0"/>
          </a:p>
        </p:txBody>
      </p:sp>
    </p:spTree>
    <p:extLst>
      <p:ext uri="{BB962C8B-B14F-4D97-AF65-F5344CB8AC3E}">
        <p14:creationId xmlns:p14="http://schemas.microsoft.com/office/powerpoint/2010/main" val="418435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262" y="190788"/>
            <a:ext cx="11830245" cy="6403976"/>
          </a:xfrm>
        </p:spPr>
      </p:pic>
    </p:spTree>
    <p:extLst>
      <p:ext uri="{BB962C8B-B14F-4D97-AF65-F5344CB8AC3E}">
        <p14:creationId xmlns:p14="http://schemas.microsoft.com/office/powerpoint/2010/main" val="2819123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Arial" panose="020B0604020202020204" pitchFamily="34" charset="0"/>
              </a:rPr>
              <a:t>Simple Stain</a:t>
            </a:r>
            <a:endParaRPr lang="en-US" dirty="0">
              <a:solidFill>
                <a:srgbClr val="0070C0"/>
              </a:solidFill>
            </a:endParaRPr>
          </a:p>
        </p:txBody>
      </p:sp>
      <p:sp>
        <p:nvSpPr>
          <p:cNvPr id="3" name="Content Placeholder 2"/>
          <p:cNvSpPr>
            <a:spLocks noGrp="1"/>
          </p:cNvSpPr>
          <p:nvPr>
            <p:ph idx="1"/>
          </p:nvPr>
        </p:nvSpPr>
        <p:spPr/>
        <p:txBody>
          <a:bodyPr>
            <a:normAutofit/>
          </a:bodyPr>
          <a:lstStyle/>
          <a:p>
            <a:endParaRPr lang="en-US" sz="1400" dirty="0">
              <a:solidFill>
                <a:srgbClr val="000000"/>
              </a:solidFill>
              <a:latin typeface="Arial" panose="020B0604020202020204" pitchFamily="34" charset="0"/>
            </a:endParaRPr>
          </a:p>
          <a:p>
            <a:pPr marL="0" indent="0">
              <a:buNone/>
            </a:pPr>
            <a:r>
              <a:rPr lang="en-US" dirty="0" smtClean="0">
                <a:solidFill>
                  <a:srgbClr val="000000"/>
                </a:solidFill>
                <a:latin typeface="Arial" panose="020B0604020202020204" pitchFamily="34" charset="0"/>
              </a:rPr>
              <a:t>The </a:t>
            </a:r>
            <a:r>
              <a:rPr lang="en-US" dirty="0">
                <a:solidFill>
                  <a:srgbClr val="000000"/>
                </a:solidFill>
                <a:latin typeface="Arial" panose="020B0604020202020204" pitchFamily="34" charset="0"/>
              </a:rPr>
              <a:t>simple stain can be used to determine cell shape, size, and arrangement. True to its name, the simple stain is a very simple staining procedure involving only one stain. You may choose from methylene blue, Gram </a:t>
            </a:r>
            <a:r>
              <a:rPr lang="en-US" dirty="0" smtClean="0">
                <a:solidFill>
                  <a:srgbClr val="000000"/>
                </a:solidFill>
                <a:latin typeface="Arial" panose="020B0604020202020204" pitchFamily="34" charset="0"/>
              </a:rPr>
              <a:t>safranin (</a:t>
            </a:r>
            <a:r>
              <a:rPr lang="en-US" dirty="0">
                <a:ln>
                  <a:solidFill>
                    <a:schemeClr val="tx1"/>
                  </a:solidFill>
                </a:ln>
                <a:solidFill>
                  <a:srgbClr val="C00000"/>
                </a:solidFill>
                <a:latin typeface="Arial" panose="020B0604020202020204" pitchFamily="34" charset="0"/>
              </a:rPr>
              <a:t>RED</a:t>
            </a:r>
            <a:r>
              <a:rPr lang="en-US" dirty="0">
                <a:solidFill>
                  <a:srgbClr val="000000"/>
                </a:solidFill>
                <a:latin typeface="Arial" panose="020B0604020202020204" pitchFamily="34" charset="0"/>
              </a:rPr>
              <a:t>), and Gram crystal violet. Basic stains, such as methylene blue, Gram safranin, or Gram crystal violet are useful for staining most bacteria. </a:t>
            </a:r>
            <a:endParaRPr lang="en-US" dirty="0" smtClean="0">
              <a:solidFill>
                <a:srgbClr val="000000"/>
              </a:solidFill>
              <a:latin typeface="Arial" panose="020B0604020202020204" pitchFamily="34" charset="0"/>
            </a:endParaRPr>
          </a:p>
          <a:p>
            <a:pPr marL="0" indent="0">
              <a:buNone/>
            </a:pPr>
            <a:r>
              <a:rPr lang="en-US" dirty="0" smtClean="0">
                <a:solidFill>
                  <a:srgbClr val="000000"/>
                </a:solidFill>
                <a:latin typeface="Arial" panose="020B0604020202020204" pitchFamily="34" charset="0"/>
              </a:rPr>
              <a:t>Since </a:t>
            </a:r>
            <a:r>
              <a:rPr lang="en-US" dirty="0">
                <a:solidFill>
                  <a:srgbClr val="000000"/>
                </a:solidFill>
                <a:latin typeface="Arial" panose="020B0604020202020204" pitchFamily="34" charset="0"/>
              </a:rPr>
              <a:t>the surface of most bacterial cells is negatively charged, these positively charged stains adhere readily to the cell surface. </a:t>
            </a:r>
            <a:endParaRPr lang="en-US" dirty="0"/>
          </a:p>
        </p:txBody>
      </p:sp>
    </p:spTree>
    <p:extLst>
      <p:ext uri="{BB962C8B-B14F-4D97-AF65-F5344CB8AC3E}">
        <p14:creationId xmlns:p14="http://schemas.microsoft.com/office/powerpoint/2010/main" val="3432908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Simple Stain </a:t>
            </a:r>
            <a:r>
              <a:rPr lang="en-US" b="1" dirty="0" smtClean="0"/>
              <a:t>Procedure</a:t>
            </a:r>
            <a:endParaRPr lang="en-US" dirty="0"/>
          </a:p>
        </p:txBody>
      </p:sp>
      <p:sp>
        <p:nvSpPr>
          <p:cNvPr id="3" name="Content Placeholder 2"/>
          <p:cNvSpPr>
            <a:spLocks noGrp="1"/>
          </p:cNvSpPr>
          <p:nvPr>
            <p:ph idx="1"/>
          </p:nvPr>
        </p:nvSpPr>
        <p:spPr>
          <a:xfrm>
            <a:off x="104775" y="1781175"/>
            <a:ext cx="11963400" cy="5076824"/>
          </a:xfrm>
        </p:spPr>
        <p:txBody>
          <a:bodyPr>
            <a:normAutofit fontScale="92500" lnSpcReduction="10000"/>
          </a:bodyPr>
          <a:lstStyle/>
          <a:p>
            <a:pPr marL="514350" indent="-514350">
              <a:buFont typeface="+mj-lt"/>
              <a:buAutoNum type="arabicPeriod"/>
            </a:pPr>
            <a:r>
              <a:rPr lang="en-US" dirty="0" smtClean="0"/>
              <a:t>Place </a:t>
            </a:r>
            <a:r>
              <a:rPr lang="en-US" dirty="0"/>
              <a:t>your </a:t>
            </a:r>
            <a:r>
              <a:rPr lang="en-US" dirty="0" smtClean="0"/>
              <a:t>fixed </a:t>
            </a:r>
            <a:r>
              <a:rPr lang="en-US" dirty="0"/>
              <a:t>smear slides on the stain rack over the </a:t>
            </a:r>
            <a:r>
              <a:rPr lang="en-US" dirty="0" smtClean="0"/>
              <a:t>sink.</a:t>
            </a:r>
          </a:p>
          <a:p>
            <a:pPr marL="514350" indent="-514350">
              <a:buFont typeface="+mj-lt"/>
              <a:buAutoNum type="arabicPeriod"/>
            </a:pPr>
            <a:r>
              <a:rPr lang="en-US" dirty="0" smtClean="0"/>
              <a:t>Cover </a:t>
            </a:r>
            <a:r>
              <a:rPr lang="en-US" dirty="0"/>
              <a:t>the smear with any of the basic dyes available to you.</a:t>
            </a:r>
          </a:p>
          <a:p>
            <a:pPr marL="514350" indent="-514350">
              <a:buFont typeface="+mj-lt"/>
              <a:buAutoNum type="arabicPeriod"/>
            </a:pPr>
            <a:r>
              <a:rPr lang="en-US" dirty="0" smtClean="0"/>
              <a:t>Let </a:t>
            </a:r>
            <a:r>
              <a:rPr lang="en-US" dirty="0"/>
              <a:t>the stain sit for 1-5 minutes.</a:t>
            </a:r>
          </a:p>
          <a:p>
            <a:pPr marL="514350" indent="-514350">
              <a:buFont typeface="+mj-lt"/>
              <a:buAutoNum type="arabicPeriod"/>
            </a:pPr>
            <a:r>
              <a:rPr lang="en-US" dirty="0"/>
              <a:t>T</a:t>
            </a:r>
            <a:r>
              <a:rPr lang="en-US" dirty="0" smtClean="0"/>
              <a:t>ilt </a:t>
            </a:r>
            <a:r>
              <a:rPr lang="en-US" dirty="0"/>
              <a:t>the slide over the sink and rinse the stain off with a stream of water from the wash bottle.</a:t>
            </a:r>
            <a:br>
              <a:rPr lang="en-US" dirty="0"/>
            </a:br>
            <a:endParaRPr lang="en-US" dirty="0"/>
          </a:p>
          <a:p>
            <a:pPr lvl="1">
              <a:buFont typeface="Wingdings" panose="05000000000000000000" pitchFamily="2" charset="2"/>
              <a:buChar char="ü"/>
            </a:pPr>
            <a:r>
              <a:rPr lang="en-US" dirty="0"/>
              <a:t>Be sure to spray above the smear and let it dribble down.</a:t>
            </a:r>
          </a:p>
          <a:p>
            <a:pPr lvl="1">
              <a:buFont typeface="Wingdings" panose="05000000000000000000" pitchFamily="2" charset="2"/>
              <a:buChar char="ü"/>
            </a:pPr>
            <a:r>
              <a:rPr lang="en-US" dirty="0"/>
              <a:t>If you spray directly on the smear you are liable to wash the smear off the slide.</a:t>
            </a:r>
          </a:p>
          <a:p>
            <a:pPr lvl="1">
              <a:buFont typeface="Wingdings" panose="05000000000000000000" pitchFamily="2" charset="2"/>
              <a:buChar char="ü"/>
            </a:pPr>
            <a:r>
              <a:rPr lang="en-US" dirty="0"/>
              <a:t>Rinse till the water runs clear or is only slightly colored.</a:t>
            </a:r>
          </a:p>
          <a:p>
            <a:pPr marL="514350" indent="-514350">
              <a:buFont typeface="+mj-lt"/>
              <a:buAutoNum type="arabicPeriod"/>
            </a:pPr>
            <a:r>
              <a:rPr lang="en-US" dirty="0"/>
              <a:t>Touch the edge of the slide to a paper towel to remove excess water. You can now let it air dry. Alternately you can dry it with blotting paper by placing it in the blotting paper book and pressing lightly. While this method is quicker, you can also blot off a poorly adhered smear.</a:t>
            </a:r>
          </a:p>
          <a:p>
            <a:endParaRPr lang="en-US" dirty="0"/>
          </a:p>
        </p:txBody>
      </p:sp>
      <p:pic>
        <p:nvPicPr>
          <p:cNvPr id="4" name="Picture 3"/>
          <p:cNvPicPr>
            <a:picLocks noChangeAspect="1"/>
          </p:cNvPicPr>
          <p:nvPr/>
        </p:nvPicPr>
        <p:blipFill>
          <a:blip r:embed="rId2"/>
          <a:stretch>
            <a:fillRect/>
          </a:stretch>
        </p:blipFill>
        <p:spPr>
          <a:xfrm>
            <a:off x="9496425" y="-1"/>
            <a:ext cx="2695575" cy="2695575"/>
          </a:xfrm>
          <a:prstGeom prst="rect">
            <a:avLst/>
          </a:prstGeom>
        </p:spPr>
      </p:pic>
    </p:spTree>
    <p:extLst>
      <p:ext uri="{BB962C8B-B14F-4D97-AF65-F5344CB8AC3E}">
        <p14:creationId xmlns:p14="http://schemas.microsoft.com/office/powerpoint/2010/main" val="1606958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2775" y="78581"/>
            <a:ext cx="9039225" cy="6779419"/>
          </a:xfrm>
        </p:spPr>
      </p:pic>
      <p:sp>
        <p:nvSpPr>
          <p:cNvPr id="5" name="Rectangle 4"/>
          <p:cNvSpPr/>
          <p:nvPr/>
        </p:nvSpPr>
        <p:spPr>
          <a:xfrm>
            <a:off x="76200" y="2281535"/>
            <a:ext cx="2886075" cy="1754326"/>
          </a:xfrm>
          <a:prstGeom prst="rect">
            <a:avLst/>
          </a:prstGeom>
        </p:spPr>
        <p:txBody>
          <a:bodyPr wrap="square">
            <a:spAutoFit/>
          </a:bodyPr>
          <a:lstStyle/>
          <a:p>
            <a:r>
              <a:rPr lang="en-US" b="1" i="1" dirty="0"/>
              <a:t>Candida </a:t>
            </a:r>
            <a:r>
              <a:rPr lang="en-US" b="1" i="1" dirty="0" err="1" smtClean="0"/>
              <a:t>albicans</a:t>
            </a:r>
            <a:r>
              <a:rPr lang="en-US" b="1" i="1" dirty="0"/>
              <a:t> </a:t>
            </a:r>
            <a:r>
              <a:rPr lang="en-US" dirty="0" smtClean="0"/>
              <a:t>(fungi) </a:t>
            </a:r>
            <a:r>
              <a:rPr lang="en-US" dirty="0"/>
              <a:t>under light microscope 1000x (oil immersion lens) using </a:t>
            </a:r>
            <a:r>
              <a:rPr lang="en-US" b="1" dirty="0"/>
              <a:t>simple stain (safranin).</a:t>
            </a:r>
            <a:r>
              <a:rPr lang="en-US" dirty="0"/>
              <a:t> </a:t>
            </a:r>
            <a:endParaRPr lang="en-US" dirty="0" smtClean="0"/>
          </a:p>
          <a:p>
            <a:r>
              <a:rPr lang="en-US" dirty="0" smtClean="0"/>
              <a:t>A- </a:t>
            </a:r>
            <a:r>
              <a:rPr lang="en-US" dirty="0" err="1"/>
              <a:t>Pseudohyphae</a:t>
            </a:r>
            <a:r>
              <a:rPr lang="en-US" dirty="0"/>
              <a:t>, B- Budding yeast cells.</a:t>
            </a:r>
          </a:p>
        </p:txBody>
      </p:sp>
    </p:spTree>
    <p:extLst>
      <p:ext uri="{BB962C8B-B14F-4D97-AF65-F5344CB8AC3E}">
        <p14:creationId xmlns:p14="http://schemas.microsoft.com/office/powerpoint/2010/main" val="1992375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Calibri" panose="020F0502020204030204" pitchFamily="34" charset="0"/>
              </a:rPr>
              <a:t>2</a:t>
            </a:r>
            <a:r>
              <a:rPr lang="en-US" dirty="0" smtClean="0">
                <a:solidFill>
                  <a:srgbClr val="C00000"/>
                </a:solidFill>
                <a:latin typeface="Calibri" panose="020F0502020204030204" pitchFamily="34" charset="0"/>
              </a:rPr>
              <a:t>. Staining reaction</a:t>
            </a:r>
            <a:endParaRPr lang="en-US" dirty="0">
              <a:solidFill>
                <a:srgbClr val="C00000"/>
              </a:solidFill>
            </a:endParaRPr>
          </a:p>
        </p:txBody>
      </p:sp>
      <p:sp>
        <p:nvSpPr>
          <p:cNvPr id="5" name="Content Placeholder 4"/>
          <p:cNvSpPr>
            <a:spLocks noGrp="1"/>
          </p:cNvSpPr>
          <p:nvPr>
            <p:ph idx="1"/>
          </p:nvPr>
        </p:nvSpPr>
        <p:spPr>
          <a:xfrm>
            <a:off x="228600" y="1825625"/>
            <a:ext cx="6057900" cy="4889500"/>
          </a:xfrm>
        </p:spPr>
        <p:txBody>
          <a:bodyPr>
            <a:normAutofit/>
          </a:bodyPr>
          <a:lstStyle/>
          <a:p>
            <a:endParaRPr lang="en-US" sz="1400" dirty="0">
              <a:solidFill>
                <a:srgbClr val="000000"/>
              </a:solidFill>
              <a:latin typeface="Calibri" panose="020F0502020204030204" pitchFamily="34" charset="0"/>
            </a:endParaRPr>
          </a:p>
          <a:p>
            <a:r>
              <a:rPr lang="en-US" dirty="0" smtClean="0">
                <a:solidFill>
                  <a:srgbClr val="000000"/>
                </a:solidFill>
                <a:latin typeface="Constantia" panose="02030602050306030303" pitchFamily="18" charset="0"/>
              </a:rPr>
              <a:t>Simple </a:t>
            </a:r>
            <a:r>
              <a:rPr lang="en-US" dirty="0">
                <a:solidFill>
                  <a:srgbClr val="000000"/>
                </a:solidFill>
                <a:latin typeface="Constantia" panose="02030602050306030303" pitchFamily="18" charset="0"/>
              </a:rPr>
              <a:t>stains bring out the best morphology. </a:t>
            </a:r>
            <a:endParaRPr lang="en-US" dirty="0" smtClean="0">
              <a:solidFill>
                <a:srgbClr val="000000"/>
              </a:solidFill>
              <a:latin typeface="Constantia" panose="02030602050306030303" pitchFamily="18" charset="0"/>
            </a:endParaRPr>
          </a:p>
          <a:p>
            <a:r>
              <a:rPr lang="en-US" dirty="0" smtClean="0">
                <a:solidFill>
                  <a:srgbClr val="000000"/>
                </a:solidFill>
                <a:latin typeface="Constantia" panose="02030602050306030303" pitchFamily="18" charset="0"/>
              </a:rPr>
              <a:t>Differential </a:t>
            </a:r>
            <a:r>
              <a:rPr lang="en-US" dirty="0">
                <a:solidFill>
                  <a:srgbClr val="000000"/>
                </a:solidFill>
                <a:latin typeface="Constantia" panose="02030602050306030303" pitchFamily="18" charset="0"/>
              </a:rPr>
              <a:t>and special stains are necessary to bring out characteristics like: gram negative and gram positive bacteria, Acid fast and non acid fast , spirochetes, capsule and Flagella, etc.</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827" y="2105024"/>
            <a:ext cx="5554356" cy="4352925"/>
          </a:xfrm>
          <a:prstGeom prst="rect">
            <a:avLst/>
          </a:prstGeom>
        </p:spPr>
      </p:pic>
    </p:spTree>
    <p:extLst>
      <p:ext uri="{BB962C8B-B14F-4D97-AF65-F5344CB8AC3E}">
        <p14:creationId xmlns:p14="http://schemas.microsoft.com/office/powerpoint/2010/main" val="245768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35F78"/>
                </a:solidFill>
                <a:latin typeface="Calibri" panose="020F0502020204030204" pitchFamily="34" charset="0"/>
              </a:rPr>
              <a:t>a. Gram </a:t>
            </a:r>
            <a:r>
              <a:rPr lang="en-US" b="1" dirty="0" smtClean="0">
                <a:solidFill>
                  <a:srgbClr val="035F78"/>
                </a:solidFill>
                <a:latin typeface="Calibri" panose="020F0502020204030204" pitchFamily="34" charset="0"/>
              </a:rPr>
              <a:t>stain</a:t>
            </a:r>
            <a:endParaRPr lang="en-US" b="1" dirty="0"/>
          </a:p>
        </p:txBody>
      </p:sp>
      <p:sp>
        <p:nvSpPr>
          <p:cNvPr id="3" name="Content Placeholder 2"/>
          <p:cNvSpPr>
            <a:spLocks noGrp="1"/>
          </p:cNvSpPr>
          <p:nvPr>
            <p:ph idx="1"/>
          </p:nvPr>
        </p:nvSpPr>
        <p:spPr>
          <a:xfrm>
            <a:off x="685800" y="2139950"/>
            <a:ext cx="10515600" cy="4351338"/>
          </a:xfrm>
        </p:spPr>
        <p:txBody>
          <a:bodyPr>
            <a:normAutofit fontScale="92500"/>
          </a:bodyPr>
          <a:lstStyle/>
          <a:p>
            <a:pPr marL="0" indent="0">
              <a:buNone/>
            </a:pPr>
            <a:r>
              <a:rPr lang="en-US" dirty="0" smtClean="0">
                <a:solidFill>
                  <a:srgbClr val="000000"/>
                </a:solidFill>
                <a:latin typeface="Arial" panose="020B0604020202020204" pitchFamily="34" charset="0"/>
                <a:cs typeface="Arial" panose="020B0604020202020204" pitchFamily="34" charset="0"/>
              </a:rPr>
              <a:t>Gram </a:t>
            </a:r>
            <a:r>
              <a:rPr lang="en-US" dirty="0">
                <a:solidFill>
                  <a:srgbClr val="000000"/>
                </a:solidFill>
                <a:latin typeface="Arial" panose="020B0604020202020204" pitchFamily="34" charset="0"/>
                <a:cs typeface="Arial" panose="020B0604020202020204" pitchFamily="34" charset="0"/>
              </a:rPr>
              <a:t>stain divides the bacteria into Gram positive &amp; Gram negative. </a:t>
            </a:r>
          </a:p>
          <a:p>
            <a:endParaRPr lang="en-US" dirty="0">
              <a:solidFill>
                <a:srgbClr val="000000"/>
              </a:solidFill>
              <a:latin typeface="Arial" panose="020B0604020202020204" pitchFamily="34" charset="0"/>
              <a:cs typeface="Arial" panose="020B0604020202020204" pitchFamily="34" charset="0"/>
            </a:endParaRPr>
          </a:p>
          <a:p>
            <a:pPr marR="69900"/>
            <a:r>
              <a:rPr lang="en-US" sz="2400" dirty="0">
                <a:solidFill>
                  <a:srgbClr val="000000"/>
                </a:solidFill>
                <a:latin typeface="Arial" panose="020B0604020202020204" pitchFamily="34" charset="0"/>
                <a:cs typeface="Arial" panose="020B0604020202020204" pitchFamily="34" charset="0"/>
              </a:rPr>
              <a:t>P</a:t>
            </a:r>
            <a:r>
              <a:rPr lang="en-US" sz="2400" dirty="0" smtClean="0">
                <a:solidFill>
                  <a:srgbClr val="000000"/>
                </a:solidFill>
                <a:latin typeface="Arial" panose="020B0604020202020204" pitchFamily="34" charset="0"/>
                <a:cs typeface="Arial" panose="020B0604020202020204" pitchFamily="34" charset="0"/>
              </a:rPr>
              <a:t>rocedure:</a:t>
            </a:r>
          </a:p>
          <a:p>
            <a:pPr marL="914400" lvl="1" indent="-457200">
              <a:buFont typeface="+mj-lt"/>
              <a:buAutoNum type="arabicPeriod"/>
            </a:pPr>
            <a:r>
              <a:rPr lang="en-US" dirty="0" smtClean="0">
                <a:solidFill>
                  <a:srgbClr val="000000"/>
                </a:solidFill>
                <a:latin typeface="Arial" panose="020B0604020202020204" pitchFamily="34" charset="0"/>
                <a:cs typeface="Arial" panose="020B0604020202020204" pitchFamily="34" charset="0"/>
              </a:rPr>
              <a:t>Take a heat fixed bacterial smear.</a:t>
            </a:r>
          </a:p>
          <a:p>
            <a:pPr marL="914400" lvl="1" indent="-457200">
              <a:buFont typeface="+mj-lt"/>
              <a:buAutoNum type="arabicPeriod"/>
            </a:pPr>
            <a:r>
              <a:rPr lang="en-US" dirty="0" smtClean="0">
                <a:solidFill>
                  <a:srgbClr val="000000"/>
                </a:solidFill>
                <a:latin typeface="Arial" panose="020B0604020202020204" pitchFamily="34" charset="0"/>
                <a:cs typeface="Arial" panose="020B0604020202020204" pitchFamily="34" charset="0"/>
              </a:rPr>
              <a:t>Flood </a:t>
            </a:r>
            <a:r>
              <a:rPr lang="en-US" dirty="0">
                <a:solidFill>
                  <a:srgbClr val="000000"/>
                </a:solidFill>
                <a:latin typeface="Arial" panose="020B0604020202020204" pitchFamily="34" charset="0"/>
                <a:cs typeface="Arial" panose="020B0604020202020204" pitchFamily="34" charset="0"/>
              </a:rPr>
              <a:t>the smear with </a:t>
            </a:r>
            <a:r>
              <a:rPr lang="en-US" b="1" dirty="0">
                <a:solidFill>
                  <a:srgbClr val="7030A0"/>
                </a:solidFill>
                <a:latin typeface="Arial" panose="020B0604020202020204" pitchFamily="34" charset="0"/>
                <a:cs typeface="Arial" panose="020B0604020202020204" pitchFamily="34" charset="0"/>
              </a:rPr>
              <a:t>CRYSTAL </a:t>
            </a:r>
            <a:r>
              <a:rPr lang="en-US" b="1" dirty="0" smtClean="0">
                <a:solidFill>
                  <a:srgbClr val="7030A0"/>
                </a:solidFill>
                <a:latin typeface="Arial" panose="020B0604020202020204" pitchFamily="34" charset="0"/>
                <a:cs typeface="Arial" panose="020B0604020202020204" pitchFamily="34" charset="0"/>
              </a:rPr>
              <a:t>VIOLET </a:t>
            </a:r>
            <a:r>
              <a:rPr lang="en-US" dirty="0" smtClean="0">
                <a:solidFill>
                  <a:srgbClr val="000000"/>
                </a:solidFill>
                <a:latin typeface="Arial" panose="020B0604020202020204" pitchFamily="34" charset="0"/>
                <a:cs typeface="Arial" panose="020B0604020202020204" pitchFamily="34" charset="0"/>
              </a:rPr>
              <a:t>for </a:t>
            </a:r>
            <a:r>
              <a:rPr lang="en-US" dirty="0">
                <a:solidFill>
                  <a:srgbClr val="000000"/>
                </a:solidFill>
                <a:latin typeface="Arial" panose="020B0604020202020204" pitchFamily="34" charset="0"/>
                <a:cs typeface="Arial" panose="020B0604020202020204" pitchFamily="34" charset="0"/>
              </a:rPr>
              <a:t>1 minute, then wash with </a:t>
            </a:r>
            <a:r>
              <a:rPr lang="en-US" dirty="0">
                <a:solidFill>
                  <a:srgbClr val="0070C0"/>
                </a:solidFill>
                <a:latin typeface="Arial" panose="020B0604020202020204" pitchFamily="34" charset="0"/>
                <a:cs typeface="Arial" panose="020B0604020202020204" pitchFamily="34" charset="0"/>
              </a:rPr>
              <a:t>water. </a:t>
            </a:r>
            <a:endParaRPr lang="en-US" dirty="0" smtClean="0">
              <a:solidFill>
                <a:srgbClr val="0070C0"/>
              </a:solidFill>
              <a:latin typeface="Arial" panose="020B0604020202020204" pitchFamily="34" charset="0"/>
              <a:cs typeface="Arial" panose="020B0604020202020204" pitchFamily="34" charset="0"/>
            </a:endParaRPr>
          </a:p>
          <a:p>
            <a:pPr marL="914400" lvl="1" indent="-457200">
              <a:buFont typeface="+mj-lt"/>
              <a:buAutoNum type="arabicPeriod"/>
            </a:pPr>
            <a:r>
              <a:rPr lang="en-US" dirty="0" smtClean="0">
                <a:solidFill>
                  <a:srgbClr val="000000"/>
                </a:solidFill>
                <a:latin typeface="Arial" panose="020B0604020202020204" pitchFamily="34" charset="0"/>
                <a:cs typeface="Arial" panose="020B0604020202020204" pitchFamily="34" charset="0"/>
              </a:rPr>
              <a:t>Flood </a:t>
            </a:r>
            <a:r>
              <a:rPr lang="en-US" dirty="0">
                <a:solidFill>
                  <a:srgbClr val="000000"/>
                </a:solidFill>
                <a:latin typeface="Arial" panose="020B0604020202020204" pitchFamily="34" charset="0"/>
                <a:cs typeface="Arial" panose="020B0604020202020204" pitchFamily="34" charset="0"/>
              </a:rPr>
              <a:t>the smear with </a:t>
            </a:r>
            <a:r>
              <a:rPr lang="en-US" dirty="0">
                <a:solidFill>
                  <a:schemeClr val="accent2">
                    <a:lumMod val="50000"/>
                  </a:schemeClr>
                </a:solidFill>
                <a:latin typeface="Arial" panose="020B0604020202020204" pitchFamily="34" charset="0"/>
                <a:cs typeface="Arial" panose="020B0604020202020204" pitchFamily="34" charset="0"/>
              </a:rPr>
              <a:t>IODINE</a:t>
            </a:r>
            <a:r>
              <a:rPr lang="en-US" dirty="0">
                <a:solidFill>
                  <a:srgbClr val="000000"/>
                </a:solidFill>
                <a:latin typeface="Arial" panose="020B0604020202020204" pitchFamily="34" charset="0"/>
                <a:cs typeface="Arial" panose="020B0604020202020204" pitchFamily="34" charset="0"/>
              </a:rPr>
              <a:t> for 1 minute, then wash with </a:t>
            </a:r>
            <a:r>
              <a:rPr lang="en-US" dirty="0">
                <a:solidFill>
                  <a:srgbClr val="0070C0"/>
                </a:solidFill>
                <a:latin typeface="Arial" panose="020B0604020202020204" pitchFamily="34" charset="0"/>
                <a:cs typeface="Arial" panose="020B0604020202020204" pitchFamily="34" charset="0"/>
              </a:rPr>
              <a:t>water</a:t>
            </a:r>
            <a:r>
              <a:rPr lang="en-US" dirty="0">
                <a:solidFill>
                  <a:srgbClr val="000000"/>
                </a:solidFill>
                <a:latin typeface="Arial" panose="020B0604020202020204" pitchFamily="34" charset="0"/>
                <a:cs typeface="Arial" panose="020B0604020202020204" pitchFamily="34" charset="0"/>
              </a:rPr>
              <a:t>.</a:t>
            </a:r>
          </a:p>
          <a:p>
            <a:pPr marL="914400" lvl="1" indent="-457200">
              <a:buFont typeface="+mj-lt"/>
              <a:buAutoNum type="arabicPeriod"/>
            </a:pPr>
            <a:r>
              <a:rPr lang="en-US" dirty="0" smtClean="0">
                <a:solidFill>
                  <a:srgbClr val="000000"/>
                </a:solidFill>
                <a:latin typeface="Arial" panose="020B0604020202020204" pitchFamily="34" charset="0"/>
                <a:cs typeface="Arial" panose="020B0604020202020204" pitchFamily="34" charset="0"/>
              </a:rPr>
              <a:t>Flood </a:t>
            </a:r>
            <a:r>
              <a:rPr lang="en-US" dirty="0">
                <a:solidFill>
                  <a:srgbClr val="000000"/>
                </a:solidFill>
                <a:latin typeface="Arial" panose="020B0604020202020204" pitchFamily="34" charset="0"/>
                <a:cs typeface="Arial" panose="020B0604020202020204" pitchFamily="34" charset="0"/>
              </a:rPr>
              <a:t>the smear with </a:t>
            </a:r>
            <a:r>
              <a:rPr lang="en-US" dirty="0">
                <a:ln>
                  <a:solidFill>
                    <a:schemeClr val="tx1"/>
                  </a:solidFill>
                </a:ln>
                <a:solidFill>
                  <a:schemeClr val="bg1"/>
                </a:solidFill>
                <a:latin typeface="Arial" panose="020B0604020202020204" pitchFamily="34" charset="0"/>
                <a:cs typeface="Arial" panose="020B0604020202020204" pitchFamily="34" charset="0"/>
              </a:rPr>
              <a:t>ETHANOL‐ACETONE</a:t>
            </a:r>
            <a:r>
              <a:rPr lang="en-US" dirty="0">
                <a:solidFill>
                  <a:srgbClr val="000000"/>
                </a:solidFill>
                <a:latin typeface="Arial" panose="020B0604020202020204" pitchFamily="34" charset="0"/>
                <a:cs typeface="Arial" panose="020B0604020202020204" pitchFamily="34" charset="0"/>
              </a:rPr>
              <a:t>, quickly, then wash with </a:t>
            </a:r>
            <a:r>
              <a:rPr lang="en-US" dirty="0" smtClean="0">
                <a:solidFill>
                  <a:srgbClr val="0070C0"/>
                </a:solidFill>
                <a:latin typeface="Arial" panose="020B0604020202020204" pitchFamily="34" charset="0"/>
                <a:cs typeface="Arial" panose="020B0604020202020204" pitchFamily="34" charset="0"/>
              </a:rPr>
              <a:t>water</a:t>
            </a:r>
            <a:r>
              <a:rPr lang="en-US" dirty="0" smtClean="0">
                <a:solidFill>
                  <a:srgbClr val="000000"/>
                </a:solidFill>
                <a:latin typeface="Arial" panose="020B0604020202020204" pitchFamily="34" charset="0"/>
                <a:cs typeface="Arial" panose="020B0604020202020204" pitchFamily="34" charset="0"/>
              </a:rPr>
              <a:t>.</a:t>
            </a:r>
          </a:p>
          <a:p>
            <a:pPr marL="914400" lvl="1" indent="-457200">
              <a:buFont typeface="+mj-lt"/>
              <a:buAutoNum type="arabicPeriod"/>
            </a:pPr>
            <a:r>
              <a:rPr lang="en-US" dirty="0" smtClean="0">
                <a:solidFill>
                  <a:srgbClr val="000000"/>
                </a:solidFill>
                <a:latin typeface="Arial" panose="020B0604020202020204" pitchFamily="34" charset="0"/>
                <a:cs typeface="Arial" panose="020B0604020202020204" pitchFamily="34" charset="0"/>
              </a:rPr>
              <a:t>Flood </a:t>
            </a:r>
            <a:r>
              <a:rPr lang="en-US" dirty="0">
                <a:solidFill>
                  <a:srgbClr val="000000"/>
                </a:solidFill>
                <a:latin typeface="Arial" panose="020B0604020202020204" pitchFamily="34" charset="0"/>
                <a:cs typeface="Arial" panose="020B0604020202020204" pitchFamily="34" charset="0"/>
              </a:rPr>
              <a:t>the smear with </a:t>
            </a:r>
            <a:r>
              <a:rPr lang="en-US" dirty="0">
                <a:solidFill>
                  <a:srgbClr val="C00000"/>
                </a:solidFill>
                <a:latin typeface="Arial" panose="020B0604020202020204" pitchFamily="34" charset="0"/>
                <a:cs typeface="Arial" panose="020B0604020202020204" pitchFamily="34" charset="0"/>
              </a:rPr>
              <a:t>SAFRANIN</a:t>
            </a:r>
            <a:r>
              <a:rPr lang="en-US" dirty="0">
                <a:solidFill>
                  <a:srgbClr val="000000"/>
                </a:solidFill>
                <a:latin typeface="Arial" panose="020B0604020202020204" pitchFamily="34" charset="0"/>
                <a:cs typeface="Arial" panose="020B0604020202020204" pitchFamily="34" charset="0"/>
              </a:rPr>
              <a:t> for 1 minute, then wash with </a:t>
            </a:r>
            <a:r>
              <a:rPr lang="en-US" dirty="0">
                <a:solidFill>
                  <a:srgbClr val="0070C0"/>
                </a:solidFill>
                <a:latin typeface="Arial" panose="020B0604020202020204" pitchFamily="34" charset="0"/>
                <a:cs typeface="Arial" panose="020B0604020202020204" pitchFamily="34" charset="0"/>
              </a:rPr>
              <a:t>water</a:t>
            </a:r>
            <a:r>
              <a:rPr lang="en-US" dirty="0">
                <a:solidFill>
                  <a:srgbClr val="000000"/>
                </a:solidFill>
                <a:latin typeface="Arial" panose="020B0604020202020204" pitchFamily="34" charset="0"/>
                <a:cs typeface="Arial" panose="020B0604020202020204" pitchFamily="34" charset="0"/>
              </a:rPr>
              <a:t>. </a:t>
            </a:r>
            <a:endParaRPr lang="en-US" dirty="0" smtClean="0">
              <a:solidFill>
                <a:srgbClr val="000000"/>
              </a:solidFill>
              <a:latin typeface="Arial" panose="020B0604020202020204" pitchFamily="34" charset="0"/>
              <a:cs typeface="Arial" panose="020B0604020202020204" pitchFamily="34" charset="0"/>
            </a:endParaRPr>
          </a:p>
          <a:p>
            <a:pPr marL="914400" lvl="1" indent="-457200">
              <a:buFont typeface="+mj-lt"/>
              <a:buAutoNum type="arabicPeriod"/>
            </a:pPr>
            <a:r>
              <a:rPr lang="en-US" dirty="0" smtClean="0">
                <a:solidFill>
                  <a:srgbClr val="000000"/>
                </a:solidFill>
                <a:latin typeface="Arial" panose="020B0604020202020204" pitchFamily="34" charset="0"/>
                <a:cs typeface="Arial" panose="020B0604020202020204" pitchFamily="34" charset="0"/>
              </a:rPr>
              <a:t>Blot </a:t>
            </a:r>
            <a:r>
              <a:rPr lang="en-US" dirty="0">
                <a:solidFill>
                  <a:srgbClr val="000000"/>
                </a:solidFill>
                <a:latin typeface="Arial" panose="020B0604020202020204" pitchFamily="34" charset="0"/>
                <a:cs typeface="Arial" panose="020B0604020202020204" pitchFamily="34" charset="0"/>
              </a:rPr>
              <a:t>the smear, air dry and observe.</a:t>
            </a:r>
          </a:p>
          <a:p>
            <a:endParaRPr lang="en-US" dirty="0"/>
          </a:p>
        </p:txBody>
      </p:sp>
      <p:pic>
        <p:nvPicPr>
          <p:cNvPr id="4" name="Picture 3"/>
          <p:cNvPicPr>
            <a:picLocks noChangeAspect="1"/>
          </p:cNvPicPr>
          <p:nvPr/>
        </p:nvPicPr>
        <p:blipFill>
          <a:blip r:embed="rId2"/>
          <a:stretch>
            <a:fillRect/>
          </a:stretch>
        </p:blipFill>
        <p:spPr>
          <a:xfrm>
            <a:off x="10144125" y="23019"/>
            <a:ext cx="2047875" cy="2047875"/>
          </a:xfrm>
          <a:prstGeom prst="rect">
            <a:avLst/>
          </a:prstGeom>
        </p:spPr>
      </p:pic>
    </p:spTree>
    <p:extLst>
      <p:ext uri="{BB962C8B-B14F-4D97-AF65-F5344CB8AC3E}">
        <p14:creationId xmlns:p14="http://schemas.microsoft.com/office/powerpoint/2010/main" val="1892877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207" y="791076"/>
            <a:ext cx="11547962" cy="5504949"/>
          </a:xfrm>
        </p:spPr>
      </p:pic>
    </p:spTree>
    <p:extLst>
      <p:ext uri="{BB962C8B-B14F-4D97-AF65-F5344CB8AC3E}">
        <p14:creationId xmlns:p14="http://schemas.microsoft.com/office/powerpoint/2010/main" val="4814357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93408"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7925" y="4021950"/>
            <a:ext cx="4254075" cy="2836050"/>
          </a:xfrm>
          <a:prstGeom prst="rect">
            <a:avLst/>
          </a:prstGeom>
        </p:spPr>
      </p:pic>
    </p:spTree>
    <p:extLst>
      <p:ext uri="{BB962C8B-B14F-4D97-AF65-F5344CB8AC3E}">
        <p14:creationId xmlns:p14="http://schemas.microsoft.com/office/powerpoint/2010/main" val="7167167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b</a:t>
            </a:r>
            <a:r>
              <a:rPr lang="en-US" b="1" dirty="0">
                <a:solidFill>
                  <a:srgbClr val="0070C0"/>
                </a:solidFill>
              </a:rPr>
              <a:t>. Ziehl-Neelsen stain</a:t>
            </a:r>
          </a:p>
        </p:txBody>
      </p:sp>
      <p:sp>
        <p:nvSpPr>
          <p:cNvPr id="3" name="Content Placeholder 2"/>
          <p:cNvSpPr>
            <a:spLocks noGrp="1"/>
          </p:cNvSpPr>
          <p:nvPr>
            <p:ph idx="1"/>
          </p:nvPr>
        </p:nvSpPr>
        <p:spPr>
          <a:xfrm>
            <a:off x="504825" y="2055813"/>
            <a:ext cx="10515600" cy="4351338"/>
          </a:xfrm>
        </p:spPr>
        <p:txBody>
          <a:bodyPr>
            <a:normAutofit fontScale="70000" lnSpcReduction="20000"/>
          </a:bodyPr>
          <a:lstStyle/>
          <a:p>
            <a:r>
              <a:rPr lang="en-US" dirty="0"/>
              <a:t>The Ziehl-Neelsen stain, also known as the </a:t>
            </a:r>
            <a:r>
              <a:rPr lang="en-US" b="1" dirty="0"/>
              <a:t>acid-fast stain</a:t>
            </a:r>
            <a:r>
              <a:rPr lang="en-US" dirty="0"/>
              <a:t>, is a bacteriological staining technique used </a:t>
            </a:r>
            <a:r>
              <a:rPr lang="en-US" dirty="0" smtClean="0"/>
              <a:t>to </a:t>
            </a:r>
            <a:r>
              <a:rPr lang="en-US" dirty="0"/>
              <a:t>identify </a:t>
            </a:r>
            <a:r>
              <a:rPr lang="en-US" dirty="0" smtClean="0"/>
              <a:t>particularly </a:t>
            </a:r>
            <a:r>
              <a:rPr lang="en-US" dirty="0"/>
              <a:t>members of the Mycobacterium genus. </a:t>
            </a:r>
            <a:endParaRPr lang="en-US" dirty="0" smtClean="0"/>
          </a:p>
          <a:p>
            <a:r>
              <a:rPr lang="en-US" dirty="0" smtClean="0"/>
              <a:t>Procedure:</a:t>
            </a:r>
          </a:p>
          <a:p>
            <a:pPr marL="514350" indent="-514350">
              <a:buFont typeface="+mj-lt"/>
              <a:buAutoNum type="arabicPeriod"/>
            </a:pPr>
            <a:r>
              <a:rPr lang="en-US" dirty="0"/>
              <a:t>On a clean sterile microscopic slide, make the smear of the sample culture and heat fix the smear over blue heat.</a:t>
            </a:r>
          </a:p>
          <a:p>
            <a:pPr marL="514350" indent="-514350">
              <a:buFont typeface="+mj-lt"/>
              <a:buAutoNum type="arabicPeriod"/>
            </a:pPr>
            <a:r>
              <a:rPr lang="en-US" dirty="0"/>
              <a:t>Over the smear, pour and flood the smear with </a:t>
            </a:r>
            <a:r>
              <a:rPr lang="en-US" dirty="0" err="1"/>
              <a:t>carbol</a:t>
            </a:r>
            <a:r>
              <a:rPr lang="en-US" dirty="0"/>
              <a:t> </a:t>
            </a:r>
            <a:r>
              <a:rPr lang="en-US" dirty="0" err="1"/>
              <a:t>fuschin</a:t>
            </a:r>
            <a:r>
              <a:rPr lang="en-US" dirty="0"/>
              <a:t> and heat gently until it produces fumes.</a:t>
            </a:r>
          </a:p>
          <a:p>
            <a:pPr marL="514350" indent="-514350">
              <a:buFont typeface="+mj-lt"/>
              <a:buAutoNum type="arabicPeriod"/>
            </a:pPr>
            <a:r>
              <a:rPr lang="en-US" dirty="0"/>
              <a:t>Allow it to stand for 5 minutes and wash it off with gently flowing tap water.</a:t>
            </a:r>
          </a:p>
          <a:p>
            <a:pPr marL="514350" indent="-514350">
              <a:buFont typeface="+mj-lt"/>
              <a:buAutoNum type="arabicPeriod"/>
            </a:pPr>
            <a:r>
              <a:rPr lang="en-US" dirty="0"/>
              <a:t>Add 20% </a:t>
            </a:r>
            <a:r>
              <a:rPr lang="en-US" dirty="0" err="1"/>
              <a:t>sulphuric</a:t>
            </a:r>
            <a:r>
              <a:rPr lang="en-US" dirty="0"/>
              <a:t> acid and leave it for 1-2 minutes. Repeat this step until the smear appears pink in color.</a:t>
            </a:r>
          </a:p>
          <a:p>
            <a:pPr marL="514350" indent="-514350">
              <a:buFont typeface="+mj-lt"/>
              <a:buAutoNum type="arabicPeriod"/>
            </a:pPr>
            <a:r>
              <a:rPr lang="en-US" dirty="0"/>
              <a:t>Wash off the acid with water.</a:t>
            </a:r>
          </a:p>
          <a:p>
            <a:pPr marL="514350" indent="-514350">
              <a:buFont typeface="+mj-lt"/>
              <a:buAutoNum type="arabicPeriod"/>
            </a:pPr>
            <a:r>
              <a:rPr lang="en-US" dirty="0"/>
              <a:t>Flood the smear with methylene blue dye and leave it for 2-3 minutes and wash with water.</a:t>
            </a:r>
          </a:p>
          <a:p>
            <a:pPr marL="514350" indent="-514350">
              <a:buFont typeface="+mj-lt"/>
              <a:buAutoNum type="arabicPeriod"/>
            </a:pPr>
            <a:r>
              <a:rPr lang="en-US" dirty="0"/>
              <a:t>Air dry and examine the stain under the oil immersion lens.</a:t>
            </a:r>
          </a:p>
        </p:txBody>
      </p:sp>
      <p:pic>
        <p:nvPicPr>
          <p:cNvPr id="4" name="Picture 3"/>
          <p:cNvPicPr>
            <a:picLocks noChangeAspect="1"/>
          </p:cNvPicPr>
          <p:nvPr/>
        </p:nvPicPr>
        <p:blipFill>
          <a:blip r:embed="rId2"/>
          <a:stretch>
            <a:fillRect/>
          </a:stretch>
        </p:blipFill>
        <p:spPr>
          <a:xfrm>
            <a:off x="10229850" y="0"/>
            <a:ext cx="1962150" cy="1962150"/>
          </a:xfrm>
          <a:prstGeom prst="rect">
            <a:avLst/>
          </a:prstGeom>
        </p:spPr>
      </p:pic>
    </p:spTree>
    <p:extLst>
      <p:ext uri="{BB962C8B-B14F-4D97-AF65-F5344CB8AC3E}">
        <p14:creationId xmlns:p14="http://schemas.microsoft.com/office/powerpoint/2010/main" val="1551347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20" y="520699"/>
            <a:ext cx="11642819" cy="5965825"/>
          </a:xfrm>
        </p:spPr>
      </p:pic>
    </p:spTree>
    <p:extLst>
      <p:ext uri="{BB962C8B-B14F-4D97-AF65-F5344CB8AC3E}">
        <p14:creationId xmlns:p14="http://schemas.microsoft.com/office/powerpoint/2010/main" val="842217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7426" y="2264570"/>
            <a:ext cx="6124574" cy="459343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7355"/>
            <a:ext cx="6067426" cy="3910646"/>
          </a:xfrm>
          <a:prstGeom prst="rect">
            <a:avLst/>
          </a:prstGeom>
        </p:spPr>
      </p:pic>
      <p:sp>
        <p:nvSpPr>
          <p:cNvPr id="9" name="Rectangle 8"/>
          <p:cNvSpPr/>
          <p:nvPr/>
        </p:nvSpPr>
        <p:spPr>
          <a:xfrm>
            <a:off x="400050" y="552361"/>
            <a:ext cx="6096000" cy="1200329"/>
          </a:xfrm>
          <a:prstGeom prst="rect">
            <a:avLst/>
          </a:prstGeom>
        </p:spPr>
        <p:txBody>
          <a:bodyPr>
            <a:spAutoFit/>
          </a:bodyPr>
          <a:lstStyle/>
          <a:p>
            <a:r>
              <a:rPr lang="en-US" dirty="0"/>
              <a:t>Microscopic </a:t>
            </a:r>
            <a:r>
              <a:rPr lang="en-US" dirty="0" err="1"/>
              <a:t>visualisation</a:t>
            </a:r>
            <a:r>
              <a:rPr lang="en-US" dirty="0"/>
              <a:t> of the acid-fast bacteria </a:t>
            </a:r>
            <a:r>
              <a:rPr lang="en-US" b="1" i="1" dirty="0"/>
              <a:t>Mycobacterium tuberculosis </a:t>
            </a:r>
            <a:r>
              <a:rPr lang="en-US" dirty="0" smtClean="0"/>
              <a:t>(left) </a:t>
            </a:r>
            <a:r>
              <a:rPr lang="en-US" dirty="0"/>
              <a:t>and </a:t>
            </a:r>
            <a:r>
              <a:rPr lang="en-US" b="1" i="1" dirty="0"/>
              <a:t>Mycobacterium </a:t>
            </a:r>
            <a:r>
              <a:rPr lang="en-US" b="1" i="1" dirty="0" err="1"/>
              <a:t>leprae</a:t>
            </a:r>
            <a:r>
              <a:rPr lang="en-US" b="1" i="1" dirty="0"/>
              <a:t> </a:t>
            </a:r>
            <a:r>
              <a:rPr lang="en-US" dirty="0" smtClean="0"/>
              <a:t>(right) </a:t>
            </a:r>
            <a:r>
              <a:rPr lang="en-US" dirty="0"/>
              <a:t>and background cellular material in blue using the </a:t>
            </a:r>
            <a:r>
              <a:rPr lang="en-US" dirty="0" err="1"/>
              <a:t>Ziehl</a:t>
            </a:r>
            <a:r>
              <a:rPr lang="en-US" dirty="0"/>
              <a:t>–</a:t>
            </a:r>
            <a:r>
              <a:rPr lang="en-US" dirty="0" err="1"/>
              <a:t>Neelsen</a:t>
            </a:r>
            <a:r>
              <a:rPr lang="en-US" dirty="0"/>
              <a:t> stain</a:t>
            </a:r>
          </a:p>
        </p:txBody>
      </p:sp>
    </p:spTree>
    <p:extLst>
      <p:ext uri="{BB962C8B-B14F-4D97-AF65-F5344CB8AC3E}">
        <p14:creationId xmlns:p14="http://schemas.microsoft.com/office/powerpoint/2010/main" val="4210786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037" y="846570"/>
            <a:ext cx="11959925" cy="5083175"/>
          </a:xfrm>
        </p:spPr>
      </p:pic>
    </p:spTree>
    <p:extLst>
      <p:ext uri="{BB962C8B-B14F-4D97-AF65-F5344CB8AC3E}">
        <p14:creationId xmlns:p14="http://schemas.microsoft.com/office/powerpoint/2010/main" val="1851583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smtClean="0">
                <a:solidFill>
                  <a:srgbClr val="C00000"/>
                </a:solidFill>
              </a:rPr>
              <a:t>3. </a:t>
            </a:r>
            <a:r>
              <a:rPr lang="en-US" b="1" dirty="0" smtClean="0">
                <a:solidFill>
                  <a:srgbClr val="C00000"/>
                </a:solidFill>
                <a:latin typeface="Constantia" panose="02030602050306030303" pitchFamily="18" charset="0"/>
              </a:rPr>
              <a:t>Culture </a:t>
            </a:r>
            <a:r>
              <a:rPr lang="en-US" b="1" dirty="0">
                <a:solidFill>
                  <a:srgbClr val="C00000"/>
                </a:solidFill>
                <a:latin typeface="Constantia" panose="02030602050306030303" pitchFamily="18" charset="0"/>
              </a:rPr>
              <a:t>Media </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solidFill>
                  <a:srgbClr val="000000"/>
                </a:solidFill>
              </a:rPr>
              <a:t>Culture media are used for recognition and identification (</a:t>
            </a:r>
            <a:r>
              <a:rPr lang="en-US" dirty="0" smtClean="0">
                <a:solidFill>
                  <a:srgbClr val="000000"/>
                </a:solidFill>
              </a:rPr>
              <a:t>diagnosis)</a:t>
            </a:r>
            <a:r>
              <a:rPr lang="ar-IQ" dirty="0" smtClean="0">
                <a:solidFill>
                  <a:srgbClr val="000000"/>
                </a:solidFill>
              </a:rPr>
              <a:t> </a:t>
            </a:r>
            <a:r>
              <a:rPr lang="en-US" dirty="0" smtClean="0">
                <a:solidFill>
                  <a:srgbClr val="000000"/>
                </a:solidFill>
              </a:rPr>
              <a:t>of </a:t>
            </a:r>
            <a:r>
              <a:rPr lang="en-US" dirty="0">
                <a:solidFill>
                  <a:srgbClr val="000000"/>
                </a:solidFill>
              </a:rPr>
              <a:t>microorganisms. The media are contained in plates (Petri dishes), </a:t>
            </a:r>
            <a:r>
              <a:rPr lang="en-US" dirty="0" smtClean="0">
                <a:solidFill>
                  <a:srgbClr val="000000"/>
                </a:solidFill>
              </a:rPr>
              <a:t>in</a:t>
            </a:r>
            <a:r>
              <a:rPr lang="ar-IQ" dirty="0" smtClean="0">
                <a:solidFill>
                  <a:srgbClr val="000000"/>
                </a:solidFill>
              </a:rPr>
              <a:t> </a:t>
            </a:r>
            <a:r>
              <a:rPr lang="en-US" dirty="0" smtClean="0">
                <a:solidFill>
                  <a:srgbClr val="000000"/>
                </a:solidFill>
              </a:rPr>
              <a:t>test </a:t>
            </a:r>
            <a:r>
              <a:rPr lang="en-US" dirty="0">
                <a:solidFill>
                  <a:srgbClr val="000000"/>
                </a:solidFill>
              </a:rPr>
              <a:t>tubes, flasks or screw capped bottles</a:t>
            </a:r>
            <a:r>
              <a:rPr lang="en-US" dirty="0" smtClean="0">
                <a:solidFill>
                  <a:srgbClr val="000000"/>
                </a:solidFill>
              </a:rPr>
              <a:t>.</a:t>
            </a:r>
            <a:endParaRPr lang="ar-IQ" dirty="0" smtClean="0">
              <a:solidFill>
                <a:srgbClr val="000000"/>
              </a:solidFill>
            </a:endParaRPr>
          </a:p>
          <a:p>
            <a:endParaRPr lang="ar-IQ" dirty="0" smtClean="0">
              <a:solidFill>
                <a:srgbClr val="000000"/>
              </a:solidFill>
            </a:endParaRPr>
          </a:p>
          <a:p>
            <a:pPr marL="0" indent="0">
              <a:buNone/>
            </a:pPr>
            <a:r>
              <a:rPr lang="en-US" b="1" dirty="0" smtClean="0">
                <a:solidFill>
                  <a:schemeClr val="accent6">
                    <a:lumMod val="50000"/>
                  </a:schemeClr>
                </a:solidFill>
              </a:rPr>
              <a:t>Types </a:t>
            </a:r>
            <a:r>
              <a:rPr lang="en-US" b="1" dirty="0">
                <a:solidFill>
                  <a:schemeClr val="accent6">
                    <a:lumMod val="50000"/>
                  </a:schemeClr>
                </a:solidFill>
              </a:rPr>
              <a:t>of culture media regarding their consistency: </a:t>
            </a:r>
          </a:p>
          <a:p>
            <a:r>
              <a:rPr lang="en-US" b="1" dirty="0">
                <a:solidFill>
                  <a:srgbClr val="00B050"/>
                </a:solidFill>
              </a:rPr>
              <a:t>1- Liquid </a:t>
            </a:r>
            <a:r>
              <a:rPr lang="en-US" b="1" dirty="0" smtClean="0">
                <a:solidFill>
                  <a:srgbClr val="00B050"/>
                </a:solidFill>
              </a:rPr>
              <a:t>media </a:t>
            </a:r>
            <a:r>
              <a:rPr lang="en-US" dirty="0">
                <a:solidFill>
                  <a:srgbClr val="000000"/>
                </a:solidFill>
              </a:rPr>
              <a:t>e.g., Nutrient broth, Peptone water. </a:t>
            </a:r>
          </a:p>
          <a:p>
            <a:r>
              <a:rPr lang="en-US" b="1" dirty="0">
                <a:solidFill>
                  <a:srgbClr val="00B050"/>
                </a:solidFill>
              </a:rPr>
              <a:t>2- Solid media</a:t>
            </a:r>
            <a:r>
              <a:rPr lang="en-US" dirty="0">
                <a:solidFill>
                  <a:srgbClr val="000000"/>
                </a:solidFill>
              </a:rPr>
              <a:t>, e.g., Nutrient agar, </a:t>
            </a:r>
            <a:r>
              <a:rPr lang="en-US" dirty="0" err="1">
                <a:solidFill>
                  <a:srgbClr val="000000"/>
                </a:solidFill>
              </a:rPr>
              <a:t>MacConkey</a:t>
            </a:r>
            <a:r>
              <a:rPr lang="en-US" dirty="0">
                <a:solidFill>
                  <a:srgbClr val="000000"/>
                </a:solidFill>
              </a:rPr>
              <a:t> agar. </a:t>
            </a:r>
          </a:p>
          <a:p>
            <a:r>
              <a:rPr lang="en-US" b="1" dirty="0">
                <a:solidFill>
                  <a:srgbClr val="00B050"/>
                </a:solidFill>
              </a:rPr>
              <a:t>3- </a:t>
            </a:r>
            <a:r>
              <a:rPr lang="en-US" b="1" dirty="0" smtClean="0">
                <a:solidFill>
                  <a:srgbClr val="00B050"/>
                </a:solidFill>
              </a:rPr>
              <a:t>Semi</a:t>
            </a:r>
            <a:r>
              <a:rPr lang="ar-IQ" b="1" dirty="0" smtClean="0">
                <a:solidFill>
                  <a:srgbClr val="00B050"/>
                </a:solidFill>
              </a:rPr>
              <a:t>-</a:t>
            </a:r>
            <a:r>
              <a:rPr lang="en-US" b="1" dirty="0" smtClean="0">
                <a:solidFill>
                  <a:srgbClr val="00B050"/>
                </a:solidFill>
              </a:rPr>
              <a:t>solid </a:t>
            </a:r>
            <a:r>
              <a:rPr lang="en-US" b="1" dirty="0">
                <a:solidFill>
                  <a:srgbClr val="00B050"/>
                </a:solidFill>
              </a:rPr>
              <a:t>media </a:t>
            </a:r>
            <a:r>
              <a:rPr lang="en-US" dirty="0">
                <a:solidFill>
                  <a:srgbClr val="000000"/>
                </a:solidFill>
              </a:rPr>
              <a:t>: e.g., motility media. </a:t>
            </a:r>
          </a:p>
          <a:p>
            <a:endParaRPr lang="en-US" dirty="0"/>
          </a:p>
        </p:txBody>
      </p:sp>
    </p:spTree>
    <p:extLst>
      <p:ext uri="{BB962C8B-B14F-4D97-AF65-F5344CB8AC3E}">
        <p14:creationId xmlns:p14="http://schemas.microsoft.com/office/powerpoint/2010/main" val="535340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5" y="480180"/>
            <a:ext cx="6524625" cy="6377820"/>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65300" cy="4886325"/>
          </a:xfrm>
        </p:spPr>
      </p:pic>
      <p:sp>
        <p:nvSpPr>
          <p:cNvPr id="8" name="Rectangle 7"/>
          <p:cNvSpPr/>
          <p:nvPr/>
        </p:nvSpPr>
        <p:spPr>
          <a:xfrm>
            <a:off x="929986" y="4968359"/>
            <a:ext cx="3363037" cy="923330"/>
          </a:xfrm>
          <a:prstGeom prst="rect">
            <a:avLst/>
          </a:prstGeom>
        </p:spPr>
        <p:txBody>
          <a:bodyPr wrap="none">
            <a:spAutoFit/>
          </a:bodyPr>
          <a:lstStyle/>
          <a:p>
            <a:r>
              <a:rPr lang="en-US" b="1" dirty="0" smtClean="0">
                <a:solidFill>
                  <a:srgbClr val="00B050"/>
                </a:solidFill>
              </a:rPr>
              <a:t>Liquid media</a:t>
            </a:r>
            <a:r>
              <a:rPr lang="en-US" dirty="0" smtClean="0"/>
              <a:t> examples:</a:t>
            </a:r>
          </a:p>
          <a:p>
            <a:r>
              <a:rPr lang="en-US" dirty="0" smtClean="0">
                <a:solidFill>
                  <a:srgbClr val="FF0000"/>
                </a:solidFill>
              </a:rPr>
              <a:t>Nutrient Broth</a:t>
            </a:r>
            <a:r>
              <a:rPr lang="en-US" dirty="0" smtClean="0"/>
              <a:t> as shown above,</a:t>
            </a:r>
          </a:p>
          <a:p>
            <a:r>
              <a:rPr lang="en-US" dirty="0" smtClean="0">
                <a:solidFill>
                  <a:srgbClr val="FF0000"/>
                </a:solidFill>
              </a:rPr>
              <a:t>Blood culture</a:t>
            </a:r>
            <a:r>
              <a:rPr lang="en-US" dirty="0" smtClean="0"/>
              <a:t> bottles on the right.</a:t>
            </a:r>
            <a:endParaRPr lang="en-US" dirty="0"/>
          </a:p>
        </p:txBody>
      </p:sp>
    </p:spTree>
    <p:extLst>
      <p:ext uri="{BB962C8B-B14F-4D97-AF65-F5344CB8AC3E}">
        <p14:creationId xmlns:p14="http://schemas.microsoft.com/office/powerpoint/2010/main" val="40086143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961" y="0"/>
            <a:ext cx="7867289" cy="6418799"/>
          </a:xfrm>
        </p:spPr>
      </p:pic>
      <p:sp>
        <p:nvSpPr>
          <p:cNvPr id="5" name="TextBox 4"/>
          <p:cNvSpPr txBox="1"/>
          <p:nvPr/>
        </p:nvSpPr>
        <p:spPr>
          <a:xfrm>
            <a:off x="723900" y="2771775"/>
            <a:ext cx="3041217" cy="738664"/>
          </a:xfrm>
          <a:prstGeom prst="rect">
            <a:avLst/>
          </a:prstGeom>
          <a:noFill/>
        </p:spPr>
        <p:txBody>
          <a:bodyPr wrap="none" rtlCol="0">
            <a:spAutoFit/>
          </a:bodyPr>
          <a:lstStyle/>
          <a:p>
            <a:r>
              <a:rPr lang="en-US" sz="2400" b="1" dirty="0" smtClean="0">
                <a:solidFill>
                  <a:srgbClr val="00B050"/>
                </a:solidFill>
              </a:rPr>
              <a:t>Solid media examples:</a:t>
            </a:r>
          </a:p>
          <a:p>
            <a:endParaRPr lang="en-US" dirty="0"/>
          </a:p>
        </p:txBody>
      </p:sp>
    </p:spTree>
    <p:extLst>
      <p:ext uri="{BB962C8B-B14F-4D97-AF65-F5344CB8AC3E}">
        <p14:creationId xmlns:p14="http://schemas.microsoft.com/office/powerpoint/2010/main" val="158667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6" y="365125"/>
            <a:ext cx="4962524" cy="1325563"/>
          </a:xfrm>
        </p:spPr>
        <p:txBody>
          <a:bodyPr/>
          <a:lstStyle/>
          <a:p>
            <a:pPr marL="228600" lvl="0" indent="-228600">
              <a:spcBef>
                <a:spcPts val="1000"/>
              </a:spcBef>
            </a:pPr>
            <a:r>
              <a:rPr lang="en-US" sz="2800" b="1" dirty="0" smtClean="0">
                <a:solidFill>
                  <a:srgbClr val="00B050"/>
                </a:solidFill>
                <a:latin typeface="Calibri" panose="020F0502020204030204"/>
                <a:ea typeface="+mn-ea"/>
                <a:cs typeface="+mn-cs"/>
              </a:rPr>
              <a:t>   Semi</a:t>
            </a:r>
            <a:r>
              <a:rPr lang="ar-IQ" sz="2800" b="1" dirty="0">
                <a:solidFill>
                  <a:srgbClr val="00B050"/>
                </a:solidFill>
                <a:latin typeface="Calibri" panose="020F0502020204030204"/>
                <a:ea typeface="+mn-ea"/>
                <a:cs typeface="Arial" panose="020B0604020202020204" pitchFamily="34" charset="0"/>
              </a:rPr>
              <a:t>-</a:t>
            </a:r>
            <a:r>
              <a:rPr lang="en-US" sz="2800" b="1" dirty="0">
                <a:solidFill>
                  <a:srgbClr val="00B050"/>
                </a:solidFill>
                <a:latin typeface="Calibri" panose="020F0502020204030204"/>
                <a:ea typeface="+mn-ea"/>
                <a:cs typeface="+mn-cs"/>
              </a:rPr>
              <a:t>solid </a:t>
            </a:r>
            <a:r>
              <a:rPr lang="en-US" sz="2800" b="1" dirty="0" smtClean="0">
                <a:solidFill>
                  <a:srgbClr val="00B050"/>
                </a:solidFill>
                <a:latin typeface="Calibri" panose="020F0502020204030204"/>
                <a:ea typeface="+mn-ea"/>
                <a:cs typeface="+mn-cs"/>
              </a:rPr>
              <a:t>media              </a:t>
            </a:r>
            <a:r>
              <a:rPr lang="en-US" sz="2800" dirty="0" smtClean="0">
                <a:latin typeface="Calibri" panose="020F0502020204030204"/>
                <a:ea typeface="+mn-ea"/>
                <a:cs typeface="+mn-cs"/>
              </a:rPr>
              <a:t>(Mainly used for motility test)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72150" y="-1"/>
            <a:ext cx="6419850" cy="6838251"/>
          </a:xfrm>
        </p:spPr>
      </p:pic>
      <p:sp>
        <p:nvSpPr>
          <p:cNvPr id="5" name="Rectangle 4"/>
          <p:cNvSpPr/>
          <p:nvPr/>
        </p:nvSpPr>
        <p:spPr>
          <a:xfrm>
            <a:off x="761999" y="3076505"/>
            <a:ext cx="4619625" cy="1754326"/>
          </a:xfrm>
          <a:prstGeom prst="rect">
            <a:avLst/>
          </a:prstGeom>
        </p:spPr>
        <p:txBody>
          <a:bodyPr wrap="square">
            <a:spAutoFit/>
          </a:bodyPr>
          <a:lstStyle/>
          <a:p>
            <a:r>
              <a:rPr lang="en-US" dirty="0"/>
              <a:t>The tube on the left was inoculated with the </a:t>
            </a:r>
            <a:r>
              <a:rPr lang="en-US" dirty="0" smtClean="0"/>
              <a:t>motile bacterium </a:t>
            </a:r>
            <a:r>
              <a:rPr lang="en-US" b="1" i="1" dirty="0">
                <a:solidFill>
                  <a:srgbClr val="C00000"/>
                </a:solidFill>
              </a:rPr>
              <a:t>Proteus mirabilis </a:t>
            </a:r>
            <a:r>
              <a:rPr lang="en-US" dirty="0"/>
              <a:t>and shows a </a:t>
            </a:r>
            <a:r>
              <a:rPr lang="en-US" u="sng" dirty="0"/>
              <a:t>positive test for motility</a:t>
            </a:r>
            <a:r>
              <a:rPr lang="en-US" dirty="0"/>
              <a:t>. </a:t>
            </a:r>
          </a:p>
          <a:p>
            <a:r>
              <a:rPr lang="en-US" dirty="0" smtClean="0"/>
              <a:t>The tube </a:t>
            </a:r>
            <a:r>
              <a:rPr lang="en-US" dirty="0"/>
              <a:t>on the right was inoculated with the </a:t>
            </a:r>
            <a:r>
              <a:rPr lang="en-US" dirty="0" err="1" smtClean="0"/>
              <a:t>nonmotile</a:t>
            </a:r>
            <a:r>
              <a:rPr lang="en-US" dirty="0" smtClean="0"/>
              <a:t> bacterium </a:t>
            </a:r>
            <a:r>
              <a:rPr lang="en-US" b="1" i="1" dirty="0">
                <a:solidFill>
                  <a:srgbClr val="993366"/>
                </a:solidFill>
              </a:rPr>
              <a:t>Staphylococcus aureus </a:t>
            </a:r>
            <a:r>
              <a:rPr lang="en-US" dirty="0"/>
              <a:t>and shows a </a:t>
            </a:r>
            <a:r>
              <a:rPr lang="en-US" u="sng" dirty="0"/>
              <a:t>negative test for motility.</a:t>
            </a:r>
          </a:p>
        </p:txBody>
      </p:sp>
    </p:spTree>
    <p:extLst>
      <p:ext uri="{BB962C8B-B14F-4D97-AF65-F5344CB8AC3E}">
        <p14:creationId xmlns:p14="http://schemas.microsoft.com/office/powerpoint/2010/main" val="36192593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6">
                    <a:lumMod val="50000"/>
                  </a:schemeClr>
                </a:solidFill>
              </a:rPr>
              <a:t>Classification based on the basis of purpose/ functional use/ </a:t>
            </a:r>
            <a:r>
              <a:rPr lang="en-US" b="1" dirty="0" smtClean="0">
                <a:solidFill>
                  <a:schemeClr val="accent6">
                    <a:lumMod val="50000"/>
                  </a:schemeClr>
                </a:solidFill>
              </a:rPr>
              <a:t>application:</a:t>
            </a:r>
            <a:endParaRPr lang="en-US" b="1" dirty="0">
              <a:solidFill>
                <a:schemeClr val="accent6">
                  <a:lumMod val="50000"/>
                </a:schemeClr>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many </a:t>
            </a:r>
            <a:r>
              <a:rPr lang="en-US" dirty="0"/>
              <a:t>special purpose media are needed to facilitate recognition, enumeration, </a:t>
            </a:r>
            <a:r>
              <a:rPr lang="en-US" dirty="0" smtClean="0"/>
              <a:t>and isolation </a:t>
            </a:r>
            <a:r>
              <a:rPr lang="en-US" dirty="0"/>
              <a:t>of certain types of bacteria. To meet these needs, numerous media </a:t>
            </a:r>
            <a:r>
              <a:rPr lang="en-US" dirty="0" smtClean="0"/>
              <a:t>are available</a:t>
            </a:r>
            <a:r>
              <a:rPr lang="en-US" dirty="0"/>
              <a:t>.</a:t>
            </a:r>
          </a:p>
          <a:p>
            <a:pPr marL="0" indent="0">
              <a:buNone/>
            </a:pPr>
            <a:r>
              <a:rPr lang="en-US" sz="3200" b="1" dirty="0" smtClean="0">
                <a:solidFill>
                  <a:srgbClr val="B948C2"/>
                </a:solidFill>
              </a:rPr>
              <a:t>1</a:t>
            </a:r>
            <a:r>
              <a:rPr lang="en-US" sz="3200" b="1" dirty="0">
                <a:solidFill>
                  <a:srgbClr val="B948C2"/>
                </a:solidFill>
              </a:rPr>
              <a:t>. General purpose media/ Basic </a:t>
            </a:r>
            <a:r>
              <a:rPr lang="en-US" sz="3200" b="1" dirty="0" smtClean="0">
                <a:solidFill>
                  <a:srgbClr val="B948C2"/>
                </a:solidFill>
              </a:rPr>
              <a:t>media (simple media)</a:t>
            </a:r>
            <a:endParaRPr lang="en-US" sz="3200" b="1" dirty="0">
              <a:solidFill>
                <a:srgbClr val="B948C2"/>
              </a:solidFill>
            </a:endParaRPr>
          </a:p>
          <a:p>
            <a:r>
              <a:rPr lang="en-US" dirty="0"/>
              <a:t>Basal media are basically simple media that supports most non-fastidious </a:t>
            </a:r>
            <a:r>
              <a:rPr lang="en-US" dirty="0" smtClean="0"/>
              <a:t>bacteria. </a:t>
            </a:r>
          </a:p>
          <a:p>
            <a:r>
              <a:rPr lang="en-US" dirty="0" smtClean="0"/>
              <a:t>Ex. Peptone </a:t>
            </a:r>
            <a:r>
              <a:rPr lang="en-US" dirty="0"/>
              <a:t>water, nutrient broth and nutrient agar considered basal medium. </a:t>
            </a:r>
            <a:endParaRPr lang="en-US" dirty="0" smtClean="0"/>
          </a:p>
          <a:p>
            <a:r>
              <a:rPr lang="en-US" dirty="0" smtClean="0"/>
              <a:t>These media </a:t>
            </a:r>
            <a:r>
              <a:rPr lang="en-US" dirty="0"/>
              <a:t>are generally used for the primary isolation of microorganisms.</a:t>
            </a:r>
          </a:p>
        </p:txBody>
      </p:sp>
    </p:spTree>
    <p:extLst>
      <p:ext uri="{BB962C8B-B14F-4D97-AF65-F5344CB8AC3E}">
        <p14:creationId xmlns:p14="http://schemas.microsoft.com/office/powerpoint/2010/main" val="2385135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948C2"/>
                </a:solidFill>
              </a:rPr>
              <a:t>2. Enriched </a:t>
            </a:r>
            <a:r>
              <a:rPr lang="en-US" b="1" dirty="0">
                <a:solidFill>
                  <a:srgbClr val="B948C2"/>
                </a:solidFill>
              </a:rPr>
              <a:t>medium (Added growth factors</a:t>
            </a:r>
            <a:r>
              <a:rPr lang="en-US" b="1" dirty="0" smtClean="0">
                <a:solidFill>
                  <a:srgbClr val="B948C2"/>
                </a:solidFill>
              </a:rPr>
              <a:t>)</a:t>
            </a:r>
            <a:endParaRPr lang="en-US" b="1" dirty="0">
              <a:solidFill>
                <a:srgbClr val="B948C2"/>
              </a:solidFill>
            </a:endParaRPr>
          </a:p>
        </p:txBody>
      </p:sp>
      <p:sp>
        <p:nvSpPr>
          <p:cNvPr id="3" name="Content Placeholder 2"/>
          <p:cNvSpPr>
            <a:spLocks noGrp="1"/>
          </p:cNvSpPr>
          <p:nvPr>
            <p:ph idx="1"/>
          </p:nvPr>
        </p:nvSpPr>
        <p:spPr>
          <a:xfrm>
            <a:off x="838200" y="1825625"/>
            <a:ext cx="10515600" cy="1916816"/>
          </a:xfrm>
        </p:spPr>
        <p:txBody>
          <a:bodyPr>
            <a:normAutofit/>
          </a:bodyPr>
          <a:lstStyle/>
          <a:p>
            <a:r>
              <a:rPr lang="en-US" dirty="0" smtClean="0"/>
              <a:t>Addition </a:t>
            </a:r>
            <a:r>
              <a:rPr lang="en-US" dirty="0"/>
              <a:t>of extra nutrients in </a:t>
            </a:r>
            <a:r>
              <a:rPr lang="en-US" dirty="0" smtClean="0"/>
              <a:t>the form </a:t>
            </a:r>
            <a:r>
              <a:rPr lang="en-US" dirty="0"/>
              <a:t>of blood, serum, egg yolk etc., to basal medium makes them enriched </a:t>
            </a:r>
            <a:r>
              <a:rPr lang="en-US" dirty="0" smtClean="0"/>
              <a:t>media. Enriched </a:t>
            </a:r>
            <a:r>
              <a:rPr lang="en-US" dirty="0"/>
              <a:t>media are used to grow nutritionally exacting (fastidious) bacteria.</a:t>
            </a:r>
          </a:p>
          <a:p>
            <a:r>
              <a:rPr lang="en-US" b="1" dirty="0" smtClean="0"/>
              <a:t>Ex. </a:t>
            </a:r>
            <a:r>
              <a:rPr lang="en-US" b="1" dirty="0" smtClean="0">
                <a:ln>
                  <a:solidFill>
                    <a:sysClr val="windowText" lastClr="000000"/>
                  </a:solidFill>
                </a:ln>
                <a:solidFill>
                  <a:srgbClr val="FF0100"/>
                </a:solidFill>
              </a:rPr>
              <a:t>Blood </a:t>
            </a:r>
            <a:r>
              <a:rPr lang="en-US" b="1" dirty="0">
                <a:ln>
                  <a:solidFill>
                    <a:sysClr val="windowText" lastClr="000000"/>
                  </a:solidFill>
                </a:ln>
                <a:solidFill>
                  <a:srgbClr val="FF0100"/>
                </a:solidFill>
              </a:rPr>
              <a:t>agar</a:t>
            </a:r>
            <a:r>
              <a:rPr lang="en-US" dirty="0"/>
              <a:t>, </a:t>
            </a:r>
            <a:r>
              <a:rPr lang="en-US" b="1" dirty="0">
                <a:ln>
                  <a:solidFill>
                    <a:srgbClr val="C00000"/>
                  </a:solidFill>
                </a:ln>
                <a:solidFill>
                  <a:srgbClr val="4F1E0B"/>
                </a:solidFill>
              </a:rPr>
              <a:t>chocolate agar</a:t>
            </a:r>
            <a:r>
              <a:rPr lang="en-US" b="1" dirty="0">
                <a:solidFill>
                  <a:srgbClr val="4F1E0B"/>
                </a:solidFill>
              </a:rPr>
              <a:t>. </a:t>
            </a:r>
            <a:endParaRPr lang="en-US" b="1" dirty="0" smtClean="0">
              <a:solidFill>
                <a:srgbClr val="4F1E0B"/>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39153"/>
          <a:stretch/>
        </p:blipFill>
        <p:spPr>
          <a:xfrm>
            <a:off x="5613248" y="3893270"/>
            <a:ext cx="6578752" cy="2964730"/>
          </a:xfrm>
          <a:prstGeom prst="rect">
            <a:avLst/>
          </a:prstGeom>
        </p:spPr>
      </p:pic>
      <p:sp>
        <p:nvSpPr>
          <p:cNvPr id="5" name="Rectangle 4"/>
          <p:cNvSpPr/>
          <p:nvPr/>
        </p:nvSpPr>
        <p:spPr>
          <a:xfrm>
            <a:off x="838200" y="3639542"/>
            <a:ext cx="4421957" cy="3108543"/>
          </a:xfrm>
          <a:prstGeom prst="rect">
            <a:avLst/>
          </a:prstGeom>
        </p:spPr>
        <p:txBody>
          <a:bodyPr wrap="square">
            <a:spAutoFit/>
          </a:bodyPr>
          <a:lstStyle/>
          <a:p>
            <a:r>
              <a:rPr lang="en-US" sz="2800" dirty="0"/>
              <a:t>Blood agar is preparing by adding 5-10% (by volume) to a basal medium such as nutrient agar or other blood agar bases. Chocolate agar is also known as heated blood agar or lysed blood agar.</a:t>
            </a:r>
          </a:p>
        </p:txBody>
      </p:sp>
    </p:spTree>
    <p:extLst>
      <p:ext uri="{BB962C8B-B14F-4D97-AF65-F5344CB8AC3E}">
        <p14:creationId xmlns:p14="http://schemas.microsoft.com/office/powerpoint/2010/main" val="92629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Blood agar shows 3 types of hemolysis</a:t>
            </a:r>
            <a:endParaRPr lang="en-US"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82" t="11756" r="3528" b="23448"/>
          <a:stretch/>
        </p:blipFill>
        <p:spPr>
          <a:xfrm>
            <a:off x="274992" y="2535810"/>
            <a:ext cx="7832060" cy="41195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014" y="2930658"/>
            <a:ext cx="3747515" cy="3555335"/>
          </a:xfrm>
          <a:prstGeom prst="rect">
            <a:avLst/>
          </a:prstGeom>
        </p:spPr>
      </p:pic>
    </p:spTree>
    <p:extLst>
      <p:ext uri="{BB962C8B-B14F-4D97-AF65-F5344CB8AC3E}">
        <p14:creationId xmlns:p14="http://schemas.microsoft.com/office/powerpoint/2010/main" val="596558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948C2"/>
                </a:solidFill>
              </a:rPr>
              <a:t>3. Selective </a:t>
            </a:r>
            <a:r>
              <a:rPr lang="en-US" b="1" dirty="0">
                <a:solidFill>
                  <a:srgbClr val="B948C2"/>
                </a:solidFill>
              </a:rPr>
              <a:t>medium</a:t>
            </a:r>
          </a:p>
        </p:txBody>
      </p:sp>
      <p:sp>
        <p:nvSpPr>
          <p:cNvPr id="3" name="Content Placeholder 2"/>
          <p:cNvSpPr>
            <a:spLocks noGrp="1"/>
          </p:cNvSpPr>
          <p:nvPr>
            <p:ph idx="1"/>
          </p:nvPr>
        </p:nvSpPr>
        <p:spPr/>
        <p:txBody>
          <a:bodyPr>
            <a:normAutofit/>
          </a:bodyPr>
          <a:lstStyle/>
          <a:p>
            <a:r>
              <a:rPr lang="en-US" dirty="0" smtClean="0"/>
              <a:t>Selective medium is </a:t>
            </a:r>
            <a:r>
              <a:rPr lang="en-US" dirty="0"/>
              <a:t>designed to suppress the growth of some </a:t>
            </a:r>
            <a:r>
              <a:rPr lang="en-US" dirty="0" smtClean="0"/>
              <a:t>microorganisms while </a:t>
            </a:r>
            <a:r>
              <a:rPr lang="en-US" dirty="0"/>
              <a:t>allowing the growth of others (i.e., they select for certain microbes</a:t>
            </a:r>
            <a:r>
              <a:rPr lang="en-US" dirty="0" smtClean="0"/>
              <a:t>).</a:t>
            </a:r>
          </a:p>
          <a:p>
            <a:r>
              <a:rPr lang="en-US" dirty="0" smtClean="0"/>
              <a:t>Examples:</a:t>
            </a:r>
          </a:p>
          <a:p>
            <a:r>
              <a:rPr lang="en-US" dirty="0"/>
              <a:t>Thayer Martin Agar used to recover </a:t>
            </a:r>
            <a:r>
              <a:rPr lang="en-US" i="1" dirty="0" err="1"/>
              <a:t>N.gonorrhoeae</a:t>
            </a:r>
            <a:r>
              <a:rPr lang="en-US" i="1" dirty="0"/>
              <a:t> </a:t>
            </a:r>
            <a:r>
              <a:rPr lang="en-US" dirty="0"/>
              <a:t>contains </a:t>
            </a:r>
            <a:r>
              <a:rPr lang="en-US" dirty="0" smtClean="0"/>
              <a:t>Vancomycin, </a:t>
            </a:r>
            <a:r>
              <a:rPr lang="en-US" dirty="0" err="1" smtClean="0"/>
              <a:t>Colistin</a:t>
            </a:r>
            <a:r>
              <a:rPr lang="en-US" dirty="0" smtClean="0"/>
              <a:t> </a:t>
            </a:r>
            <a:r>
              <a:rPr lang="en-US" dirty="0"/>
              <a:t>and Nystatin.</a:t>
            </a:r>
          </a:p>
          <a:p>
            <a:r>
              <a:rPr lang="en-US" dirty="0"/>
              <a:t>Mannitol Salt Agar used to recover </a:t>
            </a:r>
            <a:r>
              <a:rPr lang="en-US" dirty="0" err="1"/>
              <a:t>S.aureus</a:t>
            </a:r>
            <a:r>
              <a:rPr lang="en-US" dirty="0"/>
              <a:t> contain 10% </a:t>
            </a:r>
            <a:r>
              <a:rPr lang="en-US" dirty="0" err="1"/>
              <a:t>NaCl</a:t>
            </a:r>
            <a:r>
              <a:rPr lang="en-US" dirty="0"/>
              <a:t>. </a:t>
            </a:r>
            <a:endParaRPr lang="en-US" dirty="0" smtClean="0"/>
          </a:p>
          <a:p>
            <a:r>
              <a:rPr lang="en-US" dirty="0" err="1" smtClean="0"/>
              <a:t>MacConkey’s</a:t>
            </a:r>
            <a:r>
              <a:rPr lang="en-US" dirty="0" smtClean="0"/>
              <a:t> </a:t>
            </a:r>
            <a:r>
              <a:rPr lang="en-US" dirty="0"/>
              <a:t>Agar used for </a:t>
            </a:r>
            <a:r>
              <a:rPr lang="en-US" dirty="0" err="1"/>
              <a:t>Enterobacteriaceae</a:t>
            </a:r>
            <a:r>
              <a:rPr lang="en-US" dirty="0"/>
              <a:t> members contains Bile salt </a:t>
            </a:r>
            <a:r>
              <a:rPr lang="en-US" dirty="0" smtClean="0"/>
              <a:t>that inhibits </a:t>
            </a:r>
            <a:r>
              <a:rPr lang="en-US" dirty="0"/>
              <a:t>most gram positive bacteria</a:t>
            </a:r>
            <a:r>
              <a:rPr lang="en-US" dirty="0" smtClean="0"/>
              <a:t>.</a:t>
            </a:r>
          </a:p>
          <a:p>
            <a:endParaRPr lang="en-US" dirty="0"/>
          </a:p>
        </p:txBody>
      </p:sp>
    </p:spTree>
    <p:extLst>
      <p:ext uri="{BB962C8B-B14F-4D97-AF65-F5344CB8AC3E}">
        <p14:creationId xmlns:p14="http://schemas.microsoft.com/office/powerpoint/2010/main" val="9749308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832" y="19205"/>
            <a:ext cx="8548493" cy="6838795"/>
          </a:xfrm>
        </p:spPr>
      </p:pic>
    </p:spTree>
    <p:extLst>
      <p:ext uri="{BB962C8B-B14F-4D97-AF65-F5344CB8AC3E}">
        <p14:creationId xmlns:p14="http://schemas.microsoft.com/office/powerpoint/2010/main" val="39045107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 y="184380"/>
            <a:ext cx="9814503" cy="6457204"/>
          </a:xfrm>
        </p:spPr>
      </p:pic>
      <p:pic>
        <p:nvPicPr>
          <p:cNvPr id="3" name="Picture 2"/>
          <p:cNvPicPr>
            <a:picLocks noChangeAspect="1"/>
          </p:cNvPicPr>
          <p:nvPr/>
        </p:nvPicPr>
        <p:blipFill>
          <a:blip r:embed="rId3"/>
          <a:stretch>
            <a:fillRect/>
          </a:stretch>
        </p:blipFill>
        <p:spPr>
          <a:xfrm>
            <a:off x="10081203" y="4778207"/>
            <a:ext cx="2044122" cy="2044122"/>
          </a:xfrm>
          <a:prstGeom prst="rect">
            <a:avLst/>
          </a:prstGeom>
        </p:spPr>
      </p:pic>
    </p:spTree>
    <p:extLst>
      <p:ext uri="{BB962C8B-B14F-4D97-AF65-F5344CB8AC3E}">
        <p14:creationId xmlns:p14="http://schemas.microsoft.com/office/powerpoint/2010/main" val="1091309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84" y="195073"/>
            <a:ext cx="12058031" cy="5655830"/>
          </a:xfrm>
        </p:spPr>
      </p:pic>
      <p:sp>
        <p:nvSpPr>
          <p:cNvPr id="5" name="TextBox 4"/>
          <p:cNvSpPr txBox="1"/>
          <p:nvPr/>
        </p:nvSpPr>
        <p:spPr>
          <a:xfrm>
            <a:off x="707010" y="6240544"/>
            <a:ext cx="10397765" cy="646331"/>
          </a:xfrm>
          <a:prstGeom prst="rect">
            <a:avLst/>
          </a:prstGeom>
          <a:noFill/>
        </p:spPr>
        <p:txBody>
          <a:bodyPr wrap="square" rtlCol="0">
            <a:spAutoFit/>
          </a:bodyPr>
          <a:lstStyle/>
          <a:p>
            <a:r>
              <a:rPr lang="en-US" dirty="0" smtClean="0"/>
              <a:t>Source: CDC Infographic: Biosafety Lab Levels</a:t>
            </a:r>
          </a:p>
          <a:p>
            <a:r>
              <a:rPr lang="en-US" dirty="0" smtClean="0"/>
              <a:t>https://www.cdc.gov/orr/infographics/biosafety.htm</a:t>
            </a:r>
            <a:endParaRPr lang="en-US" dirty="0"/>
          </a:p>
        </p:txBody>
      </p:sp>
    </p:spTree>
    <p:extLst>
      <p:ext uri="{BB962C8B-B14F-4D97-AF65-F5344CB8AC3E}">
        <p14:creationId xmlns:p14="http://schemas.microsoft.com/office/powerpoint/2010/main" val="22766094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594" y="355698"/>
            <a:ext cx="4638773" cy="784945"/>
          </a:xfrm>
        </p:spPr>
        <p:txBody>
          <a:bodyPr/>
          <a:lstStyle/>
          <a:p>
            <a:r>
              <a:rPr lang="en-US" b="1" dirty="0" err="1" smtClean="0"/>
              <a:t>MacConkey’s</a:t>
            </a:r>
            <a:r>
              <a:rPr lang="en-US" b="1" dirty="0" smtClean="0"/>
              <a:t> </a:t>
            </a:r>
            <a:r>
              <a:rPr lang="en-US" b="1" dirty="0"/>
              <a:t>Agar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00" y="1305220"/>
            <a:ext cx="6876800" cy="5552780"/>
          </a:xfrm>
        </p:spPr>
      </p:pic>
    </p:spTree>
    <p:extLst>
      <p:ext uri="{BB962C8B-B14F-4D97-AF65-F5344CB8AC3E}">
        <p14:creationId xmlns:p14="http://schemas.microsoft.com/office/powerpoint/2010/main" val="1450989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B948C2"/>
                </a:solidFill>
              </a:rPr>
              <a:t>4. Differential medium </a:t>
            </a:r>
            <a:endParaRPr lang="en-US" b="1" dirty="0">
              <a:solidFill>
                <a:srgbClr val="B948C2"/>
              </a:solidFill>
            </a:endParaRPr>
          </a:p>
        </p:txBody>
      </p:sp>
      <p:sp>
        <p:nvSpPr>
          <p:cNvPr id="3" name="Content Placeholder 2"/>
          <p:cNvSpPr>
            <a:spLocks noGrp="1"/>
          </p:cNvSpPr>
          <p:nvPr>
            <p:ph idx="1"/>
          </p:nvPr>
        </p:nvSpPr>
        <p:spPr/>
        <p:txBody>
          <a:bodyPr>
            <a:normAutofit lnSpcReduction="10000"/>
          </a:bodyPr>
          <a:lstStyle/>
          <a:p>
            <a:r>
              <a:rPr lang="en-US" dirty="0" smtClean="0"/>
              <a:t>Certain </a:t>
            </a:r>
            <a:r>
              <a:rPr lang="en-US" dirty="0"/>
              <a:t>media are designed in such a way that different bacteria can be </a:t>
            </a:r>
            <a:r>
              <a:rPr lang="en-US" dirty="0" smtClean="0"/>
              <a:t>recognized on </a:t>
            </a:r>
            <a:r>
              <a:rPr lang="en-US" dirty="0"/>
              <a:t>the basis of their colony color. Such media are called differential media </a:t>
            </a:r>
            <a:r>
              <a:rPr lang="en-US" dirty="0" smtClean="0"/>
              <a:t>or indicator </a:t>
            </a:r>
            <a:r>
              <a:rPr lang="en-US" dirty="0"/>
              <a:t>media </a:t>
            </a:r>
            <a:r>
              <a:rPr lang="en-US" dirty="0" smtClean="0"/>
              <a:t>.</a:t>
            </a:r>
          </a:p>
          <a:p>
            <a:r>
              <a:rPr lang="en-US" dirty="0" smtClean="0"/>
              <a:t>Differential </a:t>
            </a:r>
            <a:r>
              <a:rPr lang="en-US" dirty="0"/>
              <a:t>media allow the growth of more than </a:t>
            </a:r>
            <a:r>
              <a:rPr lang="en-US" dirty="0" smtClean="0"/>
              <a:t>one microorganism </a:t>
            </a:r>
            <a:r>
              <a:rPr lang="en-US" dirty="0"/>
              <a:t>of interest but with morphologically distinguishable colonies.</a:t>
            </a:r>
          </a:p>
          <a:p>
            <a:pPr marL="0" indent="0">
              <a:buNone/>
            </a:pPr>
            <a:r>
              <a:rPr lang="en-US" dirty="0"/>
              <a:t>Examples of differential media </a:t>
            </a:r>
            <a:r>
              <a:rPr lang="en-US" dirty="0" smtClean="0"/>
              <a:t>include:</a:t>
            </a:r>
            <a:endParaRPr lang="en-US" dirty="0"/>
          </a:p>
          <a:p>
            <a:r>
              <a:rPr lang="en-US" dirty="0"/>
              <a:t>Thiosulfate–citrate–bile salts–sucrose </a:t>
            </a:r>
            <a:r>
              <a:rPr lang="en-US" dirty="0" smtClean="0"/>
              <a:t>agar (</a:t>
            </a:r>
            <a:r>
              <a:rPr lang="en-US" b="1" dirty="0" smtClean="0"/>
              <a:t>TCBS</a:t>
            </a:r>
            <a:r>
              <a:rPr lang="en-US" dirty="0" smtClean="0"/>
              <a:t>) </a:t>
            </a:r>
            <a:r>
              <a:rPr lang="en-US" dirty="0"/>
              <a:t>for </a:t>
            </a:r>
            <a:r>
              <a:rPr lang="en-US" b="1" i="1" dirty="0"/>
              <a:t>Vibrio cholera </a:t>
            </a:r>
            <a:r>
              <a:rPr lang="en-US" dirty="0"/>
              <a:t>which produces yellow colonies due to fermentation </a:t>
            </a:r>
            <a:r>
              <a:rPr lang="en-US" dirty="0" smtClean="0"/>
              <a:t>of sucrose.</a:t>
            </a:r>
          </a:p>
          <a:p>
            <a:r>
              <a:rPr lang="en-US" dirty="0"/>
              <a:t> Eosin methylene blue (</a:t>
            </a:r>
            <a:r>
              <a:rPr lang="en-US" b="1" dirty="0" smtClean="0"/>
              <a:t>EMB</a:t>
            </a:r>
            <a:r>
              <a:rPr lang="en-US" dirty="0" smtClean="0"/>
              <a:t>) for </a:t>
            </a:r>
            <a:r>
              <a:rPr lang="en-US" b="1" i="1" dirty="0" smtClean="0"/>
              <a:t>E. coli </a:t>
            </a:r>
            <a:r>
              <a:rPr lang="en-US" dirty="0" smtClean="0"/>
              <a:t>which produce </a:t>
            </a:r>
            <a:r>
              <a:rPr lang="en-US" dirty="0"/>
              <a:t>black colonies </a:t>
            </a:r>
            <a:r>
              <a:rPr lang="en-US" dirty="0" smtClean="0"/>
              <a:t>and gives </a:t>
            </a:r>
            <a:r>
              <a:rPr lang="en-US" dirty="0"/>
              <a:t>a distinctive metallic green sheen </a:t>
            </a:r>
            <a:r>
              <a:rPr lang="en-US" dirty="0" smtClean="0"/>
              <a:t>due to ferment lactose</a:t>
            </a:r>
            <a:endParaRPr lang="en-US" dirty="0"/>
          </a:p>
        </p:txBody>
      </p:sp>
    </p:spTree>
    <p:extLst>
      <p:ext uri="{BB962C8B-B14F-4D97-AF65-F5344CB8AC3E}">
        <p14:creationId xmlns:p14="http://schemas.microsoft.com/office/powerpoint/2010/main" val="7951798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7510" y="426399"/>
            <a:ext cx="10285004" cy="5696310"/>
          </a:xfrm>
        </p:spPr>
      </p:pic>
    </p:spTree>
    <p:extLst>
      <p:ext uri="{BB962C8B-B14F-4D97-AF65-F5344CB8AC3E}">
        <p14:creationId xmlns:p14="http://schemas.microsoft.com/office/powerpoint/2010/main" val="10886524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402094" y="105569"/>
            <a:ext cx="1656556" cy="1656556"/>
          </a:xfrm>
          <a:prstGeom prst="rect">
            <a:avLst/>
          </a:prstGeom>
        </p:spPr>
      </p:pic>
      <p:sp>
        <p:nvSpPr>
          <p:cNvPr id="5" name="Rectangle 4"/>
          <p:cNvSpPr/>
          <p:nvPr/>
        </p:nvSpPr>
        <p:spPr>
          <a:xfrm>
            <a:off x="7901781" y="2497931"/>
            <a:ext cx="2600325" cy="3693319"/>
          </a:xfrm>
          <a:prstGeom prst="rect">
            <a:avLst/>
          </a:prstGeom>
        </p:spPr>
        <p:txBody>
          <a:bodyPr wrap="square">
            <a:spAutoFit/>
          </a:bodyPr>
          <a:lstStyle/>
          <a:p>
            <a:r>
              <a:rPr lang="en-US" i="1" dirty="0" smtClean="0"/>
              <a:t>E.coli</a:t>
            </a:r>
            <a:endParaRPr lang="en-US" i="1" dirty="0"/>
          </a:p>
          <a:p>
            <a:endParaRPr lang="en-US" dirty="0"/>
          </a:p>
          <a:p>
            <a:r>
              <a:rPr lang="en-US" dirty="0"/>
              <a:t>On Eosin Methylene Blue (EMB) Agar, as </a:t>
            </a:r>
            <a:r>
              <a:rPr lang="en-US" i="1" dirty="0"/>
              <a:t>E. coli </a:t>
            </a:r>
            <a:r>
              <a:rPr lang="en-US" dirty="0"/>
              <a:t>gives metallic green sheen on it. </a:t>
            </a:r>
            <a:r>
              <a:rPr lang="en-US" dirty="0" smtClean="0"/>
              <a:t>that’s </a:t>
            </a:r>
            <a:r>
              <a:rPr lang="en-US" dirty="0"/>
              <a:t>why </a:t>
            </a:r>
            <a:r>
              <a:rPr lang="en-US" dirty="0" smtClean="0"/>
              <a:t>sketched </a:t>
            </a:r>
            <a:r>
              <a:rPr lang="en-US" dirty="0"/>
              <a:t>a tree on EMB agar. Leaves of that tree were drawn with E. coli while its trunk with </a:t>
            </a:r>
            <a:r>
              <a:rPr lang="en-US" i="1" dirty="0"/>
              <a:t>Staphylococcus sp. </a:t>
            </a:r>
            <a:r>
              <a:rPr lang="en-US" dirty="0"/>
              <a:t>which gave brown on that media.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25" y="0"/>
            <a:ext cx="6819900" cy="6819900"/>
          </a:xfrm>
          <a:prstGeom prst="rect">
            <a:avLst/>
          </a:prstGeom>
        </p:spPr>
      </p:pic>
    </p:spTree>
    <p:extLst>
      <p:ext uri="{BB962C8B-B14F-4D97-AF65-F5344CB8AC3E}">
        <p14:creationId xmlns:p14="http://schemas.microsoft.com/office/powerpoint/2010/main" val="3659127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hemolysis in this blood culture?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09908" y="1825625"/>
            <a:ext cx="5772183" cy="4351338"/>
          </a:xfrm>
        </p:spPr>
      </p:pic>
    </p:spTree>
    <p:extLst>
      <p:ext uri="{BB962C8B-B14F-4D97-AF65-F5344CB8AC3E}">
        <p14:creationId xmlns:p14="http://schemas.microsoft.com/office/powerpoint/2010/main" val="42074971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11144250" cy="4351338"/>
          </a:xfrm>
        </p:spPr>
        <p:txBody>
          <a:bodyPr/>
          <a:lstStyle/>
          <a:p>
            <a:pPr marL="514350" indent="-514350">
              <a:buFont typeface="+mj-lt"/>
              <a:buAutoNum type="arabicParenR"/>
            </a:pPr>
            <a:r>
              <a:rPr lang="en-US" dirty="0" err="1"/>
              <a:t>MacConkey</a:t>
            </a:r>
            <a:r>
              <a:rPr lang="en-US" dirty="0"/>
              <a:t> agar is a selective and differential culture </a:t>
            </a:r>
            <a:r>
              <a:rPr lang="en-US" dirty="0" smtClean="0"/>
              <a:t>medium. Why?</a:t>
            </a:r>
          </a:p>
          <a:p>
            <a:pPr marL="514350" indent="-514350">
              <a:buFont typeface="+mj-lt"/>
              <a:buAutoNum type="arabicParenR"/>
            </a:pPr>
            <a:r>
              <a:rPr lang="en-US" dirty="0"/>
              <a:t>Blood agar is </a:t>
            </a:r>
            <a:r>
              <a:rPr lang="en-US" dirty="0" smtClean="0"/>
              <a:t>an enriched and </a:t>
            </a:r>
            <a:r>
              <a:rPr lang="en-US" dirty="0"/>
              <a:t>differential culture medium. Why</a:t>
            </a:r>
            <a:r>
              <a:rPr lang="en-US" dirty="0" smtClean="0"/>
              <a:t>?</a:t>
            </a:r>
          </a:p>
          <a:p>
            <a:pPr marL="514350" indent="-514350">
              <a:buFont typeface="+mj-lt"/>
              <a:buAutoNum type="arabicParenR"/>
            </a:pPr>
            <a:r>
              <a:rPr lang="en-US" dirty="0" smtClean="0"/>
              <a:t>Is the slant tube media solid or liquid media?</a:t>
            </a:r>
          </a:p>
          <a:p>
            <a:pPr marL="0" indent="0">
              <a:buNone/>
            </a:pPr>
            <a:endParaRPr lang="en-US" dirty="0" smtClean="0"/>
          </a:p>
          <a:p>
            <a:endParaRPr lang="en-US" dirty="0"/>
          </a:p>
        </p:txBody>
      </p:sp>
    </p:spTree>
    <p:extLst>
      <p:ext uri="{BB962C8B-B14F-4D97-AF65-F5344CB8AC3E}">
        <p14:creationId xmlns:p14="http://schemas.microsoft.com/office/powerpoint/2010/main" val="38445015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82" y="638502"/>
            <a:ext cx="4308835" cy="4018340"/>
          </a:xfrm>
        </p:spPr>
        <p:txBody>
          <a:bodyPr>
            <a:noAutofit/>
          </a:bodyPr>
          <a:lstStyle/>
          <a:p>
            <a:r>
              <a:rPr lang="en-US" sz="4000" b="1" dirty="0" smtClean="0">
                <a:solidFill>
                  <a:srgbClr val="C00000"/>
                </a:solidFill>
              </a:rPr>
              <a:t>4. Morphology </a:t>
            </a:r>
            <a:r>
              <a:rPr lang="en-US" sz="4000" b="1" dirty="0">
                <a:solidFill>
                  <a:srgbClr val="C00000"/>
                </a:solidFill>
              </a:rPr>
              <a:t>and characteristics of the bacterial colony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19134" y="-9748"/>
            <a:ext cx="7572866" cy="6867748"/>
          </a:xfrm>
        </p:spPr>
      </p:pic>
    </p:spTree>
    <p:extLst>
      <p:ext uri="{BB962C8B-B14F-4D97-AF65-F5344CB8AC3E}">
        <p14:creationId xmlns:p14="http://schemas.microsoft.com/office/powerpoint/2010/main" val="23978615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60703" cy="1325563"/>
          </a:xfrm>
        </p:spPr>
        <p:txBody>
          <a:bodyPr/>
          <a:lstStyle/>
          <a:p>
            <a:r>
              <a:rPr lang="en-US" dirty="0" smtClean="0"/>
              <a:t>How do we describe the morphology of bacterial colonies?</a:t>
            </a:r>
            <a:endParaRPr lang="en-US" dirty="0"/>
          </a:p>
        </p:txBody>
      </p:sp>
      <p:sp>
        <p:nvSpPr>
          <p:cNvPr id="3" name="Content Placeholder 2"/>
          <p:cNvSpPr>
            <a:spLocks noGrp="1"/>
          </p:cNvSpPr>
          <p:nvPr>
            <p:ph idx="1"/>
          </p:nvPr>
        </p:nvSpPr>
        <p:spPr>
          <a:xfrm>
            <a:off x="112609" y="2127613"/>
            <a:ext cx="10515600" cy="4659688"/>
          </a:xfrm>
        </p:spPr>
        <p:txBody>
          <a:bodyPr>
            <a:normAutofit/>
          </a:bodyPr>
          <a:lstStyle/>
          <a:p>
            <a:pPr marL="0" indent="0">
              <a:buNone/>
            </a:pPr>
            <a:endParaRPr lang="en-US" dirty="0" smtClean="0"/>
          </a:p>
          <a:p>
            <a:pPr marL="514350" indent="-514350">
              <a:buFont typeface="+mj-lt"/>
              <a:buAutoNum type="arabicPeriod"/>
            </a:pPr>
            <a:r>
              <a:rPr lang="en-US" b="1" dirty="0" smtClean="0">
                <a:solidFill>
                  <a:srgbClr val="993366"/>
                </a:solidFill>
              </a:rPr>
              <a:t>Form:</a:t>
            </a:r>
            <a:r>
              <a:rPr lang="en-US" dirty="0" smtClean="0"/>
              <a:t> </a:t>
            </a:r>
            <a:r>
              <a:rPr lang="en-US" dirty="0"/>
              <a:t>circular, irregular, </a:t>
            </a:r>
            <a:r>
              <a:rPr lang="en-US" dirty="0" smtClean="0"/>
              <a:t>filamentous </a:t>
            </a:r>
            <a:r>
              <a:rPr lang="en-US" dirty="0"/>
              <a:t>or rhizoid. </a:t>
            </a:r>
          </a:p>
          <a:p>
            <a:pPr marL="514350" indent="-514350">
              <a:buFont typeface="+mj-lt"/>
              <a:buAutoNum type="arabicPeriod"/>
            </a:pPr>
            <a:r>
              <a:rPr lang="en-US" b="1" dirty="0" smtClean="0">
                <a:solidFill>
                  <a:srgbClr val="993366"/>
                </a:solidFill>
              </a:rPr>
              <a:t>Size</a:t>
            </a:r>
            <a:r>
              <a:rPr lang="en-US" b="1" dirty="0">
                <a:solidFill>
                  <a:srgbClr val="993366"/>
                </a:solidFill>
              </a:rPr>
              <a:t>: </a:t>
            </a:r>
            <a:r>
              <a:rPr lang="en-US" dirty="0"/>
              <a:t>The size </a:t>
            </a:r>
            <a:r>
              <a:rPr lang="en-US" dirty="0" smtClean="0"/>
              <a:t>in mm</a:t>
            </a:r>
          </a:p>
          <a:p>
            <a:pPr marL="514350" indent="-514350">
              <a:buFont typeface="+mj-lt"/>
              <a:buAutoNum type="arabicPeriod"/>
            </a:pPr>
            <a:r>
              <a:rPr lang="en-US" b="1" dirty="0" smtClean="0">
                <a:solidFill>
                  <a:srgbClr val="993366"/>
                </a:solidFill>
              </a:rPr>
              <a:t>Elevation</a:t>
            </a:r>
            <a:r>
              <a:rPr lang="en-US" b="1" dirty="0">
                <a:solidFill>
                  <a:srgbClr val="993366"/>
                </a:solidFill>
              </a:rPr>
              <a:t>: </a:t>
            </a:r>
            <a:r>
              <a:rPr lang="en-US" dirty="0" smtClean="0"/>
              <a:t>raised, </a:t>
            </a:r>
            <a:r>
              <a:rPr lang="en-US" dirty="0"/>
              <a:t>convex, </a:t>
            </a:r>
            <a:r>
              <a:rPr lang="en-US" dirty="0" smtClean="0"/>
              <a:t>flat, </a:t>
            </a:r>
            <a:r>
              <a:rPr lang="en-US" dirty="0" err="1" smtClean="0"/>
              <a:t>umbonate</a:t>
            </a:r>
            <a:r>
              <a:rPr lang="en-US" dirty="0" smtClean="0"/>
              <a:t>, </a:t>
            </a:r>
            <a:r>
              <a:rPr lang="en-US" dirty="0" err="1" smtClean="0"/>
              <a:t>crateriform</a:t>
            </a:r>
            <a:endParaRPr lang="en-US" dirty="0"/>
          </a:p>
          <a:p>
            <a:pPr marL="514350" indent="-514350">
              <a:buFont typeface="+mj-lt"/>
              <a:buAutoNum type="arabicPeriod"/>
            </a:pPr>
            <a:r>
              <a:rPr lang="en-US" b="1" dirty="0" smtClean="0">
                <a:solidFill>
                  <a:srgbClr val="993366"/>
                </a:solidFill>
              </a:rPr>
              <a:t>Margin</a:t>
            </a:r>
            <a:r>
              <a:rPr lang="en-US" b="1" dirty="0">
                <a:solidFill>
                  <a:srgbClr val="993366"/>
                </a:solidFill>
              </a:rPr>
              <a:t>: </a:t>
            </a:r>
            <a:r>
              <a:rPr lang="en-US" dirty="0"/>
              <a:t>Entire, wavy, lobate, filiform </a:t>
            </a:r>
          </a:p>
          <a:p>
            <a:pPr marL="514350" indent="-514350">
              <a:buFont typeface="+mj-lt"/>
              <a:buAutoNum type="arabicPeriod"/>
            </a:pPr>
            <a:r>
              <a:rPr lang="en-US" b="1" dirty="0" smtClean="0">
                <a:solidFill>
                  <a:srgbClr val="993366"/>
                </a:solidFill>
              </a:rPr>
              <a:t>Surface</a:t>
            </a:r>
            <a:r>
              <a:rPr lang="en-US" b="1" dirty="0">
                <a:solidFill>
                  <a:srgbClr val="993366"/>
                </a:solidFill>
              </a:rPr>
              <a:t>: </a:t>
            </a:r>
            <a:r>
              <a:rPr lang="en-US" dirty="0"/>
              <a:t>smooth, wavy, rough, granular, </a:t>
            </a:r>
            <a:r>
              <a:rPr lang="en-US" dirty="0" err="1"/>
              <a:t>papillate</a:t>
            </a:r>
            <a:r>
              <a:rPr lang="en-US" dirty="0"/>
              <a:t>, glistening etc. </a:t>
            </a:r>
          </a:p>
          <a:p>
            <a:pPr marL="514350" indent="-514350">
              <a:buFont typeface="+mj-lt"/>
              <a:buAutoNum type="arabicPeriod"/>
            </a:pPr>
            <a:r>
              <a:rPr lang="en-US" b="1" dirty="0" smtClean="0">
                <a:solidFill>
                  <a:srgbClr val="993366"/>
                </a:solidFill>
              </a:rPr>
              <a:t>Texture: </a:t>
            </a:r>
            <a:r>
              <a:rPr lang="en-US" dirty="0"/>
              <a:t>dry, moist, mucoid, brittle, viscous, </a:t>
            </a:r>
            <a:r>
              <a:rPr lang="en-US" dirty="0" err="1"/>
              <a:t>butyrous</a:t>
            </a:r>
            <a:r>
              <a:rPr lang="en-US" dirty="0"/>
              <a:t> (buttery). </a:t>
            </a:r>
          </a:p>
          <a:p>
            <a:pPr marL="514350" indent="-514350">
              <a:buFont typeface="+mj-lt"/>
              <a:buAutoNum type="arabicPeriod"/>
            </a:pPr>
            <a:r>
              <a:rPr lang="en-US" b="1" dirty="0" smtClean="0">
                <a:solidFill>
                  <a:srgbClr val="993366"/>
                </a:solidFill>
              </a:rPr>
              <a:t>Color: </a:t>
            </a:r>
            <a:r>
              <a:rPr lang="en-US" dirty="0"/>
              <a:t>colorless, pink, black, red, bluish-green. </a:t>
            </a:r>
          </a:p>
          <a:p>
            <a:endParaRPr lang="en-US" dirty="0"/>
          </a:p>
        </p:txBody>
      </p:sp>
      <p:pic>
        <p:nvPicPr>
          <p:cNvPr id="4" name="Picture 3"/>
          <p:cNvPicPr>
            <a:picLocks noChangeAspect="1"/>
          </p:cNvPicPr>
          <p:nvPr/>
        </p:nvPicPr>
        <p:blipFill rotWithShape="1">
          <a:blip r:embed="rId2"/>
          <a:srcRect l="16963" t="4440" r="24745" b="9525"/>
          <a:stretch/>
        </p:blipFill>
        <p:spPr>
          <a:xfrm>
            <a:off x="8772318" y="0"/>
            <a:ext cx="3349526" cy="2780907"/>
          </a:xfrm>
          <a:prstGeom prst="rect">
            <a:avLst/>
          </a:prstGeom>
        </p:spPr>
      </p:pic>
    </p:spTree>
    <p:extLst>
      <p:ext uri="{BB962C8B-B14F-4D97-AF65-F5344CB8AC3E}">
        <p14:creationId xmlns:p14="http://schemas.microsoft.com/office/powerpoint/2010/main" val="14929157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1257" y="211021"/>
            <a:ext cx="7824338" cy="6646979"/>
          </a:xfrm>
        </p:spPr>
      </p:pic>
      <p:pic>
        <p:nvPicPr>
          <p:cNvPr id="5" name="Picture 4"/>
          <p:cNvPicPr>
            <a:picLocks noChangeAspect="1"/>
          </p:cNvPicPr>
          <p:nvPr/>
        </p:nvPicPr>
        <p:blipFill>
          <a:blip r:embed="rId3"/>
          <a:stretch>
            <a:fillRect/>
          </a:stretch>
        </p:blipFill>
        <p:spPr>
          <a:xfrm>
            <a:off x="10530476" y="5211353"/>
            <a:ext cx="1646647" cy="1646647"/>
          </a:xfrm>
          <a:prstGeom prst="rect">
            <a:avLst/>
          </a:prstGeom>
        </p:spPr>
      </p:pic>
      <p:sp>
        <p:nvSpPr>
          <p:cNvPr id="6" name="TextBox 5"/>
          <p:cNvSpPr txBox="1"/>
          <p:nvPr/>
        </p:nvSpPr>
        <p:spPr>
          <a:xfrm>
            <a:off x="10820319" y="5026687"/>
            <a:ext cx="1066959" cy="369332"/>
          </a:xfrm>
          <a:prstGeom prst="rect">
            <a:avLst/>
          </a:prstGeom>
          <a:noFill/>
        </p:spPr>
        <p:txBody>
          <a:bodyPr wrap="none" rtlCol="0">
            <a:spAutoFit/>
          </a:bodyPr>
          <a:lstStyle/>
          <a:p>
            <a:r>
              <a:rPr lang="en-US" dirty="0" smtClean="0"/>
              <a:t>Examples</a:t>
            </a:r>
            <a:endParaRPr lang="en-US" dirty="0"/>
          </a:p>
        </p:txBody>
      </p:sp>
    </p:spTree>
    <p:extLst>
      <p:ext uri="{BB962C8B-B14F-4D97-AF65-F5344CB8AC3E}">
        <p14:creationId xmlns:p14="http://schemas.microsoft.com/office/powerpoint/2010/main" val="785896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37" t="2208" r="2158"/>
          <a:stretch/>
        </p:blipFill>
        <p:spPr>
          <a:xfrm>
            <a:off x="4375469" y="0"/>
            <a:ext cx="7816531" cy="6396335"/>
          </a:xfrm>
        </p:spPr>
      </p:pic>
      <p:sp>
        <p:nvSpPr>
          <p:cNvPr id="5" name="Rectangle 4"/>
          <p:cNvSpPr/>
          <p:nvPr/>
        </p:nvSpPr>
        <p:spPr>
          <a:xfrm>
            <a:off x="3610466" y="6396335"/>
            <a:ext cx="8581534" cy="461665"/>
          </a:xfrm>
          <a:prstGeom prst="rect">
            <a:avLst/>
          </a:prstGeom>
          <a:solidFill>
            <a:schemeClr val="accent2">
              <a:lumMod val="20000"/>
              <a:lumOff val="80000"/>
            </a:schemeClr>
          </a:solidFill>
        </p:spPr>
        <p:txBody>
          <a:bodyPr wrap="square">
            <a:spAutoFit/>
          </a:bodyPr>
          <a:lstStyle/>
          <a:p>
            <a:pPr algn="r"/>
            <a:r>
              <a:rPr lang="en-US" sz="1200" dirty="0" smtClean="0"/>
              <a:t>Figure: Bacterial </a:t>
            </a:r>
            <a:r>
              <a:rPr lang="en-US" sz="1200" dirty="0"/>
              <a:t>colonies of</a:t>
            </a:r>
            <a:r>
              <a:rPr lang="en-US" sz="1200" i="1" dirty="0"/>
              <a:t> </a:t>
            </a:r>
            <a:r>
              <a:rPr lang="en-US" sz="1200" i="1" dirty="0" err="1"/>
              <a:t>S.aureus</a:t>
            </a:r>
            <a:r>
              <a:rPr lang="en-US" sz="1200" i="1" dirty="0"/>
              <a:t> </a:t>
            </a:r>
            <a:r>
              <a:rPr lang="en-US" sz="1200" dirty="0"/>
              <a:t>(yellow pigmented) and </a:t>
            </a:r>
            <a:r>
              <a:rPr lang="en-US" sz="1200" i="1" dirty="0" err="1"/>
              <a:t>S.agalactiae</a:t>
            </a:r>
            <a:r>
              <a:rPr lang="en-US" sz="1200" dirty="0"/>
              <a:t> on CAP agar (blood agar with </a:t>
            </a:r>
            <a:r>
              <a:rPr lang="en-US" sz="1200" dirty="0" err="1"/>
              <a:t>colistin</a:t>
            </a:r>
            <a:r>
              <a:rPr lang="en-US" sz="1200" dirty="0"/>
              <a:t> and </a:t>
            </a:r>
            <a:r>
              <a:rPr lang="en-US" sz="1200" dirty="0" err="1"/>
              <a:t>aztreonam</a:t>
            </a:r>
            <a:r>
              <a:rPr lang="en-US" sz="1200" dirty="0"/>
              <a:t>).</a:t>
            </a:r>
          </a:p>
          <a:p>
            <a:pPr algn="r"/>
            <a:r>
              <a:rPr lang="en-US" sz="1200" dirty="0"/>
              <a:t>Atypical colonies of Streptococcus </a:t>
            </a:r>
            <a:r>
              <a:rPr lang="en-US" sz="1200" dirty="0" err="1"/>
              <a:t>agalactiae</a:t>
            </a:r>
            <a:r>
              <a:rPr lang="en-US" sz="1200" dirty="0"/>
              <a:t> (GBS</a:t>
            </a:r>
            <a:r>
              <a:rPr lang="en-US" sz="1200" dirty="0" smtClean="0"/>
              <a:t>).Cultivation </a:t>
            </a:r>
            <a:r>
              <a:rPr lang="en-US" sz="1200" dirty="0"/>
              <a:t>48 hours, aerobic atmosphere enriched with 5% carbon dioxide, 37°C.</a:t>
            </a:r>
          </a:p>
        </p:txBody>
      </p:sp>
      <p:sp>
        <p:nvSpPr>
          <p:cNvPr id="6" name="TextBox 5"/>
          <p:cNvSpPr txBox="1"/>
          <p:nvPr/>
        </p:nvSpPr>
        <p:spPr>
          <a:xfrm>
            <a:off x="0" y="0"/>
            <a:ext cx="4375469" cy="6463308"/>
          </a:xfrm>
          <a:prstGeom prst="rect">
            <a:avLst/>
          </a:prstGeom>
          <a:noFill/>
        </p:spPr>
        <p:txBody>
          <a:bodyPr wrap="square" rtlCol="0">
            <a:spAutoFit/>
          </a:bodyPr>
          <a:lstStyle/>
          <a:p>
            <a:r>
              <a:rPr lang="en-US" b="1" dirty="0" smtClean="0"/>
              <a:t>Describe the morphology of </a:t>
            </a:r>
            <a:r>
              <a:rPr lang="en-US" b="1" dirty="0"/>
              <a:t>the </a:t>
            </a:r>
            <a:r>
              <a:rPr lang="en-US" b="1" dirty="0" smtClean="0"/>
              <a:t>colonies</a:t>
            </a:r>
          </a:p>
          <a:p>
            <a:endParaRPr lang="en-US" dirty="0" smtClean="0"/>
          </a:p>
          <a:p>
            <a:pPr marL="342900" indent="-342900">
              <a:buFont typeface="+mj-lt"/>
              <a:buAutoNum type="arabicPeriod"/>
            </a:pPr>
            <a:r>
              <a:rPr lang="en-US" dirty="0" smtClean="0"/>
              <a:t>Form</a:t>
            </a:r>
            <a:r>
              <a:rPr lang="en-US" dirty="0"/>
              <a:t>: circular, irregular, filamentous or rhizoid. </a:t>
            </a:r>
            <a:r>
              <a:rPr lang="en-US" dirty="0" smtClean="0"/>
              <a:t>(……….............../…………….…………)</a:t>
            </a:r>
            <a:endParaRPr lang="en-US" dirty="0"/>
          </a:p>
          <a:p>
            <a:pPr marL="342900" indent="-342900">
              <a:buFont typeface="+mj-lt"/>
              <a:buAutoNum type="arabicPeriod"/>
            </a:pPr>
            <a:endParaRPr lang="en-US" dirty="0" smtClean="0"/>
          </a:p>
          <a:p>
            <a:pPr marL="342900" indent="-342900">
              <a:buFont typeface="+mj-lt"/>
              <a:buAutoNum type="arabicPeriod"/>
            </a:pPr>
            <a:r>
              <a:rPr lang="en-US" dirty="0" smtClean="0"/>
              <a:t>Elevation</a:t>
            </a:r>
            <a:r>
              <a:rPr lang="en-US" dirty="0"/>
              <a:t>: raised, convex, flat, </a:t>
            </a:r>
            <a:r>
              <a:rPr lang="en-US" dirty="0" err="1"/>
              <a:t>umbonate</a:t>
            </a:r>
            <a:r>
              <a:rPr lang="en-US" dirty="0"/>
              <a:t>, </a:t>
            </a:r>
            <a:r>
              <a:rPr lang="en-US" dirty="0" err="1" smtClean="0"/>
              <a:t>crateriform</a:t>
            </a:r>
            <a:r>
              <a:rPr lang="en-US" dirty="0" smtClean="0"/>
              <a:t> (…………………………./……..…………………..)</a:t>
            </a:r>
            <a:endParaRPr lang="en-US" dirty="0"/>
          </a:p>
          <a:p>
            <a:pPr marL="342900" indent="-342900">
              <a:buFont typeface="+mj-lt"/>
              <a:buAutoNum type="arabicPeriod"/>
            </a:pPr>
            <a:endParaRPr lang="en-US" dirty="0" smtClean="0"/>
          </a:p>
          <a:p>
            <a:pPr marL="342900" indent="-342900">
              <a:buFont typeface="+mj-lt"/>
              <a:buAutoNum type="arabicPeriod"/>
            </a:pPr>
            <a:r>
              <a:rPr lang="en-US" dirty="0" smtClean="0"/>
              <a:t>Margin</a:t>
            </a:r>
            <a:r>
              <a:rPr lang="en-US" dirty="0"/>
              <a:t>: Entire, wavy, lobate, </a:t>
            </a:r>
            <a:r>
              <a:rPr lang="en-US" dirty="0" smtClean="0"/>
              <a:t>filiform (…………………………/……………………………) </a:t>
            </a:r>
            <a:endParaRPr lang="en-US" dirty="0"/>
          </a:p>
          <a:p>
            <a:pPr marL="342900" indent="-342900">
              <a:buFont typeface="+mj-lt"/>
              <a:buAutoNum type="arabicPeriod"/>
            </a:pPr>
            <a:endParaRPr lang="en-US" dirty="0" smtClean="0"/>
          </a:p>
          <a:p>
            <a:pPr marL="342900" indent="-342900">
              <a:buFont typeface="+mj-lt"/>
              <a:buAutoNum type="arabicPeriod"/>
            </a:pPr>
            <a:r>
              <a:rPr lang="en-US" dirty="0" smtClean="0"/>
              <a:t>Surface</a:t>
            </a:r>
            <a:r>
              <a:rPr lang="en-US" dirty="0"/>
              <a:t>: smooth, wavy, rough, granular, </a:t>
            </a:r>
            <a:r>
              <a:rPr lang="en-US" dirty="0" err="1"/>
              <a:t>papillate</a:t>
            </a:r>
            <a:r>
              <a:rPr lang="en-US" dirty="0"/>
              <a:t>, glistening etc. </a:t>
            </a:r>
            <a:r>
              <a:rPr lang="en-US" dirty="0" smtClean="0"/>
              <a:t>(…………..……………../………………………………)</a:t>
            </a:r>
            <a:endParaRPr lang="en-US" dirty="0"/>
          </a:p>
          <a:p>
            <a:pPr marL="342900" indent="-342900">
              <a:buFont typeface="+mj-lt"/>
              <a:buAutoNum type="arabicPeriod"/>
            </a:pPr>
            <a:endParaRPr lang="en-US" dirty="0" smtClean="0"/>
          </a:p>
          <a:p>
            <a:pPr marL="342900" indent="-342900">
              <a:buFont typeface="+mj-lt"/>
              <a:buAutoNum type="arabicPeriod"/>
            </a:pPr>
            <a:r>
              <a:rPr lang="en-US" dirty="0" smtClean="0"/>
              <a:t>Texture</a:t>
            </a:r>
            <a:r>
              <a:rPr lang="en-US" dirty="0"/>
              <a:t>: dry, moist, mucoid, brittle, </a:t>
            </a:r>
            <a:r>
              <a:rPr lang="en-US" dirty="0" smtClean="0"/>
              <a:t>(…………………………/……………………………..) viscous</a:t>
            </a:r>
            <a:r>
              <a:rPr lang="en-US" dirty="0"/>
              <a:t>, </a:t>
            </a:r>
            <a:r>
              <a:rPr lang="en-US" dirty="0" err="1"/>
              <a:t>butyrous</a:t>
            </a:r>
            <a:r>
              <a:rPr lang="en-US" dirty="0"/>
              <a:t> (buttery). </a:t>
            </a:r>
          </a:p>
          <a:p>
            <a:pPr marL="342900" indent="-342900">
              <a:buFont typeface="+mj-lt"/>
              <a:buAutoNum type="arabicPeriod"/>
            </a:pPr>
            <a:endParaRPr lang="en-US" dirty="0" smtClean="0"/>
          </a:p>
          <a:p>
            <a:pPr marL="342900" indent="-342900">
              <a:buFont typeface="+mj-lt"/>
              <a:buAutoNum type="arabicPeriod"/>
            </a:pPr>
            <a:r>
              <a:rPr lang="en-US" dirty="0" smtClean="0"/>
              <a:t>Color</a:t>
            </a:r>
            <a:r>
              <a:rPr lang="en-US" dirty="0"/>
              <a:t>: colorless, pink, black, red, bluish-green. </a:t>
            </a:r>
            <a:r>
              <a:rPr lang="en-US" dirty="0" smtClean="0"/>
              <a:t>(…………..……………/…….………………….)</a:t>
            </a:r>
            <a:endParaRPr lang="en-US" dirty="0"/>
          </a:p>
        </p:txBody>
      </p:sp>
    </p:spTree>
    <p:extLst>
      <p:ext uri="{BB962C8B-B14F-4D97-AF65-F5344CB8AC3E}">
        <p14:creationId xmlns:p14="http://schemas.microsoft.com/office/powerpoint/2010/main" val="1186252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Lab. safety rules for students</a:t>
            </a:r>
            <a:endParaRPr lang="en-US" b="1" dirty="0">
              <a:solidFill>
                <a:srgbClr val="C00000"/>
              </a:solidFill>
            </a:endParaRPr>
          </a:p>
        </p:txBody>
      </p:sp>
      <p:sp>
        <p:nvSpPr>
          <p:cNvPr id="3" name="Content Placeholder 2"/>
          <p:cNvSpPr>
            <a:spLocks noGrp="1"/>
          </p:cNvSpPr>
          <p:nvPr>
            <p:ph idx="1"/>
          </p:nvPr>
        </p:nvSpPr>
        <p:spPr/>
        <p:txBody>
          <a:bodyPr>
            <a:normAutofit fontScale="85000" lnSpcReduction="10000"/>
          </a:bodyPr>
          <a:lstStyle/>
          <a:p>
            <a:r>
              <a:rPr lang="en-US" dirty="0" smtClean="0"/>
              <a:t>Report all accidents, injuries, and breakage of glass or equipment to instructor immediately.</a:t>
            </a:r>
          </a:p>
          <a:p>
            <a:r>
              <a:rPr lang="en-US" dirty="0" smtClean="0"/>
              <a:t>Long hair (chin-length or longer) must be tied back to avoid catching fire.</a:t>
            </a:r>
          </a:p>
          <a:p>
            <a:r>
              <a:rPr lang="en-US" dirty="0" smtClean="0"/>
              <a:t>Wear sensible clothing including footwear. Loose clothing should be secured so they do not get caught in a flame or chemicals.</a:t>
            </a:r>
          </a:p>
          <a:p>
            <a:r>
              <a:rPr lang="en-US" dirty="0" smtClean="0"/>
              <a:t>Leave your work station clean and in good order before leaving the laboratory.</a:t>
            </a:r>
          </a:p>
          <a:p>
            <a:r>
              <a:rPr lang="en-US" dirty="0" smtClean="0"/>
              <a:t>Learn the location of the fire extinguisher and first aid kit.</a:t>
            </a:r>
          </a:p>
          <a:p>
            <a:r>
              <a:rPr lang="en-US" dirty="0" smtClean="0"/>
              <a:t>Fooling around or "horse play" in the laboratory is absolutely forbidden. </a:t>
            </a:r>
          </a:p>
          <a:p>
            <a:r>
              <a:rPr lang="en-US" dirty="0" smtClean="0"/>
              <a:t>Do not lift any solutions, glassware or other types of apparatus above eye level.</a:t>
            </a:r>
          </a:p>
          <a:p>
            <a:r>
              <a:rPr lang="en-US" dirty="0" smtClean="0"/>
              <a:t>Learn how to transport all materials and equipment safely.</a:t>
            </a:r>
          </a:p>
          <a:p>
            <a:r>
              <a:rPr lang="en-US" b="1" dirty="0" smtClean="0"/>
              <a:t>No eating or drinking in the lab at any time!</a:t>
            </a:r>
            <a:endParaRPr lang="en-US" b="1" dirty="0"/>
          </a:p>
        </p:txBody>
      </p:sp>
    </p:spTree>
    <p:extLst>
      <p:ext uri="{BB962C8B-B14F-4D97-AF65-F5344CB8AC3E}">
        <p14:creationId xmlns:p14="http://schemas.microsoft.com/office/powerpoint/2010/main" val="18025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10808"/>
            <a:ext cx="6096000" cy="5632311"/>
          </a:xfrm>
          <a:prstGeom prst="rect">
            <a:avLst/>
          </a:prstGeom>
        </p:spPr>
        <p:txBody>
          <a:bodyPr>
            <a:spAutoFit/>
          </a:bodyPr>
          <a:lstStyle/>
          <a:p>
            <a:r>
              <a:rPr lang="en-US" dirty="0"/>
              <a:t>Describe the morphology of the colonies</a:t>
            </a:r>
          </a:p>
          <a:p>
            <a:endParaRPr lang="en-US" dirty="0"/>
          </a:p>
          <a:p>
            <a:pPr marL="342900" indent="-342900">
              <a:buFont typeface="+mj-lt"/>
              <a:buAutoNum type="arabicPeriod"/>
            </a:pPr>
            <a:r>
              <a:rPr lang="en-US" dirty="0"/>
              <a:t>Form: circular, irregular, filamentous or rhizoid. </a:t>
            </a:r>
            <a:r>
              <a:rPr lang="en-US" dirty="0" smtClean="0"/>
              <a:t>(………...............…………….…………)</a:t>
            </a:r>
            <a:endParaRPr lang="en-US" dirty="0"/>
          </a:p>
          <a:p>
            <a:pPr marL="342900" indent="-342900">
              <a:buFont typeface="+mj-lt"/>
              <a:buAutoNum type="arabicPeriod"/>
            </a:pPr>
            <a:endParaRPr lang="en-US" dirty="0"/>
          </a:p>
          <a:p>
            <a:pPr marL="342900" indent="-342900">
              <a:buFont typeface="+mj-lt"/>
              <a:buAutoNum type="arabicPeriod"/>
            </a:pPr>
            <a:r>
              <a:rPr lang="en-US" dirty="0"/>
              <a:t>Elevation: raised, convex, flat, </a:t>
            </a:r>
            <a:r>
              <a:rPr lang="en-US" dirty="0" err="1"/>
              <a:t>umbonate</a:t>
            </a:r>
            <a:r>
              <a:rPr lang="en-US" dirty="0"/>
              <a:t>, </a:t>
            </a:r>
            <a:r>
              <a:rPr lang="en-US" dirty="0" err="1"/>
              <a:t>crateriform</a:t>
            </a:r>
            <a:r>
              <a:rPr lang="en-US" dirty="0"/>
              <a:t> </a:t>
            </a:r>
            <a:r>
              <a:rPr lang="en-US" dirty="0" smtClean="0"/>
              <a:t>(………………………….……..…………………..)</a:t>
            </a:r>
            <a:endParaRPr lang="en-US" dirty="0"/>
          </a:p>
          <a:p>
            <a:pPr marL="342900" indent="-342900">
              <a:buFont typeface="+mj-lt"/>
              <a:buAutoNum type="arabicPeriod"/>
            </a:pPr>
            <a:endParaRPr lang="en-US" dirty="0"/>
          </a:p>
          <a:p>
            <a:pPr marL="342900" indent="-342900">
              <a:buFont typeface="+mj-lt"/>
              <a:buAutoNum type="arabicPeriod"/>
            </a:pPr>
            <a:r>
              <a:rPr lang="en-US" dirty="0"/>
              <a:t>Margin: Entire, wavy, lobate, filiform </a:t>
            </a:r>
            <a:r>
              <a:rPr lang="en-US" dirty="0" smtClean="0"/>
              <a:t>(……………………………………………………) </a:t>
            </a:r>
            <a:endParaRPr lang="en-US" dirty="0"/>
          </a:p>
          <a:p>
            <a:pPr marL="342900" indent="-342900">
              <a:buFont typeface="+mj-lt"/>
              <a:buAutoNum type="arabicPeriod"/>
            </a:pPr>
            <a:endParaRPr lang="en-US" dirty="0"/>
          </a:p>
          <a:p>
            <a:pPr marL="342900" indent="-342900">
              <a:buFont typeface="+mj-lt"/>
              <a:buAutoNum type="arabicPeriod"/>
            </a:pPr>
            <a:r>
              <a:rPr lang="en-US" dirty="0"/>
              <a:t>Surface: smooth, wavy, rough, granular, </a:t>
            </a:r>
            <a:r>
              <a:rPr lang="en-US" dirty="0" err="1"/>
              <a:t>papillate</a:t>
            </a:r>
            <a:r>
              <a:rPr lang="en-US" dirty="0"/>
              <a:t>, glistening etc. </a:t>
            </a:r>
            <a:r>
              <a:rPr lang="en-US" dirty="0" smtClean="0"/>
              <a:t>(…………..……………..………………………………)</a:t>
            </a:r>
            <a:endParaRPr lang="en-US" dirty="0"/>
          </a:p>
          <a:p>
            <a:pPr marL="342900" indent="-342900">
              <a:buFont typeface="+mj-lt"/>
              <a:buAutoNum type="arabicPeriod"/>
            </a:pPr>
            <a:endParaRPr lang="en-US" dirty="0"/>
          </a:p>
          <a:p>
            <a:pPr marL="342900" indent="-342900">
              <a:buFont typeface="+mj-lt"/>
              <a:buAutoNum type="arabicPeriod"/>
            </a:pPr>
            <a:r>
              <a:rPr lang="en-US" dirty="0"/>
              <a:t>Texture: dry, moist, mucoid, brittle, </a:t>
            </a:r>
            <a:r>
              <a:rPr lang="en-US" dirty="0" smtClean="0"/>
              <a:t>(………………………………………………………..) </a:t>
            </a:r>
            <a:r>
              <a:rPr lang="en-US" dirty="0"/>
              <a:t>viscous, </a:t>
            </a:r>
            <a:r>
              <a:rPr lang="en-US" dirty="0" err="1"/>
              <a:t>butyrous</a:t>
            </a:r>
            <a:r>
              <a:rPr lang="en-US" dirty="0"/>
              <a:t> (buttery). </a:t>
            </a:r>
          </a:p>
          <a:p>
            <a:pPr marL="342900" indent="-342900">
              <a:buFont typeface="+mj-lt"/>
              <a:buAutoNum type="arabicPeriod"/>
            </a:pPr>
            <a:endParaRPr lang="en-US" dirty="0"/>
          </a:p>
          <a:p>
            <a:pPr marL="342900" indent="-342900">
              <a:buFont typeface="+mj-lt"/>
              <a:buAutoNum type="arabicPeriod"/>
            </a:pPr>
            <a:r>
              <a:rPr lang="en-US" dirty="0"/>
              <a:t>Color: colorless, pink, black, red, bluish-green. </a:t>
            </a:r>
            <a:r>
              <a:rPr lang="en-US" dirty="0" smtClean="0"/>
              <a:t>(…………..………………….………………….)</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143" r="25288" b="15000"/>
          <a:stretch/>
        </p:blipFill>
        <p:spPr>
          <a:xfrm rot="16200000">
            <a:off x="5715002" y="380999"/>
            <a:ext cx="6858000" cy="6096000"/>
          </a:xfrm>
          <a:prstGeom prst="rect">
            <a:avLst/>
          </a:prstGeom>
        </p:spPr>
      </p:pic>
    </p:spTree>
    <p:extLst>
      <p:ext uri="{BB962C8B-B14F-4D97-AF65-F5344CB8AC3E}">
        <p14:creationId xmlns:p14="http://schemas.microsoft.com/office/powerpoint/2010/main" val="72119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571" r="17938" b="22053"/>
          <a:stretch/>
        </p:blipFill>
        <p:spPr>
          <a:xfrm rot="5400000">
            <a:off x="-314359" y="315632"/>
            <a:ext cx="6859836" cy="6231117"/>
          </a:xfrm>
        </p:spPr>
      </p:pic>
      <p:sp>
        <p:nvSpPr>
          <p:cNvPr id="5" name="Rectangle 4"/>
          <p:cNvSpPr/>
          <p:nvPr/>
        </p:nvSpPr>
        <p:spPr>
          <a:xfrm>
            <a:off x="6432223" y="358321"/>
            <a:ext cx="5634086" cy="5632311"/>
          </a:xfrm>
          <a:prstGeom prst="rect">
            <a:avLst/>
          </a:prstGeom>
        </p:spPr>
        <p:txBody>
          <a:bodyPr wrap="square">
            <a:spAutoFit/>
          </a:bodyPr>
          <a:lstStyle/>
          <a:p>
            <a:r>
              <a:rPr lang="en-US" dirty="0"/>
              <a:t>Describe the morphology of the colonies</a:t>
            </a:r>
          </a:p>
          <a:p>
            <a:endParaRPr lang="en-US" dirty="0"/>
          </a:p>
          <a:p>
            <a:pPr marL="342900" indent="-342900">
              <a:buFont typeface="+mj-lt"/>
              <a:buAutoNum type="arabicPeriod"/>
            </a:pPr>
            <a:r>
              <a:rPr lang="en-US" dirty="0"/>
              <a:t>Form: circular, irregular, filamentous or rhizoid. </a:t>
            </a:r>
            <a:r>
              <a:rPr lang="en-US" dirty="0" smtClean="0"/>
              <a:t>(………...............…………….…………)</a:t>
            </a:r>
            <a:endParaRPr lang="en-US" dirty="0"/>
          </a:p>
          <a:p>
            <a:pPr marL="342900" indent="-342900">
              <a:buFont typeface="+mj-lt"/>
              <a:buAutoNum type="arabicPeriod"/>
            </a:pPr>
            <a:endParaRPr lang="en-US" dirty="0"/>
          </a:p>
          <a:p>
            <a:pPr marL="342900" indent="-342900">
              <a:buFont typeface="+mj-lt"/>
              <a:buAutoNum type="arabicPeriod"/>
            </a:pPr>
            <a:r>
              <a:rPr lang="en-US" dirty="0"/>
              <a:t>Elevation: raised, convex, flat, </a:t>
            </a:r>
            <a:r>
              <a:rPr lang="en-US" dirty="0" err="1"/>
              <a:t>umbonate</a:t>
            </a:r>
            <a:r>
              <a:rPr lang="en-US" dirty="0"/>
              <a:t>, </a:t>
            </a:r>
            <a:r>
              <a:rPr lang="en-US" dirty="0" err="1"/>
              <a:t>crateriform</a:t>
            </a:r>
            <a:r>
              <a:rPr lang="en-US" dirty="0"/>
              <a:t> </a:t>
            </a:r>
            <a:r>
              <a:rPr lang="en-US" dirty="0" smtClean="0"/>
              <a:t>(………………………….……..…………………..)</a:t>
            </a:r>
            <a:endParaRPr lang="en-US" dirty="0"/>
          </a:p>
          <a:p>
            <a:pPr marL="342900" indent="-342900">
              <a:buFont typeface="+mj-lt"/>
              <a:buAutoNum type="arabicPeriod"/>
            </a:pPr>
            <a:endParaRPr lang="en-US" dirty="0"/>
          </a:p>
          <a:p>
            <a:pPr marL="342900" indent="-342900">
              <a:buFont typeface="+mj-lt"/>
              <a:buAutoNum type="arabicPeriod"/>
            </a:pPr>
            <a:r>
              <a:rPr lang="en-US" dirty="0"/>
              <a:t>Margin: Entire, wavy, lobate, filiform </a:t>
            </a:r>
            <a:r>
              <a:rPr lang="en-US" dirty="0" smtClean="0"/>
              <a:t>(………………………………………………………) </a:t>
            </a:r>
            <a:endParaRPr lang="en-US" dirty="0"/>
          </a:p>
          <a:p>
            <a:pPr marL="342900" indent="-342900">
              <a:buFont typeface="+mj-lt"/>
              <a:buAutoNum type="arabicPeriod"/>
            </a:pPr>
            <a:endParaRPr lang="en-US" dirty="0"/>
          </a:p>
          <a:p>
            <a:pPr marL="342900" indent="-342900">
              <a:buFont typeface="+mj-lt"/>
              <a:buAutoNum type="arabicPeriod"/>
            </a:pPr>
            <a:r>
              <a:rPr lang="en-US" dirty="0"/>
              <a:t>Surface: smooth, wavy, rough, granular, </a:t>
            </a:r>
            <a:r>
              <a:rPr lang="en-US" dirty="0" err="1"/>
              <a:t>papillate</a:t>
            </a:r>
            <a:r>
              <a:rPr lang="en-US" dirty="0"/>
              <a:t>, glistening etc. </a:t>
            </a:r>
            <a:r>
              <a:rPr lang="en-US" dirty="0" smtClean="0"/>
              <a:t>(…………..……………..………………………………)</a:t>
            </a:r>
            <a:endParaRPr lang="en-US" dirty="0"/>
          </a:p>
          <a:p>
            <a:pPr marL="342900" indent="-342900">
              <a:buFont typeface="+mj-lt"/>
              <a:buAutoNum type="arabicPeriod"/>
            </a:pPr>
            <a:endParaRPr lang="en-US" dirty="0"/>
          </a:p>
          <a:p>
            <a:pPr marL="342900" indent="-342900">
              <a:buFont typeface="+mj-lt"/>
              <a:buAutoNum type="arabicPeriod"/>
            </a:pPr>
            <a:r>
              <a:rPr lang="en-US" dirty="0"/>
              <a:t>Texture: dry, moist, mucoid, brittle, </a:t>
            </a:r>
            <a:r>
              <a:rPr lang="en-US" dirty="0" smtClean="0"/>
              <a:t>(………………………………………………………..) </a:t>
            </a:r>
            <a:r>
              <a:rPr lang="en-US" dirty="0"/>
              <a:t>viscous, </a:t>
            </a:r>
            <a:r>
              <a:rPr lang="en-US" dirty="0" err="1"/>
              <a:t>butyrous</a:t>
            </a:r>
            <a:r>
              <a:rPr lang="en-US" dirty="0"/>
              <a:t> (buttery). </a:t>
            </a:r>
          </a:p>
          <a:p>
            <a:pPr marL="342900" indent="-342900">
              <a:buFont typeface="+mj-lt"/>
              <a:buAutoNum type="arabicPeriod"/>
            </a:pPr>
            <a:endParaRPr lang="en-US" dirty="0"/>
          </a:p>
          <a:p>
            <a:pPr marL="342900" indent="-342900">
              <a:buFont typeface="+mj-lt"/>
              <a:buAutoNum type="arabicPeriod"/>
            </a:pPr>
            <a:r>
              <a:rPr lang="en-US" dirty="0"/>
              <a:t>Color: colorless, pink, black, red, bluish-green. </a:t>
            </a:r>
            <a:r>
              <a:rPr lang="en-US" dirty="0" smtClean="0"/>
              <a:t>(…………..………………….………………….)</a:t>
            </a:r>
            <a:endParaRPr lang="en-US" dirty="0"/>
          </a:p>
        </p:txBody>
      </p:sp>
    </p:spTree>
    <p:extLst>
      <p:ext uri="{BB962C8B-B14F-4D97-AF65-F5344CB8AC3E}">
        <p14:creationId xmlns:p14="http://schemas.microsoft.com/office/powerpoint/2010/main" val="38631941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5. METABOLISM</a:t>
            </a:r>
            <a:endParaRPr lang="en-US" b="1" dirty="0">
              <a:solidFill>
                <a:srgbClr val="C00000"/>
              </a:solidFill>
            </a:endParaRPr>
          </a:p>
        </p:txBody>
      </p:sp>
      <p:sp>
        <p:nvSpPr>
          <p:cNvPr id="3" name="Content Placeholder 2"/>
          <p:cNvSpPr>
            <a:spLocks noGrp="1"/>
          </p:cNvSpPr>
          <p:nvPr>
            <p:ph idx="1"/>
          </p:nvPr>
        </p:nvSpPr>
        <p:spPr>
          <a:xfrm>
            <a:off x="838200" y="1425575"/>
            <a:ext cx="10515600" cy="2670175"/>
          </a:xfrm>
        </p:spPr>
        <p:txBody>
          <a:bodyPr/>
          <a:lstStyle/>
          <a:p>
            <a:endParaRPr lang="en-US" sz="1200" dirty="0">
              <a:solidFill>
                <a:srgbClr val="000000"/>
              </a:solidFill>
              <a:latin typeface="Constantia" panose="02030602050306030303" pitchFamily="18" charset="0"/>
            </a:endParaRPr>
          </a:p>
          <a:p>
            <a:pPr marR="7200"/>
            <a:r>
              <a:rPr lang="en-US" sz="2400" dirty="0">
                <a:latin typeface="Constantia" panose="02030602050306030303" pitchFamily="18" charset="0"/>
              </a:rPr>
              <a:t>To classify the differentiate species following aspects are studied </a:t>
            </a:r>
          </a:p>
          <a:p>
            <a:pPr marL="514350" indent="-514350">
              <a:buFont typeface="+mj-lt"/>
              <a:buAutoNum type="arabicParenR"/>
            </a:pPr>
            <a:r>
              <a:rPr lang="en-US" sz="2400" dirty="0" smtClean="0">
                <a:solidFill>
                  <a:srgbClr val="000000"/>
                </a:solidFill>
                <a:latin typeface="Constantia" panose="02030602050306030303" pitchFamily="18" charset="0"/>
              </a:rPr>
              <a:t>Requirement </a:t>
            </a:r>
            <a:r>
              <a:rPr lang="en-US" sz="2400" dirty="0">
                <a:solidFill>
                  <a:srgbClr val="000000"/>
                </a:solidFill>
                <a:latin typeface="Constantia" panose="02030602050306030303" pitchFamily="18" charset="0"/>
              </a:rPr>
              <a:t>of oxygen </a:t>
            </a:r>
          </a:p>
          <a:p>
            <a:pPr marL="514350" indent="-514350">
              <a:buFont typeface="+mj-lt"/>
              <a:buAutoNum type="arabicParenR"/>
            </a:pPr>
            <a:r>
              <a:rPr lang="en-US" sz="2400" dirty="0" smtClean="0">
                <a:solidFill>
                  <a:srgbClr val="000000"/>
                </a:solidFill>
                <a:latin typeface="Constantia" panose="02030602050306030303" pitchFamily="18" charset="0"/>
              </a:rPr>
              <a:t>The </a:t>
            </a:r>
            <a:r>
              <a:rPr lang="en-US" sz="2400" dirty="0">
                <a:solidFill>
                  <a:srgbClr val="000000"/>
                </a:solidFill>
                <a:latin typeface="Constantia" panose="02030602050306030303" pitchFamily="18" charset="0"/>
              </a:rPr>
              <a:t>need of co2 </a:t>
            </a:r>
          </a:p>
          <a:p>
            <a:pPr marL="514350" indent="-514350">
              <a:buFont typeface="+mj-lt"/>
              <a:buAutoNum type="arabicParenR"/>
            </a:pPr>
            <a:r>
              <a:rPr lang="en-US" sz="2400" dirty="0" smtClean="0">
                <a:solidFill>
                  <a:srgbClr val="000000"/>
                </a:solidFill>
                <a:latin typeface="Constantia" panose="02030602050306030303" pitchFamily="18" charset="0"/>
              </a:rPr>
              <a:t>Capacity </a:t>
            </a:r>
            <a:r>
              <a:rPr lang="en-US" sz="2400" dirty="0">
                <a:solidFill>
                  <a:srgbClr val="000000"/>
                </a:solidFill>
                <a:latin typeface="Constantia" panose="02030602050306030303" pitchFamily="18" charset="0"/>
              </a:rPr>
              <a:t>to form pigments </a:t>
            </a:r>
          </a:p>
          <a:p>
            <a:pPr marL="514350" indent="-514350">
              <a:buFont typeface="+mj-lt"/>
              <a:buAutoNum type="arabicParenR"/>
            </a:pPr>
            <a:r>
              <a:rPr lang="en-US" sz="2400" dirty="0" smtClean="0">
                <a:solidFill>
                  <a:srgbClr val="000000"/>
                </a:solidFill>
                <a:latin typeface="Constantia" panose="02030602050306030303" pitchFamily="18" charset="0"/>
              </a:rPr>
              <a:t>Power </a:t>
            </a:r>
            <a:r>
              <a:rPr lang="en-US" sz="2400" dirty="0">
                <a:solidFill>
                  <a:srgbClr val="000000"/>
                </a:solidFill>
                <a:latin typeface="Constantia" panose="02030602050306030303" pitchFamily="18" charset="0"/>
              </a:rPr>
              <a:t>of hemolysis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147" y="4001294"/>
            <a:ext cx="4566604" cy="28224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644" y="4519768"/>
            <a:ext cx="1630712" cy="2303941"/>
          </a:xfrm>
          <a:prstGeom prst="rect">
            <a:avLst/>
          </a:prstGeom>
        </p:spPr>
      </p:pic>
      <p:cxnSp>
        <p:nvCxnSpPr>
          <p:cNvPr id="8" name="Straight Arrow Connector 7"/>
          <p:cNvCxnSpPr/>
          <p:nvPr/>
        </p:nvCxnSpPr>
        <p:spPr>
          <a:xfrm flipH="1">
            <a:off x="7013542" y="5703216"/>
            <a:ext cx="42960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42" y="4333875"/>
            <a:ext cx="4780999" cy="2396886"/>
          </a:xfrm>
          <a:prstGeom prst="rect">
            <a:avLst/>
          </a:prstGeom>
        </p:spPr>
      </p:pic>
    </p:spTree>
    <p:extLst>
      <p:ext uri="{BB962C8B-B14F-4D97-AF65-F5344CB8AC3E}">
        <p14:creationId xmlns:p14="http://schemas.microsoft.com/office/powerpoint/2010/main" val="11918062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28650" y="317501"/>
            <a:ext cx="8334376" cy="825500"/>
          </a:xfrm>
        </p:spPr>
        <p:txBody>
          <a:bodyPr/>
          <a:lstStyle/>
          <a:p>
            <a:r>
              <a:rPr lang="en-US" b="1" dirty="0" smtClean="0">
                <a:solidFill>
                  <a:srgbClr val="C00000"/>
                </a:solidFill>
              </a:rPr>
              <a:t>6. </a:t>
            </a:r>
            <a:r>
              <a:rPr lang="en-US" b="1" dirty="0">
                <a:solidFill>
                  <a:srgbClr val="C00000"/>
                </a:solidFill>
              </a:rPr>
              <a:t>B</a:t>
            </a:r>
            <a:r>
              <a:rPr lang="en-US" b="1" dirty="0" smtClean="0">
                <a:solidFill>
                  <a:srgbClr val="C00000"/>
                </a:solidFill>
              </a:rPr>
              <a:t>iochemical tests </a:t>
            </a:r>
            <a:endParaRPr lang="en-US" b="1" dirty="0">
              <a:solidFill>
                <a:srgbClr val="C00000"/>
              </a:solidFill>
            </a:endParaRPr>
          </a:p>
        </p:txBody>
      </p:sp>
      <p:sp>
        <p:nvSpPr>
          <p:cNvPr id="3" name="Content Placeholder 2"/>
          <p:cNvSpPr>
            <a:spLocks noGrp="1"/>
          </p:cNvSpPr>
          <p:nvPr>
            <p:ph idx="1"/>
          </p:nvPr>
        </p:nvSpPr>
        <p:spPr>
          <a:xfrm>
            <a:off x="823291" y="1314450"/>
            <a:ext cx="6619875" cy="5372101"/>
          </a:xfrm>
        </p:spPr>
        <p:txBody>
          <a:bodyPr>
            <a:noAutofit/>
          </a:bodyPr>
          <a:lstStyle/>
          <a:p>
            <a:pPr marL="514350" indent="-514350">
              <a:buFont typeface="+mj-lt"/>
              <a:buAutoNum type="arabicPeriod"/>
            </a:pPr>
            <a:r>
              <a:rPr lang="en-US" sz="2400" b="1" dirty="0">
                <a:ln>
                  <a:solidFill>
                    <a:schemeClr val="tx1"/>
                  </a:solidFill>
                </a:ln>
                <a:solidFill>
                  <a:schemeClr val="accent3">
                    <a:lumMod val="60000"/>
                    <a:lumOff val="40000"/>
                  </a:schemeClr>
                </a:solidFill>
              </a:rPr>
              <a:t>Catalase test</a:t>
            </a:r>
          </a:p>
          <a:p>
            <a:pPr marL="514350" indent="-514350">
              <a:buFont typeface="+mj-lt"/>
              <a:buAutoNum type="arabicPeriod"/>
            </a:pPr>
            <a:r>
              <a:rPr lang="en-US" sz="2400" b="1" dirty="0" smtClean="0">
                <a:ln>
                  <a:solidFill>
                    <a:schemeClr val="tx1"/>
                  </a:solidFill>
                </a:ln>
                <a:solidFill>
                  <a:schemeClr val="accent3">
                    <a:lumMod val="60000"/>
                    <a:lumOff val="40000"/>
                  </a:schemeClr>
                </a:solidFill>
              </a:rPr>
              <a:t>Coagulase </a:t>
            </a:r>
            <a:r>
              <a:rPr lang="en-US" sz="2400" b="1" dirty="0">
                <a:ln>
                  <a:solidFill>
                    <a:schemeClr val="tx1"/>
                  </a:solidFill>
                </a:ln>
                <a:solidFill>
                  <a:schemeClr val="accent3">
                    <a:lumMod val="60000"/>
                    <a:lumOff val="40000"/>
                  </a:schemeClr>
                </a:solidFill>
              </a:rPr>
              <a:t>test</a:t>
            </a:r>
          </a:p>
          <a:p>
            <a:pPr marL="514350" indent="-514350">
              <a:buFont typeface="+mj-lt"/>
              <a:buAutoNum type="arabicPeriod"/>
            </a:pPr>
            <a:r>
              <a:rPr lang="en-US" sz="2400" b="1" dirty="0" smtClean="0">
                <a:ln>
                  <a:solidFill>
                    <a:schemeClr val="tx1"/>
                  </a:solidFill>
                </a:ln>
                <a:solidFill>
                  <a:schemeClr val="accent3">
                    <a:lumMod val="60000"/>
                    <a:lumOff val="40000"/>
                  </a:schemeClr>
                </a:solidFill>
              </a:rPr>
              <a:t>Oxidase </a:t>
            </a:r>
            <a:r>
              <a:rPr lang="en-US" sz="2400" b="1" dirty="0">
                <a:ln>
                  <a:solidFill>
                    <a:schemeClr val="tx1"/>
                  </a:solidFill>
                </a:ln>
                <a:solidFill>
                  <a:schemeClr val="accent3">
                    <a:lumMod val="60000"/>
                    <a:lumOff val="40000"/>
                  </a:schemeClr>
                </a:solidFill>
              </a:rPr>
              <a:t>test</a:t>
            </a:r>
          </a:p>
          <a:p>
            <a:pPr marL="514350" indent="-514350">
              <a:buFont typeface="+mj-lt"/>
              <a:buAutoNum type="arabicPeriod"/>
            </a:pPr>
            <a:r>
              <a:rPr lang="en-US" sz="2400" b="1" dirty="0" smtClean="0">
                <a:ln>
                  <a:solidFill>
                    <a:schemeClr val="tx1"/>
                  </a:solidFill>
                </a:ln>
                <a:solidFill>
                  <a:schemeClr val="accent3">
                    <a:lumMod val="60000"/>
                    <a:lumOff val="40000"/>
                  </a:schemeClr>
                </a:solidFill>
              </a:rPr>
              <a:t>Urea </a:t>
            </a:r>
            <a:r>
              <a:rPr lang="en-US" sz="2400" b="1" dirty="0">
                <a:ln>
                  <a:solidFill>
                    <a:schemeClr val="tx1"/>
                  </a:solidFill>
                </a:ln>
                <a:solidFill>
                  <a:schemeClr val="accent3">
                    <a:lumMod val="60000"/>
                    <a:lumOff val="40000"/>
                  </a:schemeClr>
                </a:solidFill>
              </a:rPr>
              <a:t>hydrolysis</a:t>
            </a:r>
          </a:p>
          <a:p>
            <a:pPr marL="514350" indent="-514350">
              <a:buFont typeface="+mj-lt"/>
              <a:buAutoNum type="arabicPeriod"/>
            </a:pPr>
            <a:r>
              <a:rPr lang="en-US" sz="2400" b="1" dirty="0" smtClean="0">
                <a:ln>
                  <a:solidFill>
                    <a:schemeClr val="tx1"/>
                  </a:solidFill>
                </a:ln>
                <a:solidFill>
                  <a:schemeClr val="accent3">
                    <a:lumMod val="60000"/>
                    <a:lumOff val="40000"/>
                  </a:schemeClr>
                </a:solidFill>
              </a:rPr>
              <a:t>Lactose </a:t>
            </a:r>
            <a:r>
              <a:rPr lang="en-US" sz="2400" b="1" dirty="0">
                <a:ln>
                  <a:solidFill>
                    <a:schemeClr val="tx1"/>
                  </a:solidFill>
                </a:ln>
                <a:solidFill>
                  <a:schemeClr val="accent3">
                    <a:lumMod val="60000"/>
                    <a:lumOff val="40000"/>
                  </a:schemeClr>
                </a:solidFill>
              </a:rPr>
              <a:t>fermentation</a:t>
            </a:r>
          </a:p>
          <a:p>
            <a:pPr marL="514350" indent="-514350">
              <a:buFont typeface="+mj-lt"/>
              <a:buAutoNum type="arabicPeriod"/>
            </a:pPr>
            <a:r>
              <a:rPr lang="en-US" sz="2400" b="1" dirty="0" smtClean="0">
                <a:ln>
                  <a:solidFill>
                    <a:schemeClr val="tx1"/>
                  </a:solidFill>
                </a:ln>
                <a:solidFill>
                  <a:schemeClr val="accent3">
                    <a:lumMod val="60000"/>
                    <a:lumOff val="40000"/>
                  </a:schemeClr>
                </a:solidFill>
              </a:rPr>
              <a:t>Sucrose fermentation</a:t>
            </a:r>
          </a:p>
          <a:p>
            <a:pPr marL="514350" indent="-514350">
              <a:buFont typeface="+mj-lt"/>
              <a:buAutoNum type="arabicPeriod"/>
            </a:pPr>
            <a:r>
              <a:rPr lang="en-US" sz="2400" b="1" dirty="0">
                <a:ln>
                  <a:solidFill>
                    <a:schemeClr val="tx1"/>
                  </a:solidFill>
                </a:ln>
                <a:solidFill>
                  <a:schemeClr val="accent3">
                    <a:lumMod val="60000"/>
                    <a:lumOff val="40000"/>
                  </a:schemeClr>
                </a:solidFill>
              </a:rPr>
              <a:t>Glucose fermentation</a:t>
            </a:r>
          </a:p>
          <a:p>
            <a:pPr marL="514350" indent="-514350">
              <a:buFont typeface="+mj-lt"/>
              <a:buAutoNum type="arabicPeriod"/>
            </a:pPr>
            <a:r>
              <a:rPr lang="en-US" sz="2400" b="1" dirty="0">
                <a:ln>
                  <a:solidFill>
                    <a:schemeClr val="tx1"/>
                  </a:solidFill>
                </a:ln>
                <a:solidFill>
                  <a:schemeClr val="accent3">
                    <a:lumMod val="60000"/>
                    <a:lumOff val="40000"/>
                  </a:schemeClr>
                </a:solidFill>
              </a:rPr>
              <a:t>Triple sugar iron(TSI) test</a:t>
            </a:r>
          </a:p>
          <a:p>
            <a:pPr marL="514350" indent="-514350">
              <a:buFont typeface="+mj-lt"/>
              <a:buAutoNum type="arabicPeriod"/>
            </a:pPr>
            <a:r>
              <a:rPr lang="en-US" sz="2400" b="1" dirty="0">
                <a:ln>
                  <a:solidFill>
                    <a:schemeClr val="tx1"/>
                  </a:solidFill>
                </a:ln>
                <a:solidFill>
                  <a:schemeClr val="accent3">
                    <a:lumMod val="60000"/>
                    <a:lumOff val="40000"/>
                  </a:schemeClr>
                </a:solidFill>
              </a:rPr>
              <a:t>Indole</a:t>
            </a:r>
          </a:p>
          <a:p>
            <a:pPr marL="514350" indent="-514350">
              <a:buFont typeface="+mj-lt"/>
              <a:buAutoNum type="arabicPeriod"/>
            </a:pPr>
            <a:r>
              <a:rPr lang="en-US" sz="2400" b="1" dirty="0">
                <a:ln>
                  <a:solidFill>
                    <a:schemeClr val="tx1"/>
                  </a:solidFill>
                </a:ln>
                <a:solidFill>
                  <a:schemeClr val="accent3">
                    <a:lumMod val="60000"/>
                    <a:lumOff val="40000"/>
                  </a:schemeClr>
                </a:solidFill>
              </a:rPr>
              <a:t>Methyl Red/</a:t>
            </a:r>
            <a:r>
              <a:rPr lang="en-US" sz="2400" b="1" dirty="0" err="1">
                <a:ln>
                  <a:solidFill>
                    <a:schemeClr val="tx1"/>
                  </a:solidFill>
                </a:ln>
                <a:solidFill>
                  <a:schemeClr val="accent3">
                    <a:lumMod val="60000"/>
                    <a:lumOff val="40000"/>
                  </a:schemeClr>
                </a:solidFill>
              </a:rPr>
              <a:t>Voges</a:t>
            </a:r>
            <a:r>
              <a:rPr lang="en-US" sz="2400" b="1" dirty="0">
                <a:ln>
                  <a:solidFill>
                    <a:schemeClr val="tx1"/>
                  </a:solidFill>
                </a:ln>
                <a:solidFill>
                  <a:schemeClr val="accent3">
                    <a:lumMod val="60000"/>
                    <a:lumOff val="40000"/>
                  </a:schemeClr>
                </a:solidFill>
              </a:rPr>
              <a:t> </a:t>
            </a:r>
            <a:r>
              <a:rPr lang="en-US" sz="2400" b="1" dirty="0" err="1">
                <a:ln>
                  <a:solidFill>
                    <a:schemeClr val="tx1"/>
                  </a:solidFill>
                </a:ln>
                <a:solidFill>
                  <a:schemeClr val="accent3">
                    <a:lumMod val="60000"/>
                    <a:lumOff val="40000"/>
                  </a:schemeClr>
                </a:solidFill>
              </a:rPr>
              <a:t>Proskauer</a:t>
            </a:r>
            <a:endParaRPr lang="en-US" sz="2400" b="1" dirty="0">
              <a:ln>
                <a:solidFill>
                  <a:schemeClr val="tx1"/>
                </a:solidFill>
              </a:ln>
              <a:solidFill>
                <a:schemeClr val="accent3">
                  <a:lumMod val="60000"/>
                  <a:lumOff val="40000"/>
                </a:schemeClr>
              </a:solidFill>
            </a:endParaRPr>
          </a:p>
          <a:p>
            <a:pPr marL="514350" indent="-514350">
              <a:buFont typeface="+mj-lt"/>
              <a:buAutoNum type="arabicPeriod"/>
            </a:pPr>
            <a:r>
              <a:rPr lang="en-US" sz="2400" b="1" dirty="0" smtClean="0">
                <a:ln>
                  <a:solidFill>
                    <a:schemeClr val="tx1"/>
                  </a:solidFill>
                </a:ln>
                <a:solidFill>
                  <a:schemeClr val="accent3">
                    <a:lumMod val="60000"/>
                    <a:lumOff val="40000"/>
                  </a:schemeClr>
                </a:solidFill>
              </a:rPr>
              <a:t>citrate</a:t>
            </a:r>
            <a:endParaRPr lang="en-US" sz="2400" b="1" dirty="0">
              <a:ln>
                <a:solidFill>
                  <a:schemeClr val="tx1"/>
                </a:solidFill>
              </a:ln>
              <a:solidFill>
                <a:schemeClr val="accent3">
                  <a:lumMod val="60000"/>
                  <a:lumOff val="40000"/>
                </a:schemeClr>
              </a:solidFill>
            </a:endParaRPr>
          </a:p>
          <a:p>
            <a:pPr marL="514350" indent="-514350">
              <a:buFont typeface="+mj-lt"/>
              <a:buAutoNum type="arabicPeriod"/>
            </a:pPr>
            <a:endParaRPr lang="en-US" sz="2000" dirty="0"/>
          </a:p>
        </p:txBody>
      </p:sp>
    </p:spTree>
    <p:extLst>
      <p:ext uri="{BB962C8B-B14F-4D97-AF65-F5344CB8AC3E}">
        <p14:creationId xmlns:p14="http://schemas.microsoft.com/office/powerpoint/2010/main" val="25804542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1. Catalase test</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p:txBody>
          <a:bodyPr/>
          <a:lstStyle/>
          <a:p>
            <a:r>
              <a:rPr lang="en-US" dirty="0"/>
              <a:t>This test is used to identify organisms that produce the enzyme, catalase. This enzyme detoxifies hydrogen peroxide by breaking it down into water and oxygen gas</a:t>
            </a:r>
            <a:r>
              <a:rPr lang="en-US" dirty="0" smtClean="0"/>
              <a:t>.</a:t>
            </a:r>
          </a:p>
          <a:p>
            <a:r>
              <a:rPr lang="en-US" dirty="0"/>
              <a:t>U</a:t>
            </a:r>
            <a:r>
              <a:rPr lang="en-US" dirty="0" smtClean="0"/>
              <a:t>sed </a:t>
            </a:r>
            <a:r>
              <a:rPr lang="en-US" dirty="0"/>
              <a:t>to determine whether the Gram + cocci is a staphylococci or a streptococci.</a:t>
            </a:r>
          </a:p>
          <a:p>
            <a:endParaRPr lang="en-US" dirty="0"/>
          </a:p>
          <a:p>
            <a:endParaRPr lang="en-US" dirty="0"/>
          </a:p>
          <a:p>
            <a:r>
              <a:rPr lang="en-US" dirty="0"/>
              <a:t>The bubbles resulting from production of oxygen gas clearly indicate a catalase positive result.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001294"/>
            <a:ext cx="8763000" cy="1028700"/>
          </a:xfrm>
          <a:prstGeom prst="rect">
            <a:avLst/>
          </a:prstGeom>
        </p:spPr>
      </p:pic>
    </p:spTree>
    <p:extLst>
      <p:ext uri="{BB962C8B-B14F-4D97-AF65-F5344CB8AC3E}">
        <p14:creationId xmlns:p14="http://schemas.microsoft.com/office/powerpoint/2010/main" val="1874528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275" y="365125"/>
            <a:ext cx="10515600" cy="1325563"/>
          </a:xfrm>
        </p:spPr>
        <p:txBody>
          <a:bodyPr/>
          <a:lstStyle/>
          <a:p>
            <a:r>
              <a:rPr lang="en-US" dirty="0"/>
              <a:t>S</a:t>
            </a:r>
            <a:r>
              <a:rPr lang="en-US" dirty="0" smtClean="0"/>
              <a:t>lide </a:t>
            </a:r>
            <a:r>
              <a:rPr lang="en-US" dirty="0"/>
              <a:t>method(left</a:t>
            </a:r>
            <a:r>
              <a:rPr lang="en-US" dirty="0" smtClean="0"/>
              <a:t>), </a:t>
            </a:r>
            <a:r>
              <a:rPr lang="en-US" dirty="0"/>
              <a:t>tube </a:t>
            </a:r>
            <a:r>
              <a:rPr lang="en-US" dirty="0" smtClean="0"/>
              <a:t>method(right).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0763" y="1614488"/>
            <a:ext cx="9596437" cy="5167312"/>
          </a:xfrm>
        </p:spPr>
      </p:pic>
      <p:pic>
        <p:nvPicPr>
          <p:cNvPr id="5" name="Picture 4"/>
          <p:cNvPicPr>
            <a:picLocks noChangeAspect="1"/>
          </p:cNvPicPr>
          <p:nvPr/>
        </p:nvPicPr>
        <p:blipFill>
          <a:blip r:embed="rId3"/>
          <a:stretch>
            <a:fillRect/>
          </a:stretch>
        </p:blipFill>
        <p:spPr>
          <a:xfrm>
            <a:off x="90487" y="4581525"/>
            <a:ext cx="2200275" cy="2200275"/>
          </a:xfrm>
          <a:prstGeom prst="rect">
            <a:avLst/>
          </a:prstGeom>
        </p:spPr>
      </p:pic>
    </p:spTree>
    <p:extLst>
      <p:ext uri="{BB962C8B-B14F-4D97-AF65-F5344CB8AC3E}">
        <p14:creationId xmlns:p14="http://schemas.microsoft.com/office/powerpoint/2010/main" val="4957996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2. Coagulase test</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p:txBody>
          <a:bodyPr/>
          <a:lstStyle/>
          <a:p>
            <a:r>
              <a:rPr lang="en-US" dirty="0"/>
              <a:t>Property it tests for: This tests for the bacteria’s ability to clot blood plasma using the enzyme coagulase.</a:t>
            </a:r>
          </a:p>
          <a:p>
            <a:r>
              <a:rPr lang="en-US" dirty="0" smtClean="0"/>
              <a:t>Media </a:t>
            </a:r>
            <a:r>
              <a:rPr lang="en-US" dirty="0"/>
              <a:t>and Reagents: This media contains rabbit plasma dissolved in buffer</a:t>
            </a:r>
            <a:r>
              <a:rPr lang="en-US" dirty="0" smtClean="0"/>
              <a:t>.</a:t>
            </a:r>
          </a:p>
          <a:p>
            <a:r>
              <a:rPr lang="en-US" dirty="0"/>
              <a:t>The coagulase test is one way to differentiate the highly pathogenic </a:t>
            </a:r>
            <a:r>
              <a:rPr lang="en-US" b="1" dirty="0"/>
              <a:t>S. aureus </a:t>
            </a:r>
            <a:r>
              <a:rPr lang="en-US" dirty="0"/>
              <a:t>from the other less pathogenic staphylococcal species on the human body.</a:t>
            </a:r>
          </a:p>
        </p:txBody>
      </p:sp>
    </p:spTree>
    <p:extLst>
      <p:ext uri="{BB962C8B-B14F-4D97-AF65-F5344CB8AC3E}">
        <p14:creationId xmlns:p14="http://schemas.microsoft.com/office/powerpoint/2010/main" val="29968989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If the organism is has coagulase it will clump the plasma.</a:t>
            </a:r>
            <a:br>
              <a:rPr lang="en-US" sz="2800" dirty="0"/>
            </a:br>
            <a:r>
              <a:rPr lang="en-US" sz="2800" dirty="0" smtClean="0"/>
              <a:t>If </a:t>
            </a:r>
            <a:r>
              <a:rPr lang="en-US" sz="2800" dirty="0"/>
              <a:t>the organism does not have coagulase it will not clump the plasma.</a:t>
            </a:r>
          </a:p>
        </p:txBody>
      </p:sp>
      <p:pic>
        <p:nvPicPr>
          <p:cNvPr id="4" name="Content Placeholder 3"/>
          <p:cNvPicPr>
            <a:picLocks noGrp="1" noChangeAspect="1"/>
          </p:cNvPicPr>
          <p:nvPr>
            <p:ph idx="1"/>
          </p:nvPr>
        </p:nvPicPr>
        <p:blipFill>
          <a:blip r:embed="rId2"/>
          <a:stretch>
            <a:fillRect/>
          </a:stretch>
        </p:blipFill>
        <p:spPr>
          <a:xfrm>
            <a:off x="2343491" y="2105025"/>
            <a:ext cx="9848509" cy="4752975"/>
          </a:xfrm>
          <a:prstGeom prst="rect">
            <a:avLst/>
          </a:prstGeom>
        </p:spPr>
      </p:pic>
      <p:pic>
        <p:nvPicPr>
          <p:cNvPr id="5" name="Picture 4"/>
          <p:cNvPicPr>
            <a:picLocks noChangeAspect="1"/>
          </p:cNvPicPr>
          <p:nvPr/>
        </p:nvPicPr>
        <p:blipFill>
          <a:blip r:embed="rId3"/>
          <a:stretch>
            <a:fillRect/>
          </a:stretch>
        </p:blipFill>
        <p:spPr>
          <a:xfrm>
            <a:off x="66676" y="4682558"/>
            <a:ext cx="2076450" cy="2076450"/>
          </a:xfrm>
          <a:prstGeom prst="rect">
            <a:avLst/>
          </a:prstGeom>
        </p:spPr>
      </p:pic>
    </p:spTree>
    <p:extLst>
      <p:ext uri="{BB962C8B-B14F-4D97-AF65-F5344CB8AC3E}">
        <p14:creationId xmlns:p14="http://schemas.microsoft.com/office/powerpoint/2010/main" val="4350483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3. Oxidase </a:t>
            </a:r>
            <a:r>
              <a:rPr lang="en-US" b="1" dirty="0">
                <a:ln>
                  <a:solidFill>
                    <a:schemeClr val="tx1"/>
                  </a:solidFill>
                </a:ln>
                <a:solidFill>
                  <a:schemeClr val="accent3">
                    <a:lumMod val="60000"/>
                    <a:lumOff val="40000"/>
                  </a:schemeClr>
                </a:solidFill>
              </a:rPr>
              <a:t>test </a:t>
            </a:r>
          </a:p>
        </p:txBody>
      </p:sp>
      <p:sp>
        <p:nvSpPr>
          <p:cNvPr id="3" name="Content Placeholder 2"/>
          <p:cNvSpPr>
            <a:spLocks noGrp="1"/>
          </p:cNvSpPr>
          <p:nvPr>
            <p:ph idx="1"/>
          </p:nvPr>
        </p:nvSpPr>
        <p:spPr/>
        <p:txBody>
          <a:bodyPr/>
          <a:lstStyle/>
          <a:p>
            <a:pPr marL="0" indent="0">
              <a:buNone/>
            </a:pPr>
            <a:r>
              <a:rPr lang="en-US" dirty="0"/>
              <a:t>The oxidase test is used to determine if an organism possesses the cytochrome c oxidase enzyme. The test is used as an aid for the differentiation of Neisseria, Moraxella, Campylobacter and </a:t>
            </a:r>
            <a:r>
              <a:rPr lang="en-US" dirty="0" err="1"/>
              <a:t>Pasteurella</a:t>
            </a:r>
            <a:r>
              <a:rPr lang="en-US" dirty="0"/>
              <a:t> species (oxidase positive). It is also used to differentiate pseudomonads from related species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207" y="3543301"/>
            <a:ext cx="6194543" cy="3213058"/>
          </a:xfrm>
          <a:prstGeom prst="rect">
            <a:avLst/>
          </a:prstGeom>
        </p:spPr>
      </p:pic>
      <p:pic>
        <p:nvPicPr>
          <p:cNvPr id="5" name="Picture 4"/>
          <p:cNvPicPr>
            <a:picLocks noChangeAspect="1"/>
          </p:cNvPicPr>
          <p:nvPr/>
        </p:nvPicPr>
        <p:blipFill>
          <a:blip r:embed="rId3"/>
          <a:stretch>
            <a:fillRect/>
          </a:stretch>
        </p:blipFill>
        <p:spPr>
          <a:xfrm>
            <a:off x="95250" y="4505325"/>
            <a:ext cx="2251034" cy="2251034"/>
          </a:xfrm>
          <a:prstGeom prst="rect">
            <a:avLst/>
          </a:prstGeom>
        </p:spPr>
      </p:pic>
    </p:spTree>
    <p:extLst>
      <p:ext uri="{BB962C8B-B14F-4D97-AF65-F5344CB8AC3E}">
        <p14:creationId xmlns:p14="http://schemas.microsoft.com/office/powerpoint/2010/main" val="33250593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4. Urea hydrolysis</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p:txBody>
          <a:bodyPr/>
          <a:lstStyle/>
          <a:p>
            <a:r>
              <a:rPr lang="en-US" dirty="0"/>
              <a:t>Property it tests for: This test is done to determine a bacteria’s ability to hydrolyze urea to make ammonia using the enzyme urease.</a:t>
            </a:r>
          </a:p>
          <a:p>
            <a:r>
              <a:rPr lang="en-US" dirty="0" smtClean="0"/>
              <a:t>Media and Reagents Used: Urea broth contains a yeast extract, </a:t>
            </a:r>
            <a:r>
              <a:rPr lang="en-US" dirty="0" err="1" smtClean="0"/>
              <a:t>monopotassium</a:t>
            </a:r>
            <a:r>
              <a:rPr lang="en-US" dirty="0" smtClean="0"/>
              <a:t> phosphate, disodium phosphate, urea, and phenol red indicator.</a:t>
            </a:r>
          </a:p>
          <a:p>
            <a:r>
              <a:rPr lang="en-US" dirty="0" smtClean="0"/>
              <a:t>How </a:t>
            </a:r>
            <a:r>
              <a:rPr lang="en-US" dirty="0"/>
              <a:t>to Perform Test: Inoculate Urea broth with inoculating loop.</a:t>
            </a:r>
          </a:p>
          <a:p>
            <a:r>
              <a:rPr lang="en-US" dirty="0" smtClean="0"/>
              <a:t>Reading </a:t>
            </a:r>
            <a:r>
              <a:rPr lang="en-US" dirty="0"/>
              <a:t>Results: Urea broth is a yellow-orange color. The enzyme urease will be used to hydrolyze urea to make ammonia. If ammonia is made, the broth turns a bright pink color, and is positive. If test is negative, broth has no color change and no ammonia is made.</a:t>
            </a:r>
          </a:p>
        </p:txBody>
      </p:sp>
    </p:spTree>
    <p:extLst>
      <p:ext uri="{BB962C8B-B14F-4D97-AF65-F5344CB8AC3E}">
        <p14:creationId xmlns:p14="http://schemas.microsoft.com/office/powerpoint/2010/main" val="1107487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0" y="708025"/>
            <a:ext cx="3619500" cy="1158875"/>
          </a:xfrm>
        </p:spPr>
        <p:txBody>
          <a:bodyPr>
            <a:normAutofit/>
          </a:bodyPr>
          <a:lstStyle/>
          <a:p>
            <a:pPr algn="ctr"/>
            <a:r>
              <a:rPr lang="en-US" sz="3600" b="1" dirty="0" smtClean="0"/>
              <a:t>Laboratory Devices</a:t>
            </a:r>
            <a:endParaRPr lang="en-US" sz="3600" b="1"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612" t="14898" r="10902" b="19986"/>
          <a:stretch/>
        </p:blipFill>
        <p:spPr>
          <a:xfrm>
            <a:off x="3352800" y="4709842"/>
            <a:ext cx="1409700" cy="1200151"/>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193" r="16536"/>
          <a:stretch/>
        </p:blipFill>
        <p:spPr>
          <a:xfrm>
            <a:off x="5361971" y="2523953"/>
            <a:ext cx="2220268" cy="35654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360" y="3762375"/>
            <a:ext cx="2502265" cy="25804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76" y="216343"/>
            <a:ext cx="3165032" cy="316503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1710" y="4349725"/>
            <a:ext cx="1333765" cy="173969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6488" y="118103"/>
            <a:ext cx="2479115" cy="3361511"/>
          </a:xfrm>
          <a:prstGeom prst="rect">
            <a:avLst/>
          </a:prstGeom>
        </p:spPr>
      </p:pic>
      <p:sp>
        <p:nvSpPr>
          <p:cNvPr id="14" name="TextBox 13"/>
          <p:cNvSpPr txBox="1"/>
          <p:nvPr/>
        </p:nvSpPr>
        <p:spPr>
          <a:xfrm>
            <a:off x="681367" y="3393889"/>
            <a:ext cx="1688796" cy="369332"/>
          </a:xfrm>
          <a:prstGeom prst="rect">
            <a:avLst/>
          </a:prstGeom>
          <a:noFill/>
        </p:spPr>
        <p:txBody>
          <a:bodyPr wrap="none" rtlCol="0">
            <a:spAutoFit/>
          </a:bodyPr>
          <a:lstStyle/>
          <a:p>
            <a:r>
              <a:rPr lang="en-US" dirty="0" smtClean="0"/>
              <a:t>Lab Refrigerator</a:t>
            </a:r>
            <a:endParaRPr lang="en-US" dirty="0"/>
          </a:p>
        </p:txBody>
      </p:sp>
      <p:sp>
        <p:nvSpPr>
          <p:cNvPr id="15" name="TextBox 14"/>
          <p:cNvSpPr txBox="1"/>
          <p:nvPr/>
        </p:nvSpPr>
        <p:spPr>
          <a:xfrm>
            <a:off x="1192124" y="6256264"/>
            <a:ext cx="676147" cy="369332"/>
          </a:xfrm>
          <a:prstGeom prst="rect">
            <a:avLst/>
          </a:prstGeom>
          <a:noFill/>
        </p:spPr>
        <p:txBody>
          <a:bodyPr wrap="none" rtlCol="0">
            <a:spAutoFit/>
          </a:bodyPr>
          <a:lstStyle/>
          <a:p>
            <a:r>
              <a:rPr lang="en-US" dirty="0" smtClean="0"/>
              <a:t>Oven</a:t>
            </a:r>
          </a:p>
        </p:txBody>
      </p:sp>
      <p:sp>
        <p:nvSpPr>
          <p:cNvPr id="16" name="TextBox 15"/>
          <p:cNvSpPr txBox="1"/>
          <p:nvPr/>
        </p:nvSpPr>
        <p:spPr>
          <a:xfrm>
            <a:off x="3561496" y="6256264"/>
            <a:ext cx="1053686" cy="646331"/>
          </a:xfrm>
          <a:prstGeom prst="rect">
            <a:avLst/>
          </a:prstGeom>
          <a:noFill/>
        </p:spPr>
        <p:txBody>
          <a:bodyPr wrap="none" rtlCol="0">
            <a:spAutoFit/>
          </a:bodyPr>
          <a:lstStyle/>
          <a:p>
            <a:r>
              <a:rPr lang="en-US" dirty="0" smtClean="0"/>
              <a:t>Hot plate</a:t>
            </a:r>
          </a:p>
          <a:p>
            <a:endParaRPr lang="en-US" dirty="0"/>
          </a:p>
        </p:txBody>
      </p:sp>
      <p:sp>
        <p:nvSpPr>
          <p:cNvPr id="17" name="TextBox 16"/>
          <p:cNvSpPr txBox="1"/>
          <p:nvPr/>
        </p:nvSpPr>
        <p:spPr>
          <a:xfrm>
            <a:off x="5848525" y="6256264"/>
            <a:ext cx="1110882" cy="369332"/>
          </a:xfrm>
          <a:prstGeom prst="rect">
            <a:avLst/>
          </a:prstGeom>
          <a:noFill/>
        </p:spPr>
        <p:txBody>
          <a:bodyPr wrap="none" rtlCol="0">
            <a:spAutoFit/>
          </a:bodyPr>
          <a:lstStyle/>
          <a:p>
            <a:r>
              <a:rPr lang="en-US" dirty="0" smtClean="0"/>
              <a:t>Autoclave</a:t>
            </a:r>
            <a:endParaRPr lang="en-US" dirty="0"/>
          </a:p>
        </p:txBody>
      </p:sp>
      <p:sp>
        <p:nvSpPr>
          <p:cNvPr id="18" name="TextBox 17"/>
          <p:cNvSpPr txBox="1"/>
          <p:nvPr/>
        </p:nvSpPr>
        <p:spPr>
          <a:xfrm>
            <a:off x="10493204" y="6245078"/>
            <a:ext cx="1090811" cy="369332"/>
          </a:xfrm>
          <a:prstGeom prst="rect">
            <a:avLst/>
          </a:prstGeom>
          <a:noFill/>
        </p:spPr>
        <p:txBody>
          <a:bodyPr wrap="none" rtlCol="0">
            <a:spAutoFit/>
          </a:bodyPr>
          <a:lstStyle/>
          <a:p>
            <a:r>
              <a:rPr lang="en-US" dirty="0" smtClean="0"/>
              <a:t>Incubator</a:t>
            </a:r>
            <a:endParaRPr lang="en-US" dirty="0"/>
          </a:p>
        </p:txBody>
      </p:sp>
      <p:sp>
        <p:nvSpPr>
          <p:cNvPr id="19" name="TextBox 18"/>
          <p:cNvSpPr txBox="1"/>
          <p:nvPr/>
        </p:nvSpPr>
        <p:spPr>
          <a:xfrm>
            <a:off x="8445067" y="6256264"/>
            <a:ext cx="918841" cy="369332"/>
          </a:xfrm>
          <a:prstGeom prst="rect">
            <a:avLst/>
          </a:prstGeom>
          <a:noFill/>
        </p:spPr>
        <p:txBody>
          <a:bodyPr wrap="none" rtlCol="0">
            <a:spAutoFit/>
          </a:bodyPr>
          <a:lstStyle/>
          <a:p>
            <a:r>
              <a:rPr lang="en-US" dirty="0" smtClean="0"/>
              <a:t>Balance</a:t>
            </a:r>
            <a:endParaRPr lang="en-US" dirty="0"/>
          </a:p>
        </p:txBody>
      </p:sp>
      <p:sp>
        <p:nvSpPr>
          <p:cNvPr id="20" name="TextBox 19"/>
          <p:cNvSpPr txBox="1"/>
          <p:nvPr/>
        </p:nvSpPr>
        <p:spPr>
          <a:xfrm>
            <a:off x="10478834" y="3393043"/>
            <a:ext cx="694421" cy="369332"/>
          </a:xfrm>
          <a:prstGeom prst="rect">
            <a:avLst/>
          </a:prstGeom>
          <a:noFill/>
        </p:spPr>
        <p:txBody>
          <a:bodyPr wrap="none" rtlCol="0">
            <a:spAutoFit/>
          </a:bodyPr>
          <a:lstStyle/>
          <a:p>
            <a:r>
              <a:rPr lang="en-US" dirty="0" smtClean="0"/>
              <a:t>Hood</a:t>
            </a:r>
            <a:endParaRPr lang="en-US" dirty="0"/>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16794" r="16243"/>
          <a:stretch/>
        </p:blipFill>
        <p:spPr>
          <a:xfrm>
            <a:off x="10076585" y="3960691"/>
            <a:ext cx="1924050" cy="2183828"/>
          </a:xfrm>
          <a:prstGeom prst="rect">
            <a:avLst/>
          </a:prstGeom>
        </p:spPr>
      </p:pic>
    </p:spTree>
    <p:extLst>
      <p:ext uri="{BB962C8B-B14F-4D97-AF65-F5344CB8AC3E}">
        <p14:creationId xmlns:p14="http://schemas.microsoft.com/office/powerpoint/2010/main" val="31646203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4686300"/>
            <a:ext cx="2096294" cy="2096294"/>
          </a:xfrm>
          <a:prstGeom prst="rect">
            <a:avLst/>
          </a:prstGeom>
        </p:spPr>
      </p:pic>
      <p:sp>
        <p:nvSpPr>
          <p:cNvPr id="5" name="Rectangle 4"/>
          <p:cNvSpPr/>
          <p:nvPr/>
        </p:nvSpPr>
        <p:spPr>
          <a:xfrm>
            <a:off x="3526386" y="453122"/>
            <a:ext cx="4802212" cy="830997"/>
          </a:xfrm>
          <a:prstGeom prst="rect">
            <a:avLst/>
          </a:prstGeom>
        </p:spPr>
        <p:txBody>
          <a:bodyPr wrap="none">
            <a:spAutoFit/>
          </a:bodyPr>
          <a:lstStyle/>
          <a:p>
            <a:pPr algn="ctr"/>
            <a:r>
              <a:rPr lang="en-US" sz="2400" dirty="0"/>
              <a:t>Urease </a:t>
            </a:r>
            <a:r>
              <a:rPr lang="en-US" sz="2400" dirty="0" smtClean="0"/>
              <a:t>Test</a:t>
            </a:r>
          </a:p>
          <a:p>
            <a:r>
              <a:rPr lang="en-US" sz="2400" dirty="0" smtClean="0"/>
              <a:t> Left is </a:t>
            </a:r>
            <a:r>
              <a:rPr lang="en-US" sz="2400" dirty="0"/>
              <a:t>Slant Agar </a:t>
            </a:r>
            <a:r>
              <a:rPr lang="en-US" sz="2400" dirty="0" smtClean="0"/>
              <a:t>on right Urea </a:t>
            </a:r>
            <a:r>
              <a:rPr lang="en-US" sz="2400" dirty="0"/>
              <a:t>Broth</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642025"/>
            <a:ext cx="8353425" cy="5140569"/>
          </a:xfrm>
          <a:prstGeom prst="rect">
            <a:avLst/>
          </a:prstGeom>
        </p:spPr>
      </p:pic>
    </p:spTree>
    <p:extLst>
      <p:ext uri="{BB962C8B-B14F-4D97-AF65-F5344CB8AC3E}">
        <p14:creationId xmlns:p14="http://schemas.microsoft.com/office/powerpoint/2010/main" val="27832749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100" dirty="0">
                <a:solidFill>
                  <a:srgbClr val="000000"/>
                </a:solidFill>
                <a:latin typeface="Calibri" panose="020F0502020204030204" pitchFamily="34" charset="0"/>
              </a:rPr>
              <a:t/>
            </a:r>
            <a:br>
              <a:rPr lang="en-US" sz="1100" dirty="0">
                <a:solidFill>
                  <a:srgbClr val="000000"/>
                </a:solidFill>
                <a:latin typeface="Calibri" panose="020F0502020204030204" pitchFamily="34" charset="0"/>
              </a:rPr>
            </a:br>
            <a:r>
              <a:rPr lang="en-US" b="1" dirty="0" smtClean="0">
                <a:ln>
                  <a:solidFill>
                    <a:schemeClr val="tx1"/>
                  </a:solidFill>
                </a:ln>
                <a:solidFill>
                  <a:schemeClr val="accent3">
                    <a:lumMod val="60000"/>
                    <a:lumOff val="40000"/>
                  </a:schemeClr>
                </a:solidFill>
                <a:latin typeface="Calibri" panose="020F0502020204030204" pitchFamily="34" charset="0"/>
              </a:rPr>
              <a:t>5. Lactose </a:t>
            </a:r>
            <a:r>
              <a:rPr lang="en-US" b="1" dirty="0">
                <a:ln>
                  <a:solidFill>
                    <a:schemeClr val="tx1"/>
                  </a:solidFill>
                </a:ln>
                <a:solidFill>
                  <a:schemeClr val="accent3">
                    <a:lumMod val="60000"/>
                    <a:lumOff val="40000"/>
                  </a:schemeClr>
                </a:solidFill>
                <a:latin typeface="Calibri" panose="020F0502020204030204" pitchFamily="34" charset="0"/>
              </a:rPr>
              <a:t>Fermentation </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p:txBody>
          <a:bodyPr>
            <a:normAutofit fontScale="92500" lnSpcReduction="10000"/>
          </a:bodyPr>
          <a:lstStyle/>
          <a:p>
            <a:pPr marL="0" indent="0">
              <a:buNone/>
            </a:pPr>
            <a:endParaRPr lang="en-US" sz="1600" dirty="0">
              <a:latin typeface="Constantia" panose="02030602050306030303" pitchFamily="18" charset="0"/>
            </a:endParaRPr>
          </a:p>
          <a:p>
            <a:r>
              <a:rPr lang="en-US" dirty="0">
                <a:solidFill>
                  <a:srgbClr val="000099"/>
                </a:solidFill>
                <a:latin typeface="Constantia" panose="02030602050306030303" pitchFamily="18" charset="0"/>
              </a:rPr>
              <a:t>Property it tests for: </a:t>
            </a:r>
            <a:r>
              <a:rPr lang="en-US" dirty="0">
                <a:solidFill>
                  <a:srgbClr val="000000"/>
                </a:solidFill>
                <a:latin typeface="Constantia" panose="02030602050306030303" pitchFamily="18" charset="0"/>
              </a:rPr>
              <a:t>This tests for the bacteria’s ability to ferment lactose. </a:t>
            </a:r>
          </a:p>
          <a:p>
            <a:r>
              <a:rPr lang="en-US" dirty="0" smtClean="0">
                <a:solidFill>
                  <a:srgbClr val="000099"/>
                </a:solidFill>
                <a:latin typeface="Constantia" panose="02030602050306030303" pitchFamily="18" charset="0"/>
              </a:rPr>
              <a:t>Media </a:t>
            </a:r>
            <a:r>
              <a:rPr lang="en-US" dirty="0">
                <a:solidFill>
                  <a:srgbClr val="000099"/>
                </a:solidFill>
                <a:latin typeface="Constantia" panose="02030602050306030303" pitchFamily="18" charset="0"/>
              </a:rPr>
              <a:t>and Reagents Used: </a:t>
            </a:r>
            <a:r>
              <a:rPr lang="en-US" dirty="0">
                <a:solidFill>
                  <a:srgbClr val="000000"/>
                </a:solidFill>
                <a:latin typeface="Constantia" panose="02030602050306030303" pitchFamily="18" charset="0"/>
              </a:rPr>
              <a:t>Lactose broth contains beef extract, gelatin peptone, and lactose. A phenol red indicator is added to indicate acid production from fermentation. </a:t>
            </a:r>
          </a:p>
          <a:p>
            <a:r>
              <a:rPr lang="en-US" dirty="0" smtClean="0">
                <a:solidFill>
                  <a:srgbClr val="000099"/>
                </a:solidFill>
                <a:latin typeface="Constantia" panose="02030602050306030303" pitchFamily="18" charset="0"/>
              </a:rPr>
              <a:t>How </a:t>
            </a:r>
            <a:r>
              <a:rPr lang="en-US" dirty="0">
                <a:solidFill>
                  <a:srgbClr val="000099"/>
                </a:solidFill>
                <a:latin typeface="Constantia" panose="02030602050306030303" pitchFamily="18" charset="0"/>
              </a:rPr>
              <a:t>to Perform Test: </a:t>
            </a:r>
            <a:r>
              <a:rPr lang="en-US" dirty="0">
                <a:solidFill>
                  <a:srgbClr val="000000"/>
                </a:solidFill>
                <a:latin typeface="Constantia" panose="02030602050306030303" pitchFamily="18" charset="0"/>
              </a:rPr>
              <a:t>Inoculate lactose broth with inoculating loop. </a:t>
            </a:r>
          </a:p>
          <a:p>
            <a:r>
              <a:rPr lang="en-US" b="1" dirty="0" smtClean="0">
                <a:solidFill>
                  <a:srgbClr val="000099"/>
                </a:solidFill>
                <a:latin typeface="Constantia" panose="02030602050306030303" pitchFamily="18" charset="0"/>
              </a:rPr>
              <a:t>Results </a:t>
            </a:r>
            <a:endParaRPr lang="en-US" dirty="0">
              <a:solidFill>
                <a:srgbClr val="000099"/>
              </a:solidFill>
              <a:latin typeface="Constantia" panose="02030602050306030303" pitchFamily="18" charset="0"/>
            </a:endParaRPr>
          </a:p>
          <a:p>
            <a:r>
              <a:rPr lang="en-US" dirty="0" smtClean="0">
                <a:solidFill>
                  <a:srgbClr val="000000"/>
                </a:solidFill>
                <a:latin typeface="Constantia" panose="02030602050306030303" pitchFamily="18" charset="0"/>
              </a:rPr>
              <a:t>A </a:t>
            </a:r>
            <a:r>
              <a:rPr lang="en-US" dirty="0">
                <a:solidFill>
                  <a:srgbClr val="000000"/>
                </a:solidFill>
                <a:latin typeface="Constantia" panose="02030602050306030303" pitchFamily="18" charset="0"/>
              </a:rPr>
              <a:t>positive result is yellow after indicator is added (indicating lactose fermentation) </a:t>
            </a:r>
          </a:p>
          <a:p>
            <a:r>
              <a:rPr lang="en-US" dirty="0" smtClean="0">
                <a:solidFill>
                  <a:srgbClr val="000000"/>
                </a:solidFill>
                <a:latin typeface="Constantia" panose="02030602050306030303" pitchFamily="18" charset="0"/>
              </a:rPr>
              <a:t>A </a:t>
            </a:r>
            <a:r>
              <a:rPr lang="en-US" dirty="0">
                <a:solidFill>
                  <a:srgbClr val="000000"/>
                </a:solidFill>
                <a:latin typeface="Constantia" panose="02030602050306030303" pitchFamily="18" charset="0"/>
              </a:rPr>
              <a:t>negative result will have no color change or will be reddish. </a:t>
            </a:r>
          </a:p>
        </p:txBody>
      </p:sp>
    </p:spTree>
    <p:extLst>
      <p:ext uri="{BB962C8B-B14F-4D97-AF65-F5344CB8AC3E}">
        <p14:creationId xmlns:p14="http://schemas.microsoft.com/office/powerpoint/2010/main" val="40500912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100" dirty="0">
                <a:solidFill>
                  <a:srgbClr val="000000"/>
                </a:solidFill>
                <a:latin typeface="Calibri" panose="020F0502020204030204" pitchFamily="34" charset="0"/>
              </a:rPr>
              <a:t/>
            </a:r>
            <a:br>
              <a:rPr lang="en-US" sz="1100" dirty="0">
                <a:solidFill>
                  <a:srgbClr val="000000"/>
                </a:solidFill>
                <a:latin typeface="Calibri" panose="020F0502020204030204" pitchFamily="34" charset="0"/>
              </a:rPr>
            </a:br>
            <a:r>
              <a:rPr lang="en-US" b="1" dirty="0" smtClean="0">
                <a:ln>
                  <a:solidFill>
                    <a:schemeClr val="tx1"/>
                  </a:solidFill>
                </a:ln>
                <a:solidFill>
                  <a:schemeClr val="accent3">
                    <a:lumMod val="60000"/>
                    <a:lumOff val="40000"/>
                  </a:schemeClr>
                </a:solidFill>
                <a:latin typeface="Calibri" panose="020F0502020204030204" pitchFamily="34" charset="0"/>
              </a:rPr>
              <a:t>6. Sucrose </a:t>
            </a:r>
            <a:r>
              <a:rPr lang="en-US" b="1" dirty="0">
                <a:ln>
                  <a:solidFill>
                    <a:schemeClr val="tx1"/>
                  </a:solidFill>
                </a:ln>
                <a:solidFill>
                  <a:schemeClr val="accent3">
                    <a:lumMod val="60000"/>
                    <a:lumOff val="40000"/>
                  </a:schemeClr>
                </a:solidFill>
                <a:latin typeface="Calibri" panose="020F0502020204030204" pitchFamily="34" charset="0"/>
              </a:rPr>
              <a:t>Fermentation</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p:txBody>
          <a:bodyPr>
            <a:normAutofit fontScale="92500" lnSpcReduction="20000"/>
          </a:bodyPr>
          <a:lstStyle/>
          <a:p>
            <a:pPr marL="0" indent="0">
              <a:buNone/>
            </a:pPr>
            <a:endParaRPr lang="en-US" sz="1600" dirty="0"/>
          </a:p>
          <a:p>
            <a:r>
              <a:rPr lang="en-US" dirty="0">
                <a:solidFill>
                  <a:srgbClr val="000099"/>
                </a:solidFill>
              </a:rPr>
              <a:t>Property it tests for: </a:t>
            </a:r>
            <a:r>
              <a:rPr lang="en-US" dirty="0">
                <a:solidFill>
                  <a:srgbClr val="000000"/>
                </a:solidFill>
              </a:rPr>
              <a:t>This test is done to help differentiate species of the family </a:t>
            </a:r>
            <a:r>
              <a:rPr lang="en-US" i="1" dirty="0" err="1">
                <a:solidFill>
                  <a:srgbClr val="000000"/>
                </a:solidFill>
              </a:rPr>
              <a:t>Enterobacteriaceae</a:t>
            </a:r>
            <a:r>
              <a:rPr lang="en-US" i="1" dirty="0">
                <a:solidFill>
                  <a:srgbClr val="000000"/>
                </a:solidFill>
              </a:rPr>
              <a:t>. </a:t>
            </a:r>
            <a:r>
              <a:rPr lang="en-US" dirty="0">
                <a:solidFill>
                  <a:srgbClr val="000000"/>
                </a:solidFill>
              </a:rPr>
              <a:t>This tests for the bacteria’s ability to ferment sucrose and production of acid end-product </a:t>
            </a:r>
          </a:p>
          <a:p>
            <a:r>
              <a:rPr lang="en-US" dirty="0" smtClean="0">
                <a:solidFill>
                  <a:srgbClr val="000099"/>
                </a:solidFill>
              </a:rPr>
              <a:t>Media </a:t>
            </a:r>
            <a:r>
              <a:rPr lang="en-US" dirty="0">
                <a:solidFill>
                  <a:srgbClr val="000099"/>
                </a:solidFill>
              </a:rPr>
              <a:t>and Reagents Used: </a:t>
            </a:r>
            <a:r>
              <a:rPr lang="en-US" dirty="0">
                <a:solidFill>
                  <a:srgbClr val="000000"/>
                </a:solidFill>
              </a:rPr>
              <a:t>Sucrose broth contains beef extract, gelatin peptone, and sucrose. Phenol red indicator is added to indicate an acid end-product. </a:t>
            </a:r>
          </a:p>
          <a:p>
            <a:r>
              <a:rPr lang="en-US" dirty="0" smtClean="0">
                <a:solidFill>
                  <a:srgbClr val="000099"/>
                </a:solidFill>
              </a:rPr>
              <a:t>How </a:t>
            </a:r>
            <a:r>
              <a:rPr lang="en-US" dirty="0">
                <a:solidFill>
                  <a:srgbClr val="000099"/>
                </a:solidFill>
              </a:rPr>
              <a:t>to Perform Test: </a:t>
            </a:r>
            <a:r>
              <a:rPr lang="en-US" dirty="0">
                <a:solidFill>
                  <a:srgbClr val="000000"/>
                </a:solidFill>
              </a:rPr>
              <a:t>Inoculate sucrose broth with inoculating loop. </a:t>
            </a:r>
          </a:p>
          <a:p>
            <a:r>
              <a:rPr lang="en-US" dirty="0" smtClean="0">
                <a:solidFill>
                  <a:srgbClr val="000099"/>
                </a:solidFill>
              </a:rPr>
              <a:t>Results </a:t>
            </a:r>
            <a:endParaRPr lang="en-US" dirty="0">
              <a:solidFill>
                <a:srgbClr val="000099"/>
              </a:solidFill>
            </a:endParaRPr>
          </a:p>
          <a:p>
            <a:r>
              <a:rPr lang="en-US" dirty="0" smtClean="0">
                <a:solidFill>
                  <a:srgbClr val="000000"/>
                </a:solidFill>
              </a:rPr>
              <a:t>A </a:t>
            </a:r>
            <a:r>
              <a:rPr lang="en-US" dirty="0">
                <a:solidFill>
                  <a:srgbClr val="000000"/>
                </a:solidFill>
              </a:rPr>
              <a:t>positive result is yellow after indicator is added (indicating sucrose fermentation) </a:t>
            </a:r>
          </a:p>
          <a:p>
            <a:r>
              <a:rPr lang="en-US" dirty="0" smtClean="0">
                <a:solidFill>
                  <a:srgbClr val="000000"/>
                </a:solidFill>
              </a:rPr>
              <a:t>A </a:t>
            </a:r>
            <a:r>
              <a:rPr lang="en-US" dirty="0">
                <a:solidFill>
                  <a:srgbClr val="000000"/>
                </a:solidFill>
              </a:rPr>
              <a:t>negative result has no color change or is reddish. </a:t>
            </a:r>
          </a:p>
          <a:p>
            <a:endParaRPr lang="en-US" dirty="0"/>
          </a:p>
        </p:txBody>
      </p:sp>
    </p:spTree>
    <p:extLst>
      <p:ext uri="{BB962C8B-B14F-4D97-AF65-F5344CB8AC3E}">
        <p14:creationId xmlns:p14="http://schemas.microsoft.com/office/powerpoint/2010/main" val="33082938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100" dirty="0">
                <a:solidFill>
                  <a:srgbClr val="000000"/>
                </a:solidFill>
                <a:latin typeface="Calibri" panose="020F0502020204030204" pitchFamily="34" charset="0"/>
              </a:rPr>
              <a:t/>
            </a:r>
            <a:br>
              <a:rPr lang="en-US" sz="1100" dirty="0">
                <a:solidFill>
                  <a:srgbClr val="000000"/>
                </a:solidFill>
                <a:latin typeface="Calibri" panose="020F0502020204030204" pitchFamily="34" charset="0"/>
              </a:rPr>
            </a:br>
            <a:r>
              <a:rPr lang="en-US" b="1" dirty="0" smtClean="0">
                <a:ln>
                  <a:solidFill>
                    <a:schemeClr val="tx1"/>
                  </a:solidFill>
                </a:ln>
                <a:solidFill>
                  <a:schemeClr val="accent3">
                    <a:lumMod val="60000"/>
                    <a:lumOff val="40000"/>
                  </a:schemeClr>
                </a:solidFill>
                <a:latin typeface="Calibri" panose="020F0502020204030204" pitchFamily="34" charset="0"/>
              </a:rPr>
              <a:t>7. Glucose </a:t>
            </a:r>
            <a:r>
              <a:rPr lang="en-US" b="1" dirty="0">
                <a:ln>
                  <a:solidFill>
                    <a:schemeClr val="tx1"/>
                  </a:solidFill>
                </a:ln>
                <a:solidFill>
                  <a:schemeClr val="accent3">
                    <a:lumMod val="60000"/>
                    <a:lumOff val="40000"/>
                  </a:schemeClr>
                </a:solidFill>
                <a:latin typeface="Calibri" panose="020F0502020204030204" pitchFamily="34" charset="0"/>
              </a:rPr>
              <a:t>Fermentation &amp; Gas Production </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p:txBody>
          <a:bodyPr>
            <a:normAutofit fontScale="85000" lnSpcReduction="20000"/>
          </a:bodyPr>
          <a:lstStyle/>
          <a:p>
            <a:pPr marL="0" indent="0">
              <a:buNone/>
            </a:pPr>
            <a:endParaRPr lang="en-US" sz="1600" dirty="0"/>
          </a:p>
          <a:p>
            <a:r>
              <a:rPr lang="en-US" sz="3200" dirty="0">
                <a:solidFill>
                  <a:srgbClr val="000099"/>
                </a:solidFill>
              </a:rPr>
              <a:t>Property it tests for: </a:t>
            </a:r>
            <a:r>
              <a:rPr lang="en-US" dirty="0">
                <a:solidFill>
                  <a:srgbClr val="000000"/>
                </a:solidFill>
              </a:rPr>
              <a:t>This test is done to help differentiate species of the family </a:t>
            </a:r>
            <a:r>
              <a:rPr lang="en-US" i="1" dirty="0" err="1">
                <a:solidFill>
                  <a:srgbClr val="000000"/>
                </a:solidFill>
              </a:rPr>
              <a:t>Enterobacteriaceae</a:t>
            </a:r>
            <a:r>
              <a:rPr lang="en-US" i="1" dirty="0">
                <a:solidFill>
                  <a:srgbClr val="000000"/>
                </a:solidFill>
              </a:rPr>
              <a:t>. </a:t>
            </a:r>
            <a:r>
              <a:rPr lang="en-US" dirty="0">
                <a:solidFill>
                  <a:srgbClr val="000000"/>
                </a:solidFill>
              </a:rPr>
              <a:t>This tests for the bacteria’s ability to ferment glucose and produce gas and/or an acid end-product.. </a:t>
            </a:r>
          </a:p>
          <a:p>
            <a:r>
              <a:rPr lang="en-US" sz="3200" dirty="0" smtClean="0">
                <a:solidFill>
                  <a:srgbClr val="000099"/>
                </a:solidFill>
              </a:rPr>
              <a:t>Media </a:t>
            </a:r>
            <a:r>
              <a:rPr lang="en-US" sz="3200" dirty="0">
                <a:solidFill>
                  <a:srgbClr val="000099"/>
                </a:solidFill>
              </a:rPr>
              <a:t>and Reagents Used: </a:t>
            </a:r>
            <a:r>
              <a:rPr lang="en-US" dirty="0">
                <a:solidFill>
                  <a:srgbClr val="000000"/>
                </a:solidFill>
              </a:rPr>
              <a:t>Glucose broth contains beef extract, gelatin peptone, and glucose. A phenol red indicator is added to indicate an acid end-product. A Durham tube is added to indicate gas production. </a:t>
            </a:r>
          </a:p>
          <a:p>
            <a:r>
              <a:rPr lang="en-US" sz="3200" dirty="0" smtClean="0">
                <a:solidFill>
                  <a:srgbClr val="000099"/>
                </a:solidFill>
              </a:rPr>
              <a:t>How </a:t>
            </a:r>
            <a:r>
              <a:rPr lang="en-US" sz="3200" dirty="0">
                <a:solidFill>
                  <a:srgbClr val="000099"/>
                </a:solidFill>
              </a:rPr>
              <a:t>to Perform Test: </a:t>
            </a:r>
            <a:r>
              <a:rPr lang="en-US" dirty="0">
                <a:solidFill>
                  <a:srgbClr val="000000"/>
                </a:solidFill>
              </a:rPr>
              <a:t>Inoculate broth with inoculating loop. </a:t>
            </a:r>
          </a:p>
          <a:p>
            <a:r>
              <a:rPr lang="en-US" dirty="0" smtClean="0">
                <a:solidFill>
                  <a:srgbClr val="000099"/>
                </a:solidFill>
              </a:rPr>
              <a:t>Results </a:t>
            </a:r>
            <a:endParaRPr lang="en-US" dirty="0">
              <a:solidFill>
                <a:srgbClr val="000099"/>
              </a:solidFill>
            </a:endParaRPr>
          </a:p>
          <a:p>
            <a:r>
              <a:rPr lang="en-US" dirty="0" smtClean="0">
                <a:solidFill>
                  <a:srgbClr val="000000"/>
                </a:solidFill>
              </a:rPr>
              <a:t>A </a:t>
            </a:r>
            <a:r>
              <a:rPr lang="en-US" dirty="0">
                <a:solidFill>
                  <a:srgbClr val="000000"/>
                </a:solidFill>
              </a:rPr>
              <a:t>positive result for acid is yellow after indicator is added (indicating glucose fermentation) </a:t>
            </a:r>
          </a:p>
          <a:p>
            <a:r>
              <a:rPr lang="en-US" dirty="0" smtClean="0">
                <a:solidFill>
                  <a:srgbClr val="000000"/>
                </a:solidFill>
              </a:rPr>
              <a:t>A </a:t>
            </a:r>
            <a:r>
              <a:rPr lang="en-US" dirty="0">
                <a:solidFill>
                  <a:srgbClr val="000000"/>
                </a:solidFill>
              </a:rPr>
              <a:t>positive result for gas is a bubble in the Durham tube. </a:t>
            </a:r>
          </a:p>
          <a:p>
            <a:r>
              <a:rPr lang="en-US" dirty="0" smtClean="0">
                <a:solidFill>
                  <a:srgbClr val="000000"/>
                </a:solidFill>
              </a:rPr>
              <a:t>A </a:t>
            </a:r>
            <a:r>
              <a:rPr lang="en-US" dirty="0">
                <a:solidFill>
                  <a:srgbClr val="000000"/>
                </a:solidFill>
              </a:rPr>
              <a:t>completely negative result has no color change or reddish color and no bubble. </a:t>
            </a:r>
          </a:p>
          <a:p>
            <a:endParaRPr lang="en-US" dirty="0"/>
          </a:p>
        </p:txBody>
      </p:sp>
    </p:spTree>
    <p:extLst>
      <p:ext uri="{BB962C8B-B14F-4D97-AF65-F5344CB8AC3E}">
        <p14:creationId xmlns:p14="http://schemas.microsoft.com/office/powerpoint/2010/main" val="31448779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838200" y="2914649"/>
            <a:ext cx="4743450" cy="3262313"/>
          </a:xfrm>
        </p:spPr>
        <p:txBody>
          <a:bodyPr>
            <a:normAutofit fontScale="77500" lnSpcReduction="20000"/>
          </a:bodyPr>
          <a:lstStyle/>
          <a:p>
            <a:r>
              <a:rPr lang="en-US" dirty="0" smtClean="0"/>
              <a:t>From </a:t>
            </a:r>
            <a:r>
              <a:rPr lang="en-US" dirty="0"/>
              <a:t>left to right: </a:t>
            </a:r>
            <a:endParaRPr lang="en-US" dirty="0" smtClean="0"/>
          </a:p>
          <a:p>
            <a:r>
              <a:rPr lang="en-US" dirty="0" err="1" smtClean="0"/>
              <a:t>uninoculated</a:t>
            </a:r>
            <a:r>
              <a:rPr lang="en-US" dirty="0" smtClean="0"/>
              <a:t> </a:t>
            </a:r>
            <a:r>
              <a:rPr lang="en-US" dirty="0"/>
              <a:t>tube; </a:t>
            </a:r>
            <a:endParaRPr lang="en-US" dirty="0" smtClean="0"/>
          </a:p>
          <a:p>
            <a:r>
              <a:rPr lang="en-US" i="1" dirty="0" smtClean="0"/>
              <a:t>Escherichia </a:t>
            </a:r>
            <a:r>
              <a:rPr lang="en-US" i="1" dirty="0"/>
              <a:t>coli</a:t>
            </a:r>
            <a:r>
              <a:rPr lang="en-US" dirty="0"/>
              <a:t>, a glucose fermenter with gas production (visible air bubble in the inverted Durham tube); </a:t>
            </a:r>
            <a:endParaRPr lang="en-US" dirty="0" smtClean="0"/>
          </a:p>
          <a:p>
            <a:r>
              <a:rPr lang="en-US" i="1" dirty="0" err="1" smtClean="0"/>
              <a:t>Shigella</a:t>
            </a:r>
            <a:r>
              <a:rPr lang="en-US" i="1" dirty="0" smtClean="0"/>
              <a:t> </a:t>
            </a:r>
            <a:r>
              <a:rPr lang="en-US" i="1" dirty="0" err="1"/>
              <a:t>sonnei</a:t>
            </a:r>
            <a:r>
              <a:rPr lang="en-US" dirty="0"/>
              <a:t>, a glucose fermenter without gas production (no visible air bubble in the inverted Durham tube); </a:t>
            </a:r>
            <a:endParaRPr lang="en-US" dirty="0" smtClean="0"/>
          </a:p>
          <a:p>
            <a:r>
              <a:rPr lang="en-US" i="1" dirty="0" smtClean="0"/>
              <a:t>Pseudomonas </a:t>
            </a:r>
            <a:r>
              <a:rPr lang="en-US" i="1" dirty="0"/>
              <a:t>aeruginosa</a:t>
            </a:r>
            <a:r>
              <a:rPr lang="en-US" dirty="0"/>
              <a:t>, </a:t>
            </a:r>
            <a:r>
              <a:rPr lang="en-US" dirty="0" err="1"/>
              <a:t>nonfermenter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608" y="2559948"/>
            <a:ext cx="5677392" cy="4298052"/>
          </a:xfrm>
          <a:prstGeom prst="rect">
            <a:avLst/>
          </a:prstGeom>
        </p:spPr>
      </p:pic>
    </p:spTree>
    <p:extLst>
      <p:ext uri="{BB962C8B-B14F-4D97-AF65-F5344CB8AC3E}">
        <p14:creationId xmlns:p14="http://schemas.microsoft.com/office/powerpoint/2010/main" val="22139598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8. Triple </a:t>
            </a:r>
            <a:r>
              <a:rPr lang="en-US" b="1" dirty="0">
                <a:ln>
                  <a:solidFill>
                    <a:schemeClr val="tx1"/>
                  </a:solidFill>
                </a:ln>
                <a:solidFill>
                  <a:schemeClr val="accent3">
                    <a:lumMod val="60000"/>
                    <a:lumOff val="40000"/>
                  </a:schemeClr>
                </a:solidFill>
              </a:rPr>
              <a:t>sugar </a:t>
            </a:r>
            <a:r>
              <a:rPr lang="en-US" b="1" dirty="0" smtClean="0">
                <a:ln>
                  <a:solidFill>
                    <a:schemeClr val="tx1"/>
                  </a:solidFill>
                </a:ln>
                <a:solidFill>
                  <a:schemeClr val="accent3">
                    <a:lumMod val="60000"/>
                    <a:lumOff val="40000"/>
                  </a:schemeClr>
                </a:solidFill>
              </a:rPr>
              <a:t>iron (</a:t>
            </a:r>
            <a:r>
              <a:rPr lang="en-US" b="1" dirty="0">
                <a:ln>
                  <a:solidFill>
                    <a:schemeClr val="tx1"/>
                  </a:solidFill>
                </a:ln>
                <a:solidFill>
                  <a:schemeClr val="accent3">
                    <a:lumMod val="60000"/>
                    <a:lumOff val="40000"/>
                  </a:schemeClr>
                </a:solidFill>
              </a:rPr>
              <a:t>TSI) </a:t>
            </a:r>
            <a:r>
              <a:rPr lang="en-US" b="1" dirty="0" smtClean="0">
                <a:ln>
                  <a:solidFill>
                    <a:schemeClr val="tx1"/>
                  </a:solidFill>
                </a:ln>
                <a:solidFill>
                  <a:schemeClr val="accent3">
                    <a:lumMod val="60000"/>
                    <a:lumOff val="40000"/>
                  </a:schemeClr>
                </a:solidFill>
              </a:rPr>
              <a:t>test</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a:xfrm>
            <a:off x="342899" y="1854200"/>
            <a:ext cx="11668125" cy="4351338"/>
          </a:xfrm>
        </p:spPr>
        <p:txBody>
          <a:bodyPr>
            <a:normAutofit lnSpcReduction="10000"/>
          </a:bodyPr>
          <a:lstStyle/>
          <a:p>
            <a:r>
              <a:rPr lang="en-US" b="1" dirty="0" smtClean="0"/>
              <a:t>TSI</a:t>
            </a:r>
            <a:r>
              <a:rPr lang="en-US" dirty="0"/>
              <a:t> is used for the presumptive </a:t>
            </a:r>
            <a:r>
              <a:rPr lang="en-US" b="1" dirty="0"/>
              <a:t>identification </a:t>
            </a:r>
            <a:r>
              <a:rPr lang="en-US" b="1" dirty="0" smtClean="0"/>
              <a:t>of </a:t>
            </a:r>
            <a:r>
              <a:rPr lang="en-US" b="1" dirty="0" err="1" smtClean="0"/>
              <a:t>Enterobacteriaceae</a:t>
            </a:r>
            <a:r>
              <a:rPr lang="en-US" dirty="0"/>
              <a:t> based on the </a:t>
            </a:r>
            <a:r>
              <a:rPr lang="en-US" b="1" dirty="0"/>
              <a:t>fermentation</a:t>
            </a:r>
            <a:r>
              <a:rPr lang="en-US" dirty="0"/>
              <a:t> of </a:t>
            </a:r>
            <a:r>
              <a:rPr lang="en-US" u="sng" dirty="0"/>
              <a:t>glucose, lactose, sucrose and the production of gas and H2S</a:t>
            </a:r>
            <a:r>
              <a:rPr lang="en-US" u="sng" dirty="0" smtClean="0"/>
              <a:t>.</a:t>
            </a:r>
          </a:p>
          <a:p>
            <a:pPr marL="0" indent="0">
              <a:buNone/>
            </a:pPr>
            <a:r>
              <a:rPr lang="en-US" dirty="0" smtClean="0"/>
              <a:t>Procedure:</a:t>
            </a:r>
            <a:endParaRPr lang="en-US" dirty="0"/>
          </a:p>
          <a:p>
            <a:pPr marL="514350" indent="-514350">
              <a:buFont typeface="+mj-lt"/>
              <a:buAutoNum type="arabicPeriod"/>
            </a:pPr>
            <a:r>
              <a:rPr lang="en-US" dirty="0"/>
              <a:t>Obtain a slant of TSIA.</a:t>
            </a:r>
          </a:p>
          <a:p>
            <a:pPr marL="514350" indent="-514350">
              <a:buFont typeface="+mj-lt"/>
              <a:buAutoNum type="arabicPeriod"/>
            </a:pPr>
            <a:r>
              <a:rPr lang="en-US" dirty="0"/>
              <a:t>Using an inoculating needle, stab your assigned organism into the butt of the TSIA slant. As you remove the inoculating needle, drag it in a zigzag pattern up the surface of the slant portion of the tube.</a:t>
            </a:r>
          </a:p>
          <a:p>
            <a:pPr marL="514350" indent="-514350">
              <a:buFont typeface="+mj-lt"/>
              <a:buAutoNum type="arabicPeriod"/>
            </a:pPr>
            <a:r>
              <a:rPr lang="en-US" dirty="0"/>
              <a:t>Incubate the slant for 24-48 hours.</a:t>
            </a:r>
          </a:p>
          <a:p>
            <a:pPr marL="514350" indent="-514350">
              <a:buFont typeface="+mj-lt"/>
              <a:buAutoNum type="arabicPeriod"/>
            </a:pPr>
            <a:r>
              <a:rPr lang="en-US" dirty="0"/>
              <a:t>After the incubation period, record any changes in the tube.</a:t>
            </a:r>
          </a:p>
        </p:txBody>
      </p:sp>
      <p:pic>
        <p:nvPicPr>
          <p:cNvPr id="4" name="Picture 3"/>
          <p:cNvPicPr>
            <a:picLocks noChangeAspect="1"/>
          </p:cNvPicPr>
          <p:nvPr/>
        </p:nvPicPr>
        <p:blipFill>
          <a:blip r:embed="rId2"/>
          <a:stretch>
            <a:fillRect/>
          </a:stretch>
        </p:blipFill>
        <p:spPr>
          <a:xfrm>
            <a:off x="10191750" y="4857750"/>
            <a:ext cx="2000250" cy="2000250"/>
          </a:xfrm>
          <a:prstGeom prst="rect">
            <a:avLst/>
          </a:prstGeom>
        </p:spPr>
      </p:pic>
    </p:spTree>
    <p:extLst>
      <p:ext uri="{BB962C8B-B14F-4D97-AF65-F5344CB8AC3E}">
        <p14:creationId xmlns:p14="http://schemas.microsoft.com/office/powerpoint/2010/main" val="9871405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0463" r="7306"/>
          <a:stretch/>
        </p:blipFill>
        <p:spPr>
          <a:xfrm>
            <a:off x="4257675" y="425450"/>
            <a:ext cx="7934325" cy="6432550"/>
          </a:xfrm>
        </p:spPr>
      </p:pic>
      <p:sp>
        <p:nvSpPr>
          <p:cNvPr id="5" name="Rectangle 4"/>
          <p:cNvSpPr/>
          <p:nvPr/>
        </p:nvSpPr>
        <p:spPr>
          <a:xfrm>
            <a:off x="213302" y="2995394"/>
            <a:ext cx="3564887" cy="646331"/>
          </a:xfrm>
          <a:prstGeom prst="rect">
            <a:avLst/>
          </a:prstGeom>
        </p:spPr>
        <p:txBody>
          <a:bodyPr wrap="none">
            <a:spAutoFit/>
          </a:bodyPr>
          <a:lstStyle/>
          <a:p>
            <a:r>
              <a:rPr lang="en-US" b="1" dirty="0" smtClean="0">
                <a:solidFill>
                  <a:srgbClr val="FF0000"/>
                </a:solidFill>
              </a:rPr>
              <a:t>RED= Alkaline=K = No fermentation</a:t>
            </a:r>
          </a:p>
          <a:p>
            <a:r>
              <a:rPr lang="en-US" b="1" dirty="0" smtClean="0">
                <a:solidFill>
                  <a:srgbClr val="E6B500"/>
                </a:solidFill>
              </a:rPr>
              <a:t>Yellow=</a:t>
            </a:r>
            <a:r>
              <a:rPr lang="en-US" b="1" dirty="0" err="1" smtClean="0">
                <a:solidFill>
                  <a:srgbClr val="E6B500"/>
                </a:solidFill>
              </a:rPr>
              <a:t>Acedic</a:t>
            </a:r>
            <a:r>
              <a:rPr lang="en-US" b="1" dirty="0" smtClean="0">
                <a:solidFill>
                  <a:srgbClr val="E6B500"/>
                </a:solidFill>
              </a:rPr>
              <a:t>=A=Fermentation</a:t>
            </a:r>
            <a:endParaRPr lang="en-US" b="1" dirty="0">
              <a:solidFill>
                <a:srgbClr val="E6B500"/>
              </a:solidFill>
            </a:endParaRPr>
          </a:p>
        </p:txBody>
      </p:sp>
    </p:spTree>
    <p:extLst>
      <p:ext uri="{BB962C8B-B14F-4D97-AF65-F5344CB8AC3E}">
        <p14:creationId xmlns:p14="http://schemas.microsoft.com/office/powerpoint/2010/main" val="25538389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5755" y="28881"/>
            <a:ext cx="8107419" cy="6829119"/>
          </a:xfrm>
        </p:spPr>
      </p:pic>
    </p:spTree>
    <p:extLst>
      <p:ext uri="{BB962C8B-B14F-4D97-AF65-F5344CB8AC3E}">
        <p14:creationId xmlns:p14="http://schemas.microsoft.com/office/powerpoint/2010/main" val="2415369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4" y="0"/>
            <a:ext cx="10550769" cy="6858000"/>
          </a:xfrm>
          <a:prstGeom prst="rect">
            <a:avLst/>
          </a:prstGeom>
        </p:spPr>
      </p:pic>
    </p:spTree>
    <p:extLst>
      <p:ext uri="{BB962C8B-B14F-4D97-AF65-F5344CB8AC3E}">
        <p14:creationId xmlns:p14="http://schemas.microsoft.com/office/powerpoint/2010/main" val="15875282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9. Indole </a:t>
            </a:r>
            <a:r>
              <a:rPr lang="en-US" b="1" dirty="0">
                <a:ln>
                  <a:solidFill>
                    <a:schemeClr val="tx1"/>
                  </a:solidFill>
                </a:ln>
                <a:solidFill>
                  <a:schemeClr val="accent3">
                    <a:lumMod val="60000"/>
                    <a:lumOff val="40000"/>
                  </a:schemeClr>
                </a:solidFill>
              </a:rPr>
              <a:t>Test</a:t>
            </a:r>
          </a:p>
        </p:txBody>
      </p:sp>
      <p:sp>
        <p:nvSpPr>
          <p:cNvPr id="3" name="Content Placeholder 2"/>
          <p:cNvSpPr>
            <a:spLocks noGrp="1"/>
          </p:cNvSpPr>
          <p:nvPr>
            <p:ph idx="1"/>
          </p:nvPr>
        </p:nvSpPr>
        <p:spPr/>
        <p:txBody>
          <a:bodyPr/>
          <a:lstStyle/>
          <a:p>
            <a:pPr marL="0" indent="0">
              <a:buNone/>
            </a:pPr>
            <a:endParaRPr lang="en-US" sz="1400" dirty="0"/>
          </a:p>
          <a:p>
            <a:r>
              <a:rPr lang="en-US" sz="3600" dirty="0" smtClean="0">
                <a:solidFill>
                  <a:srgbClr val="000099"/>
                </a:solidFill>
              </a:rPr>
              <a:t>Property </a:t>
            </a:r>
            <a:r>
              <a:rPr lang="en-US" sz="3600" dirty="0">
                <a:solidFill>
                  <a:srgbClr val="000099"/>
                </a:solidFill>
              </a:rPr>
              <a:t>it tests for: </a:t>
            </a:r>
            <a:r>
              <a:rPr lang="en-US" sz="3200" dirty="0">
                <a:solidFill>
                  <a:srgbClr val="000000"/>
                </a:solidFill>
              </a:rPr>
              <a:t>This test is performed to help differentiate species of the family </a:t>
            </a:r>
            <a:r>
              <a:rPr lang="en-US" sz="3200" i="1" dirty="0" err="1">
                <a:solidFill>
                  <a:srgbClr val="000000"/>
                </a:solidFill>
              </a:rPr>
              <a:t>Enterobacteriaceae</a:t>
            </a:r>
            <a:r>
              <a:rPr lang="en-US" sz="3200" i="1" dirty="0">
                <a:solidFill>
                  <a:srgbClr val="000000"/>
                </a:solidFill>
              </a:rPr>
              <a:t>. </a:t>
            </a:r>
            <a:endParaRPr lang="en-US" sz="3200" dirty="0">
              <a:solidFill>
                <a:srgbClr val="000000"/>
              </a:solidFill>
            </a:endParaRPr>
          </a:p>
          <a:p>
            <a:r>
              <a:rPr lang="en-US" sz="3200" dirty="0" smtClean="0">
                <a:solidFill>
                  <a:srgbClr val="000099"/>
                </a:solidFill>
              </a:rPr>
              <a:t>Media </a:t>
            </a:r>
            <a:r>
              <a:rPr lang="en-US" sz="3200" dirty="0">
                <a:solidFill>
                  <a:srgbClr val="000099"/>
                </a:solidFill>
              </a:rPr>
              <a:t>and Reagents Used: </a:t>
            </a:r>
            <a:r>
              <a:rPr lang="en-US" dirty="0" err="1">
                <a:solidFill>
                  <a:srgbClr val="000000"/>
                </a:solidFill>
              </a:rPr>
              <a:t>Tryptone</a:t>
            </a:r>
            <a:r>
              <a:rPr lang="en-US" dirty="0">
                <a:solidFill>
                  <a:srgbClr val="000000"/>
                </a:solidFill>
              </a:rPr>
              <a:t> broth contains tryptophan. </a:t>
            </a:r>
            <a:r>
              <a:rPr lang="en-US" dirty="0" err="1">
                <a:solidFill>
                  <a:srgbClr val="000000"/>
                </a:solidFill>
              </a:rPr>
              <a:t>Kovac’s</a:t>
            </a:r>
            <a:r>
              <a:rPr lang="en-US" dirty="0">
                <a:solidFill>
                  <a:srgbClr val="000000"/>
                </a:solidFill>
              </a:rPr>
              <a:t> reagent—contains hydrochloric acid, </a:t>
            </a:r>
            <a:r>
              <a:rPr lang="en-US" dirty="0" err="1">
                <a:solidFill>
                  <a:srgbClr val="000000"/>
                </a:solidFill>
              </a:rPr>
              <a:t>dimethylaminobenzaldehyde</a:t>
            </a:r>
            <a:r>
              <a:rPr lang="en-US" dirty="0">
                <a:solidFill>
                  <a:srgbClr val="000000"/>
                </a:solidFill>
              </a:rPr>
              <a:t>, and amyl alcohol—yellow in color. </a:t>
            </a:r>
          </a:p>
          <a:p>
            <a:r>
              <a:rPr lang="en-US" dirty="0" smtClean="0">
                <a:solidFill>
                  <a:srgbClr val="000099"/>
                </a:solidFill>
              </a:rPr>
              <a:t>How </a:t>
            </a:r>
            <a:r>
              <a:rPr lang="en-US" dirty="0">
                <a:solidFill>
                  <a:srgbClr val="000099"/>
                </a:solidFill>
              </a:rPr>
              <a:t>to Perform Test: </a:t>
            </a:r>
            <a:r>
              <a:rPr lang="en-US" sz="2400" dirty="0">
                <a:solidFill>
                  <a:srgbClr val="000000"/>
                </a:solidFill>
              </a:rPr>
              <a:t>Inoculate </a:t>
            </a:r>
            <a:r>
              <a:rPr lang="en-US" sz="2400" dirty="0" err="1">
                <a:solidFill>
                  <a:srgbClr val="000000"/>
                </a:solidFill>
              </a:rPr>
              <a:t>Tryptone</a:t>
            </a:r>
            <a:r>
              <a:rPr lang="en-US" sz="2400" dirty="0">
                <a:solidFill>
                  <a:srgbClr val="000000"/>
                </a:solidFill>
              </a:rPr>
              <a:t> broth with inoculating loop. </a:t>
            </a:r>
          </a:p>
          <a:p>
            <a:r>
              <a:rPr lang="en-US" dirty="0" smtClean="0">
                <a:solidFill>
                  <a:srgbClr val="000099"/>
                </a:solidFill>
              </a:rPr>
              <a:t>Reading </a:t>
            </a:r>
            <a:r>
              <a:rPr lang="en-US" dirty="0">
                <a:solidFill>
                  <a:srgbClr val="000099"/>
                </a:solidFill>
              </a:rPr>
              <a:t>Results: </a:t>
            </a:r>
            <a:r>
              <a:rPr lang="en-US" sz="2400" dirty="0" err="1">
                <a:solidFill>
                  <a:srgbClr val="000000"/>
                </a:solidFill>
              </a:rPr>
              <a:t>Kovac’s</a:t>
            </a:r>
            <a:r>
              <a:rPr lang="en-US" sz="2400" dirty="0">
                <a:solidFill>
                  <a:srgbClr val="000000"/>
                </a:solidFill>
              </a:rPr>
              <a:t> reagent reacts with indole and creates a red color at the top part of the test tube. </a:t>
            </a:r>
          </a:p>
        </p:txBody>
      </p:sp>
    </p:spTree>
    <p:extLst>
      <p:ext uri="{BB962C8B-B14F-4D97-AF65-F5344CB8AC3E}">
        <p14:creationId xmlns:p14="http://schemas.microsoft.com/office/powerpoint/2010/main" val="2029404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14608"/>
          <a:stretch/>
        </p:blipFill>
        <p:spPr>
          <a:xfrm>
            <a:off x="2681903" y="0"/>
            <a:ext cx="9510097" cy="6781800"/>
          </a:xfrm>
        </p:spPr>
      </p:pic>
      <p:sp>
        <p:nvSpPr>
          <p:cNvPr id="7" name="TextBox 6"/>
          <p:cNvSpPr txBox="1"/>
          <p:nvPr/>
        </p:nvSpPr>
        <p:spPr>
          <a:xfrm>
            <a:off x="198120" y="3122295"/>
            <a:ext cx="2023696" cy="400110"/>
          </a:xfrm>
          <a:prstGeom prst="rect">
            <a:avLst/>
          </a:prstGeom>
          <a:noFill/>
        </p:spPr>
        <p:txBody>
          <a:bodyPr wrap="none" rtlCol="0">
            <a:spAutoFit/>
          </a:bodyPr>
          <a:lstStyle/>
          <a:p>
            <a:r>
              <a:rPr lang="en-US" sz="2000" b="1" dirty="0" smtClean="0"/>
              <a:t>Microscope parts</a:t>
            </a:r>
            <a:endParaRPr lang="en-US" sz="2000" b="1" dirty="0"/>
          </a:p>
        </p:txBody>
      </p:sp>
    </p:spTree>
    <p:extLst>
      <p:ext uri="{BB962C8B-B14F-4D97-AF65-F5344CB8AC3E}">
        <p14:creationId xmlns:p14="http://schemas.microsoft.com/office/powerpoint/2010/main" val="9779824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04" y="1162050"/>
            <a:ext cx="9585656" cy="5601494"/>
          </a:xfrm>
        </p:spPr>
      </p:pic>
      <p:pic>
        <p:nvPicPr>
          <p:cNvPr id="5" name="Picture 4"/>
          <p:cNvPicPr>
            <a:picLocks noChangeAspect="1"/>
          </p:cNvPicPr>
          <p:nvPr/>
        </p:nvPicPr>
        <p:blipFill>
          <a:blip r:embed="rId3"/>
          <a:stretch>
            <a:fillRect/>
          </a:stretch>
        </p:blipFill>
        <p:spPr>
          <a:xfrm>
            <a:off x="9719861" y="4462061"/>
            <a:ext cx="2472212" cy="2472212"/>
          </a:xfrm>
          <a:prstGeom prst="rect">
            <a:avLst/>
          </a:prstGeom>
        </p:spPr>
      </p:pic>
    </p:spTree>
    <p:extLst>
      <p:ext uri="{BB962C8B-B14F-4D97-AF65-F5344CB8AC3E}">
        <p14:creationId xmlns:p14="http://schemas.microsoft.com/office/powerpoint/2010/main" val="269860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10. Methyl Red / </a:t>
            </a:r>
            <a:r>
              <a:rPr lang="en-US" b="1" dirty="0" err="1" smtClean="0">
                <a:ln>
                  <a:solidFill>
                    <a:schemeClr val="tx1"/>
                  </a:solidFill>
                </a:ln>
                <a:solidFill>
                  <a:schemeClr val="accent3">
                    <a:lumMod val="60000"/>
                    <a:lumOff val="40000"/>
                  </a:schemeClr>
                </a:solidFill>
              </a:rPr>
              <a:t>Voges</a:t>
            </a:r>
            <a:r>
              <a:rPr lang="en-US" b="1" dirty="0" smtClean="0">
                <a:ln>
                  <a:solidFill>
                    <a:schemeClr val="tx1"/>
                  </a:solidFill>
                </a:ln>
                <a:solidFill>
                  <a:schemeClr val="accent3">
                    <a:lumMod val="60000"/>
                    <a:lumOff val="40000"/>
                  </a:schemeClr>
                </a:solidFill>
              </a:rPr>
              <a:t> </a:t>
            </a:r>
            <a:r>
              <a:rPr lang="en-US" b="1" dirty="0" err="1">
                <a:ln>
                  <a:solidFill>
                    <a:schemeClr val="tx1"/>
                  </a:solidFill>
                </a:ln>
                <a:solidFill>
                  <a:schemeClr val="accent3">
                    <a:lumMod val="60000"/>
                    <a:lumOff val="40000"/>
                  </a:schemeClr>
                </a:solidFill>
              </a:rPr>
              <a:t>Proskauer</a:t>
            </a:r>
            <a:r>
              <a:rPr lang="en-US" b="1" dirty="0">
                <a:ln>
                  <a:solidFill>
                    <a:schemeClr val="tx1"/>
                  </a:solidFill>
                </a:ln>
                <a:solidFill>
                  <a:schemeClr val="accent3">
                    <a:lumMod val="60000"/>
                    <a:lumOff val="40000"/>
                  </a:schemeClr>
                </a:solidFill>
              </a:rPr>
              <a:t> (MR/VP</a:t>
            </a:r>
            <a:r>
              <a:rPr lang="en-US" b="1" dirty="0" smtClean="0">
                <a:ln>
                  <a:solidFill>
                    <a:schemeClr val="tx1"/>
                  </a:solidFill>
                </a:ln>
                <a:solidFill>
                  <a:schemeClr val="accent3">
                    <a:lumMod val="60000"/>
                    <a:lumOff val="40000"/>
                  </a:schemeClr>
                </a:solidFill>
              </a:rPr>
              <a:t>)</a:t>
            </a:r>
            <a:endParaRPr lang="en-US" b="1" dirty="0">
              <a:ln>
                <a:solidFill>
                  <a:schemeClr val="tx1"/>
                </a:solidFill>
              </a:ln>
              <a:solidFill>
                <a:schemeClr val="accent3">
                  <a:lumMod val="60000"/>
                  <a:lumOff val="40000"/>
                </a:schemeClr>
              </a:solidFill>
            </a:endParaRPr>
          </a:p>
        </p:txBody>
      </p:sp>
      <p:sp>
        <p:nvSpPr>
          <p:cNvPr id="3" name="Content Placeholder 2"/>
          <p:cNvSpPr>
            <a:spLocks noGrp="1"/>
          </p:cNvSpPr>
          <p:nvPr>
            <p:ph idx="1"/>
          </p:nvPr>
        </p:nvSpPr>
        <p:spPr>
          <a:xfrm>
            <a:off x="838200" y="1825624"/>
            <a:ext cx="10515600" cy="4822825"/>
          </a:xfrm>
        </p:spPr>
        <p:txBody>
          <a:bodyPr>
            <a:normAutofit fontScale="92500" lnSpcReduction="20000"/>
          </a:bodyPr>
          <a:lstStyle/>
          <a:p>
            <a:pPr marL="0" indent="0">
              <a:buNone/>
            </a:pPr>
            <a:endParaRPr lang="en-US" sz="1600" dirty="0"/>
          </a:p>
          <a:p>
            <a:r>
              <a:rPr lang="en-US" dirty="0">
                <a:solidFill>
                  <a:srgbClr val="000099"/>
                </a:solidFill>
              </a:rPr>
              <a:t>Properties these test for: </a:t>
            </a:r>
            <a:r>
              <a:rPr lang="en-US" dirty="0">
                <a:solidFill>
                  <a:srgbClr val="000000"/>
                </a:solidFill>
              </a:rPr>
              <a:t>Both tests are used to differentiate species of the family </a:t>
            </a:r>
            <a:r>
              <a:rPr lang="en-US" i="1" dirty="0" err="1">
                <a:solidFill>
                  <a:srgbClr val="000000"/>
                </a:solidFill>
              </a:rPr>
              <a:t>Enterobacteriaceae</a:t>
            </a:r>
            <a:r>
              <a:rPr lang="en-US" i="1" dirty="0">
                <a:solidFill>
                  <a:srgbClr val="000000"/>
                </a:solidFill>
              </a:rPr>
              <a:t>. </a:t>
            </a:r>
            <a:endParaRPr lang="en-US" dirty="0">
              <a:solidFill>
                <a:srgbClr val="000000"/>
              </a:solidFill>
            </a:endParaRPr>
          </a:p>
          <a:p>
            <a:r>
              <a:rPr lang="en-US" dirty="0" smtClean="0">
                <a:solidFill>
                  <a:srgbClr val="000099"/>
                </a:solidFill>
              </a:rPr>
              <a:t>Media </a:t>
            </a:r>
            <a:r>
              <a:rPr lang="en-US" dirty="0">
                <a:solidFill>
                  <a:srgbClr val="000099"/>
                </a:solidFill>
              </a:rPr>
              <a:t>and Reagents Used: </a:t>
            </a:r>
          </a:p>
          <a:p>
            <a:r>
              <a:rPr lang="en-US" dirty="0" smtClean="0">
                <a:solidFill>
                  <a:srgbClr val="000000"/>
                </a:solidFill>
              </a:rPr>
              <a:t>Glucose </a:t>
            </a:r>
            <a:r>
              <a:rPr lang="en-US" dirty="0">
                <a:solidFill>
                  <a:srgbClr val="000000"/>
                </a:solidFill>
              </a:rPr>
              <a:t>Broth </a:t>
            </a:r>
          </a:p>
          <a:p>
            <a:r>
              <a:rPr lang="en-US" dirty="0" smtClean="0">
                <a:solidFill>
                  <a:srgbClr val="000000"/>
                </a:solidFill>
              </a:rPr>
              <a:t>Methyl </a:t>
            </a:r>
            <a:r>
              <a:rPr lang="en-US" dirty="0">
                <a:solidFill>
                  <a:srgbClr val="000000"/>
                </a:solidFill>
              </a:rPr>
              <a:t>Red indicator for acid </a:t>
            </a:r>
          </a:p>
          <a:p>
            <a:r>
              <a:rPr lang="en-US" dirty="0" err="1" smtClean="0">
                <a:solidFill>
                  <a:srgbClr val="000000"/>
                </a:solidFill>
              </a:rPr>
              <a:t>Voges</a:t>
            </a:r>
            <a:r>
              <a:rPr lang="en-US" dirty="0" smtClean="0">
                <a:solidFill>
                  <a:srgbClr val="000000"/>
                </a:solidFill>
              </a:rPr>
              <a:t> </a:t>
            </a:r>
            <a:r>
              <a:rPr lang="en-US" dirty="0" err="1">
                <a:solidFill>
                  <a:srgbClr val="000000"/>
                </a:solidFill>
              </a:rPr>
              <a:t>Proskauer</a:t>
            </a:r>
            <a:r>
              <a:rPr lang="en-US" dirty="0">
                <a:solidFill>
                  <a:srgbClr val="000000"/>
                </a:solidFill>
              </a:rPr>
              <a:t> reagents—A: 5% Alpha-Naphthol, &amp; ethanol, B: Potassium Hydroxide, &amp; Deionized Water. </a:t>
            </a:r>
          </a:p>
          <a:p>
            <a:r>
              <a:rPr lang="en-US" dirty="0" smtClean="0">
                <a:solidFill>
                  <a:srgbClr val="000099"/>
                </a:solidFill>
              </a:rPr>
              <a:t>How </a:t>
            </a:r>
            <a:r>
              <a:rPr lang="en-US" dirty="0">
                <a:solidFill>
                  <a:srgbClr val="000099"/>
                </a:solidFill>
              </a:rPr>
              <a:t>to Perform Tests: </a:t>
            </a:r>
            <a:r>
              <a:rPr lang="en-US" dirty="0">
                <a:solidFill>
                  <a:srgbClr val="000000"/>
                </a:solidFill>
              </a:rPr>
              <a:t>Inoculate 2 glucose broths with inoculating loop. After 48 hours of incubation, add a few drops of MR to one tube, and VP reagents to the other tube. </a:t>
            </a:r>
          </a:p>
          <a:p>
            <a:r>
              <a:rPr lang="en-US" dirty="0" smtClean="0">
                <a:solidFill>
                  <a:srgbClr val="000000"/>
                </a:solidFill>
              </a:rPr>
              <a:t>MR—tests </a:t>
            </a:r>
            <a:r>
              <a:rPr lang="en-US" dirty="0">
                <a:solidFill>
                  <a:srgbClr val="000000"/>
                </a:solidFill>
              </a:rPr>
              <a:t>for acid end products from glucose fermentation. </a:t>
            </a:r>
          </a:p>
          <a:p>
            <a:r>
              <a:rPr lang="en-US" dirty="0" smtClean="0">
                <a:solidFill>
                  <a:srgbClr val="000000"/>
                </a:solidFill>
              </a:rPr>
              <a:t>VP—tests </a:t>
            </a:r>
            <a:r>
              <a:rPr lang="en-US" dirty="0">
                <a:solidFill>
                  <a:srgbClr val="000000"/>
                </a:solidFill>
              </a:rPr>
              <a:t>for acetoin production from glucose fermentation. </a:t>
            </a:r>
          </a:p>
          <a:p>
            <a:endParaRPr lang="en-US" dirty="0"/>
          </a:p>
        </p:txBody>
      </p:sp>
    </p:spTree>
    <p:extLst>
      <p:ext uri="{BB962C8B-B14F-4D97-AF65-F5344CB8AC3E}">
        <p14:creationId xmlns:p14="http://schemas.microsoft.com/office/powerpoint/2010/main" val="42001912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MR/VP continued</a:t>
            </a:r>
          </a:p>
        </p:txBody>
      </p:sp>
      <p:pic>
        <p:nvPicPr>
          <p:cNvPr id="4" name="Content Placeholder 3"/>
          <p:cNvPicPr>
            <a:picLocks noGrp="1" noChangeAspect="1"/>
          </p:cNvPicPr>
          <p:nvPr>
            <p:ph idx="1"/>
          </p:nvPr>
        </p:nvPicPr>
        <p:blipFill>
          <a:blip r:embed="rId2"/>
          <a:stretch>
            <a:fillRect/>
          </a:stretch>
        </p:blipFill>
        <p:spPr>
          <a:xfrm>
            <a:off x="10229850" y="102216"/>
            <a:ext cx="1809751" cy="1809751"/>
          </a:xfrm>
          <a:prstGeom prst="rect">
            <a:avLst/>
          </a:prstGeom>
        </p:spPr>
      </p:pic>
      <p:sp>
        <p:nvSpPr>
          <p:cNvPr id="5" name="Rectangle 4"/>
          <p:cNvSpPr/>
          <p:nvPr/>
        </p:nvSpPr>
        <p:spPr>
          <a:xfrm>
            <a:off x="152399" y="1633944"/>
            <a:ext cx="11649075" cy="1323439"/>
          </a:xfrm>
          <a:prstGeom prst="rect">
            <a:avLst/>
          </a:prstGeom>
        </p:spPr>
        <p:txBody>
          <a:bodyPr wrap="square">
            <a:spAutoFit/>
          </a:bodyPr>
          <a:lstStyle/>
          <a:p>
            <a:r>
              <a:rPr lang="en-US" sz="2000" dirty="0"/>
              <a:t>Reading Results:</a:t>
            </a:r>
          </a:p>
          <a:p>
            <a:r>
              <a:rPr lang="en-US" sz="2000" dirty="0" smtClean="0"/>
              <a:t>MR</a:t>
            </a:r>
            <a:r>
              <a:rPr lang="en-US" sz="2000" dirty="0"/>
              <a:t>— a + result is red (indicating pH below 6) and a – result is yellow (indicating no acid production)</a:t>
            </a:r>
          </a:p>
          <a:p>
            <a:r>
              <a:rPr lang="en-US" sz="2000" dirty="0" smtClean="0"/>
              <a:t>VP—A </a:t>
            </a:r>
            <a:r>
              <a:rPr lang="en-US" sz="2000" dirty="0"/>
              <a:t>+ result is red after VP reagents are added (indicating the presence of acetoin) and a – result is no color change.</a:t>
            </a:r>
          </a:p>
        </p:txBody>
      </p:sp>
      <p:pic>
        <p:nvPicPr>
          <p:cNvPr id="6" name="Picture 5"/>
          <p:cNvPicPr>
            <a:picLocks noChangeAspect="1"/>
          </p:cNvPicPr>
          <p:nvPr/>
        </p:nvPicPr>
        <p:blipFill>
          <a:blip r:embed="rId3"/>
          <a:stretch>
            <a:fillRect/>
          </a:stretch>
        </p:blipFill>
        <p:spPr>
          <a:xfrm>
            <a:off x="732194" y="3051558"/>
            <a:ext cx="5071250" cy="3054574"/>
          </a:xfrm>
          <a:prstGeom prst="rect">
            <a:avLst/>
          </a:prstGeom>
        </p:spPr>
      </p:pic>
      <p:pic>
        <p:nvPicPr>
          <p:cNvPr id="7" name="Picture 6"/>
          <p:cNvPicPr>
            <a:picLocks noChangeAspect="1"/>
          </p:cNvPicPr>
          <p:nvPr/>
        </p:nvPicPr>
        <p:blipFill rotWithShape="1">
          <a:blip r:embed="rId4"/>
          <a:srcRect b="14072"/>
          <a:stretch/>
        </p:blipFill>
        <p:spPr>
          <a:xfrm>
            <a:off x="6707982" y="3051558"/>
            <a:ext cx="4844534" cy="3110951"/>
          </a:xfrm>
          <a:prstGeom prst="rect">
            <a:avLst/>
          </a:prstGeom>
        </p:spPr>
      </p:pic>
      <p:sp>
        <p:nvSpPr>
          <p:cNvPr id="8" name="Rectangle 7"/>
          <p:cNvSpPr/>
          <p:nvPr/>
        </p:nvSpPr>
        <p:spPr>
          <a:xfrm>
            <a:off x="1348224" y="6256684"/>
            <a:ext cx="2923301" cy="369332"/>
          </a:xfrm>
          <a:prstGeom prst="rect">
            <a:avLst/>
          </a:prstGeom>
        </p:spPr>
        <p:txBody>
          <a:bodyPr wrap="none">
            <a:spAutoFit/>
          </a:bodyPr>
          <a:lstStyle/>
          <a:p>
            <a:r>
              <a:rPr lang="en-US" dirty="0"/>
              <a:t>Methyl Red: left – and right +</a:t>
            </a:r>
          </a:p>
        </p:txBody>
      </p:sp>
      <p:sp>
        <p:nvSpPr>
          <p:cNvPr id="9" name="Rectangle 8"/>
          <p:cNvSpPr/>
          <p:nvPr/>
        </p:nvSpPr>
        <p:spPr>
          <a:xfrm>
            <a:off x="7989578" y="6256684"/>
            <a:ext cx="2099293" cy="369332"/>
          </a:xfrm>
          <a:prstGeom prst="rect">
            <a:avLst/>
          </a:prstGeom>
        </p:spPr>
        <p:txBody>
          <a:bodyPr wrap="none">
            <a:spAutoFit/>
          </a:bodyPr>
          <a:lstStyle/>
          <a:p>
            <a:r>
              <a:rPr lang="en-US" dirty="0"/>
              <a:t>VP: left + and right –</a:t>
            </a:r>
          </a:p>
        </p:txBody>
      </p:sp>
    </p:spTree>
    <p:extLst>
      <p:ext uri="{BB962C8B-B14F-4D97-AF65-F5344CB8AC3E}">
        <p14:creationId xmlns:p14="http://schemas.microsoft.com/office/powerpoint/2010/main" val="15624995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chemeClr val="accent3">
                    <a:lumMod val="60000"/>
                    <a:lumOff val="40000"/>
                  </a:schemeClr>
                </a:solidFill>
              </a:rPr>
              <a:t>11. Citrate </a:t>
            </a:r>
            <a:r>
              <a:rPr lang="en-US" b="1" dirty="0">
                <a:ln>
                  <a:solidFill>
                    <a:schemeClr val="tx1"/>
                  </a:solidFill>
                </a:ln>
                <a:solidFill>
                  <a:schemeClr val="accent3">
                    <a:lumMod val="60000"/>
                    <a:lumOff val="40000"/>
                  </a:schemeClr>
                </a:solidFill>
              </a:rPr>
              <a:t>Utilization test </a:t>
            </a:r>
          </a:p>
        </p:txBody>
      </p:sp>
      <p:sp>
        <p:nvSpPr>
          <p:cNvPr id="3" name="Content Placeholder 2"/>
          <p:cNvSpPr>
            <a:spLocks noGrp="1"/>
          </p:cNvSpPr>
          <p:nvPr>
            <p:ph idx="1"/>
          </p:nvPr>
        </p:nvSpPr>
        <p:spPr/>
        <p:txBody>
          <a:bodyPr>
            <a:normAutofit fontScale="92500"/>
          </a:bodyPr>
          <a:lstStyle/>
          <a:p>
            <a:pPr marL="0" indent="0">
              <a:buNone/>
            </a:pPr>
            <a:r>
              <a:rPr lang="en-US" dirty="0" smtClean="0"/>
              <a:t>Inoculation </a:t>
            </a:r>
            <a:r>
              <a:rPr lang="en-US" dirty="0"/>
              <a:t>method: streak and stab slant with needle Contains: citrate as sole carbon source, ammonium salts as sole nitrogen source, </a:t>
            </a:r>
            <a:endParaRPr lang="ar-IQ" dirty="0" smtClean="0"/>
          </a:p>
          <a:p>
            <a:pPr marL="0" indent="0">
              <a:buNone/>
            </a:pPr>
            <a:r>
              <a:rPr lang="en-US" dirty="0" err="1" smtClean="0"/>
              <a:t>bromthymol</a:t>
            </a:r>
            <a:r>
              <a:rPr lang="en-US" dirty="0" smtClean="0"/>
              <a:t> </a:t>
            </a:r>
            <a:r>
              <a:rPr lang="en-US" dirty="0"/>
              <a:t>blue pH indicator: </a:t>
            </a:r>
            <a:r>
              <a:rPr lang="en-US" dirty="0" smtClean="0"/>
              <a:t>neutral </a:t>
            </a:r>
            <a:r>
              <a:rPr lang="en-US" dirty="0"/>
              <a:t>pH = green, alkaline = </a:t>
            </a:r>
            <a:r>
              <a:rPr lang="en-US" dirty="0" err="1"/>
              <a:t>prussian</a:t>
            </a:r>
            <a:r>
              <a:rPr lang="en-US" dirty="0"/>
              <a:t> blue. </a:t>
            </a:r>
            <a:endParaRPr lang="ar-IQ" dirty="0" smtClean="0"/>
          </a:p>
          <a:p>
            <a:pPr marL="0" indent="0">
              <a:buNone/>
            </a:pPr>
            <a:r>
              <a:rPr lang="en-US" dirty="0" smtClean="0"/>
              <a:t>Media</a:t>
            </a:r>
            <a:r>
              <a:rPr lang="en-US" dirty="0"/>
              <a:t>; </a:t>
            </a:r>
            <a:r>
              <a:rPr lang="en-US" dirty="0" err="1"/>
              <a:t>Simmon’s</a:t>
            </a:r>
            <a:r>
              <a:rPr lang="en-US" dirty="0"/>
              <a:t> citrate agar</a:t>
            </a:r>
            <a:r>
              <a:rPr lang="en-US" dirty="0" smtClean="0"/>
              <a:t>.</a:t>
            </a:r>
            <a:endParaRPr lang="ar-IQ" dirty="0" smtClean="0"/>
          </a:p>
          <a:p>
            <a:pPr marL="0" indent="0">
              <a:buNone/>
            </a:pPr>
            <a:r>
              <a:rPr lang="en-US" dirty="0" smtClean="0"/>
              <a:t>Discriminates </a:t>
            </a:r>
            <a:r>
              <a:rPr lang="en-US" dirty="0"/>
              <a:t>organisms that can produce </a:t>
            </a:r>
            <a:r>
              <a:rPr lang="en-US" dirty="0" err="1"/>
              <a:t>citrase</a:t>
            </a:r>
            <a:r>
              <a:rPr lang="en-US" dirty="0"/>
              <a:t> to metabolize citrate into oxaloacetate and pyruvate. </a:t>
            </a:r>
            <a:endParaRPr lang="ar-IQ" dirty="0" smtClean="0"/>
          </a:p>
          <a:p>
            <a:pPr marL="0" indent="0">
              <a:buNone/>
            </a:pPr>
            <a:r>
              <a:rPr lang="en-US" dirty="0" smtClean="0"/>
              <a:t>These </a:t>
            </a:r>
            <a:r>
              <a:rPr lang="en-US" dirty="0"/>
              <a:t>organisms are forced to utilize ammonium salts as the nitrogen source producing alkaline ammonia waste. </a:t>
            </a:r>
            <a:endParaRPr lang="ar-IQ" dirty="0" smtClean="0"/>
          </a:p>
          <a:p>
            <a:pPr marL="0" indent="0">
              <a:buNone/>
            </a:pPr>
            <a:r>
              <a:rPr lang="en-US" dirty="0" smtClean="0"/>
              <a:t>Results</a:t>
            </a:r>
            <a:r>
              <a:rPr lang="en-US" dirty="0"/>
              <a:t>: Prussian blue slant and or butt = positive for </a:t>
            </a:r>
            <a:r>
              <a:rPr lang="en-US" dirty="0" err="1"/>
              <a:t>citrase</a:t>
            </a:r>
            <a:r>
              <a:rPr lang="en-US" dirty="0"/>
              <a:t> production Green = negative for </a:t>
            </a:r>
            <a:r>
              <a:rPr lang="en-US" dirty="0" err="1"/>
              <a:t>citrase</a:t>
            </a:r>
            <a:r>
              <a:rPr lang="en-US" dirty="0"/>
              <a:t> production </a:t>
            </a:r>
          </a:p>
        </p:txBody>
      </p:sp>
    </p:spTree>
    <p:extLst>
      <p:ext uri="{BB962C8B-B14F-4D97-AF65-F5344CB8AC3E}">
        <p14:creationId xmlns:p14="http://schemas.microsoft.com/office/powerpoint/2010/main" val="25537423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1075" y="312593"/>
            <a:ext cx="9128961" cy="6307282"/>
          </a:xfrm>
        </p:spPr>
      </p:pic>
      <p:pic>
        <p:nvPicPr>
          <p:cNvPr id="5" name="Picture 4"/>
          <p:cNvPicPr>
            <a:picLocks noChangeAspect="1"/>
          </p:cNvPicPr>
          <p:nvPr/>
        </p:nvPicPr>
        <p:blipFill>
          <a:blip r:embed="rId3"/>
          <a:stretch>
            <a:fillRect/>
          </a:stretch>
        </p:blipFill>
        <p:spPr>
          <a:xfrm>
            <a:off x="10110036" y="4595553"/>
            <a:ext cx="2024322" cy="2024322"/>
          </a:xfrm>
          <a:prstGeom prst="rect">
            <a:avLst/>
          </a:prstGeom>
        </p:spPr>
      </p:pic>
    </p:spTree>
    <p:extLst>
      <p:ext uri="{BB962C8B-B14F-4D97-AF65-F5344CB8AC3E}">
        <p14:creationId xmlns:p14="http://schemas.microsoft.com/office/powerpoint/2010/main" val="35273633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050"/>
          </a:xfrm>
        </p:spPr>
        <p:txBody>
          <a:bodyPr>
            <a:normAutofit fontScale="90000"/>
          </a:bodyPr>
          <a:lstStyle/>
          <a:p>
            <a:pPr algn="ctr"/>
            <a:r>
              <a:rPr lang="en-US" dirty="0">
                <a:ln>
                  <a:solidFill>
                    <a:srgbClr val="002060"/>
                  </a:solidFill>
                </a:ln>
                <a:solidFill>
                  <a:srgbClr val="00B0F0"/>
                </a:solidFill>
              </a:rPr>
              <a:t>Gram positive flowchart</a:t>
            </a:r>
          </a:p>
        </p:txBody>
      </p:sp>
      <p:pic>
        <p:nvPicPr>
          <p:cNvPr id="4" name="Content Placeholder 3"/>
          <p:cNvPicPr>
            <a:picLocks noGrp="1" noChangeAspect="1"/>
          </p:cNvPicPr>
          <p:nvPr>
            <p:ph idx="1"/>
          </p:nvPr>
        </p:nvPicPr>
        <p:blipFill>
          <a:blip r:embed="rId2"/>
          <a:stretch>
            <a:fillRect/>
          </a:stretch>
        </p:blipFill>
        <p:spPr>
          <a:xfrm>
            <a:off x="2011772" y="1019176"/>
            <a:ext cx="8694328" cy="5838824"/>
          </a:xfrm>
          <a:prstGeom prst="rect">
            <a:avLst/>
          </a:prstGeom>
        </p:spPr>
      </p:pic>
    </p:spTree>
    <p:extLst>
      <p:ext uri="{BB962C8B-B14F-4D97-AF65-F5344CB8AC3E}">
        <p14:creationId xmlns:p14="http://schemas.microsoft.com/office/powerpoint/2010/main" val="3859080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6425"/>
          </a:xfrm>
        </p:spPr>
        <p:txBody>
          <a:bodyPr>
            <a:normAutofit fontScale="90000"/>
          </a:bodyPr>
          <a:lstStyle/>
          <a:p>
            <a:pPr algn="ctr"/>
            <a:r>
              <a:rPr lang="en-US" dirty="0">
                <a:ln>
                  <a:solidFill>
                    <a:srgbClr val="002060"/>
                  </a:solidFill>
                </a:ln>
                <a:solidFill>
                  <a:srgbClr val="C00000"/>
                </a:solidFill>
              </a:rPr>
              <a:t>Gram negative flowchart</a:t>
            </a:r>
          </a:p>
        </p:txBody>
      </p:sp>
      <p:pic>
        <p:nvPicPr>
          <p:cNvPr id="4" name="Content Placeholder 3"/>
          <p:cNvPicPr>
            <a:picLocks noGrp="1" noChangeAspect="1"/>
          </p:cNvPicPr>
          <p:nvPr>
            <p:ph idx="1"/>
          </p:nvPr>
        </p:nvPicPr>
        <p:blipFill>
          <a:blip r:embed="rId2"/>
          <a:stretch>
            <a:fillRect/>
          </a:stretch>
        </p:blipFill>
        <p:spPr>
          <a:xfrm>
            <a:off x="2609850" y="1127065"/>
            <a:ext cx="6877050" cy="5730936"/>
          </a:xfrm>
          <a:prstGeom prst="rect">
            <a:avLst/>
          </a:prstGeom>
        </p:spPr>
      </p:pic>
    </p:spTree>
    <p:extLst>
      <p:ext uri="{BB962C8B-B14F-4D97-AF65-F5344CB8AC3E}">
        <p14:creationId xmlns:p14="http://schemas.microsoft.com/office/powerpoint/2010/main" val="41145346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69" y="457200"/>
            <a:ext cx="10515600" cy="719138"/>
          </a:xfrm>
        </p:spPr>
        <p:txBody>
          <a:bodyPr>
            <a:normAutofit/>
          </a:bodyPr>
          <a:lstStyle/>
          <a:p>
            <a:r>
              <a:rPr lang="en-US" sz="3600" b="1" dirty="0">
                <a:solidFill>
                  <a:srgbClr val="00B050"/>
                </a:solidFill>
              </a:rPr>
              <a:t>Key identification characteristics for </a:t>
            </a:r>
            <a:r>
              <a:rPr lang="en-US" sz="3600" b="1" dirty="0" err="1">
                <a:solidFill>
                  <a:srgbClr val="00B050"/>
                </a:solidFill>
              </a:rPr>
              <a:t>Enterobacteriaceae</a:t>
            </a:r>
            <a:endParaRPr lang="en-US" sz="3600" b="1" dirty="0">
              <a:solidFill>
                <a:srgbClr val="00B05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38" y="1336153"/>
            <a:ext cx="12118662" cy="5521847"/>
          </a:xfrm>
        </p:spPr>
      </p:pic>
    </p:spTree>
    <p:extLst>
      <p:ext uri="{BB962C8B-B14F-4D97-AF65-F5344CB8AC3E}">
        <p14:creationId xmlns:p14="http://schemas.microsoft.com/office/powerpoint/2010/main" val="15556514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7. Antibiotic </a:t>
            </a:r>
            <a:r>
              <a:rPr lang="en-US" b="1" dirty="0">
                <a:solidFill>
                  <a:srgbClr val="C00000"/>
                </a:solidFill>
              </a:rPr>
              <a:t>sensitivity test</a:t>
            </a:r>
          </a:p>
        </p:txBody>
      </p:sp>
      <p:sp>
        <p:nvSpPr>
          <p:cNvPr id="3" name="Content Placeholder 2"/>
          <p:cNvSpPr>
            <a:spLocks noGrp="1"/>
          </p:cNvSpPr>
          <p:nvPr>
            <p:ph idx="1"/>
          </p:nvPr>
        </p:nvSpPr>
        <p:spPr>
          <a:xfrm>
            <a:off x="838200" y="1825625"/>
            <a:ext cx="10515600" cy="1898650"/>
          </a:xfrm>
        </p:spPr>
        <p:txBody>
          <a:bodyPr/>
          <a:lstStyle/>
          <a:p>
            <a:pPr marL="0" indent="0">
              <a:buNone/>
            </a:pPr>
            <a:r>
              <a:rPr lang="en-US" dirty="0" smtClean="0"/>
              <a:t>is </a:t>
            </a:r>
            <a:r>
              <a:rPr lang="en-US" dirty="0"/>
              <a:t>the measurement of the susceptibility of bacteria to antibiotics</a:t>
            </a:r>
            <a:r>
              <a:rPr lang="en-US" dirty="0" smtClean="0"/>
              <a:t>.</a:t>
            </a:r>
          </a:p>
          <a:p>
            <a:pPr marL="0" indent="0">
              <a:buNone/>
            </a:pPr>
            <a:r>
              <a:rPr lang="en-US" dirty="0"/>
              <a:t>The method provides a </a:t>
            </a:r>
            <a:r>
              <a:rPr lang="en-US" dirty="0" smtClean="0"/>
              <a:t>basis for </a:t>
            </a:r>
            <a:r>
              <a:rPr lang="en-US" dirty="0"/>
              <a:t>classification of a bacterial strain as </a:t>
            </a:r>
            <a:r>
              <a:rPr lang="en-US" b="1" dirty="0"/>
              <a:t>“susceptible,” “resistant</a:t>
            </a:r>
            <a:r>
              <a:rPr lang="en-US" b="1" dirty="0" smtClean="0"/>
              <a:t>,” or </a:t>
            </a:r>
            <a:r>
              <a:rPr lang="en-US" b="1" dirty="0"/>
              <a:t>“intermediate” </a:t>
            </a:r>
            <a:r>
              <a:rPr lang="en-US" dirty="0"/>
              <a:t>according to the dimension </a:t>
            </a:r>
            <a:r>
              <a:rPr lang="en-US" dirty="0" smtClean="0"/>
              <a:t>of the </a:t>
            </a:r>
            <a:r>
              <a:rPr lang="en-US" dirty="0"/>
              <a:t>inhibition </a:t>
            </a:r>
            <a:r>
              <a:rPr lang="en-US" dirty="0" smtClean="0"/>
              <a:t>zone.</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334" y="3990975"/>
            <a:ext cx="3915967" cy="2630905"/>
          </a:xfrm>
          <a:prstGeom prst="rect">
            <a:avLst/>
          </a:prstGeom>
        </p:spPr>
      </p:pic>
      <p:sp>
        <p:nvSpPr>
          <p:cNvPr id="5" name="Rectangle 4"/>
          <p:cNvSpPr/>
          <p:nvPr/>
        </p:nvSpPr>
        <p:spPr>
          <a:xfrm>
            <a:off x="838199" y="3859212"/>
            <a:ext cx="6905625" cy="1815882"/>
          </a:xfrm>
          <a:prstGeom prst="rect">
            <a:avLst/>
          </a:prstGeom>
        </p:spPr>
        <p:txBody>
          <a:bodyPr wrap="square">
            <a:spAutoFit/>
          </a:bodyPr>
          <a:lstStyle/>
          <a:p>
            <a:r>
              <a:rPr lang="en-US" sz="2800" b="1" dirty="0"/>
              <a:t>The disc diffusion method </a:t>
            </a:r>
            <a:r>
              <a:rPr lang="en-US" sz="2800" dirty="0"/>
              <a:t>involves selecting a strain of bacteria, placing it on an agar plate, and observing bacterial growth near antibiotic-impregnated discs.</a:t>
            </a:r>
          </a:p>
        </p:txBody>
      </p:sp>
      <p:sp>
        <p:nvSpPr>
          <p:cNvPr id="6" name="Rectangle 5"/>
          <p:cNvSpPr/>
          <p:nvPr/>
        </p:nvSpPr>
        <p:spPr>
          <a:xfrm>
            <a:off x="838199" y="6235184"/>
            <a:ext cx="5543890" cy="307777"/>
          </a:xfrm>
          <a:prstGeom prst="rect">
            <a:avLst/>
          </a:prstGeom>
        </p:spPr>
        <p:txBody>
          <a:bodyPr wrap="none">
            <a:spAutoFit/>
          </a:bodyPr>
          <a:lstStyle/>
          <a:p>
            <a:r>
              <a:rPr lang="en-US" sz="1400" b="1" dirty="0" smtClean="0"/>
              <a:t>Why we identify bacteria first before applying antibiotic sensitivity test?</a:t>
            </a:r>
            <a:endParaRPr lang="en-US" sz="1400" b="1" dirty="0"/>
          </a:p>
        </p:txBody>
      </p:sp>
    </p:spTree>
    <p:extLst>
      <p:ext uri="{BB962C8B-B14F-4D97-AF65-F5344CB8AC3E}">
        <p14:creationId xmlns:p14="http://schemas.microsoft.com/office/powerpoint/2010/main" val="2486668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5725" y="450851"/>
            <a:ext cx="4533900" cy="730250"/>
          </a:xfrm>
        </p:spPr>
        <p:txBody>
          <a:bodyPr>
            <a:normAutofit/>
          </a:bodyPr>
          <a:lstStyle/>
          <a:p>
            <a:r>
              <a:rPr lang="en-US" sz="3600" b="1" dirty="0"/>
              <a:t>D</a:t>
            </a:r>
            <a:r>
              <a:rPr lang="en-US" sz="3600" b="1" dirty="0" smtClean="0"/>
              <a:t>isc </a:t>
            </a:r>
            <a:r>
              <a:rPr lang="en-US" sz="3600" b="1" dirty="0"/>
              <a:t>D</a:t>
            </a:r>
            <a:r>
              <a:rPr lang="en-US" sz="3600" b="1" dirty="0" smtClean="0"/>
              <a:t>iffusion </a:t>
            </a:r>
            <a:r>
              <a:rPr lang="en-US" sz="3600" b="1" dirty="0"/>
              <a:t>M</a:t>
            </a:r>
            <a:r>
              <a:rPr lang="en-US" sz="3600" b="1" dirty="0" smtClean="0"/>
              <a:t>ethod </a:t>
            </a:r>
            <a:endParaRPr lang="en-US" sz="3600"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635" r="2868"/>
          <a:stretch/>
        </p:blipFill>
        <p:spPr>
          <a:xfrm>
            <a:off x="3709322" y="2036443"/>
            <a:ext cx="8482677" cy="475011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125"/>
            <a:ext cx="3709323" cy="5095875"/>
          </a:xfrm>
          <a:prstGeom prst="rect">
            <a:avLst/>
          </a:prstGeom>
        </p:spPr>
      </p:pic>
      <p:pic>
        <p:nvPicPr>
          <p:cNvPr id="6" name="Picture 5"/>
          <p:cNvPicPr>
            <a:picLocks noChangeAspect="1"/>
          </p:cNvPicPr>
          <p:nvPr/>
        </p:nvPicPr>
        <p:blipFill>
          <a:blip r:embed="rId4"/>
          <a:stretch>
            <a:fillRect/>
          </a:stretch>
        </p:blipFill>
        <p:spPr>
          <a:xfrm>
            <a:off x="10220325" y="126680"/>
            <a:ext cx="1838325" cy="1838325"/>
          </a:xfrm>
          <a:prstGeom prst="rect">
            <a:avLst/>
          </a:prstGeom>
        </p:spPr>
      </p:pic>
    </p:spTree>
    <p:extLst>
      <p:ext uri="{BB962C8B-B14F-4D97-AF65-F5344CB8AC3E}">
        <p14:creationId xmlns:p14="http://schemas.microsoft.com/office/powerpoint/2010/main" val="1565653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t="14549"/>
          <a:stretch/>
        </p:blipFill>
        <p:spPr>
          <a:xfrm>
            <a:off x="2315579" y="104714"/>
            <a:ext cx="9876422" cy="6372286"/>
          </a:xfrm>
        </p:spPr>
      </p:pic>
      <p:sp>
        <p:nvSpPr>
          <p:cNvPr id="9" name="TextBox 8"/>
          <p:cNvSpPr txBox="1"/>
          <p:nvPr/>
        </p:nvSpPr>
        <p:spPr>
          <a:xfrm>
            <a:off x="211217" y="2892689"/>
            <a:ext cx="2179558" cy="707886"/>
          </a:xfrm>
          <a:prstGeom prst="rect">
            <a:avLst/>
          </a:prstGeom>
          <a:noFill/>
        </p:spPr>
        <p:txBody>
          <a:bodyPr wrap="square" rtlCol="0">
            <a:spAutoFit/>
          </a:bodyPr>
          <a:lstStyle/>
          <a:p>
            <a:r>
              <a:rPr lang="en-US" sz="2000" b="1" dirty="0" smtClean="0"/>
              <a:t>Microscope parts worksheet</a:t>
            </a:r>
            <a:endParaRPr lang="en-US" sz="2000" b="1" dirty="0"/>
          </a:p>
        </p:txBody>
      </p:sp>
    </p:spTree>
    <p:extLst>
      <p:ext uri="{BB962C8B-B14F-4D97-AF65-F5344CB8AC3E}">
        <p14:creationId xmlns:p14="http://schemas.microsoft.com/office/powerpoint/2010/main" val="12964311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14625" y="0"/>
            <a:ext cx="6762749" cy="6762749"/>
          </a:xfrm>
        </p:spPr>
      </p:pic>
      <p:pic>
        <p:nvPicPr>
          <p:cNvPr id="2" name="Picture 1"/>
          <p:cNvPicPr>
            <a:picLocks noChangeAspect="1"/>
          </p:cNvPicPr>
          <p:nvPr/>
        </p:nvPicPr>
        <p:blipFill>
          <a:blip r:embed="rId3"/>
          <a:stretch>
            <a:fillRect/>
          </a:stretch>
        </p:blipFill>
        <p:spPr>
          <a:xfrm flipH="1" flipV="1">
            <a:off x="11953875" y="6619875"/>
            <a:ext cx="238125" cy="238125"/>
          </a:xfrm>
          <a:prstGeom prst="rect">
            <a:avLst/>
          </a:prstGeom>
        </p:spPr>
      </p:pic>
    </p:spTree>
    <p:extLst>
      <p:ext uri="{BB962C8B-B14F-4D97-AF65-F5344CB8AC3E}">
        <p14:creationId xmlns:p14="http://schemas.microsoft.com/office/powerpoint/2010/main" val="2095654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18435</TotalTime>
  <Words>3639</Words>
  <Application>Microsoft Office PowerPoint</Application>
  <PresentationFormat>Widescreen</PresentationFormat>
  <Paragraphs>355</Paragraphs>
  <Slides>90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Calibri</vt:lpstr>
      <vt:lpstr>Calibri Light</vt:lpstr>
      <vt:lpstr>Centaur</vt:lpstr>
      <vt:lpstr>Constantia</vt:lpstr>
      <vt:lpstr>Wingdings</vt:lpstr>
      <vt:lpstr>Wingdings 2</vt:lpstr>
      <vt:lpstr>Office Theme</vt:lpstr>
      <vt:lpstr>Microbiology Lab. 1st Term 2024-2025 Practical Medical Bacteriology  By Assistant Lecturer Mohammad Hassan</vt:lpstr>
      <vt:lpstr>Biosafety</vt:lpstr>
      <vt:lpstr>PowerPoint Presentation</vt:lpstr>
      <vt:lpstr>PowerPoint Presentation</vt:lpstr>
      <vt:lpstr>PowerPoint Presentation</vt:lpstr>
      <vt:lpstr>Lab. safety rules for students</vt:lpstr>
      <vt:lpstr>Laboratory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Identification methods</vt:lpstr>
      <vt:lpstr>1. Isolation in pure form</vt:lpstr>
      <vt:lpstr>PowerPoint Presentation</vt:lpstr>
      <vt:lpstr>PowerPoint Presentation</vt:lpstr>
      <vt:lpstr>PowerPoint Presentation</vt:lpstr>
      <vt:lpstr>PowerPoint Presentation</vt:lpstr>
      <vt:lpstr>How to Prepare a Bacterial smear</vt:lpstr>
      <vt:lpstr>A- WET SMEAR </vt:lpstr>
      <vt:lpstr>B- DRY SMEAR </vt:lpstr>
      <vt:lpstr>Simple Stain</vt:lpstr>
      <vt:lpstr>Simple Stain Procedure</vt:lpstr>
      <vt:lpstr>PowerPoint Presentation</vt:lpstr>
      <vt:lpstr>2. Staining reaction</vt:lpstr>
      <vt:lpstr>a. Gram stain</vt:lpstr>
      <vt:lpstr>PowerPoint Presentation</vt:lpstr>
      <vt:lpstr>PowerPoint Presentation</vt:lpstr>
      <vt:lpstr>b. Ziehl-Neelsen stain</vt:lpstr>
      <vt:lpstr>PowerPoint Presentation</vt:lpstr>
      <vt:lpstr>PowerPoint Presentation</vt:lpstr>
      <vt:lpstr> 3. Culture Media  </vt:lpstr>
      <vt:lpstr>PowerPoint Presentation</vt:lpstr>
      <vt:lpstr>PowerPoint Presentation</vt:lpstr>
      <vt:lpstr>   Semi-solid media              (Mainly used for motility test)</vt:lpstr>
      <vt:lpstr>Classification based on the basis of purpose/ functional use/ application:</vt:lpstr>
      <vt:lpstr>2. Enriched medium (Added growth factors)</vt:lpstr>
      <vt:lpstr>Blood agar shows 3 types of hemolysis</vt:lpstr>
      <vt:lpstr>3. Selective medium</vt:lpstr>
      <vt:lpstr>PowerPoint Presentation</vt:lpstr>
      <vt:lpstr>PowerPoint Presentation</vt:lpstr>
      <vt:lpstr>MacConkey’s Agar </vt:lpstr>
      <vt:lpstr>4. Differential medium </vt:lpstr>
      <vt:lpstr>PowerPoint Presentation</vt:lpstr>
      <vt:lpstr>PowerPoint Presentation</vt:lpstr>
      <vt:lpstr>What type of hemolysis in this blood culture?</vt:lpstr>
      <vt:lpstr>PowerPoint Presentation</vt:lpstr>
      <vt:lpstr>4. Morphology and characteristics of the bacterial colony</vt:lpstr>
      <vt:lpstr>How do we describe the morphology of bacterial colonies?</vt:lpstr>
      <vt:lpstr>PowerPoint Presentation</vt:lpstr>
      <vt:lpstr>PowerPoint Presentation</vt:lpstr>
      <vt:lpstr>PowerPoint Presentation</vt:lpstr>
      <vt:lpstr>PowerPoint Presentation</vt:lpstr>
      <vt:lpstr>5. METABOLISM</vt:lpstr>
      <vt:lpstr>6. Biochemical tests </vt:lpstr>
      <vt:lpstr>1. Catalase test</vt:lpstr>
      <vt:lpstr>Slide method(left), tube method(right).</vt:lpstr>
      <vt:lpstr>2. Coagulase test</vt:lpstr>
      <vt:lpstr>If the organism is has coagulase it will clump the plasma. If the organism does not have coagulase it will not clump the plasma.</vt:lpstr>
      <vt:lpstr>3. Oxidase test </vt:lpstr>
      <vt:lpstr>4. Urea hydrolysis</vt:lpstr>
      <vt:lpstr>PowerPoint Presentation</vt:lpstr>
      <vt:lpstr> 5. Lactose Fermentation </vt:lpstr>
      <vt:lpstr> 6. Sucrose Fermentation</vt:lpstr>
      <vt:lpstr> 7. Glucose Fermentation &amp; Gas Production </vt:lpstr>
      <vt:lpstr>Cont.</vt:lpstr>
      <vt:lpstr>8. Triple sugar iron (TSI) test</vt:lpstr>
      <vt:lpstr>PowerPoint Presentation</vt:lpstr>
      <vt:lpstr>PowerPoint Presentation</vt:lpstr>
      <vt:lpstr>PowerPoint Presentation</vt:lpstr>
      <vt:lpstr>9. Indole Test</vt:lpstr>
      <vt:lpstr>PowerPoint Presentation</vt:lpstr>
      <vt:lpstr>10. Methyl Red / Voges Proskauer (MR/VP)</vt:lpstr>
      <vt:lpstr>MR/VP continued</vt:lpstr>
      <vt:lpstr>11. Citrate Utilization test </vt:lpstr>
      <vt:lpstr>PowerPoint Presentation</vt:lpstr>
      <vt:lpstr>Gram positive flowchart</vt:lpstr>
      <vt:lpstr>Gram negative flowchart</vt:lpstr>
      <vt:lpstr>Key identification characteristics for Enterobacteriaceae</vt:lpstr>
      <vt:lpstr>7. Antibiotic sensitivity test</vt:lpstr>
      <vt:lpstr>Disc Diffusion Method </vt:lpstr>
      <vt:lpstr>PowerPoint Presentation</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117</cp:revision>
  <cp:lastPrinted>2023-09-23T01:03:00Z</cp:lastPrinted>
  <dcterms:created xsi:type="dcterms:W3CDTF">2023-09-18T12:12:53Z</dcterms:created>
  <dcterms:modified xsi:type="dcterms:W3CDTF">2024-09-14T21:17:49Z</dcterms:modified>
</cp:coreProperties>
</file>