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13"/>
  </p:notesMasterIdLst>
  <p:sldIdLst>
    <p:sldId id="259" r:id="rId2"/>
    <p:sldId id="260" r:id="rId3"/>
    <p:sldId id="266" r:id="rId4"/>
    <p:sldId id="267" r:id="rId5"/>
    <p:sldId id="268" r:id="rId6"/>
    <p:sldId id="269" r:id="rId7"/>
    <p:sldId id="261" r:id="rId8"/>
    <p:sldId id="262" r:id="rId9"/>
    <p:sldId id="263" r:id="rId10"/>
    <p:sldId id="264" r:id="rId11"/>
    <p:sldId id="26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p:scale>
          <a:sx n="50" d="100"/>
          <a:sy n="50" d="100"/>
        </p:scale>
        <p:origin x="-787" y="-67"/>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ar-IQ"/>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B87BE8B4-D6F1-4870-A1A1-C2038BB594C6}" type="datetimeFigureOut">
              <a:rPr lang="ar-IQ" smtClean="0"/>
              <a:t>21/07/1445</a:t>
            </a:fld>
            <a:endParaRPr lang="ar-IQ"/>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ar-IQ"/>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ar-IQ"/>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81DF6FAD-C578-4490-8CA0-4772B221D1D7}" type="slidenum">
              <a:rPr lang="ar-IQ" smtClean="0"/>
              <a:t>‹#›</a:t>
            </a:fld>
            <a:endParaRPr lang="ar-IQ"/>
          </a:p>
        </p:txBody>
      </p:sp>
    </p:spTree>
    <p:extLst>
      <p:ext uri="{BB962C8B-B14F-4D97-AF65-F5344CB8AC3E}">
        <p14:creationId xmlns:p14="http://schemas.microsoft.com/office/powerpoint/2010/main" val="2998922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en-US" smtClean="0"/>
              <a:t>since recurrent thrombosis in spite of therapeutic anticoagulation with oral anticoagulants is common in patients with an occult neoplasm or recurrent cancer</a:t>
            </a:r>
            <a:endParaRPr lang="ar-SA"/>
          </a:p>
        </p:txBody>
      </p:sp>
      <p:sp>
        <p:nvSpPr>
          <p:cNvPr id="4" name="عنصر نائب لرقم الشريحة 3"/>
          <p:cNvSpPr>
            <a:spLocks noGrp="1"/>
          </p:cNvSpPr>
          <p:nvPr>
            <p:ph type="sldNum" sz="quarter" idx="10"/>
          </p:nvPr>
        </p:nvSpPr>
        <p:spPr/>
        <p:txBody>
          <a:bodyPr/>
          <a:lstStyle/>
          <a:p>
            <a:fld id="{81DF6FAD-C578-4490-8CA0-4772B221D1D7}" type="slidenum">
              <a:rPr lang="ar-IQ" smtClean="0"/>
              <a:t>4</a:t>
            </a:fld>
            <a:endParaRPr lang="ar-IQ"/>
          </a:p>
        </p:txBody>
      </p:sp>
    </p:spTree>
    <p:extLst>
      <p:ext uri="{BB962C8B-B14F-4D97-AF65-F5344CB8AC3E}">
        <p14:creationId xmlns:p14="http://schemas.microsoft.com/office/powerpoint/2010/main" val="1021030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en-US" dirty="0" smtClean="0"/>
              <a:t>If thrombophilia is detected in a patient with no history of thromboembolism, anticoagulation is usually not necessary. Conversely, patients with recurrent thromboembolic events should be </a:t>
            </a:r>
            <a:r>
              <a:rPr lang="en-US" dirty="0" err="1" smtClean="0"/>
              <a:t>anticoagulated</a:t>
            </a:r>
            <a:r>
              <a:rPr lang="en-US" dirty="0" smtClean="0"/>
              <a:t> even if their workup uncovers no evidence of an underlying thrombophilia or a lupus anticoagulant.</a:t>
            </a:r>
            <a:endParaRPr lang="ar-SA" dirty="0"/>
          </a:p>
        </p:txBody>
      </p:sp>
      <p:sp>
        <p:nvSpPr>
          <p:cNvPr id="4" name="عنصر نائب لرقم الشريحة 3"/>
          <p:cNvSpPr>
            <a:spLocks noGrp="1"/>
          </p:cNvSpPr>
          <p:nvPr>
            <p:ph type="sldNum" sz="quarter" idx="10"/>
          </p:nvPr>
        </p:nvSpPr>
        <p:spPr/>
        <p:txBody>
          <a:bodyPr/>
          <a:lstStyle/>
          <a:p>
            <a:fld id="{81DF6FAD-C578-4490-8CA0-4772B221D1D7}" type="slidenum">
              <a:rPr lang="ar-IQ" smtClean="0"/>
              <a:t>7</a:t>
            </a:fld>
            <a:endParaRPr lang="ar-IQ"/>
          </a:p>
        </p:txBody>
      </p:sp>
    </p:spTree>
    <p:extLst>
      <p:ext uri="{BB962C8B-B14F-4D97-AF65-F5344CB8AC3E}">
        <p14:creationId xmlns:p14="http://schemas.microsoft.com/office/powerpoint/2010/main" val="3433486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en-US" dirty="0" smtClean="0"/>
              <a:t>who are taking estrogen have a 25-fold greater risk of venous thrombosis than women without the mutation who are on estrogen</a:t>
            </a:r>
          </a:p>
          <a:p>
            <a:r>
              <a:rPr lang="en-US" dirty="0" smtClean="0"/>
              <a:t>in  deciding whether to recommend oral contraception or hormone replacement therapy. Also, this will help determine whether these relatives should receive anticoagulation during surgery or immobilization</a:t>
            </a:r>
          </a:p>
          <a:p>
            <a:r>
              <a:rPr lang="en-US" dirty="0" smtClean="0"/>
              <a:t>Many of the tests (coagulation-based studies) should not be done while patients are on anticoagulants or during active thrombosis.</a:t>
            </a:r>
          </a:p>
          <a:p>
            <a:endParaRPr lang="en-US" dirty="0" smtClean="0"/>
          </a:p>
          <a:p>
            <a:endParaRPr lang="en-US" dirty="0" smtClean="0"/>
          </a:p>
          <a:p>
            <a:endParaRPr lang="ar-SA" dirty="0"/>
          </a:p>
        </p:txBody>
      </p:sp>
      <p:sp>
        <p:nvSpPr>
          <p:cNvPr id="4" name="عنصر نائب لرقم الشريحة 3"/>
          <p:cNvSpPr>
            <a:spLocks noGrp="1"/>
          </p:cNvSpPr>
          <p:nvPr>
            <p:ph type="sldNum" sz="quarter" idx="10"/>
          </p:nvPr>
        </p:nvSpPr>
        <p:spPr/>
        <p:txBody>
          <a:bodyPr/>
          <a:lstStyle/>
          <a:p>
            <a:fld id="{81DF6FAD-C578-4490-8CA0-4772B221D1D7}" type="slidenum">
              <a:rPr lang="ar-IQ" smtClean="0"/>
              <a:t>8</a:t>
            </a:fld>
            <a:endParaRPr lang="ar-IQ"/>
          </a:p>
        </p:txBody>
      </p:sp>
    </p:spTree>
    <p:extLst>
      <p:ext uri="{BB962C8B-B14F-4D97-AF65-F5344CB8AC3E}">
        <p14:creationId xmlns:p14="http://schemas.microsoft.com/office/powerpoint/2010/main" val="2796520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en-US" dirty="0" smtClean="0"/>
              <a:t>For diagnosis, AT functional assay is the preferred initial study, to avoid missing type II deficiency. If AT function is abnormal, AT antigen levels are then measured</a:t>
            </a:r>
          </a:p>
          <a:p>
            <a:r>
              <a:rPr lang="en-US" dirty="0" smtClean="0"/>
              <a:t>Functional assays that assess inhibitory activity on </a:t>
            </a:r>
            <a:r>
              <a:rPr lang="en-US" dirty="0" err="1" smtClean="0"/>
              <a:t>Xa</a:t>
            </a:r>
            <a:r>
              <a:rPr lang="en-US" dirty="0" smtClean="0"/>
              <a:t> have a higher sensitivity than those assessing thrombin, </a:t>
            </a:r>
          </a:p>
          <a:p>
            <a:r>
              <a:rPr lang="en-US" dirty="0" smtClean="0"/>
              <a:t>Correcting AT levels using </a:t>
            </a:r>
            <a:r>
              <a:rPr lang="en-US" dirty="0" err="1" smtClean="0"/>
              <a:t>antithrombin</a:t>
            </a:r>
            <a:r>
              <a:rPr lang="en-US" dirty="0" smtClean="0"/>
              <a:t> concentrate products is recommended for planned major surgery. In acute severe trauma, some studies also suggest a beneficial effect with AT replacement.</a:t>
            </a:r>
            <a:endParaRPr lang="ar-SA" dirty="0"/>
          </a:p>
        </p:txBody>
      </p:sp>
      <p:sp>
        <p:nvSpPr>
          <p:cNvPr id="4" name="عنصر نائب لرقم الشريحة 3"/>
          <p:cNvSpPr>
            <a:spLocks noGrp="1"/>
          </p:cNvSpPr>
          <p:nvPr>
            <p:ph type="sldNum" sz="quarter" idx="10"/>
          </p:nvPr>
        </p:nvSpPr>
        <p:spPr/>
        <p:txBody>
          <a:bodyPr/>
          <a:lstStyle/>
          <a:p>
            <a:fld id="{81DF6FAD-C578-4490-8CA0-4772B221D1D7}" type="slidenum">
              <a:rPr lang="ar-IQ" smtClean="0"/>
              <a:t>10</a:t>
            </a:fld>
            <a:endParaRPr lang="ar-IQ"/>
          </a:p>
        </p:txBody>
      </p:sp>
    </p:spTree>
    <p:extLst>
      <p:ext uri="{BB962C8B-B14F-4D97-AF65-F5344CB8AC3E}">
        <p14:creationId xmlns:p14="http://schemas.microsoft.com/office/powerpoint/2010/main" val="1203439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7"/>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9375416-DEBA-49E2-ACBC-C003A606728A}"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F58085-D1E7-41C8-AB25-236402AB1237}" type="slidenum">
              <a:rPr lang="en-US" smtClean="0"/>
              <a:t>‹#›</a:t>
            </a:fld>
            <a:endParaRPr lang="en-US"/>
          </a:p>
        </p:txBody>
      </p:sp>
    </p:spTree>
    <p:extLst>
      <p:ext uri="{BB962C8B-B14F-4D97-AF65-F5344CB8AC3E}">
        <p14:creationId xmlns:p14="http://schemas.microsoft.com/office/powerpoint/2010/main" val="2177318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375416-DEBA-49E2-ACBC-C003A606728A}"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F58085-D1E7-41C8-AB25-236402AB1237}" type="slidenum">
              <a:rPr lang="en-US" smtClean="0"/>
              <a:t>‹#›</a:t>
            </a:fld>
            <a:endParaRPr lang="en-US"/>
          </a:p>
        </p:txBody>
      </p:sp>
    </p:spTree>
    <p:extLst>
      <p:ext uri="{BB962C8B-B14F-4D97-AF65-F5344CB8AC3E}">
        <p14:creationId xmlns:p14="http://schemas.microsoft.com/office/powerpoint/2010/main" val="385924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5" y="609600"/>
            <a:ext cx="809413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375416-DEBA-49E2-ACBC-C003A606728A}"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F58085-D1E7-41C8-AB25-236402AB1237}" type="slidenum">
              <a:rPr lang="en-US" smtClean="0"/>
              <a:t>‹#›</a:t>
            </a:fld>
            <a:endParaRPr lang="en-US"/>
          </a:p>
        </p:txBody>
      </p:sp>
      <p:sp>
        <p:nvSpPr>
          <p:cNvPr id="20" name="TextBox 19"/>
          <p:cNvSpPr txBox="1"/>
          <p:nvPr/>
        </p:nvSpPr>
        <p:spPr>
          <a:xfrm>
            <a:off x="541871"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717676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375416-DEBA-49E2-ACBC-C003A606728A}"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F58085-D1E7-41C8-AB25-236402AB1237}" type="slidenum">
              <a:rPr lang="en-US" smtClean="0"/>
              <a:t>‹#›</a:t>
            </a:fld>
            <a:endParaRPr lang="en-US"/>
          </a:p>
        </p:txBody>
      </p:sp>
    </p:spTree>
    <p:extLst>
      <p:ext uri="{BB962C8B-B14F-4D97-AF65-F5344CB8AC3E}">
        <p14:creationId xmlns:p14="http://schemas.microsoft.com/office/powerpoint/2010/main" val="3508257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5" y="609600"/>
            <a:ext cx="809413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375416-DEBA-49E2-ACBC-C003A606728A}"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F58085-D1E7-41C8-AB25-236402AB1237}" type="slidenum">
              <a:rPr lang="en-US" smtClean="0"/>
              <a:t>‹#›</a:t>
            </a:fld>
            <a:endParaRPr lang="en-US"/>
          </a:p>
        </p:txBody>
      </p:sp>
      <p:sp>
        <p:nvSpPr>
          <p:cNvPr id="24" name="TextBox 23"/>
          <p:cNvSpPr txBox="1"/>
          <p:nvPr/>
        </p:nvSpPr>
        <p:spPr>
          <a:xfrm>
            <a:off x="541871"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908947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375416-DEBA-49E2-ACBC-C003A606728A}"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F58085-D1E7-41C8-AB25-236402AB1237}" type="slidenum">
              <a:rPr lang="en-US" smtClean="0"/>
              <a:t>‹#›</a:t>
            </a:fld>
            <a:endParaRPr lang="en-US"/>
          </a:p>
        </p:txBody>
      </p:sp>
    </p:spTree>
    <p:extLst>
      <p:ext uri="{BB962C8B-B14F-4D97-AF65-F5344CB8AC3E}">
        <p14:creationId xmlns:p14="http://schemas.microsoft.com/office/powerpoint/2010/main" val="3526981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375416-DEBA-49E2-ACBC-C003A606728A}"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F58085-D1E7-41C8-AB25-236402AB1237}" type="slidenum">
              <a:rPr lang="en-US" smtClean="0"/>
              <a:t>‹#›</a:t>
            </a:fld>
            <a:endParaRPr lang="en-US"/>
          </a:p>
        </p:txBody>
      </p:sp>
    </p:spTree>
    <p:extLst>
      <p:ext uri="{BB962C8B-B14F-4D97-AF65-F5344CB8AC3E}">
        <p14:creationId xmlns:p14="http://schemas.microsoft.com/office/powerpoint/2010/main" val="2826244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5" y="609603"/>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7" y="609600"/>
            <a:ext cx="7060151"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375416-DEBA-49E2-ACBC-C003A606728A}"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F58085-D1E7-41C8-AB25-236402AB1237}" type="slidenum">
              <a:rPr lang="en-US" smtClean="0"/>
              <a:t>‹#›</a:t>
            </a:fld>
            <a:endParaRPr lang="en-US"/>
          </a:p>
        </p:txBody>
      </p:sp>
    </p:spTree>
    <p:extLst>
      <p:ext uri="{BB962C8B-B14F-4D97-AF65-F5344CB8AC3E}">
        <p14:creationId xmlns:p14="http://schemas.microsoft.com/office/powerpoint/2010/main" val="1757695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375416-DEBA-49E2-ACBC-C003A606728A}"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F58085-D1E7-41C8-AB25-236402AB1237}" type="slidenum">
              <a:rPr lang="en-US" smtClean="0"/>
              <a:t>‹#›</a:t>
            </a:fld>
            <a:endParaRPr lang="en-US"/>
          </a:p>
        </p:txBody>
      </p:sp>
    </p:spTree>
    <p:extLst>
      <p:ext uri="{BB962C8B-B14F-4D97-AF65-F5344CB8AC3E}">
        <p14:creationId xmlns:p14="http://schemas.microsoft.com/office/powerpoint/2010/main" val="3363746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71"/>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375416-DEBA-49E2-ACBC-C003A606728A}"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F58085-D1E7-41C8-AB25-236402AB1237}" type="slidenum">
              <a:rPr lang="en-US" smtClean="0"/>
              <a:t>‹#›</a:t>
            </a:fld>
            <a:endParaRPr lang="en-US"/>
          </a:p>
        </p:txBody>
      </p:sp>
    </p:spTree>
    <p:extLst>
      <p:ext uri="{BB962C8B-B14F-4D97-AF65-F5344CB8AC3E}">
        <p14:creationId xmlns:p14="http://schemas.microsoft.com/office/powerpoint/2010/main" val="119971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6"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69" y="2160590"/>
            <a:ext cx="4184035"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9375416-DEBA-49E2-ACBC-C003A606728A}" type="datetimeFigureOut">
              <a:rPr lang="en-US" smtClean="0"/>
              <a:t>1/31/2024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F58085-D1E7-41C8-AB25-236402AB1237}" type="slidenum">
              <a:rPr lang="en-US" smtClean="0"/>
              <a:t>‹#›</a:t>
            </a:fld>
            <a:endParaRPr lang="en-US"/>
          </a:p>
        </p:txBody>
      </p:sp>
    </p:spTree>
    <p:extLst>
      <p:ext uri="{BB962C8B-B14F-4D97-AF65-F5344CB8AC3E}">
        <p14:creationId xmlns:p14="http://schemas.microsoft.com/office/powerpoint/2010/main" val="1840115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7"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7" y="2737249"/>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4" y="2160983"/>
            <a:ext cx="418561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6" y="2737249"/>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375416-DEBA-49E2-ACBC-C003A606728A}" type="datetimeFigureOut">
              <a:rPr lang="en-US" smtClean="0"/>
              <a:t>1/31/2024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F58085-D1E7-41C8-AB25-236402AB1237}" type="slidenum">
              <a:rPr lang="en-US" smtClean="0"/>
              <a:t>‹#›</a:t>
            </a:fld>
            <a:endParaRPr lang="en-US"/>
          </a:p>
        </p:txBody>
      </p:sp>
    </p:spTree>
    <p:extLst>
      <p:ext uri="{BB962C8B-B14F-4D97-AF65-F5344CB8AC3E}">
        <p14:creationId xmlns:p14="http://schemas.microsoft.com/office/powerpoint/2010/main" val="1553328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375416-DEBA-49E2-ACBC-C003A606728A}" type="datetimeFigureOut">
              <a:rPr lang="en-US" smtClean="0"/>
              <a:t>1/31/2024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F58085-D1E7-41C8-AB25-236402AB1237}" type="slidenum">
              <a:rPr lang="en-US" smtClean="0"/>
              <a:t>‹#›</a:t>
            </a:fld>
            <a:endParaRPr lang="en-US"/>
          </a:p>
        </p:txBody>
      </p:sp>
    </p:spTree>
    <p:extLst>
      <p:ext uri="{BB962C8B-B14F-4D97-AF65-F5344CB8AC3E}">
        <p14:creationId xmlns:p14="http://schemas.microsoft.com/office/powerpoint/2010/main" val="2515022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375416-DEBA-49E2-ACBC-C003A606728A}" type="datetimeFigureOut">
              <a:rPr lang="en-US" smtClean="0"/>
              <a:t>1/31/2024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F58085-D1E7-41C8-AB25-236402AB1237}" type="slidenum">
              <a:rPr lang="en-US" smtClean="0"/>
              <a:t>‹#›</a:t>
            </a:fld>
            <a:endParaRPr lang="en-US"/>
          </a:p>
        </p:txBody>
      </p:sp>
    </p:spTree>
    <p:extLst>
      <p:ext uri="{BB962C8B-B14F-4D97-AF65-F5344CB8AC3E}">
        <p14:creationId xmlns:p14="http://schemas.microsoft.com/office/powerpoint/2010/main" val="2831192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3" y="514928"/>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5"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9375416-DEBA-49E2-ACBC-C003A606728A}" type="datetimeFigureOut">
              <a:rPr lang="en-US" smtClean="0"/>
              <a:t>1/31/2024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F58085-D1E7-41C8-AB25-236402AB1237}" type="slidenum">
              <a:rPr lang="en-US" smtClean="0"/>
              <a:t>‹#›</a:t>
            </a:fld>
            <a:endParaRPr lang="en-US"/>
          </a:p>
        </p:txBody>
      </p:sp>
    </p:spTree>
    <p:extLst>
      <p:ext uri="{BB962C8B-B14F-4D97-AF65-F5344CB8AC3E}">
        <p14:creationId xmlns:p14="http://schemas.microsoft.com/office/powerpoint/2010/main" val="465203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6"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5"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6"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375416-DEBA-49E2-ACBC-C003A606728A}" type="datetimeFigureOut">
              <a:rPr lang="en-US" smtClean="0"/>
              <a:t>1/31/2024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F58085-D1E7-41C8-AB25-236402AB1237}" type="slidenum">
              <a:rPr lang="en-US" smtClean="0"/>
              <a:t>‹#›</a:t>
            </a:fld>
            <a:endParaRPr lang="en-US"/>
          </a:p>
        </p:txBody>
      </p:sp>
    </p:spTree>
    <p:extLst>
      <p:ext uri="{BB962C8B-B14F-4D97-AF65-F5344CB8AC3E}">
        <p14:creationId xmlns:p14="http://schemas.microsoft.com/office/powerpoint/2010/main" val="1318031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5"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5" y="2160590"/>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6"/>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24BE1CA-5E0A-452F-B0BF-59392F759CCE}" type="datetimeFigureOut">
              <a:rPr lang="en-US" smtClean="0"/>
              <a:t>1/31/2024</a:t>
            </a:fld>
            <a:endParaRPr lang="en-US"/>
          </a:p>
        </p:txBody>
      </p:sp>
      <p:sp>
        <p:nvSpPr>
          <p:cNvPr id="5" name="Footer Placeholder 4"/>
          <p:cNvSpPr>
            <a:spLocks noGrp="1"/>
          </p:cNvSpPr>
          <p:nvPr>
            <p:ph type="ftr" sz="quarter" idx="3"/>
          </p:nvPr>
        </p:nvSpPr>
        <p:spPr>
          <a:xfrm>
            <a:off x="677335" y="6041366"/>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5" y="6041366"/>
            <a:ext cx="683339" cy="365125"/>
          </a:xfrm>
          <a:prstGeom prst="rect">
            <a:avLst/>
          </a:prstGeom>
        </p:spPr>
        <p:txBody>
          <a:bodyPr vert="horz" lIns="91440" tIns="45720" rIns="91440" bIns="45720" rtlCol="0" anchor="ctr"/>
          <a:lstStyle>
            <a:lvl1pPr algn="r">
              <a:defRPr sz="900">
                <a:solidFill>
                  <a:schemeClr val="accent1"/>
                </a:solidFill>
              </a:defRPr>
            </a:lvl1pPr>
          </a:lstStyle>
          <a:p>
            <a:fld id="{54187509-62E4-457C-B6A3-AE4DD1EC0557}" type="slidenum">
              <a:rPr lang="en-US" smtClean="0"/>
              <a:t>‹#›</a:t>
            </a:fld>
            <a:endParaRPr lang="en-US"/>
          </a:p>
        </p:txBody>
      </p:sp>
      <p:pic>
        <p:nvPicPr>
          <p:cNvPr id="8" name="Picture 7" descr="A picture containing text, underpants&#10;&#10;Description automatically generated">
            <a:extLst>
              <a:ext uri="{FF2B5EF4-FFF2-40B4-BE49-F238E27FC236}">
                <a16:creationId xmlns:a16="http://schemas.microsoft.com/office/drawing/2014/main" xmlns="" id="{32F506A4-2793-55FF-2EA2-15E9830309FF}"/>
              </a:ext>
            </a:extLst>
          </p:cNvPr>
          <p:cNvPicPr>
            <a:picLocks noChangeAspect="1"/>
          </p:cNvPicPr>
          <p:nvPr userDrawn="1"/>
        </p:nvPicPr>
        <p:blipFill>
          <a:blip r:embed="rId18">
            <a:extLst>
              <a:ext uri="{BEBA8EAE-BF5A-486C-A8C5-ECC9F3942E4B}">
                <a14:imgProps xmlns:a14="http://schemas.microsoft.com/office/drawing/2010/main">
                  <a14:imgLayer r:embed="rId19">
                    <a14:imgEffect>
                      <a14:backgroundRemoval t="0" b="100000" l="625" r="100000"/>
                    </a14:imgEffect>
                    <a14:imgEffect>
                      <a14:colorTemperature colorTemp="6499"/>
                    </a14:imgEffect>
                    <a14:imgEffect>
                      <a14:brightnessContrast bright="-1000"/>
                    </a14:imgEffect>
                  </a14:imgLayer>
                </a14:imgProps>
              </a:ext>
              <a:ext uri="{28A0092B-C50C-407E-A947-70E740481C1C}">
                <a14:useLocalDpi xmlns:a14="http://schemas.microsoft.com/office/drawing/2010/main" val="0"/>
              </a:ext>
            </a:extLst>
          </a:blip>
          <a:stretch>
            <a:fillRect/>
          </a:stretch>
        </p:blipFill>
        <p:spPr>
          <a:xfrm>
            <a:off x="9795755" y="681041"/>
            <a:ext cx="1184069" cy="1362509"/>
          </a:xfrm>
          <a:prstGeom prst="rect">
            <a:avLst/>
          </a:prstGeom>
        </p:spPr>
      </p:pic>
      <p:sp>
        <p:nvSpPr>
          <p:cNvPr id="10" name="TextBox 9">
            <a:extLst>
              <a:ext uri="{FF2B5EF4-FFF2-40B4-BE49-F238E27FC236}">
                <a16:creationId xmlns:a16="http://schemas.microsoft.com/office/drawing/2014/main" xmlns="" id="{B9785EE0-5C24-1362-3257-BC7FBAD912BA}"/>
              </a:ext>
            </a:extLst>
          </p:cNvPr>
          <p:cNvSpPr txBox="1"/>
          <p:nvPr userDrawn="1"/>
        </p:nvSpPr>
        <p:spPr>
          <a:xfrm>
            <a:off x="6974945" y="420456"/>
            <a:ext cx="6099243" cy="273473"/>
          </a:xfrm>
          <a:prstGeom prst="rect">
            <a:avLst/>
          </a:prstGeom>
          <a:noFill/>
        </p:spPr>
        <p:txBody>
          <a:bodyPr wrap="square">
            <a:spAutoFit/>
          </a:bodyPr>
          <a:lstStyle/>
          <a:p>
            <a:pPr marL="0" marR="0" algn="ctr">
              <a:lnSpc>
                <a:spcPct val="107000"/>
              </a:lnSpc>
              <a:spcBef>
                <a:spcPts val="0"/>
              </a:spcBef>
              <a:spcAft>
                <a:spcPts val="800"/>
              </a:spcAft>
            </a:pPr>
            <a:r>
              <a:rPr lang="en-US" sz="1100" b="1" dirty="0">
                <a:solidFill>
                  <a:srgbClr val="000000"/>
                </a:solidFill>
                <a:effectLst/>
                <a:latin typeface="+mn-lt"/>
                <a:ea typeface="Calibri" panose="020F0502020204030204" pitchFamily="34" charset="0"/>
                <a:cs typeface="Arial" panose="020B0604020202020204" pitchFamily="34" charset="0"/>
              </a:rPr>
              <a:t>University of Baghdad/</a:t>
            </a:r>
            <a:r>
              <a:rPr lang="en-US" sz="1100" b="0" dirty="0">
                <a:solidFill>
                  <a:schemeClr val="tx1"/>
                </a:solidFill>
                <a:effectLst/>
                <a:latin typeface="+mn-lt"/>
                <a:ea typeface="Calibri" panose="020F0502020204030204" pitchFamily="34" charset="0"/>
                <a:cs typeface="Arial" panose="020B0604020202020204" pitchFamily="34" charset="0"/>
              </a:rPr>
              <a:t> </a:t>
            </a:r>
            <a:r>
              <a:rPr lang="en-US" sz="1100" b="1" dirty="0">
                <a:solidFill>
                  <a:srgbClr val="000000"/>
                </a:solidFill>
                <a:effectLst/>
                <a:latin typeface="+mn-lt"/>
                <a:ea typeface="Calibri" panose="020F0502020204030204" pitchFamily="34" charset="0"/>
                <a:cs typeface="Arial" panose="020B0604020202020204" pitchFamily="34" charset="0"/>
              </a:rPr>
              <a:t>College of Medicine</a:t>
            </a:r>
            <a:r>
              <a:rPr lang="en-US" sz="1100" b="0" dirty="0">
                <a:solidFill>
                  <a:schemeClr val="tx1"/>
                </a:solidFill>
                <a:effectLst/>
                <a:latin typeface="+mn-lt"/>
                <a:ea typeface="Calibri" panose="020F0502020204030204" pitchFamily="34" charset="0"/>
                <a:cs typeface="Arial" panose="020B0604020202020204" pitchFamily="34" charset="0"/>
              </a:rPr>
              <a:t> </a:t>
            </a:r>
            <a:r>
              <a:rPr lang="en-US" sz="1100" b="1" baseline="0" dirty="0">
                <a:solidFill>
                  <a:srgbClr val="000000"/>
                </a:solidFill>
                <a:effectLst/>
                <a:latin typeface="+mn-lt"/>
                <a:ea typeface="Calibri" panose="020F0502020204030204" pitchFamily="34" charset="0"/>
                <a:cs typeface="Arial" panose="020B0604020202020204" pitchFamily="34" charset="0"/>
              </a:rPr>
              <a:t>2022-2023</a:t>
            </a:r>
            <a:endParaRPr lang="en-US" sz="1100" baseline="0" dirty="0">
              <a:effectLst/>
              <a:latin typeface="+mn-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1433711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1" eaLnBrk="1" latinLnBrk="0" hangingPunct="1">
        <a:spcBef>
          <a:spcPct val="0"/>
        </a:spcBef>
        <a:buNone/>
        <a:defRPr sz="3600" kern="1200">
          <a:solidFill>
            <a:schemeClr val="accent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57E495-E53D-E6B2-6587-E9215F0592EF}"/>
              </a:ext>
            </a:extLst>
          </p:cNvPr>
          <p:cNvSpPr>
            <a:spLocks noGrp="1"/>
          </p:cNvSpPr>
          <p:nvPr>
            <p:ph type="ctrTitle"/>
          </p:nvPr>
        </p:nvSpPr>
        <p:spPr>
          <a:xfrm>
            <a:off x="1769815" y="1161316"/>
            <a:ext cx="7766936" cy="2267684"/>
          </a:xfrm>
        </p:spPr>
        <p:txBody>
          <a:bodyPr>
            <a:normAutofit/>
          </a:bodyPr>
          <a:lstStyle/>
          <a:p>
            <a:pPr marL="0" marR="0" algn="ctr">
              <a:lnSpc>
                <a:spcPct val="107000"/>
              </a:lnSpc>
              <a:spcBef>
                <a:spcPts val="0"/>
              </a:spcBef>
              <a:spcAft>
                <a:spcPts val="800"/>
              </a:spcAft>
            </a:pPr>
            <a:r>
              <a:rPr lang="en-US" sz="3600" b="1" dirty="0">
                <a:solidFill>
                  <a:srgbClr val="000000"/>
                </a:solidFill>
                <a:latin typeface="Times New Roman"/>
                <a:ea typeface="Calibri"/>
                <a:cs typeface="Arial"/>
              </a:rPr>
              <a:t>University of Baghdad</a:t>
            </a:r>
            <a:br>
              <a:rPr lang="en-US" sz="3600" b="1" dirty="0">
                <a:solidFill>
                  <a:srgbClr val="000000"/>
                </a:solidFill>
                <a:latin typeface="Times New Roman"/>
                <a:ea typeface="Calibri"/>
                <a:cs typeface="Arial"/>
              </a:rPr>
            </a:br>
            <a:r>
              <a:rPr lang="en-US" sz="3600" b="1" dirty="0">
                <a:solidFill>
                  <a:srgbClr val="000000"/>
                </a:solidFill>
                <a:latin typeface="Times New Roman"/>
                <a:ea typeface="Calibri"/>
                <a:cs typeface="Arial"/>
              </a:rPr>
              <a:t>College of Medicine</a:t>
            </a:r>
            <a:br>
              <a:rPr lang="en-US" sz="3600" b="1" dirty="0">
                <a:solidFill>
                  <a:srgbClr val="000000"/>
                </a:solidFill>
                <a:latin typeface="Times New Roman"/>
                <a:ea typeface="Calibri"/>
                <a:cs typeface="Arial"/>
              </a:rPr>
            </a:br>
            <a:r>
              <a:rPr lang="en-US" sz="3600" b="1" dirty="0">
                <a:solidFill>
                  <a:srgbClr val="000000"/>
                </a:solidFill>
                <a:latin typeface="Times New Roman"/>
                <a:ea typeface="Calibri"/>
                <a:cs typeface="Arial"/>
              </a:rPr>
              <a:t>2022-2023</a:t>
            </a:r>
            <a:endParaRPr lang="en-US" sz="1600" dirty="0">
              <a:effectLst/>
              <a:latin typeface="Calibri"/>
              <a:ea typeface="Calibri"/>
              <a:cs typeface="Arial"/>
            </a:endParaRPr>
          </a:p>
        </p:txBody>
      </p:sp>
      <p:pic>
        <p:nvPicPr>
          <p:cNvPr id="9" name="Picture 8" descr="Logo&#10;&#10;Description automatically generated">
            <a:extLst>
              <a:ext uri="{FF2B5EF4-FFF2-40B4-BE49-F238E27FC236}">
                <a16:creationId xmlns:a16="http://schemas.microsoft.com/office/drawing/2014/main" xmlns="" id="{5E41F08E-7A5E-E0B6-2F9C-70FE602FAF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225" y="552556"/>
            <a:ext cx="1820027" cy="1862598"/>
          </a:xfrm>
          <a:prstGeom prst="rect">
            <a:avLst/>
          </a:prstGeom>
        </p:spPr>
      </p:pic>
      <p:pic>
        <p:nvPicPr>
          <p:cNvPr id="11" name="Picture 10" descr="A picture containing text, underpants&#10;&#10;Description automatically generated">
            <a:extLst>
              <a:ext uri="{FF2B5EF4-FFF2-40B4-BE49-F238E27FC236}">
                <a16:creationId xmlns:a16="http://schemas.microsoft.com/office/drawing/2014/main" xmlns="" id="{1780C6E4-BCEC-DEA5-84DA-6C12A4297E5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80769" y="577063"/>
            <a:ext cx="1535035" cy="1838095"/>
          </a:xfrm>
          <a:prstGeom prst="rect">
            <a:avLst/>
          </a:prstGeom>
        </p:spPr>
      </p:pic>
      <p:sp>
        <p:nvSpPr>
          <p:cNvPr id="6" name="Text Box 10"/>
          <p:cNvSpPr txBox="1"/>
          <p:nvPr/>
        </p:nvSpPr>
        <p:spPr>
          <a:xfrm>
            <a:off x="1133806" y="3849387"/>
            <a:ext cx="8169100" cy="2536048"/>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50000"/>
              </a:lnSpc>
              <a:spcAft>
                <a:spcPts val="800"/>
              </a:spcAft>
            </a:pPr>
            <a:r>
              <a:rPr lang="en-US" sz="2300" b="1" dirty="0" smtClean="0">
                <a:solidFill>
                  <a:srgbClr val="000000"/>
                </a:solidFill>
                <a:latin typeface="Times New Roman"/>
                <a:ea typeface="Adobe Kaiti Std R"/>
                <a:cs typeface="Arial"/>
              </a:rPr>
              <a:t>Title: </a:t>
            </a:r>
            <a:r>
              <a:rPr lang="en-US" sz="2300" b="1" dirty="0">
                <a:solidFill>
                  <a:srgbClr val="000000"/>
                </a:solidFill>
                <a:latin typeface="Times New Roman"/>
                <a:ea typeface="Adobe Kaiti Std R"/>
                <a:cs typeface="Arial"/>
              </a:rPr>
              <a:t>T</a:t>
            </a:r>
            <a:r>
              <a:rPr lang="en-US" sz="2300" b="1" dirty="0" smtClean="0">
                <a:solidFill>
                  <a:srgbClr val="000000"/>
                </a:solidFill>
                <a:latin typeface="Times New Roman"/>
                <a:ea typeface="Adobe Kaiti Std R"/>
                <a:cs typeface="Arial"/>
              </a:rPr>
              <a:t>hrombophilia</a:t>
            </a:r>
          </a:p>
          <a:p>
            <a:pPr>
              <a:lnSpc>
                <a:spcPct val="150000"/>
              </a:lnSpc>
              <a:spcAft>
                <a:spcPts val="800"/>
              </a:spcAft>
            </a:pPr>
            <a:r>
              <a:rPr lang="en-US" sz="2300" b="1" dirty="0" smtClean="0">
                <a:solidFill>
                  <a:srgbClr val="000000"/>
                </a:solidFill>
                <a:effectLst/>
                <a:latin typeface="Times New Roman"/>
                <a:ea typeface="Adobe Kaiti Std R"/>
                <a:cs typeface="Arial"/>
              </a:rPr>
              <a:t>Grade:4</a:t>
            </a:r>
            <a:r>
              <a:rPr lang="en-US" sz="2300" b="1" baseline="30000" dirty="0" smtClean="0">
                <a:solidFill>
                  <a:srgbClr val="000000"/>
                </a:solidFill>
                <a:effectLst/>
                <a:latin typeface="Times New Roman"/>
                <a:ea typeface="Adobe Kaiti Std R"/>
                <a:cs typeface="Arial"/>
              </a:rPr>
              <a:t>th</a:t>
            </a:r>
            <a:r>
              <a:rPr lang="en-US" sz="2300" b="1" dirty="0" smtClean="0">
                <a:solidFill>
                  <a:srgbClr val="000000"/>
                </a:solidFill>
                <a:effectLst/>
                <a:latin typeface="Times New Roman"/>
                <a:ea typeface="Adobe Kaiti Std R"/>
                <a:cs typeface="Arial"/>
              </a:rPr>
              <a:t> year</a:t>
            </a:r>
            <a:endParaRPr lang="en-US" sz="2300" b="1" dirty="0">
              <a:solidFill>
                <a:srgbClr val="000000"/>
              </a:solidFill>
              <a:effectLst/>
              <a:latin typeface="Times New Roman"/>
              <a:ea typeface="Adobe Kaiti Std R"/>
              <a:cs typeface="Arial"/>
            </a:endParaRPr>
          </a:p>
          <a:p>
            <a:pPr>
              <a:spcAft>
                <a:spcPts val="800"/>
              </a:spcAft>
            </a:pPr>
            <a:r>
              <a:rPr lang="en-US" sz="2300" b="1" dirty="0">
                <a:solidFill>
                  <a:srgbClr val="000000"/>
                </a:solidFill>
                <a:effectLst/>
                <a:latin typeface="Times New Roman"/>
                <a:ea typeface="Adobe Kaiti Std R"/>
                <a:cs typeface="Arial"/>
              </a:rPr>
              <a:t>Module: </a:t>
            </a:r>
            <a:r>
              <a:rPr lang="en-US" sz="2300" b="1" dirty="0" smtClean="0">
                <a:solidFill>
                  <a:srgbClr val="000000"/>
                </a:solidFill>
                <a:effectLst/>
                <a:latin typeface="Times New Roman"/>
                <a:ea typeface="Adobe Kaiti Std R"/>
                <a:cs typeface="Arial"/>
              </a:rPr>
              <a:t>hematology</a:t>
            </a:r>
            <a:endParaRPr lang="en-US" sz="1100" dirty="0">
              <a:effectLst/>
              <a:latin typeface="Calibri"/>
              <a:ea typeface="Calibri"/>
              <a:cs typeface="Arial"/>
            </a:endParaRPr>
          </a:p>
          <a:p>
            <a:pPr>
              <a:spcAft>
                <a:spcPts val="800"/>
              </a:spcAft>
            </a:pPr>
            <a:r>
              <a:rPr lang="en-US" sz="2300" b="1" dirty="0" smtClean="0">
                <a:solidFill>
                  <a:srgbClr val="000000"/>
                </a:solidFill>
                <a:latin typeface="Times New Roman"/>
                <a:cs typeface="Arial"/>
              </a:rPr>
              <a:t>Lecturer :</a:t>
            </a:r>
            <a:r>
              <a:rPr lang="en-US" sz="2300" b="1" dirty="0" err="1" smtClean="0">
                <a:solidFill>
                  <a:srgbClr val="000000"/>
                </a:solidFill>
                <a:latin typeface="Times New Roman"/>
                <a:cs typeface="Arial"/>
              </a:rPr>
              <a:t>Alaadin</a:t>
            </a:r>
            <a:r>
              <a:rPr lang="en-US" sz="2300" b="1" dirty="0" smtClean="0">
                <a:solidFill>
                  <a:srgbClr val="000000"/>
                </a:solidFill>
                <a:latin typeface="Times New Roman"/>
                <a:cs typeface="Arial"/>
              </a:rPr>
              <a:t> </a:t>
            </a:r>
            <a:r>
              <a:rPr lang="en-US" sz="2300" b="1" dirty="0" err="1" smtClean="0">
                <a:solidFill>
                  <a:srgbClr val="000000"/>
                </a:solidFill>
                <a:latin typeface="Times New Roman"/>
                <a:cs typeface="Arial"/>
              </a:rPr>
              <a:t>Sahham</a:t>
            </a:r>
            <a:r>
              <a:rPr lang="en-US" sz="2300" b="1" dirty="0" smtClean="0">
                <a:solidFill>
                  <a:srgbClr val="000000"/>
                </a:solidFill>
                <a:latin typeface="Times New Roman"/>
                <a:cs typeface="Arial"/>
              </a:rPr>
              <a:t> </a:t>
            </a:r>
            <a:r>
              <a:rPr lang="en-US" sz="2300" b="1" dirty="0" err="1" smtClean="0">
                <a:solidFill>
                  <a:srgbClr val="000000"/>
                </a:solidFill>
                <a:latin typeface="Times New Roman"/>
                <a:cs typeface="Arial"/>
              </a:rPr>
              <a:t>Naji</a:t>
            </a:r>
            <a:r>
              <a:rPr lang="en-US" sz="2300" b="1" dirty="0" smtClean="0">
                <a:solidFill>
                  <a:srgbClr val="000000"/>
                </a:solidFill>
                <a:latin typeface="Times New Roman"/>
                <a:cs typeface="Arial"/>
              </a:rPr>
              <a:t> </a:t>
            </a:r>
            <a:endParaRPr lang="en-US" sz="2300" b="1" dirty="0">
              <a:solidFill>
                <a:srgbClr val="000000"/>
              </a:solidFill>
              <a:latin typeface="Times New Roman"/>
              <a:cs typeface="Arial"/>
            </a:endParaRPr>
          </a:p>
          <a:p>
            <a:pPr>
              <a:spcAft>
                <a:spcPts val="800"/>
              </a:spcAft>
            </a:pPr>
            <a:r>
              <a:rPr lang="en-US" sz="2300" b="1" dirty="0">
                <a:solidFill>
                  <a:srgbClr val="000000"/>
                </a:solidFill>
                <a:latin typeface="Times New Roman"/>
                <a:cs typeface="Arial"/>
              </a:rPr>
              <a:t>Date:</a:t>
            </a:r>
          </a:p>
          <a:p>
            <a:pPr marL="0" marR="0">
              <a:lnSpc>
                <a:spcPct val="80000"/>
              </a:lnSpc>
              <a:spcBef>
                <a:spcPts val="0"/>
              </a:spcBef>
              <a:spcAft>
                <a:spcPts val="800"/>
              </a:spcAft>
            </a:pPr>
            <a:endParaRPr lang="en-US" sz="1100" dirty="0">
              <a:effectLst/>
              <a:latin typeface="Calibri"/>
              <a:ea typeface="Calibri"/>
              <a:cs typeface="Arial"/>
            </a:endParaRPr>
          </a:p>
          <a:p>
            <a:pPr marL="0" marR="0">
              <a:lnSpc>
                <a:spcPct val="80000"/>
              </a:lnSpc>
              <a:spcBef>
                <a:spcPts val="0"/>
              </a:spcBef>
              <a:spcAft>
                <a:spcPts val="800"/>
              </a:spcAft>
            </a:pPr>
            <a:r>
              <a:rPr lang="en-US" sz="400" dirty="0">
                <a:solidFill>
                  <a:srgbClr val="FFFFFF"/>
                </a:solidFill>
                <a:effectLst/>
                <a:latin typeface="Times New Roman"/>
                <a:ea typeface="Adobe Kaiti Std R"/>
                <a:cs typeface="Arial"/>
              </a:rPr>
              <a:t> </a:t>
            </a:r>
            <a:endParaRPr lang="en-US" sz="1100" dirty="0">
              <a:effectLst/>
              <a:latin typeface="Calibri"/>
              <a:ea typeface="Calibri"/>
              <a:cs typeface="Arial"/>
            </a:endParaRP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25886249"/>
      </p:ext>
    </p:extLst>
  </p:cSld>
  <p:clrMapOvr>
    <a:masterClrMapping/>
  </p:clrMapOvr>
  <mc:AlternateContent xmlns:mc="http://schemas.openxmlformats.org/markup-compatibility/2006">
    <mc:Choice xmlns:p14="http://schemas.microsoft.com/office/powerpoint/2010/main" Requires="p14">
      <p:transition spd="slow" p14:dur="2000" advTm="17032"/>
    </mc:Choice>
    <mc:Fallback>
      <p:transition spd="slow" advTm="17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77335" y="609600"/>
            <a:ext cx="8596668" cy="857956"/>
          </a:xfrm>
        </p:spPr>
        <p:txBody>
          <a:bodyPr>
            <a:normAutofit/>
          </a:bodyPr>
          <a:lstStyle/>
          <a:p>
            <a:r>
              <a:rPr lang="en-US" sz="2800" b="1" dirty="0" err="1">
                <a:solidFill>
                  <a:srgbClr val="FF0000"/>
                </a:solidFill>
              </a:rPr>
              <a:t>Antithrombin</a:t>
            </a:r>
            <a:r>
              <a:rPr lang="en-US" sz="2800" b="1" dirty="0">
                <a:solidFill>
                  <a:srgbClr val="FF0000"/>
                </a:solidFill>
              </a:rPr>
              <a:t> and </a:t>
            </a:r>
            <a:r>
              <a:rPr lang="en-US" sz="2800" b="1" dirty="0" err="1">
                <a:solidFill>
                  <a:srgbClr val="FF0000"/>
                </a:solidFill>
              </a:rPr>
              <a:t>prothrombin</a:t>
            </a:r>
            <a:r>
              <a:rPr lang="en-US" sz="2800" b="1" dirty="0">
                <a:solidFill>
                  <a:srgbClr val="FF0000"/>
                </a:solidFill>
              </a:rPr>
              <a:t> abnormalities</a:t>
            </a:r>
            <a:endParaRPr lang="ar-SA" sz="2800" b="1" dirty="0">
              <a:solidFill>
                <a:srgbClr val="FF0000"/>
              </a:solidFill>
            </a:endParaRPr>
          </a:p>
        </p:txBody>
      </p:sp>
      <p:sp>
        <p:nvSpPr>
          <p:cNvPr id="3" name="عنصر نائب للمحتوى 2"/>
          <p:cNvSpPr>
            <a:spLocks noGrp="1"/>
          </p:cNvSpPr>
          <p:nvPr>
            <p:ph idx="1"/>
          </p:nvPr>
        </p:nvSpPr>
        <p:spPr>
          <a:xfrm>
            <a:off x="677335" y="1388533"/>
            <a:ext cx="8596668" cy="4652831"/>
          </a:xfrm>
        </p:spPr>
        <p:txBody>
          <a:bodyPr>
            <a:normAutofit/>
          </a:bodyPr>
          <a:lstStyle/>
          <a:p>
            <a:pPr algn="l" rtl="0"/>
            <a:r>
              <a:rPr lang="en-US" dirty="0" err="1"/>
              <a:t>Antithrombin</a:t>
            </a:r>
            <a:r>
              <a:rPr lang="en-US" dirty="0"/>
              <a:t> inhibits several enzymes of the coagulation system, including factors </a:t>
            </a:r>
            <a:r>
              <a:rPr lang="en-US" dirty="0" err="1"/>
              <a:t>IIa</a:t>
            </a:r>
            <a:r>
              <a:rPr lang="en-US" dirty="0"/>
              <a:t>, </a:t>
            </a:r>
            <a:r>
              <a:rPr lang="en-US" dirty="0" err="1"/>
              <a:t>IXa</a:t>
            </a:r>
            <a:r>
              <a:rPr lang="en-US" dirty="0"/>
              <a:t>, </a:t>
            </a:r>
            <a:r>
              <a:rPr lang="en-US" dirty="0" err="1"/>
              <a:t>Xa</a:t>
            </a:r>
            <a:r>
              <a:rPr lang="en-US" dirty="0"/>
              <a:t>, and </a:t>
            </a:r>
            <a:r>
              <a:rPr lang="en-US" dirty="0" err="1"/>
              <a:t>XIIa</a:t>
            </a:r>
            <a:r>
              <a:rPr lang="en-US" dirty="0" smtClean="0"/>
              <a:t>.</a:t>
            </a:r>
          </a:p>
          <a:p>
            <a:pPr algn="l" rtl="0"/>
            <a:r>
              <a:rPr lang="en-US" dirty="0"/>
              <a:t>AT deficiency may be inherited or </a:t>
            </a:r>
            <a:r>
              <a:rPr lang="en-US" dirty="0" smtClean="0"/>
              <a:t>acquired</a:t>
            </a:r>
          </a:p>
          <a:p>
            <a:pPr algn="l" rtl="0"/>
            <a:r>
              <a:rPr lang="en-US" dirty="0"/>
              <a:t>AT deficiency increase the risk for venous thrombosis and, far less commonly, arterial thrombosis. </a:t>
            </a:r>
          </a:p>
          <a:p>
            <a:pPr algn="l" rtl="0"/>
            <a:r>
              <a:rPr lang="en-US" dirty="0" smtClean="0"/>
              <a:t>Available </a:t>
            </a:r>
            <a:r>
              <a:rPr lang="en-US" dirty="0"/>
              <a:t>studies for </a:t>
            </a:r>
            <a:r>
              <a:rPr lang="en-US" dirty="0" err="1"/>
              <a:t>antithrombin</a:t>
            </a:r>
            <a:r>
              <a:rPr lang="en-US" dirty="0"/>
              <a:t> deficiency include both functional and antigenic assays</a:t>
            </a:r>
            <a:r>
              <a:rPr lang="en-US" dirty="0" smtClean="0"/>
              <a:t>.</a:t>
            </a:r>
          </a:p>
          <a:p>
            <a:pPr algn="l" rtl="0"/>
            <a:r>
              <a:rPr lang="en-US" dirty="0" smtClean="0"/>
              <a:t> </a:t>
            </a:r>
            <a:r>
              <a:rPr lang="en-US" dirty="0"/>
              <a:t>Functional studies should always be performed, because some cases of </a:t>
            </a:r>
            <a:r>
              <a:rPr lang="en-US" dirty="0" err="1"/>
              <a:t>antithrombin</a:t>
            </a:r>
            <a:r>
              <a:rPr lang="en-US" dirty="0"/>
              <a:t> deficiency may be associated with normal antigen </a:t>
            </a:r>
            <a:r>
              <a:rPr lang="en-US" dirty="0" smtClean="0"/>
              <a:t>levels</a:t>
            </a:r>
          </a:p>
          <a:p>
            <a:pPr algn="l" rtl="0"/>
            <a:r>
              <a:rPr lang="en-US" dirty="0"/>
              <a:t>When patients with a known inherited AT deficiency experience an acute thrombotic event and fail to respond to intravenous heparin, treatment with a direct thrombin inhibitor (</a:t>
            </a:r>
            <a:r>
              <a:rPr lang="en-US" dirty="0" err="1"/>
              <a:t>eg</a:t>
            </a:r>
            <a:r>
              <a:rPr lang="en-US" dirty="0"/>
              <a:t>, </a:t>
            </a:r>
            <a:r>
              <a:rPr lang="en-US" dirty="0" err="1"/>
              <a:t>argatroban</a:t>
            </a:r>
            <a:r>
              <a:rPr lang="en-US" dirty="0"/>
              <a:t>, </a:t>
            </a:r>
            <a:r>
              <a:rPr lang="en-US" dirty="0" err="1"/>
              <a:t>dabigatran</a:t>
            </a:r>
            <a:r>
              <a:rPr lang="en-US" dirty="0"/>
              <a:t>) is recommended.</a:t>
            </a:r>
            <a:endParaRPr lang="ar-SA" dirty="0"/>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40935662"/>
      </p:ext>
    </p:extLst>
  </p:cSld>
  <p:clrMapOvr>
    <a:masterClrMapping/>
  </p:clrMapOvr>
  <mc:AlternateContent xmlns:mc="http://schemas.openxmlformats.org/markup-compatibility/2006">
    <mc:Choice xmlns:p14="http://schemas.microsoft.com/office/powerpoint/2010/main" Requires="p14">
      <p:transition spd="slow" p14:dur="2000" advTm="128248"/>
    </mc:Choice>
    <mc:Fallback>
      <p:transition spd="slow" advTm="128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77335" y="609600"/>
            <a:ext cx="8596668" cy="880533"/>
          </a:xfrm>
        </p:spPr>
        <p:txBody>
          <a:bodyPr>
            <a:normAutofit/>
          </a:bodyPr>
          <a:lstStyle/>
          <a:p>
            <a:pPr algn="ctr"/>
            <a:r>
              <a:rPr lang="en-US" sz="2800" dirty="0">
                <a:solidFill>
                  <a:srgbClr val="FF0000"/>
                </a:solidFill>
              </a:rPr>
              <a:t>Arterial thrombosis</a:t>
            </a:r>
            <a:endParaRPr lang="ar-SA" sz="2800" dirty="0">
              <a:solidFill>
                <a:srgbClr val="FF0000"/>
              </a:solidFill>
            </a:endParaRPr>
          </a:p>
        </p:txBody>
      </p:sp>
      <p:sp>
        <p:nvSpPr>
          <p:cNvPr id="3" name="عنصر نائب للمحتوى 2"/>
          <p:cNvSpPr>
            <a:spLocks noGrp="1"/>
          </p:cNvSpPr>
          <p:nvPr>
            <p:ph idx="1"/>
          </p:nvPr>
        </p:nvSpPr>
        <p:spPr/>
        <p:txBody>
          <a:bodyPr/>
          <a:lstStyle/>
          <a:p>
            <a:pPr algn="l" rtl="0"/>
            <a:r>
              <a:rPr lang="en-US" dirty="0"/>
              <a:t>Complete testing is not justified in patients presenting with arterial thrombosis, since hereditary thrombophilia is principally a risk factor only for venous thrombosis </a:t>
            </a:r>
          </a:p>
          <a:p>
            <a:pPr algn="l" rtl="0"/>
            <a:r>
              <a:rPr lang="en-US" dirty="0"/>
              <a:t>These patients should be specifically tested for the presence of </a:t>
            </a:r>
            <a:r>
              <a:rPr lang="en-US" dirty="0" err="1"/>
              <a:t>antiphospholipid</a:t>
            </a:r>
            <a:r>
              <a:rPr lang="en-US" dirty="0"/>
              <a:t> antibodies (</a:t>
            </a:r>
            <a:r>
              <a:rPr lang="en-US" dirty="0" err="1"/>
              <a:t>aPL</a:t>
            </a:r>
            <a:r>
              <a:rPr lang="en-US" dirty="0"/>
              <a:t>). And looking for  hematologic disorders associated with an increased incidence of arterial thrombosis (</a:t>
            </a:r>
            <a:r>
              <a:rPr lang="en-US" dirty="0" err="1"/>
              <a:t>eg</a:t>
            </a:r>
            <a:r>
              <a:rPr lang="en-US" dirty="0"/>
              <a:t>, essential </a:t>
            </a:r>
            <a:r>
              <a:rPr lang="en-US" dirty="0" err="1"/>
              <a:t>thrombocythemia</a:t>
            </a:r>
            <a:r>
              <a:rPr lang="en-US" dirty="0"/>
              <a:t>, polycythemia </a:t>
            </a:r>
            <a:r>
              <a:rPr lang="en-US" dirty="0" err="1"/>
              <a:t>vera</a:t>
            </a:r>
            <a:r>
              <a:rPr lang="en-US" dirty="0"/>
              <a:t>)</a:t>
            </a:r>
          </a:p>
          <a:p>
            <a:pPr algn="l" rtl="0"/>
            <a:endParaRPr lang="ar-SA" dirty="0"/>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27830592"/>
      </p:ext>
    </p:extLst>
  </p:cSld>
  <p:clrMapOvr>
    <a:masterClrMapping/>
  </p:clrMapOvr>
  <mc:AlternateContent xmlns:mc="http://schemas.openxmlformats.org/markup-compatibility/2006">
    <mc:Choice xmlns:p14="http://schemas.microsoft.com/office/powerpoint/2010/main" Requires="p14">
      <p:transition spd="slow" p14:dur="2000" advTm="75117"/>
    </mc:Choice>
    <mc:Fallback>
      <p:transition spd="slow" advTm="75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lstStyle/>
          <a:p>
            <a:pPr algn="l" rtl="0"/>
            <a:r>
              <a:rPr lang="en-US" dirty="0"/>
              <a:t>A workup for thrombophilia is usually indicated only in patients with one or more of the following risk factors:</a:t>
            </a:r>
          </a:p>
          <a:p>
            <a:pPr algn="l" rtl="0"/>
            <a:endParaRPr lang="en-US" dirty="0"/>
          </a:p>
          <a:p>
            <a:pPr algn="l" rtl="0"/>
            <a:r>
              <a:rPr lang="en-US" dirty="0"/>
              <a:t>Recurrent thromboembolic episodes</a:t>
            </a:r>
          </a:p>
          <a:p>
            <a:pPr algn="l" rtl="0"/>
            <a:r>
              <a:rPr lang="en-US" dirty="0"/>
              <a:t>Thromboembolism at a young age (</a:t>
            </a:r>
            <a:r>
              <a:rPr lang="en-US" dirty="0" err="1"/>
              <a:t>ie</a:t>
            </a:r>
            <a:r>
              <a:rPr lang="en-US" dirty="0"/>
              <a:t>, &lt; 40 y)</a:t>
            </a:r>
          </a:p>
          <a:p>
            <a:pPr algn="l" rtl="0"/>
            <a:r>
              <a:rPr lang="en-US" dirty="0"/>
              <a:t>A family history for thromboembolism</a:t>
            </a:r>
          </a:p>
          <a:p>
            <a:pPr algn="l" rtl="0"/>
            <a:r>
              <a:rPr lang="en-US" dirty="0"/>
              <a:t>Thrombosis in an unusual site</a:t>
            </a:r>
            <a:endParaRPr lang="ar-SA" dirty="0"/>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36458942"/>
      </p:ext>
    </p:extLst>
  </p:cSld>
  <p:clrMapOvr>
    <a:masterClrMapping/>
  </p:clrMapOvr>
  <mc:AlternateContent xmlns:mc="http://schemas.openxmlformats.org/markup-compatibility/2006">
    <mc:Choice xmlns:p14="http://schemas.microsoft.com/office/powerpoint/2010/main" Requires="p14">
      <p:transition spd="slow" p14:dur="2000" advTm="40951"/>
    </mc:Choice>
    <mc:Fallback>
      <p:transition spd="slow" advTm="40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77335" y="609600"/>
            <a:ext cx="8596668" cy="835378"/>
          </a:xfrm>
        </p:spPr>
        <p:txBody>
          <a:bodyPr>
            <a:normAutofit/>
          </a:bodyPr>
          <a:lstStyle/>
          <a:p>
            <a:pPr algn="ctr"/>
            <a:r>
              <a:rPr lang="en-US" sz="2800" dirty="0">
                <a:solidFill>
                  <a:srgbClr val="FF0000"/>
                </a:solidFill>
              </a:rPr>
              <a:t>History</a:t>
            </a:r>
            <a:endParaRPr lang="ar-SA" sz="2800" dirty="0">
              <a:solidFill>
                <a:srgbClr val="FF0000"/>
              </a:solidFill>
            </a:endParaRPr>
          </a:p>
        </p:txBody>
      </p:sp>
      <p:sp>
        <p:nvSpPr>
          <p:cNvPr id="3" name="عنصر نائب للمحتوى 2"/>
          <p:cNvSpPr>
            <a:spLocks noGrp="1"/>
          </p:cNvSpPr>
          <p:nvPr>
            <p:ph idx="1"/>
          </p:nvPr>
        </p:nvSpPr>
        <p:spPr>
          <a:xfrm>
            <a:off x="677335" y="1188720"/>
            <a:ext cx="8596668" cy="5245947"/>
          </a:xfrm>
        </p:spPr>
        <p:txBody>
          <a:bodyPr>
            <a:normAutofit/>
          </a:bodyPr>
          <a:lstStyle/>
          <a:p>
            <a:pPr marL="0" indent="0" algn="l" rtl="0">
              <a:buNone/>
            </a:pPr>
            <a:r>
              <a:rPr lang="en-US" sz="2000" dirty="0"/>
              <a:t>1- the age of onset</a:t>
            </a:r>
          </a:p>
          <a:p>
            <a:pPr marL="0" indent="0" algn="l" rtl="0">
              <a:buNone/>
            </a:pPr>
            <a:r>
              <a:rPr lang="en-US" sz="2000" dirty="0"/>
              <a:t>2- location of prior </a:t>
            </a:r>
            <a:r>
              <a:rPr lang="en-US" sz="2000" dirty="0" smtClean="0"/>
              <a:t>thrombosis</a:t>
            </a:r>
            <a:endParaRPr lang="en-US" sz="2000" dirty="0"/>
          </a:p>
          <a:p>
            <a:pPr marL="0" indent="0" algn="l" rtl="0">
              <a:buNone/>
            </a:pPr>
            <a:r>
              <a:rPr lang="en-US" sz="2000" dirty="0" smtClean="0"/>
              <a:t>3- diagnostic </a:t>
            </a:r>
            <a:r>
              <a:rPr lang="en-US" sz="2000" dirty="0"/>
              <a:t>studies documenting thrombotic </a:t>
            </a:r>
            <a:r>
              <a:rPr lang="en-US" sz="2000" dirty="0" smtClean="0"/>
              <a:t>episodes is </a:t>
            </a:r>
            <a:r>
              <a:rPr lang="en-US" sz="2000" dirty="0"/>
              <a:t>important because of the nonspecific nature of the symptoms and signs. </a:t>
            </a:r>
          </a:p>
          <a:p>
            <a:pPr marL="0" indent="0" algn="l" rtl="0">
              <a:buNone/>
            </a:pPr>
            <a:r>
              <a:rPr lang="en-US" sz="2000" dirty="0" smtClean="0"/>
              <a:t>4- potential </a:t>
            </a:r>
            <a:r>
              <a:rPr lang="en-US" sz="2000" dirty="0"/>
              <a:t>precipitating conditions </a:t>
            </a:r>
            <a:r>
              <a:rPr lang="en-US" sz="2000" dirty="0" smtClean="0"/>
              <a:t>, </a:t>
            </a:r>
            <a:r>
              <a:rPr lang="en-US" sz="2000" dirty="0"/>
              <a:t>such as surgical procedures, trauma, pregnancy, heart failure, and immobility </a:t>
            </a:r>
          </a:p>
          <a:p>
            <a:pPr marL="0" indent="0" algn="l" rtl="0">
              <a:buNone/>
            </a:pPr>
            <a:r>
              <a:rPr lang="en-US" sz="2000" dirty="0"/>
              <a:t>5- Women should be carefully questioned regarding use of oral contraceptives or hormone replacement therapy as well as their obstetric history.</a:t>
            </a:r>
          </a:p>
          <a:p>
            <a:pPr marL="0" indent="0" algn="l" rtl="0">
              <a:buNone/>
            </a:pPr>
            <a:r>
              <a:rPr lang="en-US" sz="2000" dirty="0"/>
              <a:t> 6-The presence of recurrent fetal loss suggests the possible presence of an inherited thrombophilia or </a:t>
            </a:r>
            <a:r>
              <a:rPr lang="en-US" sz="2000" dirty="0" err="1"/>
              <a:t>antiphospholipid</a:t>
            </a:r>
            <a:r>
              <a:rPr lang="en-US" sz="2000" dirty="0"/>
              <a:t> antibodies (</a:t>
            </a:r>
            <a:r>
              <a:rPr lang="en-US" sz="2000" dirty="0" err="1"/>
              <a:t>aPL</a:t>
            </a:r>
            <a:r>
              <a:rPr lang="en-US" sz="2000" dirty="0"/>
              <a:t>.)</a:t>
            </a:r>
          </a:p>
          <a:p>
            <a:pPr marL="0" indent="0" algn="l" rtl="0">
              <a:buNone/>
            </a:pPr>
            <a:endParaRPr lang="ar-SA" sz="2000" dirty="0"/>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05339407"/>
      </p:ext>
    </p:extLst>
  </p:cSld>
  <p:clrMapOvr>
    <a:masterClrMapping/>
  </p:clrMapOvr>
  <mc:AlternateContent xmlns:mc="http://schemas.openxmlformats.org/markup-compatibility/2006">
    <mc:Choice xmlns:p14="http://schemas.microsoft.com/office/powerpoint/2010/main" Requires="p14">
      <p:transition spd="slow" p14:dur="2000" advTm="89529"/>
    </mc:Choice>
    <mc:Fallback>
      <p:transition spd="slow" advTm="89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normAutofit/>
          </a:bodyPr>
          <a:lstStyle/>
          <a:p>
            <a:pPr algn="l" rtl="0"/>
            <a:r>
              <a:rPr lang="en-US" sz="2000" dirty="0" smtClean="0"/>
              <a:t>7-presence </a:t>
            </a:r>
            <a:r>
              <a:rPr lang="en-US" sz="2000" dirty="0"/>
              <a:t>of significant </a:t>
            </a:r>
            <a:r>
              <a:rPr lang="en-US" sz="2000" dirty="0" err="1"/>
              <a:t>prothrombotic</a:t>
            </a:r>
            <a:r>
              <a:rPr lang="en-US" sz="2000" dirty="0"/>
              <a:t> disorders (</a:t>
            </a:r>
            <a:r>
              <a:rPr lang="en-US" sz="2000" dirty="0" err="1"/>
              <a:t>eg</a:t>
            </a:r>
            <a:r>
              <a:rPr lang="en-US" sz="2000" dirty="0"/>
              <a:t>, collagen-vascular disease, </a:t>
            </a:r>
            <a:r>
              <a:rPr lang="en-US" sz="2000" dirty="0" err="1"/>
              <a:t>myeloproliferative</a:t>
            </a:r>
            <a:r>
              <a:rPr lang="en-US" sz="2000" dirty="0"/>
              <a:t> disease, atherosclerotic disease, </a:t>
            </a:r>
            <a:r>
              <a:rPr lang="en-US" sz="2000" dirty="0" err="1"/>
              <a:t>nephrotic</a:t>
            </a:r>
            <a:r>
              <a:rPr lang="en-US" sz="2000" dirty="0"/>
              <a:t> syndrome) and about the use of drugs which can induce </a:t>
            </a:r>
            <a:r>
              <a:rPr lang="en-US" sz="2000" dirty="0" err="1"/>
              <a:t>aPL</a:t>
            </a:r>
            <a:r>
              <a:rPr lang="en-US" sz="2000" dirty="0"/>
              <a:t> (</a:t>
            </a:r>
            <a:r>
              <a:rPr lang="en-US" sz="2000" dirty="0" err="1"/>
              <a:t>eg</a:t>
            </a:r>
            <a:r>
              <a:rPr lang="en-US" sz="2000" dirty="0"/>
              <a:t>, hydralazine , procainamide , </a:t>
            </a:r>
            <a:r>
              <a:rPr lang="en-US" sz="2000" dirty="0" err="1"/>
              <a:t>phenothiazines</a:t>
            </a:r>
            <a:r>
              <a:rPr lang="en-US" sz="2000" dirty="0"/>
              <a:t>). </a:t>
            </a:r>
          </a:p>
          <a:p>
            <a:pPr algn="l" rtl="0"/>
            <a:r>
              <a:rPr lang="en-US" sz="2000" dirty="0"/>
              <a:t>8-A positive family history is particularly important, since </a:t>
            </a:r>
            <a:r>
              <a:rPr lang="en-US" sz="2000" dirty="0" smtClean="0"/>
              <a:t>a history </a:t>
            </a:r>
            <a:r>
              <a:rPr lang="en-US" sz="2000" dirty="0"/>
              <a:t>of venous thrombosis in one or more first-degree relatives strongly suggests the presence of a hereditary </a:t>
            </a:r>
            <a:r>
              <a:rPr lang="en-US" sz="2000" dirty="0" err="1"/>
              <a:t>prothrombotic</a:t>
            </a:r>
            <a:r>
              <a:rPr lang="en-US" sz="2000" dirty="0"/>
              <a:t> disorder.</a:t>
            </a:r>
          </a:p>
          <a:p>
            <a:pPr algn="l" rtl="0"/>
            <a:r>
              <a:rPr lang="en-US" sz="2000" dirty="0" smtClean="0"/>
              <a:t>9- </a:t>
            </a:r>
            <a:r>
              <a:rPr lang="en-US" sz="2000" dirty="0"/>
              <a:t>past history of </a:t>
            </a:r>
            <a:r>
              <a:rPr lang="en-US" sz="2000" dirty="0" smtClean="0"/>
              <a:t>cancer and </a:t>
            </a:r>
            <a:r>
              <a:rPr lang="en-US" sz="2000" dirty="0"/>
              <a:t>constitutional symptoms such as loss of appetite, weight loss, fatigue, pain, </a:t>
            </a:r>
            <a:r>
              <a:rPr lang="en-US" sz="2000" dirty="0" err="1"/>
              <a:t>hematochezia</a:t>
            </a:r>
            <a:r>
              <a:rPr lang="en-US" sz="2000" dirty="0"/>
              <a:t>, hemoptysis, and hematuria.</a:t>
            </a:r>
          </a:p>
          <a:p>
            <a:pPr algn="l" rtl="0"/>
            <a:endParaRPr lang="ar-SA" sz="2000" dirty="0"/>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8501076"/>
      </p:ext>
    </p:extLst>
  </p:cSld>
  <p:clrMapOvr>
    <a:masterClrMapping/>
  </p:clrMapOvr>
  <mc:AlternateContent xmlns:mc="http://schemas.openxmlformats.org/markup-compatibility/2006">
    <mc:Choice xmlns:p14="http://schemas.microsoft.com/office/powerpoint/2010/main" Requires="p14">
      <p:transition spd="slow" p14:dur="2000" advTm="77206"/>
    </mc:Choice>
    <mc:Fallback>
      <p:transition spd="slow" advTm="77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77335" y="609600"/>
            <a:ext cx="8596668" cy="827314"/>
          </a:xfrm>
        </p:spPr>
        <p:txBody>
          <a:bodyPr/>
          <a:lstStyle/>
          <a:p>
            <a:pPr algn="ctr"/>
            <a:r>
              <a:rPr lang="en-US" dirty="0">
                <a:solidFill>
                  <a:srgbClr val="FF0000"/>
                </a:solidFill>
              </a:rPr>
              <a:t>Physical exam </a:t>
            </a:r>
            <a:r>
              <a:rPr lang="en-US" dirty="0"/>
              <a:t> </a:t>
            </a:r>
            <a:endParaRPr lang="ar-SA" dirty="0"/>
          </a:p>
        </p:txBody>
      </p:sp>
      <p:sp>
        <p:nvSpPr>
          <p:cNvPr id="3" name="عنصر نائب للمحتوى 2"/>
          <p:cNvSpPr>
            <a:spLocks noGrp="1"/>
          </p:cNvSpPr>
          <p:nvPr>
            <p:ph idx="1"/>
          </p:nvPr>
        </p:nvSpPr>
        <p:spPr>
          <a:xfrm>
            <a:off x="677335" y="1724298"/>
            <a:ext cx="8596668" cy="4317066"/>
          </a:xfrm>
        </p:spPr>
        <p:txBody>
          <a:bodyPr/>
          <a:lstStyle/>
          <a:p>
            <a:pPr algn="l" rtl="0"/>
            <a:r>
              <a:rPr lang="en-US" sz="2000" dirty="0"/>
              <a:t>special attention should be directed to the vascular system, extremities (</a:t>
            </a:r>
            <a:r>
              <a:rPr lang="en-US" sz="2000" dirty="0" err="1"/>
              <a:t>eg</a:t>
            </a:r>
            <a:r>
              <a:rPr lang="en-US" sz="2000" dirty="0"/>
              <a:t>, looking for signs of superficial or deep vein thrombosis), chest, heart, abdominal organs, and skin (</a:t>
            </a:r>
            <a:r>
              <a:rPr lang="en-US" sz="2000" dirty="0" err="1"/>
              <a:t>eg</a:t>
            </a:r>
            <a:r>
              <a:rPr lang="en-US" sz="2000" dirty="0"/>
              <a:t>, skin necrosis, </a:t>
            </a:r>
            <a:r>
              <a:rPr lang="en-US" sz="2000" dirty="0" err="1"/>
              <a:t>livedo</a:t>
            </a:r>
            <a:r>
              <a:rPr lang="en-US" sz="2000" dirty="0"/>
              <a:t> </a:t>
            </a:r>
            <a:r>
              <a:rPr lang="en-US" sz="2000" dirty="0" err="1"/>
              <a:t>reticularis</a:t>
            </a:r>
            <a:r>
              <a:rPr lang="en-US" sz="2000" dirty="0"/>
              <a:t>).</a:t>
            </a:r>
          </a:p>
          <a:p>
            <a:pPr algn="l" rtl="0"/>
            <a:r>
              <a:rPr lang="en-US" sz="2000" dirty="0"/>
              <a:t>The actual physical signs of venous thrombosis can be quite unreliable. There may be pain and tenderness in the thigh along the course of the major veins ("painful deep vein syndrome"). </a:t>
            </a:r>
          </a:p>
          <a:p>
            <a:pPr algn="l" rtl="0"/>
            <a:r>
              <a:rPr lang="en-US" sz="2000" dirty="0"/>
              <a:t>Tenderness on deep palpation of the calf muscles is suggestive, but not diagnostic. </a:t>
            </a:r>
          </a:p>
          <a:p>
            <a:pPr algn="l" rtl="0"/>
            <a:endParaRPr lang="ar-SA" dirty="0"/>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974955398"/>
      </p:ext>
    </p:extLst>
  </p:cSld>
  <p:clrMapOvr>
    <a:masterClrMapping/>
  </p:clrMapOvr>
  <mc:AlternateContent xmlns:mc="http://schemas.openxmlformats.org/markup-compatibility/2006">
    <mc:Choice xmlns:p14="http://schemas.microsoft.com/office/powerpoint/2010/main" Requires="p14">
      <p:transition spd="slow" p14:dur="2000" advTm="87842"/>
    </mc:Choice>
    <mc:Fallback>
      <p:transition spd="slow" advTm="87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normAutofit/>
          </a:bodyPr>
          <a:lstStyle/>
          <a:p>
            <a:pPr algn="l" rtl="0"/>
            <a:r>
              <a:rPr lang="en-US" sz="2000" dirty="0"/>
              <a:t>The physical examination also may reveal signs of hepatic vein thrombosis (Budd-</a:t>
            </a:r>
            <a:r>
              <a:rPr lang="en-US" sz="2000" dirty="0" err="1"/>
              <a:t>Chiari</a:t>
            </a:r>
            <a:r>
              <a:rPr lang="en-US" sz="2000" dirty="0"/>
              <a:t> syndrome), such as ascites and hepatomegaly, </a:t>
            </a:r>
          </a:p>
          <a:p>
            <a:pPr algn="l" rtl="0"/>
            <a:r>
              <a:rPr lang="en-US" sz="2000" dirty="0"/>
              <a:t> edema due to the </a:t>
            </a:r>
            <a:r>
              <a:rPr lang="en-US" sz="2000" dirty="0" err="1"/>
              <a:t>nephrotic</a:t>
            </a:r>
            <a:r>
              <a:rPr lang="en-US" sz="2000" dirty="0"/>
              <a:t> syndrome. </a:t>
            </a:r>
          </a:p>
          <a:p>
            <a:pPr algn="l" rtl="0"/>
            <a:r>
              <a:rPr lang="en-US" sz="2000" dirty="0"/>
              <a:t>The </a:t>
            </a:r>
            <a:r>
              <a:rPr lang="en-US" sz="2000" dirty="0" err="1"/>
              <a:t>hypercoagulable</a:t>
            </a:r>
            <a:r>
              <a:rPr lang="en-US" sz="2000" dirty="0"/>
              <a:t> state associated with the </a:t>
            </a:r>
            <a:r>
              <a:rPr lang="en-US" sz="2000" dirty="0" err="1"/>
              <a:t>nephrotic</a:t>
            </a:r>
            <a:r>
              <a:rPr lang="en-US" sz="2000" dirty="0"/>
              <a:t> syndrome may be manifest as renal vein thrombosis, a usually asymptomatic complication</a:t>
            </a:r>
          </a:p>
          <a:p>
            <a:pPr algn="l" rtl="0"/>
            <a:endParaRPr lang="ar-SA" sz="2000" dirty="0"/>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34204545"/>
      </p:ext>
    </p:extLst>
  </p:cSld>
  <p:clrMapOvr>
    <a:masterClrMapping/>
  </p:clrMapOvr>
  <mc:AlternateContent xmlns:mc="http://schemas.openxmlformats.org/markup-compatibility/2006">
    <mc:Choice xmlns:p14="http://schemas.microsoft.com/office/powerpoint/2010/main" Requires="p14">
      <p:transition spd="slow" p14:dur="2000" advTm="39196"/>
    </mc:Choice>
    <mc:Fallback>
      <p:transition spd="slow" advTm="39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normAutofit/>
          </a:bodyPr>
          <a:lstStyle/>
          <a:p>
            <a:pPr algn="l" rtl="0"/>
            <a:r>
              <a:rPr lang="en-US" sz="2000" dirty="0"/>
              <a:t>patients with </a:t>
            </a:r>
            <a:r>
              <a:rPr lang="en-US" sz="2000" b="1" i="1" dirty="0"/>
              <a:t>idiopathic</a:t>
            </a:r>
            <a:r>
              <a:rPr lang="en-US" sz="2000" dirty="0"/>
              <a:t> venous thrombosis, which is defined as venous thromboembolism without any obvious risk factor, about 50% have an underlying thrombophilia. </a:t>
            </a:r>
            <a:endParaRPr lang="en-US" sz="2000" dirty="0" smtClean="0"/>
          </a:p>
          <a:p>
            <a:pPr algn="l" rtl="0"/>
            <a:endParaRPr lang="en-US" sz="2000" dirty="0" smtClean="0"/>
          </a:p>
          <a:p>
            <a:pPr algn="l" rtl="0"/>
            <a:r>
              <a:rPr lang="en-US" sz="2000" dirty="0" smtClean="0"/>
              <a:t>The </a:t>
            </a:r>
            <a:r>
              <a:rPr lang="en-US" sz="2000" dirty="0"/>
              <a:t>decision to order a thrombophilia workup can be difficult, because the identification of an underlying thrombophilia might not affect therapeutic </a:t>
            </a:r>
            <a:r>
              <a:rPr lang="en-US" sz="2000" dirty="0" smtClean="0"/>
              <a:t>strategy regarding acute </a:t>
            </a:r>
            <a:r>
              <a:rPr lang="en-US" sz="2000" dirty="0"/>
              <a:t>management of the thrombotic event or the duration of anticoagulation, </a:t>
            </a:r>
            <a:r>
              <a:rPr lang="en-US" sz="2000" dirty="0" smtClean="0"/>
              <a:t>despite it </a:t>
            </a:r>
            <a:r>
              <a:rPr lang="en-US" sz="2000" dirty="0"/>
              <a:t>may lead to diagnosis of the disorder in affected family </a:t>
            </a:r>
            <a:r>
              <a:rPr lang="en-US" sz="2000" dirty="0" smtClean="0"/>
              <a:t>members</a:t>
            </a:r>
            <a:endParaRPr lang="ar-SA" sz="2000" dirty="0"/>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90222179"/>
      </p:ext>
    </p:extLst>
  </p:cSld>
  <p:clrMapOvr>
    <a:masterClrMapping/>
  </p:clrMapOvr>
  <mc:AlternateContent xmlns:mc="http://schemas.openxmlformats.org/markup-compatibility/2006">
    <mc:Choice xmlns:p14="http://schemas.microsoft.com/office/powerpoint/2010/main" Requires="p14">
      <p:transition spd="slow" p14:dur="2000" advTm="81721"/>
    </mc:Choice>
    <mc:Fallback>
      <p:transition spd="slow" advTm="81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A"/>
          </a:p>
        </p:txBody>
      </p:sp>
      <p:sp>
        <p:nvSpPr>
          <p:cNvPr id="3" name="عنصر نائب للمحتوى 2"/>
          <p:cNvSpPr>
            <a:spLocks noGrp="1"/>
          </p:cNvSpPr>
          <p:nvPr>
            <p:ph idx="1"/>
          </p:nvPr>
        </p:nvSpPr>
        <p:spPr/>
        <p:txBody>
          <a:bodyPr>
            <a:normAutofit/>
          </a:bodyPr>
          <a:lstStyle/>
          <a:p>
            <a:pPr algn="l" rtl="0"/>
            <a:r>
              <a:rPr lang="en-US" sz="2400" dirty="0"/>
              <a:t>The presence of more than one risk factor results in an incidence rate of venous thrombosis that is greater than the sum of the individual risks. For example, women with a </a:t>
            </a:r>
            <a:r>
              <a:rPr lang="en-US" sz="2400" dirty="0" err="1"/>
              <a:t>prothrombotic</a:t>
            </a:r>
            <a:r>
              <a:rPr lang="en-US" sz="2400" dirty="0"/>
              <a:t> </a:t>
            </a:r>
            <a:r>
              <a:rPr lang="en-US" sz="2400" dirty="0" smtClean="0"/>
              <a:t>mutation who are taking estrogen…</a:t>
            </a:r>
          </a:p>
          <a:p>
            <a:pPr algn="l" rtl="0"/>
            <a:r>
              <a:rPr lang="en-US" sz="2400" dirty="0"/>
              <a:t>Patients who have an identifiable </a:t>
            </a:r>
            <a:r>
              <a:rPr lang="en-US" sz="2400" dirty="0" err="1"/>
              <a:t>thrombophilic</a:t>
            </a:r>
            <a:r>
              <a:rPr lang="en-US" sz="2400" dirty="0"/>
              <a:t> risk factor should be advised to have blood relatives </a:t>
            </a:r>
            <a:r>
              <a:rPr lang="en-US" sz="2400" dirty="0" smtClean="0"/>
              <a:t>tested</a:t>
            </a:r>
          </a:p>
          <a:p>
            <a:pPr algn="l" rtl="0"/>
            <a:r>
              <a:rPr lang="en-US" sz="2400" dirty="0" smtClean="0"/>
              <a:t>the </a:t>
            </a:r>
            <a:r>
              <a:rPr lang="en-US" sz="2400" dirty="0"/>
              <a:t>challenge of deciding who should be tested, clinicians need to be aware of when to test—or more precisely, when not </a:t>
            </a:r>
            <a:r>
              <a:rPr lang="en-US" sz="2400" dirty="0" smtClean="0"/>
              <a:t>to</a:t>
            </a:r>
            <a:r>
              <a:rPr lang="en-US" sz="2400" dirty="0"/>
              <a:t> </a:t>
            </a:r>
            <a:r>
              <a:rPr lang="en-US" sz="2400" dirty="0" smtClean="0"/>
              <a:t>?</a:t>
            </a: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20674695"/>
      </p:ext>
    </p:extLst>
  </p:cSld>
  <p:clrMapOvr>
    <a:masterClrMapping/>
  </p:clrMapOvr>
  <mc:AlternateContent xmlns:mc="http://schemas.openxmlformats.org/markup-compatibility/2006">
    <mc:Choice xmlns:p14="http://schemas.microsoft.com/office/powerpoint/2010/main" Requires="p14">
      <p:transition spd="slow" p14:dur="2000" advTm="48158"/>
    </mc:Choice>
    <mc:Fallback>
      <p:transition spd="slow" advTm="48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77335" y="609600"/>
            <a:ext cx="8596668" cy="711200"/>
          </a:xfrm>
        </p:spPr>
        <p:txBody>
          <a:bodyPr>
            <a:normAutofit/>
          </a:bodyPr>
          <a:lstStyle/>
          <a:p>
            <a:pPr algn="ctr"/>
            <a:r>
              <a:rPr lang="en-US" sz="2800" b="1" dirty="0">
                <a:solidFill>
                  <a:srgbClr val="FF0000"/>
                </a:solidFill>
              </a:rPr>
              <a:t>Factor V Leiden</a:t>
            </a:r>
            <a:endParaRPr lang="ar-SA" sz="2800" b="1" dirty="0">
              <a:solidFill>
                <a:srgbClr val="FF0000"/>
              </a:solidFill>
            </a:endParaRPr>
          </a:p>
        </p:txBody>
      </p:sp>
      <p:sp>
        <p:nvSpPr>
          <p:cNvPr id="3" name="عنصر نائب للمحتوى 2"/>
          <p:cNvSpPr>
            <a:spLocks noGrp="1"/>
          </p:cNvSpPr>
          <p:nvPr>
            <p:ph idx="1"/>
          </p:nvPr>
        </p:nvSpPr>
        <p:spPr>
          <a:xfrm>
            <a:off x="677335" y="1456268"/>
            <a:ext cx="8596668" cy="4585096"/>
          </a:xfrm>
        </p:spPr>
        <p:txBody>
          <a:bodyPr/>
          <a:lstStyle/>
          <a:p>
            <a:pPr algn="l" rtl="0"/>
            <a:r>
              <a:rPr lang="en-US" dirty="0"/>
              <a:t>In patients with suspected factor V Leiden, coagulation testing with an activated protein C (APC) resistance assay should be done first, because a small fraction of APC resistance disorders are due to mutations other that factor V </a:t>
            </a:r>
            <a:r>
              <a:rPr lang="en-US" dirty="0" smtClean="0"/>
              <a:t>Leiden</a:t>
            </a:r>
          </a:p>
          <a:p>
            <a:pPr algn="l" rtl="0"/>
            <a:r>
              <a:rPr lang="en-US" dirty="0"/>
              <a:t>Patients with an abnormally low APC resistance assay result should undergo genetic testing for factor V Leiden. This test, which is a polymerase chain reaction (PCR) assay, can identify carriers and determine whether they are heterozygous or homozygous.</a:t>
            </a:r>
            <a:endParaRPr lang="ar-SA" dirty="0"/>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97025804"/>
      </p:ext>
    </p:extLst>
  </p:cSld>
  <p:clrMapOvr>
    <a:masterClrMapping/>
  </p:clrMapOvr>
  <mc:AlternateContent xmlns:mc="http://schemas.openxmlformats.org/markup-compatibility/2006">
    <mc:Choice xmlns:p14="http://schemas.microsoft.com/office/powerpoint/2010/main" Requires="p14">
      <p:transition spd="slow" p14:dur="2000" advTm="39969"/>
    </mc:Choice>
    <mc:Fallback>
      <p:transition spd="slow" advTm="39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Facet">
  <a:themeElements>
    <a:clrScheme name="Custom 1">
      <a:dk1>
        <a:sysClr val="windowText" lastClr="000000"/>
      </a:dk1>
      <a:lt1>
        <a:sysClr val="window" lastClr="FFFFFF"/>
      </a:lt1>
      <a:dk2>
        <a:srgbClr val="444D26"/>
      </a:dk2>
      <a:lt2>
        <a:srgbClr val="FEFAC9"/>
      </a:lt2>
      <a:accent1>
        <a:srgbClr val="A5B592"/>
      </a:accent1>
      <a:accent2>
        <a:srgbClr val="F08E18"/>
      </a:accent2>
      <a:accent3>
        <a:srgbClr val="E7BC29"/>
      </a:accent3>
      <a:accent4>
        <a:srgbClr val="D092A7"/>
      </a:accent4>
      <a:accent5>
        <a:srgbClr val="9C85C0"/>
      </a:accent5>
      <a:accent6>
        <a:srgbClr val="809EC2"/>
      </a:accent6>
      <a:hlink>
        <a:srgbClr val="8E58B6"/>
      </a:hlink>
      <a:folHlink>
        <a:srgbClr val="7F6F6F"/>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943</TotalTime>
  <Words>939</Words>
  <Application>Microsoft Office PowerPoint</Application>
  <PresentationFormat>مخصص</PresentationFormat>
  <Paragraphs>63</Paragraphs>
  <Slides>11</Slides>
  <Notes>4</Notes>
  <HiddenSlides>0</HiddenSlides>
  <MMClips>11</MMClips>
  <ScaleCrop>false</ScaleCrop>
  <HeadingPairs>
    <vt:vector size="4" baseType="variant">
      <vt:variant>
        <vt:lpstr>نسق</vt:lpstr>
      </vt:variant>
      <vt:variant>
        <vt:i4>1</vt:i4>
      </vt:variant>
      <vt:variant>
        <vt:lpstr>عناوين الشرائح</vt:lpstr>
      </vt:variant>
      <vt:variant>
        <vt:i4>11</vt:i4>
      </vt:variant>
    </vt:vector>
  </HeadingPairs>
  <TitlesOfParts>
    <vt:vector size="12" baseType="lpstr">
      <vt:lpstr>Facet</vt:lpstr>
      <vt:lpstr>University of Baghdad College of Medicine 2022-2023</vt:lpstr>
      <vt:lpstr>عرض تقديمي في PowerPoint</vt:lpstr>
      <vt:lpstr>History</vt:lpstr>
      <vt:lpstr>عرض تقديمي في PowerPoint</vt:lpstr>
      <vt:lpstr>Physical exam  </vt:lpstr>
      <vt:lpstr>عرض تقديمي في PowerPoint</vt:lpstr>
      <vt:lpstr>عرض تقديمي في PowerPoint</vt:lpstr>
      <vt:lpstr>عرض تقديمي في PowerPoint</vt:lpstr>
      <vt:lpstr>Factor V Leiden</vt:lpstr>
      <vt:lpstr>Antithrombin and prothrombin abnormalities</vt:lpstr>
      <vt:lpstr>Arterial thrombosis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كلية الطب / جامعة بغداد  العام الدراسي 2022-2023</dc:title>
  <dc:creator>Moammed Ahmed</dc:creator>
  <cp:lastModifiedBy>Maher</cp:lastModifiedBy>
  <cp:revision>85</cp:revision>
  <dcterms:created xsi:type="dcterms:W3CDTF">2022-09-30T08:28:14Z</dcterms:created>
  <dcterms:modified xsi:type="dcterms:W3CDTF">2024-01-31T15:56:21Z</dcterms:modified>
</cp:coreProperties>
</file>