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6" r:id="rId2"/>
    <p:sldId id="263" r:id="rId3"/>
    <p:sldId id="264" r:id="rId4"/>
    <p:sldId id="265" r:id="rId5"/>
    <p:sldId id="266" r:id="rId6"/>
    <p:sldId id="267" r:id="rId7"/>
    <p:sldId id="256" r:id="rId8"/>
    <p:sldId id="257" r:id="rId9"/>
    <p:sldId id="277" r:id="rId10"/>
    <p:sldId id="258" r:id="rId11"/>
    <p:sldId id="259" r:id="rId12"/>
    <p:sldId id="260" r:id="rId13"/>
    <p:sldId id="261" r:id="rId14"/>
    <p:sldId id="278" r:id="rId15"/>
    <p:sldId id="262" r:id="rId16"/>
    <p:sldId id="269" r:id="rId17"/>
    <p:sldId id="270" r:id="rId18"/>
    <p:sldId id="271" r:id="rId19"/>
    <p:sldId id="272" r:id="rId20"/>
    <p:sldId id="273" r:id="rId21"/>
    <p:sldId id="274" r:id="rId22"/>
  </p:sldIdLst>
  <p:sldSz cx="7772400" cy="10058400"/>
  <p:notesSz cx="7772400" cy="10058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BQDST+NimbusSansBold" panose="020B0604020202020204"/>
      <p:regular r:id="rId27"/>
    </p:embeddedFont>
    <p:embeddedFont>
      <p:font typeface="FLQSPQ+NimbusSans" panose="020B0604020202020204"/>
      <p:regular r:id="rId28"/>
    </p:embeddedFont>
    <p:embeddedFont>
      <p:font typeface="QUVVNK+OpenSymbol" panose="020B0604020202020204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9" d="100"/>
          <a:sy n="79" d="100"/>
        </p:scale>
        <p:origin x="1910" y="43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1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5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2025-01-31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4"/>
            <a:ext cx="6606540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769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7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5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4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1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08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1389F8B6-45BC-47DB-B1AA-61E62D728E05}" type="datetimeFigureOut">
              <a:rPr lang="en-US" smtClean="0"/>
              <a:pPr/>
              <a:t>2025-01-31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3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276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6" y="2459482"/>
            <a:ext cx="6797992" cy="13849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1389F8B6-45BC-47DB-B1AA-61E62D728E05}" type="datetimeFigureOut">
              <a:rPr lang="en-US" smtClean="0"/>
              <a:pPr/>
              <a:t>2025-01-31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77666" y="9944862"/>
            <a:ext cx="1737264" cy="276999"/>
          </a:xfrm>
        </p:spPr>
        <p:txBody>
          <a:bodyPr/>
          <a:lstStyle/>
          <a:p>
            <a:fld id="{1389F8B6-45BC-47DB-B1AA-61E62D728E05}" type="datetimeFigureOut">
              <a:rPr lang="en-US" smtClean="0"/>
              <a:pPr/>
              <a:t>2025-01-31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68130" y="9944862"/>
            <a:ext cx="2417063" cy="276999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38394" y="9944862"/>
            <a:ext cx="1737264" cy="276999"/>
          </a:xfrm>
        </p:spPr>
        <p:txBody>
          <a:bodyPr/>
          <a:lstStyle/>
          <a:p>
            <a:fld id="{9F626648-5F10-43C3-BA9B-2C4B8F62F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8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2025-01-31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3.slideserve.com/5465455/karyotyping-l.jpg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3.slideserve.com/5465455/why-is-karyotyping-done-l.jpg" TargetMode="External"/><Relationship Id="rId5" Type="http://schemas.openxmlformats.org/officeDocument/2006/relationships/hyperlink" Target="https://image3.slideserve.com/5465455/parts-of-a-chromosome-l.jpg" TargetMode="Externa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image3.slideserve.com/5465455/normal-karyotype-l.jpg" TargetMode="External"/><Relationship Id="rId13" Type="http://schemas.openxmlformats.org/officeDocument/2006/relationships/hyperlink" Target="https://image3.slideserve.com/5465455/edward-syndrome-l.jpg" TargetMode="External"/><Relationship Id="rId3" Type="http://schemas.openxmlformats.org/officeDocument/2006/relationships/image" Target="../media/image25.png"/><Relationship Id="rId7" Type="http://schemas.openxmlformats.org/officeDocument/2006/relationships/hyperlink" Target="https://image3.slideserve.com/5465455/how-to-karyotype-cont-l.jpg" TargetMode="External"/><Relationship Id="rId12" Type="http://schemas.openxmlformats.org/officeDocument/2006/relationships/hyperlink" Target="https://image3.slideserve.com/5465455/cleft-palate-l.jpg" TargetMode="External"/><Relationship Id="rId2" Type="http://schemas.openxmlformats.org/officeDocument/2006/relationships/image" Target="../media/image24.png"/><Relationship Id="rId16" Type="http://schemas.openxmlformats.org/officeDocument/2006/relationships/hyperlink" Target="https://image3.slideserve.com/5465455/super-male-and-super-female-l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mage3.slideserve.com/5465455/how-is-karyotyping-done-l.jpg" TargetMode="External"/><Relationship Id="rId11" Type="http://schemas.openxmlformats.org/officeDocument/2006/relationships/hyperlink" Target="https://image3.slideserve.com/5465455/47-xy-13-l.jpg" TargetMode="External"/><Relationship Id="rId5" Type="http://schemas.openxmlformats.org/officeDocument/2006/relationships/image" Target="../media/image26.png"/><Relationship Id="rId15" Type="http://schemas.openxmlformats.org/officeDocument/2006/relationships/hyperlink" Target="https://image3.slideserve.com/5465455/turner-syndrome-l.jpg" TargetMode="External"/><Relationship Id="rId10" Type="http://schemas.openxmlformats.org/officeDocument/2006/relationships/hyperlink" Target="https://image3.slideserve.com/5465455/some-aneuploid-chromosomal-disorders-l.jpg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image3.slideserve.com/5465455/terms-to-know-l.jpg" TargetMode="External"/><Relationship Id="rId14" Type="http://schemas.openxmlformats.org/officeDocument/2006/relationships/hyperlink" Target="https://image3.slideserve.com/5465455/klinefelter-s-syndrome-l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792" y="2004864"/>
            <a:ext cx="6606540" cy="1569660"/>
          </a:xfrm>
        </p:spPr>
        <p:txBody>
          <a:bodyPr/>
          <a:lstStyle/>
          <a:p>
            <a:pPr algn="ctr">
              <a:defRPr/>
            </a:pPr>
            <a:r>
              <a:rPr lang="en-GB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BIOLOGY COURSE-1</a:t>
            </a:r>
            <a:r>
              <a:rPr lang="en-GB" sz="3400" b="1" baseline="300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</a:t>
            </a:r>
            <a:r>
              <a:rPr lang="en-GB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STAGE</a:t>
            </a:r>
            <a:br>
              <a:rPr lang="en-GB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3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3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GENETICS</a:t>
            </a:r>
            <a:endParaRPr lang="en-GB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7808" y="4237112"/>
            <a:ext cx="6977618" cy="590931"/>
          </a:xfrm>
        </p:spPr>
        <p:txBody>
          <a:bodyPr/>
          <a:lstStyle/>
          <a:p>
            <a:pPr>
              <a:defRPr/>
            </a:pP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Ass. </a:t>
            </a: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Prof.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Dr.</a:t>
            </a:r>
            <a:r>
              <a:rPr lang="en-GB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 AJWAD ASSUMAIDAEE    </a:t>
            </a:r>
            <a:r>
              <a:rPr lang="en-GB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Ph.D</a:t>
            </a:r>
            <a:endParaRPr lang="en-GB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GB" sz="204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cs typeface="Times New Roman" pitchFamily="18" charset="0"/>
              </a:rPr>
              <a:t>2024-2025</a:t>
            </a:r>
            <a:endParaRPr lang="en-GB" sz="204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01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69776" y="913765"/>
            <a:ext cx="7702624" cy="8040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15670" y="7608125"/>
            <a:ext cx="6025133" cy="7007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TYPES</a:t>
            </a:r>
            <a:r>
              <a:rPr sz="1050" spc="37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OF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  <a:r>
              <a:rPr sz="1050" spc="28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TELOCENTRIC:-</a:t>
            </a:r>
            <a:r>
              <a:rPr sz="1050" spc="27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The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centromere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is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present</a:t>
            </a:r>
            <a:r>
              <a:rPr sz="1050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at the end of the chromosomes.LONG</a:t>
            </a:r>
            <a:r>
              <a:rPr sz="1050" spc="1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ARMCENTROMERESHORT ARMCENTROMERE2.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ACROCENTRIC:-The</a:t>
            </a:r>
            <a:r>
              <a:rPr sz="1050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centromere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is almost</a:t>
            </a:r>
            <a:r>
              <a:rPr sz="1050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terminal. It has one</a:t>
            </a:r>
            <a:r>
              <a:rPr sz="1050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large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and another</a:t>
            </a:r>
            <a:r>
              <a:rPr sz="1050" spc="1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very small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arm.LONG</a:t>
            </a:r>
            <a:r>
              <a:rPr sz="1050" spc="11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ARM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5670" y="8436166"/>
            <a:ext cx="6056470" cy="5610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TYPES</a:t>
            </a:r>
            <a:r>
              <a:rPr sz="1050" spc="37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OF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  <a:r>
              <a:rPr sz="1050" spc="28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(CONTINUED)</a:t>
            </a:r>
          </a:p>
          <a:p>
            <a:pPr marL="0" marR="0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3. SUB-METACENTRIC:- Here the</a:t>
            </a:r>
            <a:r>
              <a:rPr sz="1050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centromere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is not at the middle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position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of the chromosomes.</a:t>
            </a:r>
            <a:r>
              <a:rPr sz="1050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So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the arms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are unequal</a:t>
            </a:r>
            <a:r>
              <a:rPr sz="1050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and it is ‘L-Shaped’ in appearance.SHORT ARMCENTROMERELONG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142365" y="8631555"/>
            <a:ext cx="5715000" cy="3200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14563" y="6173415"/>
            <a:ext cx="5981700" cy="17443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3764" y="913765"/>
            <a:ext cx="5943600" cy="5313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15670" y="895508"/>
            <a:ext cx="6062738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r>
              <a:rPr lang="en-US" sz="105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sz="1050" b="1" spc="1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EQUAL ARMS4. METECENTRIC:- The centromere</a:t>
            </a:r>
            <a:r>
              <a:rPr sz="1050" b="1" spc="1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at the middle</a:t>
            </a:r>
            <a:r>
              <a:rPr sz="1050" b="1" spc="1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position.</a:t>
            </a:r>
            <a:r>
              <a:rPr sz="1050" b="1" spc="17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the arms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equal and</a:t>
            </a:r>
            <a:r>
              <a:rPr sz="1050" b="1" spc="17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1050" b="1" spc="-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1050" b="1" spc="2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05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‘V-Shaped’ in appearance.CENTROMERE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670" y="1403508"/>
            <a:ext cx="6017531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13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CHEMICAL </a:t>
            </a:r>
            <a:r>
              <a:rPr sz="1050" b="1" dirty="0" smtClean="0">
                <a:solidFill>
                  <a:srgbClr val="FF0000"/>
                </a:solidFill>
                <a:latin typeface="FLQSPQ+NimbusSans"/>
                <a:cs typeface="FLQSPQ+NimbusSans"/>
              </a:rPr>
              <a:t>STRUCTURE</a:t>
            </a:r>
            <a:endParaRPr lang="en-US" sz="1050" b="1" dirty="0" smtClean="0">
              <a:solidFill>
                <a:srgbClr val="FF0000"/>
              </a:solidFill>
              <a:latin typeface="FLQSPQ+NimbusSans"/>
              <a:cs typeface="FLQSPQ+NimbusSans"/>
            </a:endParaRPr>
          </a:p>
          <a:p>
            <a:pPr marL="15113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Chemically</a:t>
            </a:r>
            <a:r>
              <a:rPr sz="1050" b="1" spc="13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made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proteins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</a:t>
            </a: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nucleic</a:t>
            </a:r>
            <a:r>
              <a:rPr lang="en-US"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acids.</a:t>
            </a:r>
            <a:endParaRPr lang="en-US" sz="1050" b="1" dirty="0" smtClean="0">
              <a:solidFill>
                <a:srgbClr val="444444"/>
              </a:solidFill>
              <a:latin typeface="FLQSPQ+NimbusSans"/>
              <a:cs typeface="FLQSPQ+NimbusSans"/>
            </a:endParaRPr>
          </a:p>
          <a:p>
            <a:pPr marL="15113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PROTEINS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It is mainly</a:t>
            </a:r>
            <a:r>
              <a:rPr sz="1050" b="1" spc="2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Protamines, Histones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smaller</a:t>
            </a:r>
            <a:r>
              <a:rPr sz="1050" b="1" spc="19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amount of acidic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proteins</a:t>
            </a:r>
            <a:r>
              <a:rPr lang="en-US"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NUCLEIC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ACIDS It is de-oxy ribose Nucleic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Acids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(DNA). Genes are nothing but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segments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of</a:t>
            </a:r>
            <a:r>
              <a:rPr lang="en-US" sz="105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DNA.</a:t>
            </a:r>
            <a:endParaRPr sz="1050" b="1" dirty="0">
              <a:solidFill>
                <a:srgbClr val="444444"/>
              </a:solidFill>
              <a:latin typeface="FLQSPQ+NimbusSans"/>
              <a:cs typeface="FLQSPQ+Nimbus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6800" y="2251265"/>
            <a:ext cx="2188521" cy="170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FF0000"/>
                </a:solidFill>
                <a:latin typeface="CBQDST+NimbusSansBold"/>
                <a:cs typeface="CBQDST+NimbusSansBold"/>
              </a:rPr>
              <a:t>FUNCTION</a:t>
            </a:r>
            <a:r>
              <a:rPr sz="1050" spc="28" dirty="0">
                <a:solidFill>
                  <a:srgbClr val="FF0000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FF0000"/>
                </a:solidFill>
                <a:latin typeface="CBQDST+NimbusSansBold"/>
                <a:cs typeface="CBQDST+NimbusSansBold"/>
              </a:rPr>
              <a:t>OF</a:t>
            </a:r>
            <a:r>
              <a:rPr sz="1050" spc="24" dirty="0">
                <a:solidFill>
                  <a:srgbClr val="FF0000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FF0000"/>
                </a:solidFill>
                <a:latin typeface="CBQDST+NimbusSansBold"/>
                <a:cs typeface="CBQDST+NimbusSansBold"/>
              </a:rPr>
              <a:t>CHROMOSOMES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5670" y="2430938"/>
            <a:ext cx="5972059" cy="673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[I]- The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capable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self-duplication.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During duplication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process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DNA strands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unwind. As unwinding starts, each template of DNA forms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its complementary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strand in double-helix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nature. The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conversion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old DNA molecule into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two new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molecules, helps</a:t>
            </a:r>
            <a:r>
              <a:rPr sz="1050" b="1" spc="2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in duplicating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066800" y="3259646"/>
            <a:ext cx="2773928" cy="22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SELF</a:t>
            </a:r>
            <a:r>
              <a:rPr sz="1050" spc="35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DUPLICATION</a:t>
            </a:r>
            <a:r>
              <a:rPr sz="1050" spc="29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OF</a:t>
            </a:r>
            <a:r>
              <a:rPr sz="1050" spc="2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DNA</a:t>
            </a:r>
            <a:r>
              <a:rPr sz="1050" spc="27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MOLECULE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915670" y="3438048"/>
            <a:ext cx="583991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(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IT HELPS IN THE DUPLICATION</a:t>
            </a:r>
            <a:r>
              <a:rPr sz="1050" b="1" spc="1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OFCHROMOSOMES 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)</a:t>
            </a:r>
            <a:endParaRPr sz="1050" dirty="0">
              <a:solidFill>
                <a:srgbClr val="444444"/>
              </a:solidFill>
              <a:latin typeface="FLQSPQ+NimbusSans"/>
              <a:cs typeface="FLQSPQ+Nimbus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2050" y="4266756"/>
            <a:ext cx="2722454" cy="22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Function</a:t>
            </a:r>
            <a:r>
              <a:rPr sz="1050" spc="46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of</a:t>
            </a:r>
            <a:r>
              <a:rPr sz="1050" spc="28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(continued)…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5670" y="4446428"/>
            <a:ext cx="598059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[II]- They</a:t>
            </a:r>
            <a:r>
              <a:rPr sz="1050" b="1" spc="15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help</a:t>
            </a:r>
            <a:r>
              <a:rPr sz="1050" b="1" spc="16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in expression</a:t>
            </a:r>
            <a:r>
              <a:rPr sz="1050" b="1" spc="13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of diﬀerent</a:t>
            </a:r>
            <a:r>
              <a:rPr sz="1050" b="1" spc="17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characters</a:t>
            </a:r>
            <a:r>
              <a:rPr sz="1050" b="1" spc="13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in an organism</a:t>
            </a:r>
            <a:r>
              <a:rPr sz="1050" b="1" spc="12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by synthesizing</a:t>
            </a:r>
            <a:r>
              <a:rPr sz="1050" b="1" spc="14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proteins</a:t>
            </a:r>
            <a:r>
              <a:rPr sz="1050" b="1" spc="24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in cells.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A deﬁnite protein</a:t>
            </a:r>
            <a:r>
              <a:rPr sz="1050" b="1" spc="14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spc="-13" dirty="0">
                <a:solidFill>
                  <a:srgbClr val="FF0000"/>
                </a:solidFill>
                <a:latin typeface="FLQSPQ+NimbusSans"/>
                <a:cs typeface="FLQSPQ+NimbusSans"/>
              </a:rPr>
              <a:t>is</a:t>
            </a:r>
            <a:r>
              <a:rPr sz="1050" b="1" spc="24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accumulated to produce</a:t>
            </a:r>
            <a:r>
              <a:rPr sz="1050" b="1" spc="15" dirty="0">
                <a:solidFill>
                  <a:srgbClr val="FF0000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FF0000"/>
                </a:solidFill>
                <a:latin typeface="FLQSPQ+NimbusSans"/>
                <a:cs typeface="FLQSPQ+NimbusSans"/>
              </a:rPr>
              <a:t>a </a:t>
            </a:r>
            <a:r>
              <a:rPr sz="1050" b="1" dirty="0" smtClean="0">
                <a:solidFill>
                  <a:srgbClr val="FF0000"/>
                </a:solidFill>
                <a:latin typeface="FLQSPQ+NimbusSans"/>
                <a:cs typeface="FLQSPQ+NimbusSans"/>
              </a:rPr>
              <a:t>deﬁnite character.</a:t>
            </a:r>
            <a:endParaRPr sz="1050" b="1" dirty="0">
              <a:solidFill>
                <a:srgbClr val="FF0000"/>
              </a:solidFill>
              <a:latin typeface="FLQSPQ+NimbusSans"/>
              <a:cs typeface="FLQSPQ+Nimbus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62050" y="5115115"/>
            <a:ext cx="2722454" cy="22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Function</a:t>
            </a:r>
            <a:r>
              <a:rPr sz="1050" spc="46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of</a:t>
            </a:r>
            <a:r>
              <a:rPr sz="1050" spc="28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(continued)…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915670" y="5293519"/>
            <a:ext cx="6025933" cy="506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[III]- As carrier of genes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they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transmit characters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from generation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to generation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, i.e. parents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to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oﬀspring.[IV]-</a:t>
            </a:r>
            <a:r>
              <a:rPr sz="1050" b="1" spc="18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control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physiological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biochemical processes in the body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organism.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086128" y="5991118"/>
            <a:ext cx="4176336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34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sz="2400" b="1" spc="2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Karyotyping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902686" y="6457304"/>
            <a:ext cx="5941314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61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Most</a:t>
            </a:r>
            <a:r>
              <a:rPr sz="1400" b="1" spc="718" dirty="0" smtClean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chromosome</a:t>
            </a:r>
            <a:r>
              <a:rPr sz="1400" b="1" spc="708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structures</a:t>
            </a:r>
            <a:r>
              <a:rPr sz="1400" b="1" spc="699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form</a:t>
            </a:r>
            <a:r>
              <a:rPr sz="1400" b="1" spc="359" dirty="0" smtClean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from</a:t>
            </a:r>
            <a:r>
              <a:rPr sz="1400" b="1" spc="354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virtually</a:t>
            </a:r>
            <a:r>
              <a:rPr sz="1400" b="1" spc="352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any</a:t>
            </a:r>
            <a:r>
              <a:rPr sz="1400" b="1" spc="355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DNA</a:t>
            </a:r>
            <a:r>
              <a:rPr sz="1400" b="1" spc="363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sequence,</a:t>
            </a:r>
            <a:r>
              <a:rPr sz="1400" b="1" spc="357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but</a:t>
            </a:r>
            <a:r>
              <a:rPr lang="en-US"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centromeres</a:t>
            </a:r>
            <a:r>
              <a:rPr sz="1400" b="1" spc="709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70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telomeres</a:t>
            </a:r>
            <a:r>
              <a:rPr sz="1400" b="1" spc="7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are</a:t>
            </a:r>
            <a:r>
              <a:rPr sz="1400" b="1" spc="719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both</a:t>
            </a:r>
            <a:r>
              <a:rPr sz="1400" b="1" spc="715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composed</a:t>
            </a:r>
            <a:r>
              <a:rPr sz="1400" b="1" spc="710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of</a:t>
            </a:r>
            <a:r>
              <a:rPr sz="1400" b="1" spc="712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specific</a:t>
            </a:r>
            <a:r>
              <a:rPr sz="1400" b="1" spc="718" dirty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DNA</a:t>
            </a:r>
            <a:r>
              <a:rPr lang="en-US"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202124"/>
                </a:solidFill>
                <a:latin typeface="Times New Roman"/>
                <a:cs typeface="Times New Roman"/>
              </a:rPr>
              <a:t>sequences </a:t>
            </a:r>
            <a:r>
              <a:rPr sz="1400" b="1" dirty="0">
                <a:solidFill>
                  <a:srgbClr val="202124"/>
                </a:solidFill>
                <a:latin typeface="Times New Roman"/>
                <a:cs typeface="Times New Roman"/>
              </a:rPr>
              <a:t>complexed with specific binding proteins.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967987" y="7342457"/>
            <a:ext cx="2756412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PHYSICAL STRUCTURE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38049" y="7612460"/>
            <a:ext cx="6040359" cy="13721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</a:t>
            </a:r>
            <a:r>
              <a:rPr sz="1400" b="1" spc="58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varies from 1 to 30 micron in length and</a:t>
            </a:r>
            <a:r>
              <a:rPr sz="1400" b="1" spc="17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</a:t>
            </a:r>
            <a:r>
              <a:rPr sz="1400" b="1" spc="3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sz="1400" b="1" spc="14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D515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0.2 to </a:t>
            </a:r>
            <a:r>
              <a:rPr sz="1400" b="1" dirty="0">
                <a:solidFill>
                  <a:srgbClr val="5F636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micron</a:t>
            </a:r>
            <a:r>
              <a:rPr sz="14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endParaRPr sz="14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sz="1400" b="1" spc="64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CENTROMERE:- The non-stainable part of the chromosome</a:t>
            </a:r>
            <a:r>
              <a:rPr sz="14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making a primary</a:t>
            </a:r>
            <a:r>
              <a:rPr sz="1400" b="1" spc="1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constriction</a:t>
            </a:r>
            <a:r>
              <a:rPr sz="14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b="1" dirty="0" smtClean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endParaRPr sz="14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sz="1400" b="1" spc="64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CHROMATIDS:- Two chromatids</a:t>
            </a:r>
            <a:r>
              <a:rPr sz="14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</a:t>
            </a:r>
            <a:r>
              <a:rPr sz="1400" b="1" spc="16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centromere</a:t>
            </a:r>
            <a:r>
              <a:rPr sz="1400" b="1" spc="1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form a chromosome</a:t>
            </a:r>
            <a:r>
              <a:rPr sz="1400" b="1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1400" b="1" dirty="0">
              <a:solidFill>
                <a:srgbClr val="4444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1104265" y="1772919"/>
            <a:ext cx="5944235" cy="7063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365" y="913765"/>
            <a:ext cx="5715000" cy="3200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144270" y="1215548"/>
            <a:ext cx="518026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44444"/>
                </a:solidFill>
                <a:latin typeface="FLQSPQ+NimbusSans"/>
                <a:cs typeface="FLQSPQ+NimbusSans"/>
              </a:rPr>
              <a:t>5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64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GENES:- Each chromomeres</a:t>
            </a:r>
            <a:r>
              <a:rPr sz="1050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contains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genes,</a:t>
            </a:r>
            <a:r>
              <a:rPr sz="1050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the unit of inheritance of character.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4270" y="1375568"/>
            <a:ext cx="506145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6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64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SATELLITE:-</a:t>
            </a:r>
            <a:r>
              <a:rPr sz="1050" spc="18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In some chromosomes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 round</a:t>
            </a:r>
            <a:r>
              <a:rPr sz="1050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and elongated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satellite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is present.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42365" y="1564315"/>
            <a:ext cx="4800885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 dirty="0">
                <a:solidFill>
                  <a:srgbClr val="202124"/>
                </a:solidFill>
                <a:latin typeface="Arial"/>
                <a:cs typeface="Arial"/>
              </a:rPr>
              <a:t>7</a:t>
            </a:r>
            <a:r>
              <a:rPr sz="1500" dirty="0" smtClean="0">
                <a:solidFill>
                  <a:srgbClr val="202124"/>
                </a:solidFill>
                <a:latin typeface="Arial"/>
                <a:cs typeface="Arial"/>
              </a:rPr>
              <a:t>.</a:t>
            </a:r>
            <a:r>
              <a:rPr sz="1500" spc="142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CONSTRICTION:- Presence of centromere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shows</a:t>
            </a:r>
            <a:r>
              <a:rPr sz="1050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the primary</a:t>
            </a:r>
            <a:r>
              <a:rPr sz="1050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constriction.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06170" y="4959508"/>
            <a:ext cx="5654953" cy="673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04" marR="0" algn="just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</a:t>
            </a:r>
            <a:r>
              <a:rPr sz="105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composed of double-stranded DNA associated with speciﬁc proteins.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</a:t>
            </a:r>
          </a:p>
          <a:p>
            <a:pPr marL="0" marR="0" algn="just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nuclei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normal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human somatic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cells each contain 23 pairs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chromosomes.1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set came from</a:t>
            </a:r>
          </a:p>
          <a:p>
            <a:pPr marL="0" marR="0" algn="just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mother</a:t>
            </a:r>
            <a:r>
              <a:rPr sz="1050" b="1" spc="19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“maternal ”, 1 set came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from the father</a:t>
            </a:r>
            <a:r>
              <a:rPr sz="1050" b="1" spc="2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” paternal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”. During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metaphase,</a:t>
            </a:r>
          </a:p>
          <a:p>
            <a:pPr marL="0" marR="0" algn="just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become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condensed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stain intensely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with basic dyes.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270" y="5743098"/>
            <a:ext cx="5861685" cy="86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44444"/>
                </a:solidFill>
                <a:latin typeface="FLQSPQ+NimbusSans"/>
                <a:cs typeface="FLQSPQ+NimbusSans"/>
              </a:rPr>
              <a:t>8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93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Human</a:t>
            </a:r>
            <a:r>
              <a:rPr sz="1050" spc="36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1</a:t>
            </a:r>
            <a:r>
              <a:rPr sz="1050" spc="2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set</a:t>
            </a:r>
            <a:r>
              <a:rPr sz="1050" spc="41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are</a:t>
            </a:r>
            <a:r>
              <a:rPr sz="1050" spc="3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the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sex</a:t>
            </a:r>
            <a:r>
              <a:rPr sz="1050" spc="36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22 of these sets are called autosomes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(or “self-chromosomes”) chromosomes, are numbered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from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1 to 22 approximating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decreasing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size order.1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set are the sex chromosomes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 female</a:t>
            </a:r>
          </a:p>
          <a:p>
            <a:pPr marL="22860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carries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two X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(XX)A male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carries an X chromosome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a Y chromosome</a:t>
            </a:r>
          </a:p>
          <a:p>
            <a:pPr marL="22860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(XY)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270" y="6587649"/>
            <a:ext cx="31514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srgbClr val="444444"/>
                </a:solidFill>
                <a:latin typeface="FLQSPQ+NimbusSans"/>
                <a:cs typeface="FLQSPQ+NimbusSans"/>
              </a:rPr>
              <a:t>9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118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Why</a:t>
            </a:r>
            <a:r>
              <a:rPr sz="1050" spc="3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do</a:t>
            </a:r>
            <a:r>
              <a:rPr sz="1050" spc="27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scientists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look</a:t>
            </a:r>
            <a:r>
              <a:rPr sz="1050" spc="3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at</a:t>
            </a:r>
            <a:r>
              <a:rPr sz="1050" spc="41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chromosomes?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2870" y="6767989"/>
            <a:ext cx="5611081" cy="506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Scientists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can diagnose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or predict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genetic</a:t>
            </a:r>
            <a:r>
              <a:rPr sz="1050" b="1" spc="2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disorders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by looking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at chromosomes.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This kind of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analysis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is used in prenatal testing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in diagnosing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certain disorders, such as Down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syndrome,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or in diagnosing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 speciﬁc types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leukemia.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44270" y="7292499"/>
            <a:ext cx="228466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0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118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abnormalities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372870" y="7472839"/>
            <a:ext cx="5121820" cy="85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</a:t>
            </a:r>
            <a:r>
              <a:rPr sz="1200" b="1" spc="1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abnormalities</a:t>
            </a:r>
            <a:r>
              <a:rPr sz="12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numerical,</a:t>
            </a:r>
            <a:r>
              <a:rPr sz="1200" b="1" spc="16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the presence of extra or missing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chromosomes</a:t>
            </a:r>
            <a:r>
              <a:rPr sz="12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Structural</a:t>
            </a:r>
            <a:r>
              <a:rPr sz="1200" b="1" spc="1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in translocations, inversions, large</a:t>
            </a:r>
            <a:r>
              <a:rPr sz="1200" b="1" spc="1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deletions</a:t>
            </a:r>
            <a:r>
              <a:rPr sz="12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duplications.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1144270" y="7997349"/>
            <a:ext cx="33775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endParaRPr sz="1050" dirty="0">
              <a:solidFill>
                <a:srgbClr val="444444"/>
              </a:solidFill>
              <a:latin typeface="FLQSPQ+NimbusSans"/>
              <a:cs typeface="FLQSPQ+Nimbus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10360" y="7998015"/>
            <a:ext cx="3440011" cy="22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Situations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where</a:t>
            </a:r>
            <a:r>
              <a:rPr sz="1050" spc="35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analysis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is</a:t>
            </a:r>
            <a:r>
              <a:rPr sz="1050" spc="3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strongly</a:t>
            </a:r>
            <a:r>
              <a:rPr sz="1050" spc="3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recommended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246930" y="8412903"/>
            <a:ext cx="5505869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Problems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with early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growth &amp; development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Fertility</a:t>
            </a:r>
            <a:r>
              <a:rPr sz="110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problems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Neoplasia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Pregnancy in older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women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Chorionic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villus sampling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(CVS) is a form of prenatal diagnosis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to determine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chromosomal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or genetic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disorders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in the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fetus. It entails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getting a sample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of the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chorionic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villus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(placental tissue) and testing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it.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"/>
          <p:cNvSpPr/>
          <p:nvPr/>
        </p:nvSpPr>
        <p:spPr>
          <a:xfrm>
            <a:off x="877570" y="6688071"/>
            <a:ext cx="5791200" cy="2188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97203" y="903288"/>
            <a:ext cx="5943600" cy="582549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144270" y="939958"/>
            <a:ext cx="337756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2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endParaRPr sz="1050" dirty="0">
              <a:solidFill>
                <a:srgbClr val="444444"/>
              </a:solidFill>
              <a:latin typeface="FLQSPQ+NimbusSans"/>
              <a:cs typeface="FLQSPQ+NimbusSans"/>
            </a:endParaRPr>
          </a:p>
          <a:p>
            <a:pPr marL="0" marR="0">
              <a:lnSpc>
                <a:spcPts val="1442"/>
              </a:lnSpc>
              <a:spcBef>
                <a:spcPts val="2897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3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endParaRPr sz="1050" dirty="0">
              <a:solidFill>
                <a:srgbClr val="444444"/>
              </a:solidFill>
              <a:latin typeface="FLQSPQ+NimbusSans"/>
              <a:cs typeface="FLQSPQ+Nimbus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2870" y="939958"/>
            <a:ext cx="5248235" cy="5320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749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What is a Karyotype?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 display</a:t>
            </a:r>
            <a:r>
              <a:rPr sz="105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or photomicrograph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an individual’s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somatic-cell</a:t>
            </a:r>
          </a:p>
          <a:p>
            <a:pPr marL="0" marR="0">
              <a:lnSpc>
                <a:spcPts val="1420"/>
              </a:lnSpc>
              <a:spcBef>
                <a:spcPts val="5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metaphase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that are arranged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in a standard sequence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(usually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based on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number,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size, and type)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610360" y="1485455"/>
            <a:ext cx="1661921" cy="221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Performing</a:t>
            </a:r>
            <a:r>
              <a:rPr sz="1050" spc="36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a</a:t>
            </a:r>
            <a:r>
              <a:rPr sz="1050" spc="32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Karyotype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2870" y="1665129"/>
            <a:ext cx="5404655" cy="86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slides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scanned for</a:t>
            </a:r>
            <a:r>
              <a:rPr sz="1050" b="1" spc="1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metaphase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spreads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usually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10 to 30 cells are analyzed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under</a:t>
            </a:r>
            <a:r>
              <a:rPr sz="1050" b="1" spc="21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microscope by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 cytogeneticist.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When a good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spread (minimum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number</a:t>
            </a:r>
            <a:r>
              <a:rPr sz="1050" b="1" spc="10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overlapping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chromosomes) is found, a photograph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is taken or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analysis is done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by a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computer.The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arranged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in a standard presentation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format of longest to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shortest.Actually</a:t>
            </a:r>
            <a:r>
              <a:rPr sz="1050" b="1" spc="12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21 is smaller</a:t>
            </a:r>
            <a:r>
              <a:rPr sz="1050" b="1" spc="19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than chromosome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22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44270" y="2465229"/>
            <a:ext cx="314216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4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r>
              <a:rPr sz="1050" spc="35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How</a:t>
            </a:r>
            <a:r>
              <a:rPr sz="1050" spc="29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Do</a:t>
            </a:r>
            <a:r>
              <a:rPr sz="1050" spc="25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Scientists</a:t>
            </a:r>
            <a:r>
              <a:rPr sz="1050" spc="43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Identify</a:t>
            </a:r>
            <a:r>
              <a:rPr sz="1050" spc="34" dirty="0">
                <a:solidFill>
                  <a:srgbClr val="444444"/>
                </a:solidFill>
                <a:latin typeface="CBQDST+NimbusSansBold"/>
                <a:cs typeface="CBQDST+NimbusSansBold"/>
              </a:rPr>
              <a:t> </a:t>
            </a:r>
            <a:r>
              <a:rPr sz="1050" dirty="0">
                <a:solidFill>
                  <a:srgbClr val="444444"/>
                </a:solidFill>
                <a:latin typeface="CBQDST+NimbusSansBold"/>
                <a:cs typeface="CBQDST+NimbusSansBold"/>
              </a:rPr>
              <a:t>Chromosomes?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372870" y="2625248"/>
            <a:ext cx="38105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Three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key features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to identify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their</a:t>
            </a:r>
            <a:r>
              <a:rPr sz="1050" b="1" spc="11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similarities</a:t>
            </a:r>
            <a:r>
              <a:rPr sz="105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diﬀerences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: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372870" y="2927508"/>
            <a:ext cx="419517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Size. This is the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easiest way to tell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two diﬀerent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apart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372870" y="3231038"/>
            <a:ext cx="5219431" cy="3397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Banding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pattern. The size and</a:t>
            </a:r>
            <a:r>
              <a:rPr sz="105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location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Giemsa bands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on chromosomes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make each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pair</a:t>
            </a:r>
            <a:r>
              <a:rPr sz="1050" b="1" spc="11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unique.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372870" y="3693318"/>
            <a:ext cx="4915928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Centromere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position. Centromeres</a:t>
            </a:r>
            <a:r>
              <a:rPr sz="110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regions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in chromosomes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that appear</a:t>
            </a:r>
            <a:r>
              <a:rPr sz="1100" b="1" spc="19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spc="-14" dirty="0">
                <a:solidFill>
                  <a:srgbClr val="444444"/>
                </a:solidFill>
                <a:latin typeface="FLQSPQ+NimbusSans"/>
                <a:cs typeface="FLQSPQ+NimbusSans"/>
              </a:rPr>
              <a:t>as</a:t>
            </a:r>
            <a:r>
              <a:rPr sz="1100" b="1" spc="2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a</a:t>
            </a:r>
            <a:r>
              <a:rPr lang="en-US"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constriction.</a:t>
            </a:r>
            <a:r>
              <a:rPr lang="en-US"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Using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these key features,</a:t>
            </a:r>
            <a:r>
              <a:rPr sz="110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scientists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match up the 23 pairs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1144270" y="4201319"/>
            <a:ext cx="337756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1</a:t>
            </a:r>
            <a:r>
              <a:rPr lang="en-US"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5</a:t>
            </a:r>
            <a:r>
              <a:rPr sz="105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  <a:endParaRPr sz="1050" dirty="0">
              <a:solidFill>
                <a:srgbClr val="444444"/>
              </a:solidFill>
              <a:latin typeface="FLQSPQ+NimbusSans"/>
              <a:cs typeface="FLQSPQ+Nimbus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10360" y="4201319"/>
            <a:ext cx="5216899" cy="359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In metacentric</a:t>
            </a:r>
            <a:r>
              <a:rPr sz="1100" b="1" spc="2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chromosomes, the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centromere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lies</a:t>
            </a:r>
            <a:r>
              <a:rPr sz="110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near</a:t>
            </a:r>
            <a:r>
              <a:rPr sz="1100" b="1" spc="12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the center of the chromosome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372870" y="4606644"/>
            <a:ext cx="5544273" cy="538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Submetacentric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&amp; very Submetacentric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chromosomes,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have a centromere</a:t>
            </a:r>
            <a:r>
              <a:rPr sz="110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that is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oﬀ-center,</a:t>
            </a:r>
            <a:r>
              <a:rPr lang="en-US"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so</a:t>
            </a:r>
            <a:r>
              <a:rPr sz="1100" b="1" spc="-10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that</a:t>
            </a:r>
            <a:r>
              <a:rPr sz="1100" b="1" spc="18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one chromosome arm is longer</a:t>
            </a:r>
            <a:r>
              <a:rPr sz="1100" b="1" spc="19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than the other.</a:t>
            </a:r>
            <a:r>
              <a:rPr sz="1100" b="1" spc="18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In acrocentric</a:t>
            </a:r>
            <a:r>
              <a:rPr sz="110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chromosomes,</a:t>
            </a:r>
            <a:r>
              <a:rPr sz="110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the</a:t>
            </a:r>
            <a:r>
              <a:rPr lang="en-US"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centromere</a:t>
            </a:r>
            <a:r>
              <a:rPr sz="1100" b="1" spc="14" dirty="0" smtClean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resides very near</a:t>
            </a:r>
            <a:r>
              <a:rPr sz="1100" b="1" spc="12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one</a:t>
            </a:r>
            <a:r>
              <a:rPr sz="1100" b="1" spc="17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100" b="1" dirty="0">
                <a:solidFill>
                  <a:srgbClr val="444444"/>
                </a:solidFill>
                <a:latin typeface="FLQSPQ+NimbusSans"/>
                <a:cs typeface="FLQSPQ+NimbusSans"/>
              </a:rPr>
              <a:t>end.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013992" y="5420811"/>
            <a:ext cx="3816424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are</a:t>
            </a:r>
            <a:r>
              <a:rPr sz="1600" b="1" spc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4 types of chromosomes?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084852" y="5652069"/>
            <a:ext cx="5795465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340"/>
              </a:lnSpc>
              <a:spcBef>
                <a:spcPts val="0"/>
              </a:spcBef>
              <a:spcAft>
                <a:spcPts val="0"/>
              </a:spcAft>
            </a:pP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On the basis of the location of the centromere, chromosomes are classified into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fou</a:t>
            </a:r>
            <a:r>
              <a:rPr lang="en-US" sz="1200" b="1" dirty="0" smtClean="0">
                <a:solidFill>
                  <a:srgbClr val="202124"/>
                </a:solidFill>
                <a:latin typeface="Arial"/>
                <a:cs typeface="Arial"/>
              </a:rPr>
              <a:t>r</a:t>
            </a:r>
            <a:r>
              <a:rPr lang="en-US" sz="1200" b="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types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: </a:t>
            </a:r>
            <a:r>
              <a:rPr sz="1200" b="1" dirty="0">
                <a:solidFill>
                  <a:srgbClr val="040C28"/>
                </a:solidFill>
                <a:latin typeface="Arial"/>
                <a:cs typeface="Arial"/>
              </a:rPr>
              <a:t>metacentric, submetacentric, acrocentric, and telocentric</a:t>
            </a:r>
            <a:r>
              <a:rPr sz="1200" b="1" spc="327" dirty="0">
                <a:solidFill>
                  <a:srgbClr val="040C28"/>
                </a:solidFill>
                <a:latin typeface="Arial"/>
                <a:cs typeface="Arial"/>
              </a:rPr>
              <a:t> </a:t>
            </a:r>
            <a:r>
              <a:rPr sz="1200" b="1" spc="43" dirty="0" smtClean="0">
                <a:solidFill>
                  <a:srgbClr val="040C28"/>
                </a:solidFill>
                <a:latin typeface="Arial"/>
                <a:cs typeface="Arial"/>
              </a:rPr>
              <a:t>?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. 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As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previously</a:t>
            </a:r>
            <a:r>
              <a:rPr lang="en-US" sz="1200" b="1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mentioned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, the centromere is easily visualized as</a:t>
            </a:r>
            <a:r>
              <a:rPr sz="1200" b="1" spc="12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the</a:t>
            </a:r>
            <a:r>
              <a:rPr sz="1200" b="1" spc="11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most constricted region of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a</a:t>
            </a:r>
            <a:r>
              <a:rPr lang="en-US" sz="1200" b="1" dirty="0" smtClean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200" b="1" dirty="0" smtClean="0">
                <a:solidFill>
                  <a:srgbClr val="202124"/>
                </a:solidFill>
                <a:latin typeface="Arial"/>
                <a:cs typeface="Arial"/>
              </a:rPr>
              <a:t>condensed </a:t>
            </a:r>
            <a:r>
              <a:rPr sz="1200" b="1" dirty="0">
                <a:solidFill>
                  <a:srgbClr val="202124"/>
                </a:solidFill>
                <a:latin typeface="Arial"/>
                <a:cs typeface="Arial"/>
              </a:rPr>
              <a:t>mitotic chromosome.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17375" y="6724824"/>
            <a:ext cx="5894705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spc="641" dirty="0" smtClean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Parts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chromosome</a:t>
            </a:r>
            <a:r>
              <a:rPr sz="1050" b="1" spc="12" dirty="0">
                <a:solidFill>
                  <a:srgbClr val="2B2A2A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• All human chromosomes</a:t>
            </a:r>
            <a:r>
              <a:rPr sz="1050" b="1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have two arms • the short arm is </a:t>
            </a:r>
            <a:r>
              <a:rPr sz="1050" b="1" dirty="0" smtClean="0">
                <a:solidFill>
                  <a:srgbClr val="212529"/>
                </a:solidFill>
                <a:latin typeface="Arial"/>
                <a:cs typeface="Arial"/>
              </a:rPr>
              <a:t>referred</a:t>
            </a:r>
            <a:r>
              <a:rPr lang="en-US" sz="1050" b="1" dirty="0" smtClean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 smtClean="0">
                <a:solidFill>
                  <a:srgbClr val="212529"/>
                </a:solidFill>
                <a:latin typeface="Arial"/>
                <a:cs typeface="Arial"/>
              </a:rPr>
              <a:t>to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as the __P__</a:t>
            </a:r>
            <a:r>
              <a:rPr sz="1050" b="1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arm (petite) • the long</a:t>
            </a:r>
            <a:r>
              <a:rPr sz="1050" b="1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arm as the __q_arm • The central</a:t>
            </a:r>
            <a:r>
              <a:rPr sz="1050" b="1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region</a:t>
            </a:r>
            <a:r>
              <a:rPr sz="1050" b="1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where </a:t>
            </a:r>
            <a:r>
              <a:rPr sz="1050" b="1" dirty="0" smtClean="0">
                <a:solidFill>
                  <a:srgbClr val="212529"/>
                </a:solidFill>
                <a:latin typeface="Arial"/>
                <a:cs typeface="Arial"/>
              </a:rPr>
              <a:t>the</a:t>
            </a:r>
            <a:r>
              <a:rPr lang="en-US" sz="1050" b="1" dirty="0" smtClean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 smtClean="0">
                <a:solidFill>
                  <a:srgbClr val="212529"/>
                </a:solidFill>
                <a:latin typeface="Arial"/>
                <a:cs typeface="Arial"/>
              </a:rPr>
              <a:t>chromatids</a:t>
            </a:r>
            <a:r>
              <a:rPr sz="1050" b="1" spc="13" dirty="0" smtClean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are joined</a:t>
            </a:r>
            <a:r>
              <a:rPr sz="1050" b="1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spc="-13" dirty="0">
                <a:solidFill>
                  <a:srgbClr val="212529"/>
                </a:solidFill>
                <a:latin typeface="Arial"/>
                <a:cs typeface="Arial"/>
              </a:rPr>
              <a:t>is</a:t>
            </a:r>
            <a:r>
              <a:rPr sz="1050" b="1" spc="2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called the centromere</a:t>
            </a:r>
            <a:r>
              <a:rPr sz="1050" b="1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• The ends</a:t>
            </a:r>
            <a:r>
              <a:rPr sz="1050" b="1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are called telomeres</a:t>
            </a:r>
            <a:r>
              <a:rPr sz="1050" b="1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12529"/>
                </a:solidFill>
                <a:latin typeface="Arial"/>
                <a:cs typeface="Arial"/>
              </a:rPr>
              <a:t>P Q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838238" y="7352861"/>
            <a:ext cx="5782867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spc="641" dirty="0" smtClean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100" b="1" spc="641" dirty="0" smtClean="0">
              <a:solidFill>
                <a:srgbClr val="2125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Why</a:t>
            </a:r>
            <a:r>
              <a:rPr sz="1100" b="1" dirty="0" smtClean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sz="11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karyotyping</a:t>
            </a:r>
            <a:r>
              <a:rPr sz="11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done?</a:t>
            </a:r>
            <a:r>
              <a:rPr sz="1100" b="1" spc="13" dirty="0">
                <a:solidFill>
                  <a:srgbClr val="2B2A2A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Determine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an adult</a:t>
            </a:r>
            <a:r>
              <a:rPr sz="1100" b="1" spc="1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sz="1100" b="1" spc="16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genetic</a:t>
            </a:r>
            <a:r>
              <a:rPr sz="1100" b="1" spc="16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</a:t>
            </a:r>
            <a:r>
              <a:rPr sz="1100" b="1" spc="17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can be passed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sz="1100" b="1" spc="1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Determine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genetic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 is preventing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sz="1100" b="1" spc="13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causing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miscarriages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a genetic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defect is present</a:t>
            </a:r>
            <a:r>
              <a:rPr sz="1100" b="1" spc="17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 fetus</a:t>
            </a:r>
            <a:r>
              <a:rPr sz="1100" b="1" spc="1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Determine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of</a:t>
            </a:r>
            <a:r>
              <a:rPr sz="1100" b="1" spc="1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stillbirth</a:t>
            </a:r>
            <a:r>
              <a:rPr sz="1100" b="1" spc="15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sz="1100" b="1" spc="14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cause of a birth defect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792" y="996752"/>
            <a:ext cx="71287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metacentric chromosom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the centromere is in the middle of the chromosomes. </a:t>
            </a:r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acrocentric chromosome 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 centromere close to the end of the chromosome. </a:t>
            </a:r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submetacentric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chromosome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centromere is slightly away from the middle of the chromosome. </a:t>
            </a:r>
            <a:endParaRPr lang="en-US" sz="1600" dirty="0" smtClean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>
              <a:solidFill>
                <a:srgbClr val="1F1F1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Telocentric </a:t>
            </a:r>
            <a:r>
              <a:rPr lang="en-US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chromosome </a:t>
            </a:r>
            <a:r>
              <a:rPr lang="en-US" sz="1600" dirty="0">
                <a:solidFill>
                  <a:srgbClr val="1F1F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terminal centromere.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hromosome 5 - an overview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40" y="3373016"/>
            <a:ext cx="612068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72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"/>
          <p:cNvSpPr/>
          <p:nvPr/>
        </p:nvSpPr>
        <p:spPr>
          <a:xfrm>
            <a:off x="1104265" y="5508625"/>
            <a:ext cx="5562600" cy="779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875664" y="4846320"/>
            <a:ext cx="5791200" cy="5086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5664" y="913765"/>
            <a:ext cx="5791200" cy="3300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7570" y="919412"/>
            <a:ext cx="5881681" cy="494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10.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is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karyotyping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done?</a:t>
            </a:r>
            <a:r>
              <a:rPr sz="1050" b="1" spc="14" dirty="0">
                <a:solidFill>
                  <a:srgbClr val="2B2A2A"/>
                </a:solidFill>
                <a:latin typeface="Arial"/>
                <a:cs typeface="Arial"/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Cells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are collected (blood,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amniotic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fluid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or placental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cells) • Go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to cytogenetics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lab • Isolate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dividing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cells • Grow cells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 culture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for</a:t>
            </a:r>
            <a:r>
              <a:rPr sz="1050" spc="1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 week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Treat cell culture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 chemical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that stops cells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 Metaphase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77570" y="1427412"/>
            <a:ext cx="5892074" cy="494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11.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How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karyotype,</a:t>
            </a:r>
            <a:r>
              <a:rPr sz="1050" b="1" spc="17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cont.</a:t>
            </a:r>
            <a:r>
              <a:rPr sz="1050" b="1" spc="14" dirty="0">
                <a:solidFill>
                  <a:srgbClr val="2B2A2A"/>
                </a:solidFill>
                <a:latin typeface="Arial"/>
                <a:cs typeface="Arial"/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6.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Put cells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on microscope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slide and treat</a:t>
            </a:r>
            <a:r>
              <a:rPr sz="1050" spc="18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 a solution that</a:t>
            </a:r>
            <a:r>
              <a:rPr sz="1050" spc="19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bursts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cells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7. Wash cell debris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away, chromosomes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stick to slide 8.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Stain chromosomes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 dye 9.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Take picture of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chromosomes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and analyze for</a:t>
            </a:r>
            <a:r>
              <a:rPr sz="1050" spc="1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number,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sex, size, etc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570" y="1936681"/>
            <a:ext cx="1527563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12.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Normal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Karyotype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77570" y="2137341"/>
            <a:ext cx="5623273" cy="494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13.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Terms</a:t>
            </a:r>
            <a:r>
              <a:rPr sz="1050" b="1" spc="15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to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Know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Any abnormal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chromosome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number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is called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aneuploidy. • A trisomy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karyotype has one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extra chromosome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(2n +1). • A monosomy</a:t>
            </a:r>
            <a:r>
              <a:rPr sz="1050" spc="2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karyotype has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one missing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chromosome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(2n - 1)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7570" y="2646612"/>
            <a:ext cx="5440615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14.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Some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Aneuploid</a:t>
            </a:r>
            <a:r>
              <a:rPr sz="1050" b="1" spc="17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Chromosomal</a:t>
            </a:r>
            <a:r>
              <a:rPr sz="1050" b="1" spc="17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Disorders</a:t>
            </a:r>
            <a:r>
              <a:rPr sz="1050" b="1" spc="13" dirty="0">
                <a:solidFill>
                  <a:srgbClr val="2B2A2A"/>
                </a:solidFill>
                <a:latin typeface="Arial"/>
                <a:cs typeface="Arial"/>
                <a:hlinkClick r:id="rId10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Patau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Syndrome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Edward Syndrome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06170" y="2800281"/>
            <a:ext cx="5616836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Klinfelter’s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Syndrome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Turner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Syndrome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Super</a:t>
            </a:r>
            <a:r>
              <a:rPr sz="1050" spc="1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Male Syndrome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Super</a:t>
            </a:r>
            <a:r>
              <a:rPr sz="1050" spc="1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Female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Syndrome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7570" y="3000941"/>
            <a:ext cx="5822101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15.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47,</a:t>
            </a:r>
            <a:r>
              <a:rPr sz="1050" b="1" spc="10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XY,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+13</a:t>
            </a:r>
            <a:r>
              <a:rPr sz="1050" b="1" spc="13" dirty="0">
                <a:solidFill>
                  <a:srgbClr val="2B2A2A"/>
                </a:solidFill>
                <a:latin typeface="Arial"/>
                <a:cs typeface="Arial"/>
                <a:hlinkClick r:id="rId11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serious eye, brain,</a:t>
            </a:r>
            <a:r>
              <a:rPr sz="1050" spc="18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circulatory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defects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spc="-14" dirty="0">
                <a:solidFill>
                  <a:srgbClr val="212529"/>
                </a:solidFill>
                <a:latin typeface="Arial"/>
                <a:cs typeface="Arial"/>
              </a:rPr>
              <a:t>as</a:t>
            </a:r>
            <a:r>
              <a:rPr sz="1050" spc="2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well as cleft palate.</a:t>
            </a:r>
            <a:r>
              <a:rPr sz="1050" spc="19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1:5000 live births.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106170" y="3154612"/>
            <a:ext cx="387168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Children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rarely live more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than a few months. • Patau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Syndrome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877570" y="3356541"/>
            <a:ext cx="110604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16.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Cleft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Palate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877570" y="3557201"/>
            <a:ext cx="5774779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19.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Edward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Syndrome</a:t>
            </a:r>
            <a:r>
              <a:rPr sz="1050" b="1" spc="11" dirty="0">
                <a:solidFill>
                  <a:srgbClr val="2B2A2A"/>
                </a:solidFill>
                <a:latin typeface="Arial"/>
                <a:cs typeface="Arial"/>
                <a:hlinkClick r:id="rId1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almost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every organ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system affected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1:10,000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live births. Children with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06170" y="3710872"/>
            <a:ext cx="3743626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full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Trisomy 18 generally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do not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live more than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 few</a:t>
            </a:r>
            <a:r>
              <a:rPr sz="1050" spc="1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months.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877570" y="3912801"/>
            <a:ext cx="5197635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21.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Klinefelter’s</a:t>
            </a:r>
            <a:r>
              <a:rPr sz="1050" b="1" spc="14" dirty="0">
                <a:solidFill>
                  <a:srgbClr val="2B2A2A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Syndrome</a:t>
            </a:r>
            <a:r>
              <a:rPr sz="1050" b="1" spc="14" dirty="0">
                <a:solidFill>
                  <a:srgbClr val="2B2A2A"/>
                </a:solidFill>
                <a:latin typeface="Arial"/>
                <a:cs typeface="Arial"/>
                <a:hlinkClick r:id="rId1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Male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sex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organs; unusually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small testes, sterile. Breast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06170" y="4066472"/>
            <a:ext cx="4491985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enlargement and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other</a:t>
            </a:r>
            <a:r>
              <a:rPr sz="1050" spc="1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feminine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body characteristics. Normal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intelligence.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915670" y="4263452"/>
            <a:ext cx="5888990" cy="459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sz="1400" b="1" dirty="0">
                <a:solidFill>
                  <a:srgbClr val="2B2A2A"/>
                </a:solidFill>
                <a:latin typeface="Arial"/>
                <a:cs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Turner</a:t>
            </a:r>
            <a:r>
              <a:rPr sz="1400" b="1" dirty="0">
                <a:solidFill>
                  <a:srgbClr val="2B2A2A"/>
                </a:solidFill>
                <a:latin typeface="Arial"/>
                <a:cs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b="1" dirty="0">
                <a:solidFill>
                  <a:srgbClr val="2B2A2A"/>
                </a:solidFill>
                <a:latin typeface="Arial"/>
                <a:cs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Syndrome</a:t>
            </a:r>
            <a:r>
              <a:rPr sz="1400" b="1" spc="18" dirty="0">
                <a:solidFill>
                  <a:srgbClr val="2B2A2A"/>
                </a:solidFill>
                <a:latin typeface="Arial"/>
                <a:cs typeface="Arial"/>
                <a:hlinkClick r:id="rId1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400" dirty="0">
                <a:solidFill>
                  <a:srgbClr val="212529"/>
                </a:solidFill>
                <a:latin typeface="Arial"/>
                <a:cs typeface="Arial"/>
              </a:rPr>
              <a:t>• the ONLY viable monosomy</a:t>
            </a:r>
            <a:r>
              <a:rPr sz="1400" b="1" spc="-462" dirty="0">
                <a:solidFill>
                  <a:srgbClr val="C00000"/>
                </a:solidFill>
                <a:latin typeface="DejaVu Sans"/>
                <a:cs typeface="DejaVu Sans"/>
              </a:rPr>
              <a:t> </a:t>
            </a:r>
            <a:r>
              <a:rPr sz="1400" spc="10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400" b="1" u="sng" dirty="0">
                <a:solidFill>
                  <a:srgbClr val="C00000"/>
                </a:solidFill>
                <a:latin typeface="DejaVu Sans"/>
                <a:cs typeface="DejaVu Sans"/>
              </a:rPr>
              <a:t>Down’s</a:t>
            </a:r>
            <a:r>
              <a:rPr sz="1400" b="1" spc="-39" dirty="0">
                <a:solidFill>
                  <a:srgbClr val="C00000"/>
                </a:solidFill>
                <a:latin typeface="DejaVu Sans"/>
                <a:cs typeface="DejaVu Sans"/>
              </a:rPr>
              <a:t> </a:t>
            </a:r>
            <a:r>
              <a:rPr sz="1400" dirty="0">
                <a:solidFill>
                  <a:srgbClr val="000000"/>
                </a:solidFill>
                <a:latin typeface="DejaVu Sans"/>
                <a:cs typeface="DejaVu Sans"/>
              </a:rPr>
              <a:t>syndrome –</a:t>
            </a:r>
          </a:p>
          <a:p>
            <a:pPr marL="0" marR="0">
              <a:lnSpc>
                <a:spcPts val="1629"/>
              </a:lnSpc>
              <a:spcBef>
                <a:spcPts val="83"/>
              </a:spcBef>
              <a:spcAft>
                <a:spcPts val="0"/>
              </a:spcAft>
            </a:pPr>
            <a:r>
              <a:rPr sz="1400" spc="-27" dirty="0">
                <a:solidFill>
                  <a:srgbClr val="000000"/>
                </a:solidFill>
                <a:latin typeface="DejaVu Sans"/>
                <a:cs typeface="DejaVu Sans"/>
              </a:rPr>
              <a:t>(Trisomy</a:t>
            </a:r>
            <a:r>
              <a:rPr sz="1400" spc="30" dirty="0">
                <a:solidFill>
                  <a:srgbClr val="000000"/>
                </a:solidFill>
                <a:latin typeface="DejaVu Sans"/>
                <a:cs typeface="DejaVu Sans"/>
              </a:rPr>
              <a:t> </a:t>
            </a:r>
            <a:r>
              <a:rPr sz="1400" dirty="0">
                <a:solidFill>
                  <a:srgbClr val="000000"/>
                </a:solidFill>
                <a:latin typeface="DejaVu Sans"/>
                <a:cs typeface="DejaVu Sans"/>
              </a:rPr>
              <a:t>21)</a:t>
            </a:r>
            <a:r>
              <a:rPr sz="1400" spc="25" dirty="0">
                <a:solidFill>
                  <a:srgbClr val="000000"/>
                </a:solidFill>
                <a:latin typeface="DejaVu Sans"/>
                <a:cs typeface="DejaVu Sans"/>
              </a:rPr>
              <a:t> </a:t>
            </a:r>
            <a:r>
              <a:rPr sz="1400" b="1" u="sng" dirty="0">
                <a:solidFill>
                  <a:srgbClr val="C00000"/>
                </a:solidFill>
                <a:latin typeface="DejaVu Sans"/>
                <a:cs typeface="DejaVu Sans"/>
              </a:rPr>
              <a:t>47</a:t>
            </a:r>
            <a:r>
              <a:rPr sz="1400" b="1" spc="-38" dirty="0">
                <a:solidFill>
                  <a:srgbClr val="C00000"/>
                </a:solidFill>
                <a:latin typeface="DejaVu Sans"/>
                <a:cs typeface="DejaVu Sans"/>
              </a:rPr>
              <a:t> </a:t>
            </a:r>
            <a:r>
              <a:rPr sz="1400" dirty="0">
                <a:solidFill>
                  <a:srgbClr val="000000"/>
                </a:solidFill>
                <a:latin typeface="DejaVu Sans"/>
                <a:cs typeface="DejaVu Sans"/>
              </a:rPr>
              <a:t>chromosomes, extra</a:t>
            </a:r>
            <a:r>
              <a:rPr sz="1400" spc="10" dirty="0">
                <a:solidFill>
                  <a:srgbClr val="000000"/>
                </a:solidFill>
                <a:latin typeface="DejaVu Sans"/>
                <a:cs typeface="DejaVu Sans"/>
              </a:rPr>
              <a:t> </a:t>
            </a:r>
            <a:r>
              <a:rPr sz="1400" dirty="0">
                <a:solidFill>
                  <a:srgbClr val="000000"/>
                </a:solidFill>
                <a:latin typeface="DejaVu Sans"/>
                <a:cs typeface="DejaVu Sans"/>
              </a:rPr>
              <a:t>chromosome at pair</a:t>
            </a:r>
            <a:r>
              <a:rPr sz="1400" spc="40" dirty="0">
                <a:solidFill>
                  <a:srgbClr val="000000"/>
                </a:solidFill>
                <a:latin typeface="DejaVu Sans"/>
                <a:cs typeface="DejaVu Sans"/>
              </a:rPr>
              <a:t> </a:t>
            </a:r>
            <a:r>
              <a:rPr sz="1400" b="1" u="sng" dirty="0">
                <a:solidFill>
                  <a:srgbClr val="C00000"/>
                </a:solidFill>
                <a:latin typeface="DejaVu Sans"/>
                <a:cs typeface="DejaVu Sans"/>
              </a:rPr>
              <a:t>#21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77570" y="4697661"/>
            <a:ext cx="33777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22.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877570" y="4899591"/>
            <a:ext cx="5767559" cy="494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24.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Super</a:t>
            </a:r>
            <a:r>
              <a:rPr sz="1050" b="1" spc="10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Male</a:t>
            </a:r>
            <a:r>
              <a:rPr sz="1050" b="1" spc="16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and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Super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b="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Female</a:t>
            </a:r>
            <a:r>
              <a:rPr sz="1050" b="1" spc="11" dirty="0">
                <a:solidFill>
                  <a:srgbClr val="2B2A2A"/>
                </a:solidFill>
                <a:latin typeface="Arial"/>
                <a:cs typeface="Arial"/>
                <a:hlinkClick r:id="rId1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• - Has an XXX- Fertile females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 normal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intelligence •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Has an XYY- Tall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male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 heavy acne-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Some tendency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to mental</a:t>
            </a:r>
            <a:r>
              <a:rPr sz="1050" spc="17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retardation • Aggressive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tendency???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44270" y="5360602"/>
            <a:ext cx="3587644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25.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Typical human cells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contain</a:t>
            </a:r>
            <a:r>
              <a:rPr sz="1050" spc="1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23 pairs of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chromosomes.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44270" y="5561261"/>
            <a:ext cx="5409471" cy="340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26.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Variations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 the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number</a:t>
            </a:r>
            <a:r>
              <a:rPr sz="1050" spc="2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or structure of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human chromosomes</a:t>
            </a:r>
            <a:r>
              <a:rPr sz="1050" spc="1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can cause</a:t>
            </a:r>
            <a:r>
              <a:rPr sz="1050" spc="585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 variety of</a:t>
            </a:r>
          </a:p>
          <a:p>
            <a:pPr marL="228600" marR="0">
              <a:lnSpc>
                <a:spcPts val="1173"/>
              </a:lnSpc>
              <a:spcBef>
                <a:spcPts val="36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genetic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disorders.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1144270" y="5916861"/>
            <a:ext cx="5120235" cy="187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173"/>
              </a:lnSpc>
              <a:spcBef>
                <a:spcPts val="0"/>
              </a:spcBef>
              <a:spcAft>
                <a:spcPts val="0"/>
              </a:spcAft>
            </a:pP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27.</a:t>
            </a:r>
            <a:r>
              <a:rPr sz="1050" spc="62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Variations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in the</a:t>
            </a:r>
            <a:r>
              <a:rPr sz="1050" spc="16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number</a:t>
            </a:r>
            <a:r>
              <a:rPr sz="1050" spc="21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of</a:t>
            </a:r>
            <a:r>
              <a:rPr sz="1050" spc="10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chromosomes</a:t>
            </a:r>
            <a:r>
              <a:rPr sz="1050" spc="14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within</a:t>
            </a:r>
            <a:r>
              <a:rPr sz="1050" spc="893" dirty="0">
                <a:solidFill>
                  <a:srgbClr val="212529"/>
                </a:solidFill>
                <a:latin typeface="Arial"/>
                <a:cs typeface="Arial"/>
              </a:rPr>
              <a:t> </a:t>
            </a:r>
            <a:r>
              <a:rPr sz="1050" dirty="0">
                <a:solidFill>
                  <a:srgbClr val="212529"/>
                </a:solidFill>
                <a:latin typeface="Arial"/>
                <a:cs typeface="Arial"/>
              </a:rPr>
              <a:t>a cell are called aneuploidies.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ikigenetics.org/images/e/e7/Trisomy2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82930" y="3086100"/>
            <a:ext cx="4145280" cy="3108960"/>
          </a:xfrm>
          <a:prstGeom prst="rect">
            <a:avLst/>
          </a:prstGeom>
          <a:noFill/>
        </p:spPr>
      </p:pic>
      <p:pic>
        <p:nvPicPr>
          <p:cNvPr id="4111" name="Picture 15" descr="http://shop.downsed.com/WebRoot/Store/Shops/DownsEd/MediaGallery/photos/reading/girlbook250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340" y="3539490"/>
            <a:ext cx="2024063" cy="1845945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94310" y="2114551"/>
            <a:ext cx="7383780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marL="298212" indent="-298212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lang="en-US" sz="2380" dirty="0">
              <a:latin typeface="Arial" pitchFamily="34" charset="0"/>
              <a:cs typeface="Arial" pitchFamily="34" charset="0"/>
            </a:endParaRPr>
          </a:p>
          <a:p>
            <a:pPr marL="298212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Down’s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(Trisomy 21)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extra chromosome at pair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#21</a:t>
            </a: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4" name="Picture 8" descr="http://www.wsfcca.com/trisomy21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9399" y="3021331"/>
            <a:ext cx="1703001" cy="2210276"/>
          </a:xfrm>
          <a:prstGeom prst="rect">
            <a:avLst/>
          </a:prstGeom>
          <a:noFill/>
        </p:spPr>
      </p:pic>
      <p:pic>
        <p:nvPicPr>
          <p:cNvPr id="4106" name="Picture 10" descr="http://www.gradebook.org/dow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5353050"/>
            <a:ext cx="2590800" cy="2590800"/>
          </a:xfrm>
          <a:prstGeom prst="rect">
            <a:avLst/>
          </a:prstGeom>
          <a:noFill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3390" y="5871210"/>
            <a:ext cx="4461034" cy="229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52061" y="4122420"/>
            <a:ext cx="795745" cy="51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530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4310" y="4187190"/>
            <a:ext cx="3492260" cy="2785110"/>
            <a:chOff x="152400" y="1905000"/>
            <a:chExt cx="3575141" cy="2819400"/>
          </a:xfrm>
        </p:grpSpPr>
        <p:pic>
          <p:nvPicPr>
            <p:cNvPr id="51206" name="Picture 6" descr="http://www.biologyjunction.com/turner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981200"/>
              <a:ext cx="3498941" cy="262890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" y="19050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495800"/>
              <a:ext cx="1828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23850" y="2308860"/>
            <a:ext cx="705993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Turner’s</a:t>
            </a:r>
            <a:r>
              <a:rPr lang="en-US" sz="2380" b="1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syndrome – only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45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missing a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sex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 (X) </a:t>
            </a:r>
            <a:r>
              <a:rPr lang="en-US" sz="238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2982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20" b="1" u="sng" dirty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982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Girls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short, slow growth, heart problems</a:t>
            </a: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2" name="Picture 2" descr="http://www.bebekkokusu.com/news/articlefiles/422-tur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280" y="3992880"/>
            <a:ext cx="2720340" cy="3686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978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850" y="2308860"/>
            <a:ext cx="7448550" cy="171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b="1" u="sng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Klinefelter’s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syndrome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47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chromosomes,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X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chromosomes (XXY) </a:t>
            </a:r>
          </a:p>
          <a:p>
            <a:pPr marL="29821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20" b="1" u="sng" dirty="0">
              <a:solidFill>
                <a:srgbClr val="C0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29821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Boys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affected – low testosterone levels, underdeveloped muscles, sparse facial hair</a:t>
            </a: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80" name="Picture 4" descr="http://www.antenataltesting.info/images/karyotype_klin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4057650"/>
            <a:ext cx="2972449" cy="2785110"/>
          </a:xfrm>
          <a:prstGeom prst="rect">
            <a:avLst/>
          </a:prstGeom>
          <a:noFill/>
        </p:spPr>
      </p:pic>
      <p:pic>
        <p:nvPicPr>
          <p:cNvPr id="50184" name="Picture 8" descr="http://klinefeltersyndrome.us/images/school-age-im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0680" y="4122420"/>
            <a:ext cx="2007870" cy="2382672"/>
          </a:xfrm>
          <a:prstGeom prst="rect">
            <a:avLst/>
          </a:prstGeom>
          <a:noFill/>
        </p:spPr>
      </p:pic>
      <p:pic>
        <p:nvPicPr>
          <p:cNvPr id="50182" name="Picture 6" descr="Puberty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3270" y="5223511"/>
            <a:ext cx="2004958" cy="2379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142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" y="2308860"/>
            <a:ext cx="7383780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8212" indent="-298212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Having an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extra set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of chromosomes is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fatal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in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animals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, but in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it makes them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larger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hardier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 descr="http://humods.com/uploaded_images/salt-tolerant-plants-758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7870" y="5353050"/>
            <a:ext cx="3432810" cy="2452007"/>
          </a:xfrm>
          <a:prstGeom prst="rect">
            <a:avLst/>
          </a:prstGeom>
          <a:noFill/>
        </p:spPr>
      </p:pic>
      <p:pic>
        <p:nvPicPr>
          <p:cNvPr id="49156" name="Picture 4" descr="http://1.bp.blogspot.com/__sm-5pxS9P0/SoCXx7-bHJI/AAAAAAAADzc/RdeJcCezTEM/s400/drd_004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2930" y="3215640"/>
            <a:ext cx="2655570" cy="1991678"/>
          </a:xfrm>
          <a:prstGeom prst="rect">
            <a:avLst/>
          </a:prstGeom>
          <a:noFill/>
        </p:spPr>
      </p:pic>
      <p:pic>
        <p:nvPicPr>
          <p:cNvPr id="49160" name="Picture 8" descr="http://z.hubpages.com/u/340344_f2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8210" y="3215640"/>
            <a:ext cx="2040255" cy="2040255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5400000">
            <a:off x="5699760" y="6648450"/>
            <a:ext cx="518160" cy="51816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699760" y="6195060"/>
            <a:ext cx="123063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80" dirty="0"/>
              <a:t>Hardier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V="1">
            <a:off x="5829300" y="5676900"/>
            <a:ext cx="647700" cy="259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1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-317" y="266678"/>
            <a:ext cx="7319010" cy="211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77240" fontAlgn="base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Genetics Notes</a:t>
            </a:r>
          </a:p>
          <a:p>
            <a:pPr defTabSz="777240" fontAlgn="base">
              <a:spcBef>
                <a:spcPct val="0"/>
              </a:spcBef>
              <a:spcAft>
                <a:spcPct val="0"/>
              </a:spcAft>
            </a:pPr>
            <a:endParaRPr lang="en-US" sz="1020" dirty="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Who is </a:t>
            </a:r>
            <a:r>
              <a:rPr lang="en-US" sz="2380" dirty="0" err="1">
                <a:latin typeface="Calibri" pitchFamily="34" charset="0"/>
                <a:ea typeface="Times New Roman" pitchFamily="18" charset="0"/>
                <a:cs typeface="Arial" pitchFamily="34" charset="0"/>
              </a:rPr>
              <a:t>Gregor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Mendel?</a:t>
            </a:r>
            <a:r>
              <a:rPr lang="en-US" sz="238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lang="en-US" sz="2380" dirty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dirty="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Principle of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Independent Assortment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Inheritance of one trait has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no effect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inheritance of another trait</a:t>
            </a: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7" name="Picture 3" descr="http://www.softchalk.com/lessonchallenge/lesson/genetics/Mendel_and_pea_plants_f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240" y="3154539"/>
            <a:ext cx="3432810" cy="2729869"/>
          </a:xfrm>
          <a:prstGeom prst="rect">
            <a:avLst/>
          </a:prstGeom>
          <a:noFill/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0289" y="4055014"/>
            <a:ext cx="4240621" cy="147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8500" y="2891790"/>
            <a:ext cx="3303270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“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Father of Genetics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en-US" sz="2380" dirty="0"/>
          </a:p>
        </p:txBody>
      </p:sp>
      <p:sp>
        <p:nvSpPr>
          <p:cNvPr id="2" name="TextBox 1"/>
          <p:cNvSpPr txBox="1"/>
          <p:nvPr/>
        </p:nvSpPr>
        <p:spPr>
          <a:xfrm>
            <a:off x="3238500" y="3329570"/>
            <a:ext cx="43417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Trait means the genetically distinguishing </a:t>
            </a:r>
          </a:p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Quality that determined characteristics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16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194310" y="2375554"/>
            <a:ext cx="336804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marL="298212" indent="-298212" defTabSz="777240" fontAlgn="base">
              <a:spcBef>
                <a:spcPct val="0"/>
              </a:spcBef>
              <a:spcAft>
                <a:spcPts val="1020"/>
              </a:spcAft>
              <a:buFontTx/>
              <a:buChar char="•"/>
            </a:pP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Examples:</a:t>
            </a:r>
            <a:endParaRPr lang="en-US" sz="2040" dirty="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ts val="510"/>
              </a:spcAft>
              <a:tabLst>
                <a:tab pos="298212" algn="l"/>
              </a:tabLst>
            </a:pP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4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Recessive gene mutations:</a:t>
            </a:r>
            <a:endParaRPr lang="en-US" sz="2040" b="1" dirty="0">
              <a:latin typeface="Arial" pitchFamily="34" charset="0"/>
              <a:cs typeface="Arial" pitchFamily="34" charset="0"/>
            </a:endParaRPr>
          </a:p>
          <a:p>
            <a:pPr marL="298212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Sickle cell anemia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red blood cells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are sickle shaped instead of round and cannot carry enough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oxygen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to the body tissues – heterozygous condition protects people from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malaria</a:t>
            </a:r>
            <a:endParaRPr lang="en-US" sz="2040" dirty="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endParaRPr lang="en-US" sz="204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http://learn.genetics.utah.edu/content/disorders/whataregd/sicklecell/images/sickle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2373630"/>
            <a:ext cx="2947035" cy="541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83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310" y="3215641"/>
            <a:ext cx="3886200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Cystic fibrosis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mucous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builds up in the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lungs</a:t>
            </a:r>
            <a:endParaRPr lang="en-US" sz="204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 descr="http://www.nlm.nih.gov/medlineplus/ency/images/ency/fullsize/18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2438400"/>
            <a:ext cx="3238500" cy="2590800"/>
          </a:xfrm>
          <a:prstGeom prst="rect">
            <a:avLst/>
          </a:prstGeom>
          <a:noFill/>
        </p:spPr>
      </p:pic>
      <p:pic>
        <p:nvPicPr>
          <p:cNvPr id="52228" name="Picture 4" descr="http://www.sfn.org/SiteObjects/published/0000BDF20016F63800FD712C3158BA55/0000BDF2000006250110C68C45857663/file/bb_feb2007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0050" y="5093971"/>
            <a:ext cx="3238500" cy="26312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94310" y="5093971"/>
            <a:ext cx="3886200" cy="10341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40" b="1" u="sng" dirty="0" err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Tay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-Sachs Disease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deterioration of the </a:t>
            </a:r>
            <a:r>
              <a:rPr lang="en-US" sz="204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nervous system</a:t>
            </a:r>
            <a:r>
              <a:rPr lang="en-US" sz="204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early death</a:t>
            </a:r>
            <a:endParaRPr lang="en-US" sz="204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4310" y="6130290"/>
            <a:ext cx="3886200" cy="15050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530" dirty="0"/>
              <a:t>Mutated genes produce enzymes that are less effective than normal at breaking down fatty cell products known as </a:t>
            </a:r>
            <a:r>
              <a:rPr lang="en-US" sz="1530" dirty="0" err="1"/>
              <a:t>gangliosides</a:t>
            </a:r>
            <a:r>
              <a:rPr lang="en-US" sz="1530" dirty="0"/>
              <a:t>. As a result, </a:t>
            </a:r>
            <a:r>
              <a:rPr lang="en-US" sz="1530" dirty="0" err="1"/>
              <a:t>gangliosides</a:t>
            </a:r>
            <a:r>
              <a:rPr lang="en-US" sz="1530" dirty="0"/>
              <a:t> build up in the lysosomes and overload cells. Their buildup ultimately causes damage to nerve cells.</a:t>
            </a:r>
          </a:p>
        </p:txBody>
      </p:sp>
    </p:spTree>
    <p:extLst>
      <p:ext uri="{BB962C8B-B14F-4D97-AF65-F5344CB8AC3E}">
        <p14:creationId xmlns:p14="http://schemas.microsoft.com/office/powerpoint/2010/main" val="39036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4310" y="2114550"/>
            <a:ext cx="7319010" cy="122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77240" fontAlgn="base">
              <a:spcBef>
                <a:spcPct val="0"/>
              </a:spcBef>
              <a:spcAft>
                <a:spcPct val="0"/>
              </a:spcAft>
              <a:tabLst>
                <a:tab pos="874395" algn="l"/>
              </a:tabLst>
            </a:pPr>
            <a:r>
              <a:rPr lang="en-US" sz="272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endParaRPr lang="en-US" sz="2720" dirty="0">
              <a:latin typeface="Arial" pitchFamily="34" charset="0"/>
              <a:cs typeface="Arial" pitchFamily="34" charset="0"/>
            </a:endParaRPr>
          </a:p>
          <a:p>
            <a:pPr marL="290116" indent="-290116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Genetics – study of how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are passed from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parent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to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offspring</a:t>
            </a:r>
            <a:endParaRPr lang="en-US" sz="102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2" name="Picture 4" descr="Baby Anima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630" y="3345180"/>
            <a:ext cx="5397500" cy="2526030"/>
          </a:xfrm>
          <a:prstGeom prst="rect">
            <a:avLst/>
          </a:prstGeom>
          <a:noFill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1" y="5935980"/>
            <a:ext cx="1271111" cy="18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2230" y="5935980"/>
            <a:ext cx="1360170" cy="1829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2641" y="5935980"/>
            <a:ext cx="1391318" cy="1813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 rot="16200000" flipH="1">
            <a:off x="1748790" y="6648450"/>
            <a:ext cx="582930" cy="45339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0050" y="5935981"/>
            <a:ext cx="1403455" cy="18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>
            <a:off x="4145280" y="7037070"/>
            <a:ext cx="712470" cy="51816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860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589" y="924744"/>
            <a:ext cx="7124700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8766" indent="-288766">
              <a:buFont typeface="Arial" pitchFamily="34" charset="0"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Traits are determined by the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on the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 A gene is a segment of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DNA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that determines a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380" dirty="0"/>
          </a:p>
        </p:txBody>
      </p:sp>
      <p:pic>
        <p:nvPicPr>
          <p:cNvPr id="5" name="Picture 2" descr="http://pathology.jhu.edu/pc/images/genetic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64" y="2346906"/>
            <a:ext cx="4159246" cy="3421488"/>
          </a:xfrm>
          <a:prstGeom prst="rect">
            <a:avLst/>
          </a:prstGeom>
          <a:noFill/>
        </p:spPr>
      </p:pic>
      <p:pic>
        <p:nvPicPr>
          <p:cNvPr id="31746" name="Picture 2" descr="http://danbartlett.co.uk/gene_chromos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334" y="2604373"/>
            <a:ext cx="2687955" cy="29065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17849" y="6109320"/>
            <a:ext cx="6552728" cy="510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50"/>
              </a:lnSpc>
            </a:pP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Embedded</a:t>
            </a:r>
            <a:r>
              <a:rPr lang="en-US" b="1" spc="6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within</a:t>
            </a:r>
            <a:r>
              <a:rPr lang="en-US" b="1" spc="68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lang="en-US" b="1" spc="68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DNA</a:t>
            </a:r>
            <a:r>
              <a:rPr lang="en-US" b="1" spc="6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sequence</a:t>
            </a:r>
            <a:r>
              <a:rPr lang="en-US" b="1" spc="69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lang="en-US" b="1" spc="6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each</a:t>
            </a:r>
            <a:r>
              <a:rPr lang="en-US" b="1" spc="68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chromosome</a:t>
            </a:r>
            <a:r>
              <a:rPr lang="en-US" b="1" spc="69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lang="en-US" b="1" spc="7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the organism’s</a:t>
            </a:r>
            <a:r>
              <a:rPr lang="en-US" b="1" spc="582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/>
                <a:cs typeface="Times New Roman"/>
              </a:rPr>
              <a:t>genes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2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3832" y="2292896"/>
            <a:ext cx="6624736" cy="3290316"/>
            <a:chOff x="1447800" y="2819400"/>
            <a:chExt cx="5838092" cy="3870960"/>
          </a:xfrm>
        </p:grpSpPr>
        <p:pic>
          <p:nvPicPr>
            <p:cNvPr id="1026" name="Picture 2" descr="http://hopes.stanford.edu/basics/dna/f_b11homolgs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7800" y="2895600"/>
              <a:ext cx="5838092" cy="3794760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1524000" y="2819400"/>
              <a:ext cx="35814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30"/>
            </a:p>
          </p:txBody>
        </p:sp>
      </p:grpSp>
      <p:sp>
        <p:nvSpPr>
          <p:cNvPr id="4" name="Rectangle 3"/>
          <p:cNvSpPr/>
          <p:nvPr/>
        </p:nvSpPr>
        <p:spPr>
          <a:xfrm>
            <a:off x="285800" y="650156"/>
            <a:ext cx="72542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0116" indent="-29011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Chromosomes come in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homologous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pairs, thus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come in pairs.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116" indent="-29011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	Homologous pairs –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matching</a:t>
            </a: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genes – one from female parent and one from male parent</a:t>
            </a:r>
          </a:p>
          <a:p>
            <a:pPr marL="290116" indent="-29011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0116" indent="-290116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Example: Humans have 46 chromosomes or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23</a:t>
            </a: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pairs.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7439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	 One set from dad – 23 in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sperm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874395" algn="l"/>
              </a:tabLst>
            </a:pPr>
            <a:r>
              <a:rPr lang="en-US" sz="1400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	 One set from mom – 23 in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egg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47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" y="2169618"/>
            <a:ext cx="157031" cy="6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defTabSz="777240" fontAlgn="base">
              <a:spcBef>
                <a:spcPct val="0"/>
              </a:spcBef>
              <a:spcAft>
                <a:spcPct val="0"/>
              </a:spcAft>
            </a:pPr>
            <a:r>
              <a:rPr lang="en-US" sz="765">
                <a:latin typeface="Arial" pitchFamily="34" charset="0"/>
                <a:cs typeface="Arial" pitchFamily="34" charset="0"/>
              </a:rPr>
              <a:t/>
            </a:r>
            <a:br>
              <a:rPr lang="en-US" sz="765">
                <a:latin typeface="Arial" pitchFamily="34" charset="0"/>
                <a:cs typeface="Arial" pitchFamily="34" charset="0"/>
              </a:rPr>
            </a:br>
            <a:endParaRPr lang="en-US" sz="153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53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501824" y="1827951"/>
            <a:ext cx="7448550" cy="536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7724" tIns="38862" rIns="77724" bIns="38862" numCol="1" anchor="ctr" anchorCtr="0" compatLnSpc="1">
            <a:prstTxWarp prst="textNoShape">
              <a:avLst/>
            </a:prstTxWarp>
            <a:spAutoFit/>
          </a:bodyPr>
          <a:lstStyle/>
          <a:p>
            <a:pPr defTabSz="777240" fontAlgn="base">
              <a:spcBef>
                <a:spcPct val="0"/>
              </a:spcBef>
              <a:spcAft>
                <a:spcPct val="0"/>
              </a:spcAft>
            </a:pPr>
            <a:r>
              <a:rPr lang="en-US" sz="102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Alleles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different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genes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(possibilities) for the same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trait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</a:p>
          <a:p>
            <a:pPr marL="1171258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ex: blue eyes or brown </a:t>
            </a:r>
            <a:r>
              <a:rPr lang="en-US" sz="238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eyes</a:t>
            </a:r>
          </a:p>
          <a:p>
            <a:pPr defTabSz="777240" fontAlgn="base">
              <a:spcBef>
                <a:spcPct val="0"/>
              </a:spcBef>
              <a:spcAft>
                <a:spcPct val="0"/>
              </a:spcAft>
            </a:pPr>
            <a:r>
              <a:rPr lang="en-US" sz="2720" b="1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Dominant and Recessive Genes</a:t>
            </a:r>
          </a:p>
          <a:p>
            <a:pPr defTabSz="777240" fontAlgn="base">
              <a:spcBef>
                <a:spcPct val="0"/>
              </a:spcBef>
              <a:spcAft>
                <a:spcPct val="0"/>
              </a:spcAft>
            </a:pPr>
            <a:endParaRPr lang="en-US" sz="1020" dirty="0">
              <a:latin typeface="Arial" pitchFamily="34" charset="0"/>
              <a:cs typeface="Arial" pitchFamily="34" charset="0"/>
            </a:endParaRPr>
          </a:p>
          <a:p>
            <a:pPr marL="291465" indent="-291465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prevents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the other gene from “showing”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dominant</a:t>
            </a:r>
          </a:p>
          <a:p>
            <a:pPr marL="291465" indent="-291465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020" dirty="0">
              <a:latin typeface="Arial" pitchFamily="34" charset="0"/>
              <a:cs typeface="Arial" pitchFamily="34" charset="0"/>
            </a:endParaRPr>
          </a:p>
          <a:p>
            <a:pPr marL="291465" indent="-291465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Gene that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does NOT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“show” even though it is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present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recessive</a:t>
            </a:r>
          </a:p>
          <a:p>
            <a:pPr marL="291465" indent="-291465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sz="1020" dirty="0">
              <a:latin typeface="Arial" pitchFamily="34" charset="0"/>
              <a:cs typeface="Arial" pitchFamily="34" charset="0"/>
            </a:endParaRPr>
          </a:p>
          <a:p>
            <a:pPr marL="291465" indent="-291465" defTabSz="77724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Symbol – Dominant gene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upper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en-US" sz="2380" dirty="0">
              <a:latin typeface="Arial" pitchFamily="34" charset="0"/>
              <a:cs typeface="Arial" pitchFamily="34" charset="0"/>
            </a:endParaRPr>
          </a:p>
          <a:p>
            <a:pPr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Recessive gene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lower</a:t>
            </a:r>
            <a:r>
              <a:rPr lang="en-US" sz="238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case letter – </a:t>
            </a:r>
            <a:r>
              <a:rPr lang="en-US" sz="2380" b="1" u="sng" dirty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endParaRPr lang="en-US" sz="2380" dirty="0">
              <a:latin typeface="Arial" pitchFamily="34" charset="0"/>
              <a:cs typeface="Arial" pitchFamily="34" charset="0"/>
            </a:endParaRPr>
          </a:p>
          <a:p>
            <a:pPr marL="1171258" defTabSz="77724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380" dirty="0" smtClean="0"/>
              <a:t>Dominant </a:t>
            </a:r>
            <a:r>
              <a:rPr lang="en-US" sz="2380" dirty="0"/>
              <a:t>color</a:t>
            </a:r>
          </a:p>
          <a:p>
            <a:pPr marL="1171258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dirty="0">
              <a:latin typeface="Calibri" pitchFamily="34" charset="0"/>
              <a:cs typeface="Arial" pitchFamily="34" charset="0"/>
            </a:endParaRPr>
          </a:p>
          <a:p>
            <a:pPr marL="1171258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dirty="0" smtClean="0">
              <a:latin typeface="Calibri" pitchFamily="34" charset="0"/>
              <a:cs typeface="Arial" pitchFamily="34" charset="0"/>
            </a:endParaRPr>
          </a:p>
          <a:p>
            <a:pPr marL="1171258" defTabSz="77724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38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countrywool.tripod.com/BareHare/grtchn_2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2184" y="5821288"/>
            <a:ext cx="2266950" cy="2319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6077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1103742" y="1601877"/>
            <a:ext cx="5943600" cy="2012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58160" y="1028445"/>
            <a:ext cx="1811934" cy="31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03"/>
              </a:lnSpc>
              <a:spcBef>
                <a:spcPts val="0"/>
              </a:spcBef>
              <a:spcAft>
                <a:spcPts val="0"/>
              </a:spcAft>
            </a:pPr>
            <a:r>
              <a:rPr sz="1600" dirty="0">
                <a:solidFill>
                  <a:srgbClr val="FF0000"/>
                </a:solidFill>
                <a:latin typeface="CBQDST+NimbusSansBold"/>
                <a:cs typeface="CBQDST+NimbusSansBold"/>
              </a:rPr>
              <a:t>CHROMOSOMES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15670" y="1728025"/>
            <a:ext cx="3762618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1445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rgbClr val="FF0000"/>
                </a:solidFill>
                <a:latin typeface="CBQDST+NimbusSansBold"/>
                <a:cs typeface="CBQDST+NimbusSansBold"/>
              </a:rPr>
              <a:t>DEFINITION</a:t>
            </a:r>
            <a:r>
              <a:rPr sz="1200" spc="28" dirty="0">
                <a:solidFill>
                  <a:srgbClr val="FF0000"/>
                </a:solidFill>
                <a:latin typeface="CBQDST+NimbusSansBold"/>
                <a:cs typeface="CBQDST+NimbusSansBold"/>
              </a:rPr>
              <a:t> </a:t>
            </a:r>
            <a:r>
              <a:rPr sz="1200" dirty="0">
                <a:solidFill>
                  <a:srgbClr val="FF0000"/>
                </a:solidFill>
                <a:latin typeface="CBQDST+NimbusSansBold"/>
                <a:cs typeface="CBQDST+NimbusSansBold"/>
              </a:rPr>
              <a:t>OF</a:t>
            </a:r>
            <a:r>
              <a:rPr sz="1200" spc="24" dirty="0">
                <a:solidFill>
                  <a:srgbClr val="FF0000"/>
                </a:solidFill>
                <a:latin typeface="CBQDST+NimbusSansBold"/>
                <a:cs typeface="CBQDST+NimbusSansBold"/>
              </a:rPr>
              <a:t> </a:t>
            </a:r>
            <a:r>
              <a:rPr sz="1200" dirty="0">
                <a:solidFill>
                  <a:srgbClr val="FF0000"/>
                </a:solidFill>
                <a:latin typeface="CBQDST+NimbusSansBold"/>
                <a:cs typeface="CBQDST+NimbusSansBold"/>
              </a:rPr>
              <a:t>CHROMOSOME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15670" y="2190908"/>
            <a:ext cx="5944590" cy="673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It is a combination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two words, i.e., “Chroma”-means</a:t>
            </a:r>
            <a:r>
              <a:rPr sz="1050" b="1" spc="13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‘colour’</a:t>
            </a:r>
            <a:r>
              <a:rPr sz="1050" b="1" spc="16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and “Somes”-means</a:t>
            </a:r>
            <a:r>
              <a:rPr sz="1050" b="1" spc="12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‘body’.So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the</a:t>
            </a:r>
          </a:p>
          <a:p>
            <a:pPr marL="0" marR="0">
              <a:lnSpc>
                <a:spcPts val="1260"/>
              </a:lnSpc>
              <a:spcBef>
                <a:spcPts val="0"/>
              </a:spcBef>
              <a:spcAft>
                <a:spcPts val="0"/>
              </a:spcAft>
            </a:pP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coloured</a:t>
            </a:r>
            <a:r>
              <a:rPr sz="1050" b="1" u="sng" spc="33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thread</a:t>
            </a:r>
            <a:r>
              <a:rPr sz="1050" b="1" u="sng" spc="33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like</a:t>
            </a:r>
            <a:r>
              <a:rPr sz="1050" b="1" u="sng" spc="33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bodies</a:t>
            </a:r>
            <a:r>
              <a:rPr sz="1050" b="1" u="sng" spc="43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present</a:t>
            </a:r>
            <a:r>
              <a:rPr sz="1050" b="1" u="sng" spc="36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in</a:t>
            </a:r>
            <a:r>
              <a:rPr sz="1050" b="1" u="sng" spc="35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the</a:t>
            </a:r>
            <a:r>
              <a:rPr sz="1050" b="1" u="sng" spc="35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nucleoplasm</a:t>
            </a:r>
            <a:r>
              <a:rPr sz="1050" b="1" u="sng" spc="32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of</a:t>
            </a:r>
            <a:r>
              <a:rPr sz="1050" b="1" u="sng" spc="38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the</a:t>
            </a:r>
            <a:r>
              <a:rPr sz="1050" b="1" u="sng" spc="35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living</a:t>
            </a:r>
            <a:r>
              <a:rPr sz="1050" b="1" u="sng" spc="43" dirty="0">
                <a:solidFill>
                  <a:srgbClr val="002060"/>
                </a:solidFill>
                <a:latin typeface="FLQSPQ+NimbusSans"/>
                <a:cs typeface="FLQSPQ+NimbusSans"/>
              </a:rPr>
              <a:t> </a:t>
            </a:r>
            <a:r>
              <a:rPr sz="1050" b="1" u="sng" dirty="0">
                <a:solidFill>
                  <a:srgbClr val="002060"/>
                </a:solidFill>
                <a:latin typeface="FLQSPQ+NimbusSans"/>
                <a:cs typeface="FLQSPQ+NimbusSans"/>
              </a:rPr>
              <a:t>cells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, which helps</a:t>
            </a:r>
            <a:r>
              <a:rPr sz="1050" b="1" spc="15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in the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inheritance (transmission)</a:t>
            </a:r>
            <a:r>
              <a:rPr sz="1050" b="1" spc="18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of characters in form of Genes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from generation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to generation</a:t>
            </a:r>
            <a:r>
              <a:rPr sz="1050" b="1" spc="14" dirty="0">
                <a:solidFill>
                  <a:srgbClr val="444444"/>
                </a:solidFill>
                <a:latin typeface="FLQSPQ+NimbusSans"/>
                <a:cs typeface="FLQSPQ+NimbusSans"/>
              </a:rPr>
              <a:t> </a:t>
            </a: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are known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050" b="1" dirty="0">
                <a:solidFill>
                  <a:srgbClr val="444444"/>
                </a:solidFill>
                <a:latin typeface="FLQSPQ+NimbusSans"/>
                <a:cs typeface="FLQSPQ+NimbusSans"/>
              </a:rPr>
              <a:t>as CHROMOSOMES.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915670" y="2973229"/>
            <a:ext cx="598659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830" marR="0">
              <a:lnSpc>
                <a:spcPts val="1442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CHROMOSOMES The number</a:t>
            </a:r>
            <a:r>
              <a:rPr sz="1100" b="1" spc="19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chromosomes</a:t>
            </a:r>
            <a:r>
              <a:rPr sz="1100" b="1" spc="13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sz="1100" b="1" spc="12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 is always a deﬁnite</a:t>
            </a:r>
          </a:p>
          <a:p>
            <a:pPr marL="0" marR="0">
              <a:lnSpc>
                <a:spcPts val="1259"/>
              </a:lnSpc>
              <a:spcBef>
                <a:spcPts val="0"/>
              </a:spcBef>
              <a:spcAft>
                <a:spcPts val="0"/>
              </a:spcAft>
            </a:pP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number,</a:t>
            </a:r>
            <a:r>
              <a:rPr sz="1100" b="1" spc="17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is said </a:t>
            </a:r>
            <a:r>
              <a:rPr sz="1100" b="1" spc="-14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1100" b="1" spc="2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Diploid</a:t>
            </a:r>
            <a:r>
              <a:rPr sz="1100" b="1" spc="15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(2n)</a:t>
            </a:r>
            <a:r>
              <a:rPr sz="1100" b="1" spc="1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no., but gametes,</a:t>
            </a:r>
            <a:r>
              <a:rPr sz="1100" b="1" spc="16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sperms, ova etc. carry Haploid</a:t>
            </a:r>
            <a:r>
              <a:rPr sz="1100" b="1" spc="16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1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 number</a:t>
            </a:r>
            <a:r>
              <a:rPr sz="1050" dirty="0">
                <a:solidFill>
                  <a:srgbClr val="444444"/>
                </a:solidFill>
                <a:latin typeface="FLQSPQ+NimbusSans"/>
                <a:cs typeface="FLQSPQ+NimbusSans"/>
              </a:rPr>
              <a:t>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72870" y="3463600"/>
            <a:ext cx="5634607" cy="234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Chromosomes</a:t>
            </a:r>
            <a:r>
              <a:rPr sz="1400" spc="2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cell</a:t>
            </a:r>
            <a:r>
              <a:rPr sz="1400" spc="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nuclei</a:t>
            </a:r>
            <a:r>
              <a:rPr sz="1400" spc="2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higher</a:t>
            </a:r>
            <a:r>
              <a:rPr sz="1400" spc="2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organisms</a:t>
            </a:r>
            <a:r>
              <a:rPr sz="1400" spc="2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typically</a:t>
            </a:r>
            <a:r>
              <a:rPr sz="1400" spc="2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01470" y="3669340"/>
            <a:ext cx="601588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b="1" spc="-13" dirty="0">
                <a:solidFill>
                  <a:srgbClr val="FF0000"/>
                </a:solidFill>
                <a:latin typeface="Times New Roman"/>
                <a:cs typeface="Times New Roman"/>
              </a:rPr>
              <a:t>linear</a:t>
            </a:r>
            <a:r>
              <a:rPr sz="1400" spc="-13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44270" y="3873810"/>
            <a:ext cx="5312943" cy="4103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860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 chromosomes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mitochondria and some bacteria are</a:t>
            </a:r>
            <a:r>
              <a:rPr sz="1400" b="1" spc="1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spc="-11" dirty="0">
                <a:solidFill>
                  <a:srgbClr val="FF0000"/>
                </a:solidFill>
                <a:latin typeface="Times New Roman"/>
                <a:cs typeface="Times New Roman"/>
              </a:rPr>
              <a:t>circular</a:t>
            </a:r>
            <a:r>
              <a:rPr sz="1400" spc="-11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</a:p>
          <a:p>
            <a:pPr marL="0" marR="0">
              <a:lnSpc>
                <a:spcPts val="1550"/>
              </a:lnSpc>
              <a:spcBef>
                <a:spcPts val="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The Chromosome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144270" y="4400860"/>
            <a:ext cx="5862545" cy="36035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chromosome</a:t>
            </a:r>
            <a:r>
              <a:rPr sz="14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8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living</a:t>
            </a:r>
            <a:r>
              <a:rPr sz="1400" spc="1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cell</a:t>
            </a:r>
            <a:r>
              <a:rPr sz="1400" spc="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14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double</a:t>
            </a:r>
            <a:r>
              <a:rPr sz="14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helix.</a:t>
            </a:r>
            <a:r>
              <a:rPr sz="14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atoms</a:t>
            </a:r>
            <a:r>
              <a:rPr sz="14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make</a:t>
            </a:r>
            <a:r>
              <a:rPr sz="14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up</a:t>
            </a:r>
            <a:r>
              <a:rPr sz="1400" spc="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organized</a:t>
            </a:r>
            <a:r>
              <a:rPr sz="1400" spc="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into</a:t>
            </a:r>
            <a:r>
              <a:rPr sz="1400" b="1" spc="4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two</a:t>
            </a:r>
            <a:r>
              <a:rPr sz="1400" b="1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primary</a:t>
            </a:r>
            <a:r>
              <a:rPr sz="1400" b="1" spc="4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molecular</a:t>
            </a:r>
            <a:r>
              <a:rPr sz="1400" b="1" spc="5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components:</a:t>
            </a:r>
            <a:r>
              <a:rPr sz="1400" b="1" spc="48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bases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1400" b="1" spc="167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pentose</a:t>
            </a:r>
            <a:r>
              <a:rPr sz="1400" b="1" spc="166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sugars</a:t>
            </a:r>
            <a:r>
              <a:rPr sz="1400" b="1" spc="16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attached</a:t>
            </a:r>
            <a:r>
              <a:rPr sz="14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phosphate</a:t>
            </a:r>
            <a:r>
              <a:rPr sz="14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groups.</a:t>
            </a:r>
            <a:r>
              <a:rPr sz="1400" spc="16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bases</a:t>
            </a:r>
            <a:r>
              <a:rPr sz="14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6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key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informational</a:t>
            </a:r>
            <a:r>
              <a:rPr sz="1400" spc="24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components</a:t>
            </a:r>
            <a:r>
              <a:rPr sz="1400" spc="2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DNA,</a:t>
            </a:r>
            <a:r>
              <a:rPr sz="1400" spc="24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letters</a:t>
            </a:r>
            <a:r>
              <a:rPr sz="1400" spc="2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24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2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2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alphabet.</a:t>
            </a:r>
            <a:r>
              <a:rPr sz="1400" spc="2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bases</a:t>
            </a:r>
            <a:r>
              <a:rPr sz="1400" spc="11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include</a:t>
            </a:r>
            <a:r>
              <a:rPr sz="14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adenine</a:t>
            </a:r>
            <a:r>
              <a:rPr sz="14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(A),</a:t>
            </a:r>
            <a:r>
              <a:rPr sz="1400" spc="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cytosine</a:t>
            </a:r>
            <a:r>
              <a:rPr sz="1400" spc="10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(C),</a:t>
            </a:r>
            <a:r>
              <a:rPr sz="1400" spc="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guanine</a:t>
            </a:r>
            <a:r>
              <a:rPr sz="1400" spc="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(G),</a:t>
            </a:r>
            <a:r>
              <a:rPr sz="14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thymine(T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  <a:r>
              <a:rPr sz="14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3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consists</a:t>
            </a:r>
            <a:r>
              <a:rPr sz="1400" spc="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nitrogen-containing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component</a:t>
            </a:r>
            <a:r>
              <a:rPr sz="1400" spc="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called</a:t>
            </a:r>
            <a:r>
              <a:rPr sz="1400" spc="3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3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amine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5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pentose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sugars</a:t>
            </a:r>
            <a:r>
              <a:rPr sz="1400" spc="163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phosphate</a:t>
            </a:r>
            <a:r>
              <a:rPr sz="1400" spc="16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groups</a:t>
            </a:r>
            <a:r>
              <a:rPr sz="1400" spc="15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serve</a:t>
            </a:r>
            <a:r>
              <a:rPr sz="1400" spc="15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6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links</a:t>
            </a:r>
            <a:r>
              <a:rPr sz="1400" spc="16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that</a:t>
            </a:r>
            <a:r>
              <a:rPr sz="1400" spc="17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connect</a:t>
            </a:r>
            <a:r>
              <a:rPr sz="1400" spc="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bases</a:t>
            </a:r>
            <a:r>
              <a:rPr sz="1400" spc="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string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3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or</a:t>
            </a:r>
            <a:r>
              <a:rPr sz="1400" spc="41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strand,</a:t>
            </a:r>
            <a:r>
              <a:rPr sz="1400" spc="3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40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DNA.</a:t>
            </a:r>
            <a:r>
              <a:rPr sz="1400" spc="3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When</a:t>
            </a:r>
            <a:r>
              <a:rPr sz="1400" spc="3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3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strands</a:t>
            </a:r>
            <a:r>
              <a:rPr sz="1400" spc="3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form</a:t>
            </a:r>
            <a:r>
              <a:rPr sz="1400" spc="39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3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double-stranded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molecule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4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two</a:t>
            </a:r>
            <a:r>
              <a:rPr sz="14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strands</a:t>
            </a:r>
            <a:r>
              <a:rPr sz="1400" spc="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1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2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joined</a:t>
            </a:r>
            <a:r>
              <a:rPr sz="1400" spc="1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together</a:t>
            </a:r>
            <a:r>
              <a:rPr sz="1400" spc="1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through</a:t>
            </a:r>
            <a:r>
              <a:rPr sz="1400" spc="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hydrogen</a:t>
            </a:r>
            <a:r>
              <a:rPr sz="1400" b="1" spc="11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bonds</a:t>
            </a:r>
            <a:r>
              <a:rPr lang="en-US"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that</a:t>
            </a:r>
            <a:r>
              <a:rPr sz="1400" b="1" spc="178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form</a:t>
            </a:r>
            <a:r>
              <a:rPr sz="1400" b="1" spc="17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between</a:t>
            </a:r>
            <a:r>
              <a:rPr sz="1400" b="1" spc="1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the</a:t>
            </a:r>
            <a:r>
              <a:rPr sz="1400" b="1" spc="1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bases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r>
              <a:rPr sz="1400" spc="1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1400" spc="17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double-stranded</a:t>
            </a:r>
            <a:r>
              <a:rPr sz="14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17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molecule,</a:t>
            </a:r>
            <a:r>
              <a:rPr sz="1400" spc="17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an</a:t>
            </a:r>
            <a:r>
              <a:rPr sz="14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00" spc="157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pairs</a:t>
            </a:r>
            <a:r>
              <a:rPr sz="14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14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14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1400" spc="14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base</a:t>
            </a:r>
            <a:r>
              <a:rPr sz="1400" spc="15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always</a:t>
            </a:r>
            <a:r>
              <a:rPr sz="14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pairs</a:t>
            </a:r>
            <a:r>
              <a:rPr sz="1400" spc="14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</a:t>
            </a:r>
            <a:r>
              <a:rPr sz="14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1400" spc="14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r>
              <a:rPr sz="14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base.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Once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joined, the bases are referred to as base pairs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marR="0">
              <a:lnSpc>
                <a:spcPts val="1550"/>
              </a:lnSpc>
              <a:spcBef>
                <a:spcPts val="189"/>
              </a:spcBef>
              <a:spcAft>
                <a:spcPts val="0"/>
              </a:spcAft>
            </a:pPr>
            <a:endParaRPr lang="en-US" sz="1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marR="0">
              <a:lnSpc>
                <a:spcPts val="1550"/>
              </a:lnSpc>
              <a:spcBef>
                <a:spcPts val="189"/>
              </a:spcBef>
              <a:spcAft>
                <a:spcPts val="0"/>
              </a:spcAft>
            </a:pPr>
            <a:endParaRPr lang="en-US" sz="14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228600" marR="0">
              <a:lnSpc>
                <a:spcPts val="1550"/>
              </a:lnSpc>
              <a:spcBef>
                <a:spcPts val="189"/>
              </a:spcBef>
              <a:spcAft>
                <a:spcPts val="0"/>
              </a:spcAft>
            </a:pPr>
            <a:endParaRPr sz="14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44270" y="7367579"/>
            <a:ext cx="5865012" cy="1513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 smtClean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endParaRPr lang="en-US" sz="1400" dirty="0" smtClean="0">
              <a:solidFill>
                <a:srgbClr val="000000"/>
              </a:solidFill>
              <a:latin typeface="QUVVNK+OpenSymbol"/>
              <a:cs typeface="QUVVNK+OpenSymbol"/>
            </a:endParaRPr>
          </a:p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spc="382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Embedded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6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6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  <a:r>
              <a:rPr sz="1400" spc="6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sequence</a:t>
            </a:r>
            <a:r>
              <a:rPr sz="1400" spc="69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9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each</a:t>
            </a:r>
            <a:r>
              <a:rPr sz="1400" spc="6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chromosome</a:t>
            </a:r>
            <a:r>
              <a:rPr sz="1400" spc="69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7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organism’s</a:t>
            </a:r>
            <a:r>
              <a:rPr sz="1400" spc="5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genes.</a:t>
            </a:r>
            <a:r>
              <a:rPr sz="1400" spc="5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8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chromosome</a:t>
            </a:r>
            <a:r>
              <a:rPr sz="1400" spc="58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can</a:t>
            </a:r>
            <a:r>
              <a:rPr sz="1400" spc="59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be</a:t>
            </a:r>
            <a:r>
              <a:rPr sz="1400" spc="5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thought</a:t>
            </a:r>
            <a:r>
              <a:rPr sz="1400" spc="58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60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5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DNA</a:t>
            </a: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scaffolding</a:t>
            </a:r>
            <a:r>
              <a:rPr sz="1400" spc="8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within</a:t>
            </a:r>
            <a:r>
              <a:rPr sz="1400" spc="8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which</a:t>
            </a:r>
            <a:r>
              <a:rPr sz="1400" spc="8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82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genes</a:t>
            </a:r>
            <a:r>
              <a:rPr sz="1400" spc="83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reside.</a:t>
            </a:r>
            <a:r>
              <a:rPr sz="1400" spc="8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1400" b="1" spc="8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organism’s</a:t>
            </a:r>
            <a:r>
              <a:rPr sz="1400" b="1" spc="833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set</a:t>
            </a:r>
            <a:r>
              <a:rPr sz="1400" b="1" spc="83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</a:p>
          <a:p>
            <a:pPr marL="228600" marR="0">
              <a:lnSpc>
                <a:spcPts val="1550"/>
              </a:lnSpc>
              <a:spcBef>
                <a:spcPts val="179"/>
              </a:spcBef>
              <a:spcAft>
                <a:spcPts val="0"/>
              </a:spcAft>
            </a:pP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chromosomes</a:t>
            </a:r>
            <a:r>
              <a:rPr sz="1400" b="1" spc="19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is</a:t>
            </a:r>
            <a:r>
              <a:rPr sz="1400" b="1" spc="17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called</a:t>
            </a:r>
            <a:r>
              <a:rPr sz="1400" b="1" spc="187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its</a:t>
            </a:r>
            <a:r>
              <a:rPr sz="1400" b="1" spc="182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0000"/>
                </a:solidFill>
                <a:latin typeface="Times New Roman"/>
                <a:cs typeface="Times New Roman"/>
              </a:rPr>
              <a:t>genome.</a:t>
            </a:r>
            <a:r>
              <a:rPr sz="1400" b="1" spc="1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Genes</a:t>
            </a:r>
            <a:r>
              <a:rPr sz="1400" spc="19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are</a:t>
            </a:r>
            <a:r>
              <a:rPr sz="1400" spc="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interspersed</a:t>
            </a:r>
            <a:r>
              <a:rPr sz="14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unevenly</a:t>
            </a:r>
            <a:r>
              <a:rPr sz="1400" spc="18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along</a:t>
            </a:r>
          </a:p>
          <a:p>
            <a:pPr marL="228600" marR="0">
              <a:lnSpc>
                <a:spcPts val="1550"/>
              </a:lnSpc>
              <a:spcBef>
                <a:spcPts val="13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lengths</a:t>
            </a:r>
            <a:r>
              <a:rPr sz="1400" spc="2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3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most</a:t>
            </a:r>
            <a:r>
              <a:rPr sz="1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eukaryotic</a:t>
            </a:r>
            <a:r>
              <a:rPr sz="1400" spc="1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chromosomes.</a:t>
            </a:r>
            <a:r>
              <a:rPr sz="1400" spc="2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Across</a:t>
            </a:r>
            <a:r>
              <a:rPr sz="1400" spc="2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human</a:t>
            </a:r>
            <a:r>
              <a:rPr sz="1400" spc="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genome,</a:t>
            </a:r>
            <a:r>
              <a:rPr sz="1400" spc="2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for</a:t>
            </a:r>
          </a:p>
          <a:p>
            <a:pPr marL="228600" marR="0">
              <a:lnSpc>
                <a:spcPts val="1550"/>
              </a:lnSpc>
              <a:spcBef>
                <a:spcPts val="129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example, there are gene-rich regions and gene-poor regions.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"/>
          <p:cNvSpPr/>
          <p:nvPr/>
        </p:nvSpPr>
        <p:spPr>
          <a:xfrm>
            <a:off x="2302024" y="4131131"/>
            <a:ext cx="2790189" cy="4061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13764" y="8446135"/>
            <a:ext cx="5943600" cy="462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04683" y="2364904"/>
            <a:ext cx="5863969" cy="628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550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1400" spc="15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such,</a:t>
            </a:r>
            <a:r>
              <a:rPr sz="1400" spc="15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1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genes</a:t>
            </a:r>
            <a:r>
              <a:rPr sz="1400" spc="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5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mitochondria,</a:t>
            </a:r>
            <a:r>
              <a:rPr sz="1400" spc="14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bacteria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</a:t>
            </a:r>
            <a:r>
              <a:rPr sz="1400" spc="519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viruses</a:t>
            </a:r>
            <a:r>
              <a:rPr sz="1400" spc="5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typically</a:t>
            </a:r>
            <a:r>
              <a:rPr sz="1400" spc="5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lack</a:t>
            </a:r>
            <a:r>
              <a:rPr sz="1400" spc="5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many</a:t>
            </a:r>
            <a:r>
              <a:rPr sz="1400" spc="51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51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the</a:t>
            </a:r>
            <a:r>
              <a:rPr sz="1400" spc="517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complex</a:t>
            </a:r>
            <a:r>
              <a:rPr sz="1400" spc="5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non-coding</a:t>
            </a:r>
            <a:r>
              <a:rPr sz="1400" spc="508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elements</a:t>
            </a:r>
            <a:r>
              <a:rPr lang="en-US"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commonly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found in the nuclear genes </a:t>
            </a:r>
            <a:r>
              <a:rPr sz="140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1400" spc="1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0000"/>
                </a:solidFill>
                <a:latin typeface="Times New Roman"/>
                <a:cs typeface="Times New Roman"/>
              </a:rPr>
              <a:t>eukaryotes.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078922" y="3632517"/>
            <a:ext cx="5689730" cy="245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629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D7A415"/>
                </a:solidFill>
                <a:latin typeface="QUVVNK+OpenSymbol"/>
                <a:cs typeface="QUVVNK+OpenSymbol"/>
              </a:rPr>
              <a:t></a:t>
            </a:r>
            <a:r>
              <a:rPr sz="1400" spc="382" dirty="0">
                <a:solidFill>
                  <a:srgbClr val="D7A415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646464"/>
                </a:solidFill>
                <a:latin typeface="DejaVu Sans"/>
                <a:cs typeface="DejaVu Sans"/>
              </a:rPr>
              <a:t>Each chromosome within a living cell is a DNA double helix.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4270" y="8129180"/>
            <a:ext cx="288007" cy="1997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72"/>
              </a:lnSpc>
              <a:spcBef>
                <a:spcPts val="0"/>
              </a:spcBef>
              <a:spcAft>
                <a:spcPts val="0"/>
              </a:spcAft>
            </a:pPr>
            <a:r>
              <a:rPr sz="1400" dirty="0">
                <a:solidFill>
                  <a:srgbClr val="000000"/>
                </a:solidFill>
                <a:latin typeface="QUVVNK+OpenSymbol"/>
                <a:cs typeface="QUVVNK+OpenSymbol"/>
              </a:rPr>
              <a:t>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9856" y="1428800"/>
            <a:ext cx="648072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Chromosome </a:t>
            </a:r>
            <a:endParaRPr lang="en-US" sz="2000" b="1" dirty="0" smtClean="0"/>
          </a:p>
          <a:p>
            <a:r>
              <a:rPr lang="en-US" sz="2000" b="1" dirty="0" smtClean="0"/>
              <a:t>• Genes</a:t>
            </a:r>
            <a:r>
              <a:rPr lang="en-US" sz="2000" b="1" dirty="0"/>
              <a:t>, the unit of inheritance are located on the chromosomes of the gametes. 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Passed from parents to progeny. </a:t>
            </a:r>
            <a:endParaRPr lang="en-US" sz="2000" b="1" dirty="0" smtClean="0"/>
          </a:p>
          <a:p>
            <a:r>
              <a:rPr lang="en-US" sz="2000" b="1" dirty="0" smtClean="0"/>
              <a:t>•Number </a:t>
            </a:r>
            <a:r>
              <a:rPr lang="en-US" sz="2000" b="1" dirty="0"/>
              <a:t>of chromosomes is fixed in each cell but varies from species to species. </a:t>
            </a:r>
            <a:endParaRPr lang="en-US" sz="2000" b="1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In human beings, the total number is 46 or 23 pairs named as ‘diploid’ (2n</a:t>
            </a:r>
            <a:r>
              <a:rPr lang="en-US" sz="2000" b="1" dirty="0" smtClean="0"/>
              <a:t>).</a:t>
            </a:r>
          </a:p>
          <a:p>
            <a:endParaRPr lang="en-US" sz="2000" b="1" dirty="0"/>
          </a:p>
          <a:p>
            <a:r>
              <a:rPr lang="en-US" sz="2000" b="1" dirty="0" smtClean="0"/>
              <a:t> </a:t>
            </a:r>
            <a:r>
              <a:rPr lang="en-US" sz="2000" b="1" dirty="0"/>
              <a:t>• While in gametes (male or female) the number is 23 i.e. ‘haploid’ (n). </a:t>
            </a:r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• </a:t>
            </a:r>
            <a:r>
              <a:rPr lang="en-US" sz="2000" b="1" dirty="0"/>
              <a:t>22 pair chromosomes are autosomes while 1 pair is sex chromosome.</a:t>
            </a:r>
          </a:p>
        </p:txBody>
      </p:sp>
    </p:spTree>
    <p:extLst>
      <p:ext uri="{BB962C8B-B14F-4D97-AF65-F5344CB8AC3E}">
        <p14:creationId xmlns:p14="http://schemas.microsoft.com/office/powerpoint/2010/main" val="2839083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2361</Words>
  <Application>Microsoft Office PowerPoint</Application>
  <PresentationFormat>Custom</PresentationFormat>
  <Paragraphs>211</Paragraphs>
  <Slides>21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Calibri</vt:lpstr>
      <vt:lpstr>Times New Roman</vt:lpstr>
      <vt:lpstr>DejaVu Sans</vt:lpstr>
      <vt:lpstr>CBQDST+NimbusSansBold</vt:lpstr>
      <vt:lpstr>FLQSPQ+NimbusSans</vt:lpstr>
      <vt:lpstr>QUVVNK+OpenSymbol</vt:lpstr>
      <vt:lpstr>Arial</vt:lpstr>
      <vt:lpstr>Theme Office</vt:lpstr>
      <vt:lpstr>BIOLOGY COURSE-1st STAGE  GENETICS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root</dc:creator>
  <cp:lastModifiedBy>Lenovo</cp:lastModifiedBy>
  <cp:revision>26</cp:revision>
  <dcterms:modified xsi:type="dcterms:W3CDTF">2025-01-31T18:13:47Z</dcterms:modified>
</cp:coreProperties>
</file>