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C1A963-66EC-462B-B64D-E932CE8FD230}" type="datetimeFigureOut">
              <a:rPr lang="en-US" smtClean="0"/>
              <a:t>2025-10-20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276876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1A963-66EC-462B-B64D-E932CE8FD230}" type="datetimeFigureOut">
              <a:rPr lang="en-US" smtClean="0"/>
              <a:t>2025-10-20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337986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1A963-66EC-462B-B64D-E932CE8FD230}" type="datetimeFigureOut">
              <a:rPr lang="en-US" smtClean="0"/>
              <a:t>2025-10-20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160715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1A963-66EC-462B-B64D-E932CE8FD230}" type="datetimeFigureOut">
              <a:rPr lang="en-US" smtClean="0"/>
              <a:t>2025-10-20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65817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1A963-66EC-462B-B64D-E932CE8FD230}" type="datetimeFigureOut">
              <a:rPr lang="en-US" smtClean="0"/>
              <a:t>2025-10-20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400661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C1A963-66EC-462B-B64D-E932CE8FD230}" type="datetimeFigureOut">
              <a:rPr lang="en-US" smtClean="0"/>
              <a:t>2025-10-20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288656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C1A963-66EC-462B-B64D-E932CE8FD230}" type="datetimeFigureOut">
              <a:rPr lang="en-US" smtClean="0"/>
              <a:t>2025-10-20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174614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C1A963-66EC-462B-B64D-E932CE8FD230}" type="datetimeFigureOut">
              <a:rPr lang="en-US" smtClean="0"/>
              <a:t>2025-10-20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117536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1A963-66EC-462B-B64D-E932CE8FD230}" type="datetimeFigureOut">
              <a:rPr lang="en-US" smtClean="0"/>
              <a:t>2025-10-20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219075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1A963-66EC-462B-B64D-E932CE8FD230}" type="datetimeFigureOut">
              <a:rPr lang="en-US" smtClean="0"/>
              <a:t>2025-10-20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357884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1A963-66EC-462B-B64D-E932CE8FD230}" type="datetimeFigureOut">
              <a:rPr lang="en-US" smtClean="0"/>
              <a:t>2025-10-20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1DF2D-1B3C-459B-B1B3-607B86EAA173}" type="slidenum">
              <a:rPr lang="en-US" smtClean="0"/>
              <a:t>‹#›</a:t>
            </a:fld>
            <a:endParaRPr lang="en-US"/>
          </a:p>
        </p:txBody>
      </p:sp>
    </p:spTree>
    <p:extLst>
      <p:ext uri="{BB962C8B-B14F-4D97-AF65-F5344CB8AC3E}">
        <p14:creationId xmlns:p14="http://schemas.microsoft.com/office/powerpoint/2010/main" val="108827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1A963-66EC-462B-B64D-E932CE8FD230}" type="datetimeFigureOut">
              <a:rPr lang="en-US" smtClean="0"/>
              <a:t>2025-10-20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1DF2D-1B3C-459B-B1B3-607B86EAA173}" type="slidenum">
              <a:rPr lang="en-US" smtClean="0"/>
              <a:t>‹#›</a:t>
            </a:fld>
            <a:endParaRPr lang="en-US"/>
          </a:p>
        </p:txBody>
      </p:sp>
    </p:spTree>
    <p:extLst>
      <p:ext uri="{BB962C8B-B14F-4D97-AF65-F5344CB8AC3E}">
        <p14:creationId xmlns:p14="http://schemas.microsoft.com/office/powerpoint/2010/main" val="61986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90601"/>
            <a:ext cx="3886200" cy="1323439"/>
          </a:xfrm>
          <a:prstGeom prst="rect">
            <a:avLst/>
          </a:prstGeom>
          <a:noFill/>
        </p:spPr>
        <p:txBody>
          <a:bodyPr>
            <a:spAutoFit/>
          </a:bodyPr>
          <a:lstStyle/>
          <a:p>
            <a:pPr algn="ctr">
              <a:defRPr/>
            </a:pPr>
            <a:r>
              <a:rPr lang="en-US" sz="40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What is the urinary system?</a:t>
            </a:r>
          </a:p>
        </p:txBody>
      </p:sp>
      <p:sp>
        <p:nvSpPr>
          <p:cNvPr id="69635" name="TextBox 2"/>
          <p:cNvSpPr txBox="1">
            <a:spLocks noChangeArrowheads="1"/>
          </p:cNvSpPr>
          <p:nvPr/>
        </p:nvSpPr>
        <p:spPr bwMode="auto">
          <a:xfrm>
            <a:off x="1676400" y="4495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t>The urinary system consists of two kidneys, two ureters, one bladder, and one urethra.  It is an excretory system for urine and the wastes it carries.  It extracts wastes from the bloodstream, converts them to urine, then transports and eliminates it. </a:t>
            </a:r>
          </a:p>
        </p:txBody>
      </p:sp>
      <p:sp>
        <p:nvSpPr>
          <p:cNvPr id="7" name="Rectangle 6"/>
          <p:cNvSpPr/>
          <p:nvPr/>
        </p:nvSpPr>
        <p:spPr>
          <a:xfrm>
            <a:off x="152400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637" name="Picture 9" descr="http://www.besthealth.com/besthealth/bodyguide/reftext/images/87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1"/>
            <a:ext cx="516255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067800" y="39624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55908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24000" y="449760"/>
            <a:ext cx="4038600" cy="769441"/>
          </a:xfrm>
          <a:prstGeom prst="rect">
            <a:avLst/>
          </a:prstGeom>
          <a:noFill/>
        </p:spPr>
        <p:txBody>
          <a:bodyPr>
            <a:spAutoFit/>
          </a:bodyPr>
          <a:lstStyle/>
          <a:p>
            <a:pPr algn="ctr">
              <a:defRPr/>
            </a:pPr>
            <a:r>
              <a:rPr lang="en-US" sz="4400" b="1" dirty="0">
                <a:ln w="1905"/>
                <a:effectLst>
                  <a:innerShdw blurRad="69850" dist="43180" dir="5400000">
                    <a:srgbClr val="000000">
                      <a:alpha val="65000"/>
                    </a:srgbClr>
                  </a:innerShdw>
                </a:effectLst>
                <a:cs typeface="Arial" charset="0"/>
              </a:rPr>
              <a:t>The kidneys…</a:t>
            </a:r>
          </a:p>
        </p:txBody>
      </p:sp>
      <p:sp>
        <p:nvSpPr>
          <p:cNvPr id="78852" name="TextBox 8"/>
          <p:cNvSpPr txBox="1">
            <a:spLocks noChangeArrowheads="1"/>
          </p:cNvSpPr>
          <p:nvPr/>
        </p:nvSpPr>
        <p:spPr bwMode="auto">
          <a:xfrm>
            <a:off x="1639888" y="1676400"/>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t>The notch in the concave area of the kidney is called the </a:t>
            </a:r>
            <a:r>
              <a:rPr lang="en-US" altLang="en-US" sz="2400" b="1" u="sng"/>
              <a:t>hilum</a:t>
            </a:r>
            <a:r>
              <a:rPr lang="en-US" altLang="en-US" sz="2400" b="1"/>
              <a:t> The renal artery, renal vein, nerves, and lymphatic vessels enter and leave through the hilum.  The ureter also widens into a collection sac called the </a:t>
            </a:r>
            <a:r>
              <a:rPr lang="en-US" altLang="en-US" sz="2400" b="1" u="sng"/>
              <a:t>renal pelvis </a:t>
            </a:r>
            <a:r>
              <a:rPr lang="en-US" altLang="en-US" sz="2400" b="1"/>
              <a:t>in the hilum area. </a:t>
            </a:r>
          </a:p>
        </p:txBody>
      </p:sp>
      <p:sp>
        <p:nvSpPr>
          <p:cNvPr id="78853" name="TextBox 5"/>
          <p:cNvSpPr txBox="1">
            <a:spLocks noChangeArrowheads="1"/>
          </p:cNvSpPr>
          <p:nvPr/>
        </p:nvSpPr>
        <p:spPr bwMode="auto">
          <a:xfrm>
            <a:off x="5943600" y="49530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algn="ctr" eaLnBrk="1" hangingPunct="1">
              <a:spcBef>
                <a:spcPct val="0"/>
              </a:spcBef>
              <a:buClrTx/>
              <a:buFontTx/>
              <a:buNone/>
            </a:pPr>
            <a:r>
              <a:rPr lang="en-US" altLang="en-US" b="1"/>
              <a:t>The renal cortex is the outside portion;  the medulla is the inside.</a:t>
            </a:r>
          </a:p>
        </p:txBody>
      </p:sp>
      <p:pic>
        <p:nvPicPr>
          <p:cNvPr id="5126" name="Picture 2" descr="http://activity.ntsec.gov.tw/lifeworld/english/content/images/en_body_c15.jpg"/>
          <p:cNvPicPr>
            <a:picLocks noChangeAspect="1" noChangeArrowheads="1"/>
          </p:cNvPicPr>
          <p:nvPr/>
        </p:nvPicPr>
        <p:blipFill>
          <a:blip r:embed="rId2"/>
          <a:srcRect/>
          <a:stretch>
            <a:fillRect/>
          </a:stretch>
        </p:blipFill>
        <p:spPr bwMode="auto">
          <a:xfrm>
            <a:off x="5562600" y="990600"/>
            <a:ext cx="4876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8855" name="TextBox 8"/>
          <p:cNvSpPr txBox="1">
            <a:spLocks noChangeArrowheads="1"/>
          </p:cNvSpPr>
          <p:nvPr/>
        </p:nvSpPr>
        <p:spPr bwMode="auto">
          <a:xfrm>
            <a:off x="8991600" y="1219201"/>
            <a:ext cx="1371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r>
              <a:rPr lang="en-US" altLang="en-US" sz="1400" b="1"/>
              <a:t>Renal cortex</a:t>
            </a:r>
          </a:p>
        </p:txBody>
      </p:sp>
    </p:spTree>
    <p:extLst>
      <p:ext uri="{BB962C8B-B14F-4D97-AF65-F5344CB8AC3E}">
        <p14:creationId xmlns:p14="http://schemas.microsoft.com/office/powerpoint/2010/main" val="115888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096000" y="228601"/>
            <a:ext cx="4038600" cy="769441"/>
          </a:xfrm>
          <a:prstGeom prst="rect">
            <a:avLst/>
          </a:prstGeom>
          <a:noFill/>
        </p:spPr>
        <p:txBody>
          <a:bodyPr>
            <a:spAutoFit/>
          </a:bodyPr>
          <a:lstStyle/>
          <a:p>
            <a:pPr algn="ctr">
              <a:defRPr/>
            </a:pPr>
            <a:r>
              <a:rPr lang="en-US" sz="4400" b="1" dirty="0">
                <a:ln w="1905"/>
                <a:effectLst>
                  <a:innerShdw blurRad="69850" dist="43180" dir="5400000">
                    <a:srgbClr val="000000">
                      <a:alpha val="65000"/>
                    </a:srgbClr>
                  </a:innerShdw>
                </a:effectLst>
                <a:cs typeface="Arial" charset="0"/>
              </a:rPr>
              <a:t>The kidneys…</a:t>
            </a:r>
          </a:p>
        </p:txBody>
      </p:sp>
      <p:sp>
        <p:nvSpPr>
          <p:cNvPr id="79876" name="TextBox 8"/>
          <p:cNvSpPr txBox="1">
            <a:spLocks noChangeArrowheads="1"/>
          </p:cNvSpPr>
          <p:nvPr/>
        </p:nvSpPr>
        <p:spPr bwMode="auto">
          <a:xfrm>
            <a:off x="1676400" y="381000"/>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r>
              <a:rPr lang="en-US" altLang="en-US" sz="2400" b="1">
                <a:latin typeface="Times New Roman" panose="02020603050405020304" pitchFamily="18" charset="0"/>
                <a:cs typeface="Times New Roman" panose="02020603050405020304" pitchFamily="18" charset="0"/>
              </a:rPr>
              <a:t>The notch in the concave area of the kidney is called the </a:t>
            </a:r>
            <a:r>
              <a:rPr lang="en-US" altLang="en-US" sz="2400" b="1" u="sng">
                <a:latin typeface="Times New Roman" panose="02020603050405020304" pitchFamily="18" charset="0"/>
                <a:cs typeface="Times New Roman" panose="02020603050405020304" pitchFamily="18" charset="0"/>
              </a:rPr>
              <a:t>hilum</a:t>
            </a:r>
            <a:r>
              <a:rPr lang="en-US" altLang="en-US" sz="2400" b="1">
                <a:latin typeface="Times New Roman" panose="02020603050405020304" pitchFamily="18" charset="0"/>
                <a:cs typeface="Times New Roman" panose="02020603050405020304" pitchFamily="18" charset="0"/>
              </a:rPr>
              <a:t> (HĪ lum).  The renal artery, renal vein, nerves, and lymphatic vessels enter and leave through the hilum.  The ureter also widens into a collection sac called the </a:t>
            </a:r>
            <a:r>
              <a:rPr lang="en-US" altLang="en-US" sz="2400" b="1" u="sng">
                <a:latin typeface="Times New Roman" panose="02020603050405020304" pitchFamily="18" charset="0"/>
                <a:cs typeface="Times New Roman" panose="02020603050405020304" pitchFamily="18" charset="0"/>
              </a:rPr>
              <a:t>renal pelvis </a:t>
            </a:r>
            <a:r>
              <a:rPr lang="en-US" altLang="en-US" sz="2400" b="1">
                <a:latin typeface="Times New Roman" panose="02020603050405020304" pitchFamily="18" charset="0"/>
                <a:cs typeface="Times New Roman" panose="02020603050405020304" pitchFamily="18" charset="0"/>
              </a:rPr>
              <a:t>in the hilum area. </a:t>
            </a:r>
          </a:p>
        </p:txBody>
      </p:sp>
      <p:sp>
        <p:nvSpPr>
          <p:cNvPr id="79877" name="TextBox 5"/>
          <p:cNvSpPr txBox="1">
            <a:spLocks noChangeArrowheads="1"/>
          </p:cNvSpPr>
          <p:nvPr/>
        </p:nvSpPr>
        <p:spPr bwMode="auto">
          <a:xfrm>
            <a:off x="1905000" y="49530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r>
              <a:rPr lang="en-US" altLang="en-US" b="1"/>
              <a:t>The renal cortex is the outside portion;  the medulla is the inside.</a:t>
            </a:r>
          </a:p>
        </p:txBody>
      </p:sp>
      <p:pic>
        <p:nvPicPr>
          <p:cNvPr id="79878" name="Picture 2" descr="http://activity.ntsec.gov.tw/lifeworld/english/content/images/en_body_c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90600"/>
            <a:ext cx="487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Box 8"/>
          <p:cNvSpPr txBox="1">
            <a:spLocks noChangeArrowheads="1"/>
          </p:cNvSpPr>
          <p:nvPr/>
        </p:nvSpPr>
        <p:spPr bwMode="auto">
          <a:xfrm>
            <a:off x="8991600" y="1219201"/>
            <a:ext cx="1371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r>
              <a:rPr lang="en-US" altLang="en-US" sz="1400" b="1"/>
              <a:t>Renal cortex</a:t>
            </a:r>
          </a:p>
        </p:txBody>
      </p:sp>
    </p:spTree>
    <p:extLst>
      <p:ext uri="{BB962C8B-B14F-4D97-AF65-F5344CB8AC3E}">
        <p14:creationId xmlns:p14="http://schemas.microsoft.com/office/powerpoint/2010/main" val="98735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76400" y="152401"/>
            <a:ext cx="4495800" cy="769441"/>
          </a:xfrm>
          <a:prstGeom prst="rect">
            <a:avLst/>
          </a:prstGeom>
          <a:noFill/>
        </p:spPr>
        <p:txBody>
          <a:bodyPr>
            <a:spAutoFit/>
          </a:bodyPr>
          <a:lstStyle/>
          <a:p>
            <a:pPr algn="ctr">
              <a:defRPr/>
            </a:pPr>
            <a:r>
              <a:rPr lang="en-US" sz="4400" b="1" dirty="0">
                <a:ln w="1905"/>
                <a:effectLst>
                  <a:innerShdw blurRad="69850" dist="43180" dir="5400000">
                    <a:srgbClr val="000000">
                      <a:alpha val="65000"/>
                    </a:srgbClr>
                  </a:innerShdw>
                </a:effectLst>
                <a:cs typeface="Arial" charset="0"/>
              </a:rPr>
              <a:t>The kidneys…</a:t>
            </a:r>
          </a:p>
        </p:txBody>
      </p:sp>
      <p:sp>
        <p:nvSpPr>
          <p:cNvPr id="80900" name="TextBox 8"/>
          <p:cNvSpPr txBox="1">
            <a:spLocks noChangeArrowheads="1"/>
          </p:cNvSpPr>
          <p:nvPr/>
        </p:nvSpPr>
        <p:spPr bwMode="auto">
          <a:xfrm>
            <a:off x="1752600" y="152400"/>
            <a:ext cx="868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algn="ctr" eaLnBrk="1" hangingPunct="1">
              <a:spcBef>
                <a:spcPct val="0"/>
              </a:spcBef>
              <a:buClrTx/>
              <a:buFontTx/>
              <a:buNone/>
            </a:pPr>
            <a:r>
              <a:rPr lang="en-US" altLang="en-US" b="1"/>
              <a:t>                                        Each kidney contains            </a:t>
            </a:r>
          </a:p>
          <a:p>
            <a:pPr algn="ctr" eaLnBrk="1" hangingPunct="1">
              <a:spcBef>
                <a:spcPct val="0"/>
              </a:spcBef>
              <a:buClrTx/>
              <a:buFontTx/>
              <a:buNone/>
            </a:pPr>
            <a:r>
              <a:rPr lang="en-US" altLang="en-US" b="1"/>
              <a:t>                                          about 1 million nephrons, (NEF rahn) the structural and functional units of the kidney. Each Renal copuscle contains a Bowman’s capsule </a:t>
            </a:r>
            <a:r>
              <a:rPr lang="en-US" altLang="en-US" sz="2000" b="1"/>
              <a:t>(BŌ mun’s) </a:t>
            </a:r>
            <a:r>
              <a:rPr lang="en-US" altLang="en-US" b="1"/>
              <a:t>and a glomerulus </a:t>
            </a:r>
            <a:r>
              <a:rPr lang="en-US" altLang="en-US" sz="2000" b="1"/>
              <a:t>(glah MAIR you lus).             </a:t>
            </a:r>
          </a:p>
        </p:txBody>
      </p:sp>
      <p:sp>
        <p:nvSpPr>
          <p:cNvPr id="80901" name="TextBox 5"/>
          <p:cNvSpPr txBox="1">
            <a:spLocks noChangeArrowheads="1"/>
          </p:cNvSpPr>
          <p:nvPr/>
        </p:nvSpPr>
        <p:spPr bwMode="auto">
          <a:xfrm>
            <a:off x="6934200" y="2590800"/>
            <a:ext cx="358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algn="ctr" eaLnBrk="1" hangingPunct="1">
              <a:spcBef>
                <a:spcPct val="0"/>
              </a:spcBef>
              <a:buClrTx/>
              <a:buFontTx/>
              <a:buNone/>
            </a:pPr>
            <a:r>
              <a:rPr lang="en-US" altLang="en-US" b="1"/>
              <a:t>The nephron filters approximately 1,000 ml. of blood per minute…  a little over a liter per minute. The waste is mixed with water to create urine:  5% solids in 95% water.</a:t>
            </a:r>
          </a:p>
        </p:txBody>
      </p:sp>
      <p:pic>
        <p:nvPicPr>
          <p:cNvPr id="80902" name="Picture 2" descr="http://www.besthealth.com/besthealth/bodyguide/reftext/images/Nephron.jpg"/>
          <p:cNvPicPr>
            <a:picLocks noChangeAspect="1" noChangeArrowheads="1"/>
          </p:cNvPicPr>
          <p:nvPr/>
        </p:nvPicPr>
        <p:blipFill>
          <a:blip r:embed="rId2">
            <a:extLst>
              <a:ext uri="{28A0092B-C50C-407E-A947-70E740481C1C}">
                <a14:useLocalDpi xmlns:a14="http://schemas.microsoft.com/office/drawing/2010/main" val="0"/>
              </a:ext>
            </a:extLst>
          </a:blip>
          <a:srcRect r="2400"/>
          <a:stretch>
            <a:fillRect/>
          </a:stretch>
        </p:blipFill>
        <p:spPr bwMode="auto">
          <a:xfrm>
            <a:off x="1752601" y="2362200"/>
            <a:ext cx="52054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943600" y="62484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03502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2590800" y="457200"/>
            <a:ext cx="655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endParaRPr lang="en-US" altLang="en-US" sz="1800"/>
          </a:p>
          <a:p>
            <a:pPr eaLnBrk="1" hangingPunct="1">
              <a:spcBef>
                <a:spcPct val="0"/>
              </a:spcBef>
              <a:buClrTx/>
              <a:buFontTx/>
              <a:buNone/>
            </a:pPr>
            <a:r>
              <a:rPr lang="en-US" altLang="en-US" sz="2400" b="1">
                <a:latin typeface="Times New Roman" panose="02020603050405020304" pitchFamily="18" charset="0"/>
                <a:cs typeface="Times New Roman" panose="02020603050405020304" pitchFamily="18" charset="0"/>
              </a:rPr>
              <a:t>KIDNEY: Position and Associated Structures </a:t>
            </a:r>
          </a:p>
        </p:txBody>
      </p:sp>
      <p:sp>
        <p:nvSpPr>
          <p:cNvPr id="70659" name="Rectangle 2"/>
          <p:cNvSpPr>
            <a:spLocks noChangeArrowheads="1"/>
          </p:cNvSpPr>
          <p:nvPr/>
        </p:nvSpPr>
        <p:spPr bwMode="auto">
          <a:xfrm>
            <a:off x="2209800" y="1720850"/>
            <a:ext cx="8229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endParaRPr lang="en-US" altLang="en-US" sz="1800"/>
          </a:p>
          <a:p>
            <a:pPr eaLnBrk="1" hangingPunct="1">
              <a:spcBef>
                <a:spcPct val="0"/>
              </a:spcBef>
              <a:buClrTx/>
              <a:buFontTx/>
              <a:buNone/>
            </a:pPr>
            <a:endParaRPr lang="en-US" altLang="en-US" sz="1800"/>
          </a:p>
          <a:p>
            <a:pPr eaLnBrk="1" hangingPunct="1">
              <a:spcBef>
                <a:spcPct val="0"/>
              </a:spcBef>
              <a:buClrTx/>
              <a:buFontTx/>
              <a:buNone/>
            </a:pPr>
            <a:r>
              <a:rPr lang="en-US" altLang="en-US" sz="1800" b="1"/>
              <a:t>Position, weight, and size </a:t>
            </a:r>
          </a:p>
          <a:p>
            <a:pPr eaLnBrk="1" hangingPunct="1">
              <a:spcBef>
                <a:spcPct val="0"/>
              </a:spcBef>
              <a:buClrTx/>
              <a:buFontTx/>
              <a:buNone/>
            </a:pPr>
            <a:endParaRPr lang="en-US" altLang="en-US" sz="1800"/>
          </a:p>
          <a:p>
            <a:pPr eaLnBrk="1" hangingPunct="1">
              <a:spcBef>
                <a:spcPct val="0"/>
              </a:spcBef>
              <a:buClrTx/>
              <a:buFontTx/>
              <a:buNone/>
            </a:pPr>
            <a:r>
              <a:rPr lang="en-US" altLang="en-US" sz="1800"/>
              <a:t>–</a:t>
            </a:r>
            <a:r>
              <a:rPr lang="en-US" altLang="en-US" sz="2000" b="1">
                <a:latin typeface="Times New Roman" panose="02020603050405020304" pitchFamily="18" charset="0"/>
                <a:cs typeface="Times New Roman" panose="02020603050405020304" pitchFamily="18" charset="0"/>
              </a:rPr>
              <a:t>Lie against posterior abdominal wall at level of T12 to L3 </a:t>
            </a:r>
          </a:p>
          <a:p>
            <a:pPr eaLnBrk="1" hangingPunct="1">
              <a:spcBef>
                <a:spcPct val="0"/>
              </a:spcBef>
              <a:buClrTx/>
              <a:buFontTx/>
              <a:buNone/>
            </a:pPr>
            <a:r>
              <a:rPr lang="en-US" altLang="en-US" sz="2000" b="1">
                <a:latin typeface="Times New Roman" panose="02020603050405020304" pitchFamily="18" charset="0"/>
                <a:cs typeface="Times New Roman" panose="02020603050405020304" pitchFamily="18" charset="0"/>
              </a:rPr>
              <a:t>–Right kidney is slightly lower due to large right lobe of liver </a:t>
            </a:r>
          </a:p>
          <a:p>
            <a:pPr eaLnBrk="1" hangingPunct="1">
              <a:spcBef>
                <a:spcPct val="0"/>
              </a:spcBef>
              <a:buClrTx/>
              <a:buFontTx/>
              <a:buNone/>
            </a:pPr>
            <a:r>
              <a:rPr lang="en-US" altLang="en-US" sz="2000" b="1">
                <a:latin typeface="Times New Roman" panose="02020603050405020304" pitchFamily="18" charset="0"/>
                <a:cs typeface="Times New Roman" panose="02020603050405020304" pitchFamily="18" charset="0"/>
              </a:rPr>
              <a:t>–Rib 12 crosses the middle of the left kidney </a:t>
            </a:r>
          </a:p>
          <a:p>
            <a:pPr eaLnBrk="1" hangingPunct="1">
              <a:spcBef>
                <a:spcPct val="0"/>
              </a:spcBef>
              <a:buClrTx/>
              <a:buFontTx/>
              <a:buNone/>
            </a:pPr>
            <a:r>
              <a:rPr lang="en-US" altLang="en-US" sz="2000" b="1">
                <a:latin typeface="Times New Roman" panose="02020603050405020304" pitchFamily="18" charset="0"/>
                <a:cs typeface="Times New Roman" panose="02020603050405020304" pitchFamily="18" charset="0"/>
              </a:rPr>
              <a:t>–Retroperitoneal along with ureters, urinary bladder, renal artery and vein, and adrenal glands </a:t>
            </a:r>
          </a:p>
        </p:txBody>
      </p:sp>
    </p:spTree>
    <p:extLst>
      <p:ext uri="{BB962C8B-B14F-4D97-AF65-F5344CB8AC3E}">
        <p14:creationId xmlns:p14="http://schemas.microsoft.com/office/powerpoint/2010/main" val="352136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2362200" y="474663"/>
            <a:ext cx="80772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endParaRPr lang="en-US" altLang="en-US" sz="1800"/>
          </a:p>
          <a:p>
            <a:pPr eaLnBrk="1" hangingPunct="1">
              <a:spcBef>
                <a:spcPct val="0"/>
              </a:spcBef>
              <a:buClrTx/>
              <a:buFontTx/>
              <a:buNone/>
            </a:pPr>
            <a:r>
              <a:rPr lang="en-US" altLang="en-US" sz="1800" b="1"/>
              <a:t>Gross Anatomy </a:t>
            </a:r>
            <a:endParaRPr lang="en-US" altLang="en-US" sz="1800"/>
          </a:p>
          <a:p>
            <a:pPr eaLnBrk="1" hangingPunct="1">
              <a:spcBef>
                <a:spcPct val="0"/>
              </a:spcBef>
              <a:buClrTx/>
              <a:buFontTx/>
              <a:buNone/>
            </a:pPr>
            <a:r>
              <a:rPr lang="en-US" altLang="en-US" sz="1800"/>
              <a:t>•Shape and size </a:t>
            </a:r>
          </a:p>
          <a:p>
            <a:pPr eaLnBrk="1" hangingPunct="1">
              <a:spcBef>
                <a:spcPct val="0"/>
              </a:spcBef>
              <a:buClrTx/>
              <a:buFontTx/>
              <a:buNone/>
            </a:pPr>
            <a:r>
              <a:rPr lang="en-US" altLang="en-US" sz="1800"/>
              <a:t>–About the size of a bar of bath soap </a:t>
            </a:r>
          </a:p>
          <a:p>
            <a:pPr eaLnBrk="1" hangingPunct="1">
              <a:spcBef>
                <a:spcPct val="0"/>
              </a:spcBef>
              <a:buClrTx/>
              <a:buFontTx/>
              <a:buNone/>
            </a:pPr>
            <a:r>
              <a:rPr lang="en-US" altLang="en-US" sz="1800"/>
              <a:t>–Lateral surface is convex, and medial is concave with a slit, called the </a:t>
            </a:r>
            <a:r>
              <a:rPr lang="en-US" altLang="en-US" sz="1800" b="1"/>
              <a:t>hilum </a:t>
            </a:r>
            <a:endParaRPr lang="en-US" altLang="en-US" sz="1800"/>
          </a:p>
          <a:p>
            <a:pPr eaLnBrk="1" hangingPunct="1">
              <a:spcBef>
                <a:spcPct val="0"/>
              </a:spcBef>
              <a:buClrTx/>
              <a:buFontTx/>
              <a:buNone/>
            </a:pPr>
            <a:r>
              <a:rPr lang="en-US" altLang="en-US" sz="1800"/>
              <a:t>•Receives renal nerves, blood vessels, lymphatics, and ureter </a:t>
            </a:r>
          </a:p>
          <a:p>
            <a:pPr eaLnBrk="1" hangingPunct="1">
              <a:spcBef>
                <a:spcPct val="0"/>
              </a:spcBef>
              <a:buClrTx/>
              <a:buFontTx/>
              <a:buNone/>
            </a:pPr>
            <a:endParaRPr lang="en-US" altLang="en-US" sz="1800"/>
          </a:p>
          <a:p>
            <a:pPr eaLnBrk="1" hangingPunct="1">
              <a:spcBef>
                <a:spcPct val="0"/>
              </a:spcBef>
              <a:buClrTx/>
              <a:buFontTx/>
              <a:buNone/>
            </a:pPr>
            <a:r>
              <a:rPr lang="en-US" altLang="en-US" sz="1800" b="1">
                <a:solidFill>
                  <a:srgbClr val="3333FF"/>
                </a:solidFill>
              </a:rPr>
              <a:t>•Three protective connective tissue coverings </a:t>
            </a:r>
          </a:p>
          <a:p>
            <a:pPr eaLnBrk="1" hangingPunct="1">
              <a:spcBef>
                <a:spcPct val="0"/>
              </a:spcBef>
              <a:buClrTx/>
              <a:buFontTx/>
              <a:buNone/>
            </a:pPr>
            <a:endParaRPr lang="en-US" altLang="en-US" sz="1800"/>
          </a:p>
          <a:p>
            <a:pPr eaLnBrk="1" hangingPunct="1">
              <a:spcBef>
                <a:spcPct val="0"/>
              </a:spcBef>
              <a:buClrTx/>
              <a:buFontTx/>
              <a:buNone/>
            </a:pPr>
            <a:r>
              <a:rPr lang="en-US" altLang="en-US" sz="1800"/>
              <a:t>–</a:t>
            </a:r>
            <a:r>
              <a:rPr lang="en-US" altLang="en-US" sz="1800" b="1">
                <a:solidFill>
                  <a:srgbClr val="3333FF"/>
                </a:solidFill>
              </a:rPr>
              <a:t>Renal fascia </a:t>
            </a:r>
            <a:r>
              <a:rPr lang="en-US" altLang="en-US" sz="1800"/>
              <a:t>immediately deep to parietal peritoneum </a:t>
            </a:r>
          </a:p>
          <a:p>
            <a:pPr eaLnBrk="1" hangingPunct="1">
              <a:spcBef>
                <a:spcPct val="0"/>
              </a:spcBef>
              <a:buClrTx/>
              <a:buFontTx/>
              <a:buNone/>
            </a:pPr>
            <a:r>
              <a:rPr lang="en-US" altLang="en-US" sz="1800"/>
              <a:t>•Binds it to abdominal wall </a:t>
            </a:r>
          </a:p>
          <a:p>
            <a:pPr eaLnBrk="1" hangingPunct="1">
              <a:spcBef>
                <a:spcPct val="0"/>
              </a:spcBef>
              <a:buClrTx/>
              <a:buFontTx/>
              <a:buNone/>
            </a:pPr>
            <a:r>
              <a:rPr lang="en-US" altLang="en-US" sz="1800"/>
              <a:t>–</a:t>
            </a:r>
            <a:r>
              <a:rPr lang="en-US" altLang="en-US" sz="1800" b="1">
                <a:solidFill>
                  <a:srgbClr val="3333FF"/>
                </a:solidFill>
              </a:rPr>
              <a:t>Perirenal fat capsule</a:t>
            </a:r>
            <a:r>
              <a:rPr lang="en-US" altLang="en-US" sz="1800" b="1"/>
              <a:t>: </a:t>
            </a:r>
            <a:r>
              <a:rPr lang="en-US" altLang="en-US" sz="1800"/>
              <a:t>cushions kidney and holds it into place </a:t>
            </a:r>
          </a:p>
          <a:p>
            <a:pPr eaLnBrk="1" hangingPunct="1">
              <a:spcBef>
                <a:spcPct val="0"/>
              </a:spcBef>
              <a:buClrTx/>
              <a:buFontTx/>
              <a:buNone/>
            </a:pPr>
            <a:r>
              <a:rPr lang="en-US" altLang="en-US" sz="1800"/>
              <a:t>–</a:t>
            </a:r>
            <a:r>
              <a:rPr lang="en-US" altLang="en-US" sz="1800" b="1">
                <a:solidFill>
                  <a:srgbClr val="3333FF"/>
                </a:solidFill>
              </a:rPr>
              <a:t>Fibrous capsule </a:t>
            </a:r>
            <a:r>
              <a:rPr lang="en-US" altLang="en-US" sz="1800"/>
              <a:t>encloses kidney protecting it from trauma and infection </a:t>
            </a:r>
          </a:p>
          <a:p>
            <a:pPr eaLnBrk="1" hangingPunct="1">
              <a:spcBef>
                <a:spcPct val="0"/>
              </a:spcBef>
              <a:buClrTx/>
              <a:buFontTx/>
              <a:buNone/>
            </a:pPr>
            <a:r>
              <a:rPr lang="en-US" altLang="en-US" sz="1800"/>
              <a:t>•Collagen fibers extend from fibrous capsule to renal fascia </a:t>
            </a:r>
          </a:p>
          <a:p>
            <a:pPr eaLnBrk="1" hangingPunct="1">
              <a:spcBef>
                <a:spcPct val="0"/>
              </a:spcBef>
              <a:buClrTx/>
              <a:buFontTx/>
              <a:buNone/>
            </a:pPr>
            <a:endParaRPr lang="en-US" altLang="en-US" sz="1800"/>
          </a:p>
        </p:txBody>
      </p:sp>
    </p:spTree>
    <p:extLst>
      <p:ext uri="{BB962C8B-B14F-4D97-AF65-F5344CB8AC3E}">
        <p14:creationId xmlns:p14="http://schemas.microsoft.com/office/powerpoint/2010/main" val="371995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41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53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2362200" y="1444626"/>
            <a:ext cx="7772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endParaRPr lang="en-US" altLang="en-US" sz="1800"/>
          </a:p>
          <a:p>
            <a:pPr eaLnBrk="1" hangingPunct="1">
              <a:spcBef>
                <a:spcPct val="0"/>
              </a:spcBef>
              <a:buClrTx/>
              <a:buFontTx/>
              <a:buNone/>
            </a:pPr>
            <a:r>
              <a:rPr lang="en-US" altLang="en-US" sz="2400" b="1">
                <a:solidFill>
                  <a:srgbClr val="FF0000"/>
                </a:solidFill>
              </a:rPr>
              <a:t>Renal Innervation</a:t>
            </a:r>
          </a:p>
          <a:p>
            <a:pPr eaLnBrk="1" hangingPunct="1">
              <a:spcBef>
                <a:spcPct val="0"/>
              </a:spcBef>
              <a:buClrTx/>
              <a:buFontTx/>
              <a:buNone/>
            </a:pPr>
            <a:endParaRPr lang="en-US" altLang="en-US" sz="1800" b="1"/>
          </a:p>
          <a:p>
            <a:pPr eaLnBrk="1" hangingPunct="1">
              <a:spcBef>
                <a:spcPct val="0"/>
              </a:spcBef>
              <a:buClrTx/>
              <a:buFontTx/>
              <a:buNone/>
            </a:pPr>
            <a:r>
              <a:rPr lang="en-US" altLang="en-US" sz="1800"/>
              <a:t>–</a:t>
            </a:r>
            <a:r>
              <a:rPr lang="en-US" altLang="en-US" sz="1800" b="1">
                <a:solidFill>
                  <a:srgbClr val="3333FF"/>
                </a:solidFill>
              </a:rPr>
              <a:t>Carries </a:t>
            </a:r>
            <a:r>
              <a:rPr lang="en-US" altLang="en-US" sz="1800" b="1">
                <a:solidFill>
                  <a:srgbClr val="FF0000"/>
                </a:solidFill>
              </a:rPr>
              <a:t>sympathetic innervation </a:t>
            </a:r>
            <a:r>
              <a:rPr lang="en-US" altLang="en-US" sz="1800" b="1">
                <a:solidFill>
                  <a:srgbClr val="3333FF"/>
                </a:solidFill>
              </a:rPr>
              <a:t>from the </a:t>
            </a:r>
            <a:r>
              <a:rPr lang="en-US" altLang="en-US" sz="1800" b="1">
                <a:solidFill>
                  <a:srgbClr val="FF0000"/>
                </a:solidFill>
              </a:rPr>
              <a:t>abdominal aortic plexus </a:t>
            </a:r>
          </a:p>
          <a:p>
            <a:pPr eaLnBrk="1" hangingPunct="1">
              <a:spcBef>
                <a:spcPct val="0"/>
              </a:spcBef>
              <a:buClrTx/>
              <a:buFontTx/>
              <a:buNone/>
            </a:pPr>
            <a:r>
              <a:rPr lang="en-US" altLang="en-US" sz="1800" b="1">
                <a:solidFill>
                  <a:srgbClr val="3333FF"/>
                </a:solidFill>
              </a:rPr>
              <a:t>•Stimulation reduces glomerular blood flow and rate of urine production </a:t>
            </a:r>
          </a:p>
          <a:p>
            <a:pPr eaLnBrk="1" hangingPunct="1">
              <a:spcBef>
                <a:spcPct val="0"/>
              </a:spcBef>
              <a:buClrTx/>
              <a:buFontTx/>
              <a:buNone/>
            </a:pPr>
            <a:r>
              <a:rPr lang="en-US" altLang="en-US" sz="1800" b="1">
                <a:solidFill>
                  <a:srgbClr val="3333FF"/>
                </a:solidFill>
              </a:rPr>
              <a:t>•Respond to falling blood pressure by stimulating the kidneys to secrete renin, an enzyme that activates hormonal mechanisms to restore blood pressure </a:t>
            </a:r>
          </a:p>
          <a:p>
            <a:pPr eaLnBrk="1" hangingPunct="1">
              <a:spcBef>
                <a:spcPct val="0"/>
              </a:spcBef>
              <a:buClrTx/>
              <a:buFontTx/>
              <a:buNone/>
            </a:pPr>
            <a:endParaRPr lang="en-US" altLang="en-US" sz="1800" b="1">
              <a:solidFill>
                <a:srgbClr val="3333FF"/>
              </a:solidFill>
            </a:endParaRPr>
          </a:p>
          <a:p>
            <a:pPr eaLnBrk="1" hangingPunct="1">
              <a:spcBef>
                <a:spcPct val="0"/>
              </a:spcBef>
              <a:buClrTx/>
              <a:buFontTx/>
              <a:buNone/>
            </a:pPr>
            <a:r>
              <a:rPr lang="en-US" altLang="en-US" sz="1800" b="1">
                <a:solidFill>
                  <a:srgbClr val="3333FF"/>
                </a:solidFill>
              </a:rPr>
              <a:t>–Carries </a:t>
            </a:r>
            <a:r>
              <a:rPr lang="en-US" altLang="en-US" sz="1800" b="1">
                <a:solidFill>
                  <a:srgbClr val="FF0000"/>
                </a:solidFill>
              </a:rPr>
              <a:t>parasympatheti</a:t>
            </a:r>
            <a:r>
              <a:rPr lang="en-US" altLang="en-US" sz="1800" b="1">
                <a:solidFill>
                  <a:srgbClr val="3333FF"/>
                </a:solidFill>
              </a:rPr>
              <a:t>c innervation from the </a:t>
            </a:r>
            <a:r>
              <a:rPr lang="en-US" altLang="en-US" sz="1800" b="1">
                <a:solidFill>
                  <a:srgbClr val="FF0000"/>
                </a:solidFill>
              </a:rPr>
              <a:t>vagus nerve</a:t>
            </a:r>
            <a:r>
              <a:rPr lang="en-US" altLang="en-US" sz="1800" b="1">
                <a:solidFill>
                  <a:srgbClr val="3333FF"/>
                </a:solidFill>
              </a:rPr>
              <a:t>; increases rate of urine production </a:t>
            </a:r>
          </a:p>
        </p:txBody>
      </p:sp>
    </p:spTree>
    <p:extLst>
      <p:ext uri="{BB962C8B-B14F-4D97-AF65-F5344CB8AC3E}">
        <p14:creationId xmlns:p14="http://schemas.microsoft.com/office/powerpoint/2010/main" val="320331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58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13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76400" y="152401"/>
            <a:ext cx="4495800" cy="769441"/>
          </a:xfrm>
          <a:prstGeom prst="rect">
            <a:avLst/>
          </a:prstGeom>
          <a:noFill/>
        </p:spPr>
        <p:txBody>
          <a:bodyPr>
            <a:spAutoFit/>
          </a:bodyPr>
          <a:lstStyle/>
          <a:p>
            <a:pPr algn="ctr">
              <a:defRPr/>
            </a:pPr>
            <a:r>
              <a:rPr lang="en-US" sz="4400" b="1" dirty="0">
                <a:ln w="1905"/>
                <a:effectLst>
                  <a:innerShdw blurRad="69850" dist="43180" dir="5400000">
                    <a:srgbClr val="000000">
                      <a:alpha val="65000"/>
                    </a:srgbClr>
                  </a:innerShdw>
                </a:effectLst>
                <a:cs typeface="Arial" charset="0"/>
              </a:rPr>
              <a:t>The kidneys…</a:t>
            </a:r>
          </a:p>
        </p:txBody>
      </p:sp>
      <p:sp>
        <p:nvSpPr>
          <p:cNvPr id="77828" name="TextBox 8"/>
          <p:cNvSpPr txBox="1">
            <a:spLocks noChangeArrowheads="1"/>
          </p:cNvSpPr>
          <p:nvPr/>
        </p:nvSpPr>
        <p:spPr bwMode="auto">
          <a:xfrm>
            <a:off x="1676400" y="914401"/>
            <a:ext cx="502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0"/>
              </a:spcBef>
              <a:buClrTx/>
              <a:buFontTx/>
              <a:buNone/>
            </a:pPr>
            <a:r>
              <a:rPr lang="en-US" altLang="en-US" b="1">
                <a:latin typeface="Times New Roman" panose="02020603050405020304" pitchFamily="18" charset="0"/>
                <a:cs typeface="Times New Roman" panose="02020603050405020304" pitchFamily="18" charset="0"/>
              </a:rPr>
              <a:t>The kidneys are bean-shaped organs located at the back of the abdominal cavity, lying on each side of the spinal column just above the waistline. </a:t>
            </a:r>
          </a:p>
          <a:p>
            <a:pPr eaLnBrk="1" hangingPunct="1">
              <a:spcBef>
                <a:spcPct val="0"/>
              </a:spcBef>
              <a:buClrTx/>
              <a:buFontTx/>
              <a:buNone/>
            </a:pPr>
            <a:r>
              <a:rPr lang="en-US" altLang="en-US" b="1">
                <a:latin typeface="Times New Roman" panose="02020603050405020304" pitchFamily="18" charset="0"/>
                <a:cs typeface="Times New Roman" panose="02020603050405020304" pitchFamily="18" charset="0"/>
              </a:rPr>
              <a:t>Three layers surround each kidney: the </a:t>
            </a:r>
            <a:r>
              <a:rPr lang="en-US" altLang="en-US" b="1" u="sng">
                <a:latin typeface="Times New Roman" panose="02020603050405020304" pitchFamily="18" charset="0"/>
                <a:cs typeface="Times New Roman" panose="02020603050405020304" pitchFamily="18" charset="0"/>
              </a:rPr>
              <a:t>true capsule</a:t>
            </a:r>
            <a:r>
              <a:rPr lang="en-US" altLang="en-US" b="1">
                <a:latin typeface="Times New Roman" panose="02020603050405020304" pitchFamily="18" charset="0"/>
                <a:cs typeface="Times New Roman" panose="02020603050405020304" pitchFamily="18" charset="0"/>
              </a:rPr>
              <a:t> is a smooth, fibrous membrane adhering to the kidney surface;  the </a:t>
            </a:r>
            <a:r>
              <a:rPr lang="en-US" altLang="en-US" b="1" u="sng">
                <a:latin typeface="Times New Roman" panose="02020603050405020304" pitchFamily="18" charset="0"/>
                <a:cs typeface="Times New Roman" panose="02020603050405020304" pitchFamily="18" charset="0"/>
              </a:rPr>
              <a:t>perirenal fat </a:t>
            </a:r>
            <a:r>
              <a:rPr lang="en-US" altLang="en-US" b="1">
                <a:latin typeface="Times New Roman" panose="02020603050405020304" pitchFamily="18" charset="0"/>
                <a:cs typeface="Times New Roman" panose="02020603050405020304" pitchFamily="18" charset="0"/>
              </a:rPr>
              <a:t>is adipose tissue surrounding each kidney; </a:t>
            </a:r>
          </a:p>
        </p:txBody>
      </p:sp>
      <p:sp>
        <p:nvSpPr>
          <p:cNvPr id="77829" name="TextBox 5"/>
          <p:cNvSpPr txBox="1">
            <a:spLocks noChangeArrowheads="1"/>
          </p:cNvSpPr>
          <p:nvPr/>
        </p:nvSpPr>
        <p:spPr bwMode="auto">
          <a:xfrm>
            <a:off x="6705600" y="4611689"/>
            <a:ext cx="3962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rgbClr val="E44E24"/>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ts val="500"/>
              </a:spcBef>
              <a:buClr>
                <a:srgbClr val="E44E24"/>
              </a:buClr>
              <a:buFont typeface="Wingdings" panose="05000000000000000000" pitchFamily="2" charset="2"/>
              <a:buChar char="§"/>
              <a:defRPr sz="2600">
                <a:solidFill>
                  <a:schemeClr val="tx1"/>
                </a:solidFill>
                <a:latin typeface="Arial" panose="020B0604020202020204" pitchFamily="34" charset="0"/>
              </a:defRPr>
            </a:lvl2pPr>
            <a:lvl3pPr marL="1143000" indent="-228600" eaLnBrk="0" hangingPunct="0">
              <a:spcBef>
                <a:spcPts val="500"/>
              </a:spcBef>
              <a:buClr>
                <a:srgbClr val="E44E24"/>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4pPr>
            <a:lvl5pPr marL="2057400" indent="-228600" eaLnBrk="0" hangingPunct="0">
              <a:spcBef>
                <a:spcPts val="500"/>
              </a:spcBef>
              <a:buClr>
                <a:srgbClr val="E44E24"/>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44E24"/>
              </a:buClr>
              <a:buFont typeface="Wingdings" panose="05000000000000000000" pitchFamily="2" charset="2"/>
              <a:buChar char="§"/>
              <a:defRPr sz="22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latin typeface="Times New Roman" panose="02020603050405020304" pitchFamily="18" charset="0"/>
                <a:cs typeface="Times New Roman" panose="02020603050405020304" pitchFamily="18" charset="0"/>
              </a:rPr>
              <a:t>the </a:t>
            </a:r>
            <a:r>
              <a:rPr lang="en-US" altLang="en-US" sz="2400" b="1" u="sng">
                <a:latin typeface="Times New Roman" panose="02020603050405020304" pitchFamily="18" charset="0"/>
                <a:cs typeface="Times New Roman" panose="02020603050405020304" pitchFamily="18" charset="0"/>
              </a:rPr>
              <a:t>renal fascia </a:t>
            </a:r>
            <a:r>
              <a:rPr lang="en-US" altLang="en-US" sz="2400" b="1">
                <a:latin typeface="Times New Roman" panose="02020603050405020304" pitchFamily="18" charset="0"/>
                <a:cs typeface="Times New Roman" panose="02020603050405020304" pitchFamily="18" charset="0"/>
              </a:rPr>
              <a:t>is fibrous tissue that anchors the kidney to surrounding structures. </a:t>
            </a:r>
          </a:p>
        </p:txBody>
      </p:sp>
      <p:pic>
        <p:nvPicPr>
          <p:cNvPr id="77830" name="Picture 7" descr="http://www.pronurse.co.uk/nfs/pronurse/game_question_photos/0000/0037/kidn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64" y="228600"/>
            <a:ext cx="32210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18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cp:revision>
  <dcterms:created xsi:type="dcterms:W3CDTF">2025-10-20T08:45:33Z</dcterms:created>
  <dcterms:modified xsi:type="dcterms:W3CDTF">2025-10-20T08:46:10Z</dcterms:modified>
</cp:coreProperties>
</file>