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CD236-4BEB-4C25-819C-0E450525BFDF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9FA29-4976-4D26-B4A6-046810E1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27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0577DE7-ED74-4DBF-96B3-5EDC8B46A619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290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DFABD52-1D71-43C6-9571-5760243CC46F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93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45D289F-0ABB-4CB7-9CE0-A0F4AF3353BD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38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3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06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9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5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55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7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3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04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0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1F70-59C8-45A9-B0FB-9002844FBCF2}" type="datetimeFigureOut">
              <a:rPr lang="en-US" smtClean="0"/>
              <a:t>2025-10-20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83F33-1FE3-4B91-8A6E-B75229C3F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 Pearson Education, Inc.</a:t>
            </a:r>
            <a:endParaRPr lang="en-US"/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2971801" y="1524001"/>
            <a:ext cx="677227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PHARMACY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ANATOMY OF RESPIRATORY SYSTEM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Ass. Prof. Dr. AJWAD ASSUMAIDAEE</a:t>
            </a:r>
          </a:p>
        </p:txBody>
      </p:sp>
    </p:spTree>
    <p:extLst>
      <p:ext uri="{BB962C8B-B14F-4D97-AF65-F5344CB8AC3E}">
        <p14:creationId xmlns:p14="http://schemas.microsoft.com/office/powerpoint/2010/main" val="27876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30723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Paranasal Sinuses</a:t>
            </a:r>
          </a:p>
        </p:txBody>
      </p:sp>
      <p:sp>
        <p:nvSpPr>
          <p:cNvPr id="30724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Functions of the sinuses:</a:t>
            </a:r>
          </a:p>
          <a:p>
            <a:pPr lvl="1" eaLnBrk="1" hangingPunct="1"/>
            <a:r>
              <a:rPr lang="en-US" altLang="en-US" smtClean="0"/>
              <a:t>Lighten the skull</a:t>
            </a:r>
          </a:p>
          <a:p>
            <a:pPr lvl="1" eaLnBrk="1" hangingPunct="1"/>
            <a:r>
              <a:rPr lang="en-US" altLang="en-US" smtClean="0"/>
              <a:t>Act as resonance chambers for speech</a:t>
            </a:r>
          </a:p>
          <a:p>
            <a:pPr lvl="1" eaLnBrk="1" hangingPunct="1"/>
            <a:r>
              <a:rPr lang="en-US" altLang="en-US" smtClean="0"/>
              <a:t>Produce mucus that drains into the nasal cavity</a:t>
            </a:r>
          </a:p>
        </p:txBody>
      </p:sp>
    </p:spTree>
    <p:extLst>
      <p:ext uri="{BB962C8B-B14F-4D97-AF65-F5344CB8AC3E}">
        <p14:creationId xmlns:p14="http://schemas.microsoft.com/office/powerpoint/2010/main" val="2437710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Pharynx (Throat)</a:t>
            </a:r>
          </a:p>
        </p:txBody>
      </p:sp>
      <p:sp>
        <p:nvSpPr>
          <p:cNvPr id="31747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Muscular passage from nasal cavity to larynx</a:t>
            </a:r>
          </a:p>
          <a:p>
            <a:pPr eaLnBrk="1" hangingPunct="1"/>
            <a:r>
              <a:rPr lang="en-US" altLang="en-US" smtClean="0"/>
              <a:t>Three regions of the pharynx:</a:t>
            </a:r>
          </a:p>
          <a:p>
            <a:pPr marL="860425" lvl="1" indent="-514350">
              <a:buFont typeface="Arial" panose="020B0604020202020204" pitchFamily="34" charset="0"/>
              <a:buAutoNum type="arabicPeriod"/>
            </a:pPr>
            <a:r>
              <a:rPr lang="en-US" altLang="en-US" smtClean="0"/>
              <a:t>Nasopharynx—superior region behind nasal cavity</a:t>
            </a:r>
          </a:p>
          <a:p>
            <a:pPr marL="860425" lvl="1" indent="-514350">
              <a:buFont typeface="Arial" panose="020B0604020202020204" pitchFamily="34" charset="0"/>
              <a:buAutoNum type="arabicPeriod"/>
            </a:pPr>
            <a:r>
              <a:rPr lang="en-US" altLang="en-US" smtClean="0"/>
              <a:t>Oropharynx—middle region behind mouth</a:t>
            </a:r>
          </a:p>
          <a:p>
            <a:pPr marL="860425" lvl="1" indent="-514350">
              <a:buFont typeface="Arial" panose="020B0604020202020204" pitchFamily="34" charset="0"/>
              <a:buAutoNum type="arabicPeriod"/>
            </a:pPr>
            <a:r>
              <a:rPr lang="en-US" altLang="en-US" smtClean="0"/>
              <a:t>Laryngopharynx—inferior region attached to larynx</a:t>
            </a:r>
          </a:p>
          <a:p>
            <a:pPr eaLnBrk="1" hangingPunct="1"/>
            <a:r>
              <a:rPr lang="en-US" altLang="en-US" smtClean="0"/>
              <a:t>The oropharynx and laryngopharynx are common passageways for air and food</a:t>
            </a:r>
          </a:p>
        </p:txBody>
      </p:sp>
      <p:sp>
        <p:nvSpPr>
          <p:cNvPr id="3174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</p:spTree>
    <p:extLst>
      <p:ext uri="{BB962C8B-B14F-4D97-AF65-F5344CB8AC3E}">
        <p14:creationId xmlns:p14="http://schemas.microsoft.com/office/powerpoint/2010/main" val="3172296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figure_13_02a_unlabel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4" y="1258889"/>
            <a:ext cx="5692775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544639" y="0"/>
            <a:ext cx="5648325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900" b="1">
                <a:latin typeface="Arial" panose="020B0604020202020204" pitchFamily="34" charset="0"/>
                <a:ea typeface="ＭＳ Ｐゴシック" panose="020B0600070205080204" pitchFamily="34" charset="-128"/>
              </a:rPr>
              <a:t>Figure 13.2a Basic anatomy of the upper respiratory tract, sagittal section.</a:t>
            </a:r>
          </a:p>
        </p:txBody>
      </p:sp>
      <p:cxnSp>
        <p:nvCxnSpPr>
          <p:cNvPr id="32772" name="Straight Connector 4"/>
          <p:cNvCxnSpPr>
            <a:cxnSpLocks noChangeShapeType="1"/>
          </p:cNvCxnSpPr>
          <p:nvPr/>
        </p:nvCxnSpPr>
        <p:spPr bwMode="auto">
          <a:xfrm>
            <a:off x="5514976" y="3590925"/>
            <a:ext cx="4603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3" name="Straight Connector 6"/>
          <p:cNvCxnSpPr>
            <a:cxnSpLocks noChangeShapeType="1"/>
          </p:cNvCxnSpPr>
          <p:nvPr/>
        </p:nvCxnSpPr>
        <p:spPr bwMode="auto">
          <a:xfrm flipV="1">
            <a:off x="5978526" y="2867025"/>
            <a:ext cx="847725" cy="7239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4" name="Straight Connector 8"/>
          <p:cNvCxnSpPr>
            <a:cxnSpLocks noChangeShapeType="1"/>
          </p:cNvCxnSpPr>
          <p:nvPr/>
        </p:nvCxnSpPr>
        <p:spPr bwMode="auto">
          <a:xfrm>
            <a:off x="5318125" y="3975100"/>
            <a:ext cx="6159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5" name="Straight Connector 10"/>
          <p:cNvCxnSpPr>
            <a:cxnSpLocks noChangeShapeType="1"/>
          </p:cNvCxnSpPr>
          <p:nvPr/>
        </p:nvCxnSpPr>
        <p:spPr bwMode="auto">
          <a:xfrm flipV="1">
            <a:off x="5930900" y="3578226"/>
            <a:ext cx="908050" cy="3968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6" name="Straight Connector 12"/>
          <p:cNvCxnSpPr>
            <a:cxnSpLocks noChangeShapeType="1"/>
          </p:cNvCxnSpPr>
          <p:nvPr/>
        </p:nvCxnSpPr>
        <p:spPr bwMode="auto">
          <a:xfrm>
            <a:off x="5943601" y="4346575"/>
            <a:ext cx="2698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7" name="Straight Connector 14"/>
          <p:cNvCxnSpPr>
            <a:cxnSpLocks noChangeShapeType="1"/>
          </p:cNvCxnSpPr>
          <p:nvPr/>
        </p:nvCxnSpPr>
        <p:spPr bwMode="auto">
          <a:xfrm flipV="1">
            <a:off x="6213476" y="4273551"/>
            <a:ext cx="568325" cy="730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8" name="Text Box 31"/>
          <p:cNvSpPr txBox="1">
            <a:spLocks noChangeArrowheads="1"/>
          </p:cNvSpPr>
          <p:nvPr/>
        </p:nvSpPr>
        <p:spPr bwMode="auto">
          <a:xfrm>
            <a:off x="3289300" y="2990850"/>
            <a:ext cx="1563688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Arial Black" panose="020B0A04020102020204" pitchFamily="34" charset="0"/>
                <a:ea typeface="ＭＳ Ｐゴシック" panose="020B0600070205080204" pitchFamily="34" charset="-128"/>
                <a:cs typeface="Arial Black" panose="020B0A04020102020204" pitchFamily="34" charset="0"/>
              </a:rPr>
              <a:t>Pharynx</a:t>
            </a:r>
          </a:p>
        </p:txBody>
      </p:sp>
      <p:sp>
        <p:nvSpPr>
          <p:cNvPr id="32779" name="Text Box 31"/>
          <p:cNvSpPr txBox="1">
            <a:spLocks noChangeArrowheads="1"/>
          </p:cNvSpPr>
          <p:nvPr/>
        </p:nvSpPr>
        <p:spPr bwMode="auto">
          <a:xfrm>
            <a:off x="3292475" y="5178426"/>
            <a:ext cx="4572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Arial Black" panose="020B0A04020102020204" pitchFamily="34" charset="0"/>
                <a:ea typeface="ＭＳ Ｐゴシック" panose="020B0600070205080204" pitchFamily="34" charset="-128"/>
                <a:cs typeface="Arial Black" panose="020B0A04020102020204" pitchFamily="34" charset="0"/>
              </a:rPr>
              <a:t>(a)</a:t>
            </a:r>
          </a:p>
        </p:txBody>
      </p:sp>
      <p:sp>
        <p:nvSpPr>
          <p:cNvPr id="32780" name="Text Box 31"/>
          <p:cNvSpPr txBox="1">
            <a:spLocks noChangeArrowheads="1"/>
          </p:cNvSpPr>
          <p:nvPr/>
        </p:nvSpPr>
        <p:spPr bwMode="auto">
          <a:xfrm>
            <a:off x="3825876" y="5178426"/>
            <a:ext cx="3984625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Arial Black" panose="020B0A04020102020204" pitchFamily="34" charset="0"/>
                <a:ea typeface="ＭＳ Ｐゴシック" panose="020B0600070205080204" pitchFamily="34" charset="-128"/>
                <a:cs typeface="Arial Black" panose="020B0A04020102020204" pitchFamily="34" charset="0"/>
              </a:rPr>
              <a:t>Regions of the pharynx</a:t>
            </a:r>
          </a:p>
        </p:txBody>
      </p:sp>
      <p:sp>
        <p:nvSpPr>
          <p:cNvPr id="32781" name="Text Box 31"/>
          <p:cNvSpPr txBox="1">
            <a:spLocks noChangeArrowheads="1"/>
          </p:cNvSpPr>
          <p:nvPr/>
        </p:nvSpPr>
        <p:spPr bwMode="auto">
          <a:xfrm>
            <a:off x="3278189" y="3390901"/>
            <a:ext cx="21431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269875" indent="-269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400" b="1">
                <a:solidFill>
                  <a:srgbClr val="000000"/>
                </a:solidFill>
                <a:ea typeface="ＭＳ Ｐゴシック" panose="020B0600070205080204" pitchFamily="34" charset="-128"/>
              </a:rPr>
              <a:t>Nasopharynx</a:t>
            </a:r>
          </a:p>
        </p:txBody>
      </p:sp>
      <p:sp>
        <p:nvSpPr>
          <p:cNvPr id="32782" name="Text Box 31"/>
          <p:cNvSpPr txBox="1">
            <a:spLocks noChangeArrowheads="1"/>
          </p:cNvSpPr>
          <p:nvPr/>
        </p:nvSpPr>
        <p:spPr bwMode="auto">
          <a:xfrm>
            <a:off x="3279776" y="3768726"/>
            <a:ext cx="20034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269875" indent="-269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400" b="1">
                <a:solidFill>
                  <a:srgbClr val="000000"/>
                </a:solidFill>
                <a:ea typeface="ＭＳ Ｐゴシック" panose="020B0600070205080204" pitchFamily="34" charset="-128"/>
              </a:rPr>
              <a:t>Oropharynx</a:t>
            </a:r>
          </a:p>
        </p:txBody>
      </p:sp>
      <p:sp>
        <p:nvSpPr>
          <p:cNvPr id="32783" name="Text Box 31"/>
          <p:cNvSpPr txBox="1">
            <a:spLocks noChangeArrowheads="1"/>
          </p:cNvSpPr>
          <p:nvPr/>
        </p:nvSpPr>
        <p:spPr bwMode="auto">
          <a:xfrm>
            <a:off x="3282951" y="4149726"/>
            <a:ext cx="2593975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269875" indent="-269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400" b="1">
                <a:solidFill>
                  <a:srgbClr val="000000"/>
                </a:solidFill>
                <a:ea typeface="ＭＳ Ｐゴシック" panose="020B0600070205080204" pitchFamily="34" charset="-128"/>
              </a:rPr>
              <a:t>Laryngopharynx</a:t>
            </a:r>
          </a:p>
        </p:txBody>
      </p:sp>
    </p:spTree>
    <p:extLst>
      <p:ext uri="{BB962C8B-B14F-4D97-AF65-F5344CB8AC3E}">
        <p14:creationId xmlns:p14="http://schemas.microsoft.com/office/powerpoint/2010/main" val="361758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Organs of the Respiratory System</a:t>
            </a:r>
          </a:p>
        </p:txBody>
      </p:sp>
      <p:sp>
        <p:nvSpPr>
          <p:cNvPr id="22532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Nose</a:t>
            </a:r>
          </a:p>
          <a:p>
            <a:pPr eaLnBrk="1" hangingPunct="1"/>
            <a:r>
              <a:rPr lang="en-US" altLang="en-US" smtClean="0"/>
              <a:t>Pharynx</a:t>
            </a:r>
          </a:p>
          <a:p>
            <a:pPr eaLnBrk="1" hangingPunct="1"/>
            <a:r>
              <a:rPr lang="en-US" altLang="en-US" smtClean="0"/>
              <a:t>Larynx</a:t>
            </a:r>
          </a:p>
          <a:p>
            <a:pPr eaLnBrk="1" hangingPunct="1"/>
            <a:r>
              <a:rPr lang="en-US" altLang="en-US" smtClean="0"/>
              <a:t>Trachea</a:t>
            </a:r>
          </a:p>
          <a:p>
            <a:pPr eaLnBrk="1" hangingPunct="1"/>
            <a:r>
              <a:rPr lang="en-US" altLang="en-US" smtClean="0"/>
              <a:t>Bronchi</a:t>
            </a:r>
          </a:p>
          <a:p>
            <a:pPr eaLnBrk="1" hangingPunct="1"/>
            <a:r>
              <a:rPr lang="en-US" altLang="en-US" smtClean="0"/>
              <a:t>Lungs—alveoli</a:t>
            </a:r>
          </a:p>
        </p:txBody>
      </p:sp>
    </p:spTree>
    <p:extLst>
      <p:ext uri="{BB962C8B-B14F-4D97-AF65-F5344CB8AC3E}">
        <p14:creationId xmlns:p14="http://schemas.microsoft.com/office/powerpoint/2010/main" val="1801620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 descr="figure_13_01_unlabel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4" y="209550"/>
            <a:ext cx="8169275" cy="643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544639" y="0"/>
            <a:ext cx="5648325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900" b="1">
                <a:latin typeface="Arial" panose="020B0604020202020204" pitchFamily="34" charset="0"/>
                <a:ea typeface="ＭＳ Ｐゴシック" panose="020B0600070205080204" pitchFamily="34" charset="-128"/>
              </a:rPr>
              <a:t>Figure 13.1 The major respiratory organs shown in relation to surrounding structures.</a:t>
            </a:r>
          </a:p>
        </p:txBody>
      </p:sp>
      <p:sp>
        <p:nvSpPr>
          <p:cNvPr id="23556" name="Text Box 31"/>
          <p:cNvSpPr txBox="1">
            <a:spLocks noChangeArrowheads="1"/>
          </p:cNvSpPr>
          <p:nvPr/>
        </p:nvSpPr>
        <p:spPr bwMode="auto">
          <a:xfrm>
            <a:off x="2933700" y="1600201"/>
            <a:ext cx="13477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Nasal cavity</a:t>
            </a:r>
          </a:p>
        </p:txBody>
      </p:sp>
      <p:cxnSp>
        <p:nvCxnSpPr>
          <p:cNvPr id="23557" name="Straight Connector 6"/>
          <p:cNvCxnSpPr>
            <a:cxnSpLocks noChangeShapeType="1"/>
          </p:cNvCxnSpPr>
          <p:nvPr/>
        </p:nvCxnSpPr>
        <p:spPr bwMode="auto">
          <a:xfrm flipH="1">
            <a:off x="4310064" y="1765300"/>
            <a:ext cx="4222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Straight Connector 10"/>
          <p:cNvCxnSpPr>
            <a:cxnSpLocks noChangeShapeType="1"/>
          </p:cNvCxnSpPr>
          <p:nvPr/>
        </p:nvCxnSpPr>
        <p:spPr bwMode="auto">
          <a:xfrm flipH="1">
            <a:off x="4262438" y="1909764"/>
            <a:ext cx="419100" cy="3079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Straight Connector 15"/>
          <p:cNvCxnSpPr>
            <a:cxnSpLocks noChangeShapeType="1"/>
          </p:cNvCxnSpPr>
          <p:nvPr/>
        </p:nvCxnSpPr>
        <p:spPr bwMode="auto">
          <a:xfrm flipH="1">
            <a:off x="3733800" y="2217738"/>
            <a:ext cx="528638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0" name="Straight Connector 18"/>
          <p:cNvCxnSpPr>
            <a:cxnSpLocks noChangeShapeType="1"/>
          </p:cNvCxnSpPr>
          <p:nvPr/>
        </p:nvCxnSpPr>
        <p:spPr bwMode="auto">
          <a:xfrm>
            <a:off x="3784601" y="2735263"/>
            <a:ext cx="1795463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1" name="Straight Connector 23"/>
          <p:cNvCxnSpPr>
            <a:cxnSpLocks noChangeShapeType="1"/>
          </p:cNvCxnSpPr>
          <p:nvPr/>
        </p:nvCxnSpPr>
        <p:spPr bwMode="auto">
          <a:xfrm>
            <a:off x="5380039" y="1938338"/>
            <a:ext cx="14700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2" name="Straight Connector 28"/>
          <p:cNvCxnSpPr>
            <a:cxnSpLocks noChangeShapeType="1"/>
          </p:cNvCxnSpPr>
          <p:nvPr/>
        </p:nvCxnSpPr>
        <p:spPr bwMode="auto">
          <a:xfrm>
            <a:off x="5643564" y="2201863"/>
            <a:ext cx="1214437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3" name="Straight Connector 9215"/>
          <p:cNvCxnSpPr>
            <a:cxnSpLocks noChangeShapeType="1"/>
          </p:cNvCxnSpPr>
          <p:nvPr/>
        </p:nvCxnSpPr>
        <p:spPr bwMode="auto">
          <a:xfrm>
            <a:off x="2984500" y="3556000"/>
            <a:ext cx="29591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4" name="Straight Connector 9218"/>
          <p:cNvCxnSpPr>
            <a:cxnSpLocks noChangeShapeType="1"/>
          </p:cNvCxnSpPr>
          <p:nvPr/>
        </p:nvCxnSpPr>
        <p:spPr bwMode="auto">
          <a:xfrm>
            <a:off x="3309939" y="4030663"/>
            <a:ext cx="17367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5" name="Straight Connector 9222"/>
          <p:cNvCxnSpPr>
            <a:cxnSpLocks noChangeShapeType="1"/>
          </p:cNvCxnSpPr>
          <p:nvPr/>
        </p:nvCxnSpPr>
        <p:spPr bwMode="auto">
          <a:xfrm flipV="1">
            <a:off x="5046664" y="4013201"/>
            <a:ext cx="828675" cy="17463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6" name="Straight Connector 9224"/>
          <p:cNvCxnSpPr>
            <a:cxnSpLocks noChangeShapeType="1"/>
          </p:cNvCxnSpPr>
          <p:nvPr/>
        </p:nvCxnSpPr>
        <p:spPr bwMode="auto">
          <a:xfrm>
            <a:off x="3243264" y="5008563"/>
            <a:ext cx="1912937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7" name="Straight Connector 9226"/>
          <p:cNvCxnSpPr>
            <a:cxnSpLocks noChangeShapeType="1"/>
          </p:cNvCxnSpPr>
          <p:nvPr/>
        </p:nvCxnSpPr>
        <p:spPr bwMode="auto">
          <a:xfrm>
            <a:off x="6913564" y="5430838"/>
            <a:ext cx="1976437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8" name="Straight Connector 9228"/>
          <p:cNvCxnSpPr>
            <a:cxnSpLocks noChangeShapeType="1"/>
          </p:cNvCxnSpPr>
          <p:nvPr/>
        </p:nvCxnSpPr>
        <p:spPr bwMode="auto">
          <a:xfrm>
            <a:off x="7035800" y="4711700"/>
            <a:ext cx="18415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9" name="Straight Connector 9230"/>
          <p:cNvCxnSpPr>
            <a:cxnSpLocks noChangeShapeType="1"/>
          </p:cNvCxnSpPr>
          <p:nvPr/>
        </p:nvCxnSpPr>
        <p:spPr bwMode="auto">
          <a:xfrm flipV="1">
            <a:off x="6078539" y="3779838"/>
            <a:ext cx="1482725" cy="2587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70" name="Straight Connector 9232"/>
          <p:cNvCxnSpPr>
            <a:cxnSpLocks noChangeShapeType="1"/>
          </p:cNvCxnSpPr>
          <p:nvPr/>
        </p:nvCxnSpPr>
        <p:spPr bwMode="auto">
          <a:xfrm>
            <a:off x="7556500" y="3776663"/>
            <a:ext cx="13335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1" name="Text Box 31"/>
          <p:cNvSpPr txBox="1">
            <a:spLocks noChangeArrowheads="1"/>
          </p:cNvSpPr>
          <p:nvPr/>
        </p:nvSpPr>
        <p:spPr bwMode="auto">
          <a:xfrm>
            <a:off x="2946401" y="2066926"/>
            <a:ext cx="7334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Nostril</a:t>
            </a:r>
          </a:p>
        </p:txBody>
      </p:sp>
      <p:sp>
        <p:nvSpPr>
          <p:cNvPr id="23572" name="Text Box 31"/>
          <p:cNvSpPr txBox="1">
            <a:spLocks noChangeArrowheads="1"/>
          </p:cNvSpPr>
          <p:nvPr/>
        </p:nvSpPr>
        <p:spPr bwMode="auto">
          <a:xfrm>
            <a:off x="2962276" y="2584451"/>
            <a:ext cx="7334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Larynx</a:t>
            </a:r>
          </a:p>
        </p:txBody>
      </p:sp>
      <p:sp>
        <p:nvSpPr>
          <p:cNvPr id="23573" name="Text Box 31"/>
          <p:cNvSpPr txBox="1">
            <a:spLocks noChangeArrowheads="1"/>
          </p:cNvSpPr>
          <p:nvPr/>
        </p:nvSpPr>
        <p:spPr bwMode="auto">
          <a:xfrm>
            <a:off x="2047876" y="3400426"/>
            <a:ext cx="89852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Trachea</a:t>
            </a:r>
          </a:p>
        </p:txBody>
      </p:sp>
      <p:sp>
        <p:nvSpPr>
          <p:cNvPr id="23574" name="Text Box 31"/>
          <p:cNvSpPr txBox="1">
            <a:spLocks noChangeArrowheads="1"/>
          </p:cNvSpPr>
          <p:nvPr/>
        </p:nvSpPr>
        <p:spPr bwMode="auto">
          <a:xfrm>
            <a:off x="2051051" y="3870326"/>
            <a:ext cx="120332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Right main</a:t>
            </a:r>
          </a:p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(primary)</a:t>
            </a:r>
          </a:p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bronchus</a:t>
            </a:r>
          </a:p>
        </p:txBody>
      </p:sp>
      <p:sp>
        <p:nvSpPr>
          <p:cNvPr id="23575" name="Text Box 31"/>
          <p:cNvSpPr txBox="1">
            <a:spLocks noChangeArrowheads="1"/>
          </p:cNvSpPr>
          <p:nvPr/>
        </p:nvSpPr>
        <p:spPr bwMode="auto">
          <a:xfrm>
            <a:off x="2051051" y="4851401"/>
            <a:ext cx="1177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Right lung</a:t>
            </a:r>
          </a:p>
        </p:txBody>
      </p:sp>
      <p:sp>
        <p:nvSpPr>
          <p:cNvPr id="23576" name="Text Box 31"/>
          <p:cNvSpPr txBox="1">
            <a:spLocks noChangeArrowheads="1"/>
          </p:cNvSpPr>
          <p:nvPr/>
        </p:nvSpPr>
        <p:spPr bwMode="auto">
          <a:xfrm>
            <a:off x="8931275" y="5292726"/>
            <a:ext cx="1219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Diaphragm</a:t>
            </a:r>
          </a:p>
        </p:txBody>
      </p:sp>
      <p:sp>
        <p:nvSpPr>
          <p:cNvPr id="23577" name="Text Box 31"/>
          <p:cNvSpPr txBox="1">
            <a:spLocks noChangeArrowheads="1"/>
          </p:cNvSpPr>
          <p:nvPr/>
        </p:nvSpPr>
        <p:spPr bwMode="auto">
          <a:xfrm>
            <a:off x="8934451" y="3629026"/>
            <a:ext cx="1101725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Left main</a:t>
            </a:r>
          </a:p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(primary)</a:t>
            </a:r>
          </a:p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bronchus</a:t>
            </a:r>
          </a:p>
        </p:txBody>
      </p:sp>
      <p:sp>
        <p:nvSpPr>
          <p:cNvPr id="23578" name="Text Box 31"/>
          <p:cNvSpPr txBox="1">
            <a:spLocks noChangeArrowheads="1"/>
          </p:cNvSpPr>
          <p:nvPr/>
        </p:nvSpPr>
        <p:spPr bwMode="auto">
          <a:xfrm>
            <a:off x="8931276" y="4565651"/>
            <a:ext cx="10128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Left lung</a:t>
            </a:r>
          </a:p>
        </p:txBody>
      </p:sp>
      <p:sp>
        <p:nvSpPr>
          <p:cNvPr id="23579" name="Text Box 31"/>
          <p:cNvSpPr txBox="1">
            <a:spLocks noChangeArrowheads="1"/>
          </p:cNvSpPr>
          <p:nvPr/>
        </p:nvSpPr>
        <p:spPr bwMode="auto">
          <a:xfrm>
            <a:off x="6902451" y="1778001"/>
            <a:ext cx="1177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Oral cavity</a:t>
            </a:r>
          </a:p>
        </p:txBody>
      </p:sp>
      <p:sp>
        <p:nvSpPr>
          <p:cNvPr id="23580" name="Text Box 31"/>
          <p:cNvSpPr txBox="1">
            <a:spLocks noChangeArrowheads="1"/>
          </p:cNvSpPr>
          <p:nvPr/>
        </p:nvSpPr>
        <p:spPr bwMode="auto">
          <a:xfrm>
            <a:off x="6905626" y="2066926"/>
            <a:ext cx="9366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ea typeface="ＭＳ Ｐゴシック" panose="020B0600070205080204" pitchFamily="34" charset="-128"/>
              </a:rPr>
              <a:t>Pharynx</a:t>
            </a:r>
          </a:p>
        </p:txBody>
      </p:sp>
    </p:spTree>
    <p:extLst>
      <p:ext uri="{BB962C8B-B14F-4D97-AF65-F5344CB8AC3E}">
        <p14:creationId xmlns:p14="http://schemas.microsoft.com/office/powerpoint/2010/main" val="391155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Functions of the Respiratory System</a:t>
            </a:r>
          </a:p>
        </p:txBody>
      </p:sp>
      <p:sp>
        <p:nvSpPr>
          <p:cNvPr id="24580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Gas exchanges between the blood and external environment </a:t>
            </a:r>
          </a:p>
          <a:p>
            <a:pPr lvl="1" eaLnBrk="1" hangingPunct="1"/>
            <a:r>
              <a:rPr lang="en-US" altLang="en-US" smtClean="0"/>
              <a:t>Occur in the alveoli of the lungs</a:t>
            </a:r>
          </a:p>
          <a:p>
            <a:pPr eaLnBrk="1" hangingPunct="1"/>
            <a:r>
              <a:rPr lang="en-US" altLang="en-US" smtClean="0"/>
              <a:t>Passageways to the lungs purify, humidify, and warm the incoming air</a:t>
            </a:r>
          </a:p>
        </p:txBody>
      </p:sp>
    </p:spTree>
    <p:extLst>
      <p:ext uri="{BB962C8B-B14F-4D97-AF65-F5344CB8AC3E}">
        <p14:creationId xmlns:p14="http://schemas.microsoft.com/office/powerpoint/2010/main" val="3767907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The Nose</a:t>
            </a:r>
          </a:p>
        </p:txBody>
      </p:sp>
      <p:sp>
        <p:nvSpPr>
          <p:cNvPr id="25604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only externally visible part of the respiratory system</a:t>
            </a:r>
          </a:p>
          <a:p>
            <a:pPr eaLnBrk="1" hangingPunct="1"/>
            <a:r>
              <a:rPr lang="en-US" altLang="en-US" smtClean="0"/>
              <a:t>Air enters the nose through the external nostrils (nares)</a:t>
            </a:r>
          </a:p>
          <a:p>
            <a:pPr eaLnBrk="1" hangingPunct="1"/>
            <a:r>
              <a:rPr lang="en-US" altLang="en-US" smtClean="0"/>
              <a:t>Interior of the nose consists of a nasal cavity divided by a nasal septum</a:t>
            </a:r>
          </a:p>
        </p:txBody>
      </p:sp>
    </p:spTree>
    <p:extLst>
      <p:ext uri="{BB962C8B-B14F-4D97-AF65-F5344CB8AC3E}">
        <p14:creationId xmlns:p14="http://schemas.microsoft.com/office/powerpoint/2010/main" val="1910750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figure_13_02b_unlabel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593725"/>
            <a:ext cx="8547100" cy="567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544639" y="0"/>
            <a:ext cx="5648325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900" b="1">
                <a:latin typeface="Arial" panose="020B0604020202020204" pitchFamily="34" charset="0"/>
                <a:ea typeface="ＭＳ Ｐゴシック" panose="020B0600070205080204" pitchFamily="34" charset="-128"/>
              </a:rPr>
              <a:t>Figure 13.2b Basic anatomy of the upper respiratory tract, sagittal section.</a:t>
            </a:r>
          </a:p>
        </p:txBody>
      </p:sp>
      <p:cxnSp>
        <p:nvCxnSpPr>
          <p:cNvPr id="26628" name="Straight Connector 4"/>
          <p:cNvCxnSpPr>
            <a:cxnSpLocks noChangeShapeType="1"/>
          </p:cNvCxnSpPr>
          <p:nvPr/>
        </p:nvCxnSpPr>
        <p:spPr bwMode="auto">
          <a:xfrm>
            <a:off x="3495675" y="720725"/>
            <a:ext cx="5270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29" name="Straight Connector 6"/>
          <p:cNvCxnSpPr>
            <a:cxnSpLocks noChangeShapeType="1"/>
          </p:cNvCxnSpPr>
          <p:nvPr/>
        </p:nvCxnSpPr>
        <p:spPr bwMode="auto">
          <a:xfrm>
            <a:off x="4022725" y="723901"/>
            <a:ext cx="1517650" cy="5683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0" name="Straight Connector 8"/>
          <p:cNvCxnSpPr>
            <a:cxnSpLocks noChangeShapeType="1"/>
          </p:cNvCxnSpPr>
          <p:nvPr/>
        </p:nvCxnSpPr>
        <p:spPr bwMode="auto">
          <a:xfrm>
            <a:off x="3635376" y="1241425"/>
            <a:ext cx="2508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1" name="Straight Connector 10"/>
          <p:cNvCxnSpPr>
            <a:cxnSpLocks noChangeShapeType="1"/>
          </p:cNvCxnSpPr>
          <p:nvPr/>
        </p:nvCxnSpPr>
        <p:spPr bwMode="auto">
          <a:xfrm>
            <a:off x="3883026" y="1241426"/>
            <a:ext cx="1254125" cy="1809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2" name="Straight Connector 12"/>
          <p:cNvCxnSpPr>
            <a:cxnSpLocks noChangeShapeType="1"/>
          </p:cNvCxnSpPr>
          <p:nvPr/>
        </p:nvCxnSpPr>
        <p:spPr bwMode="auto">
          <a:xfrm>
            <a:off x="3416301" y="1539875"/>
            <a:ext cx="4222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3" name="Straight Connector 14"/>
          <p:cNvCxnSpPr>
            <a:cxnSpLocks noChangeShapeType="1"/>
          </p:cNvCxnSpPr>
          <p:nvPr/>
        </p:nvCxnSpPr>
        <p:spPr bwMode="auto">
          <a:xfrm>
            <a:off x="3838576" y="1539875"/>
            <a:ext cx="1317625" cy="5524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4" name="Left Bracket 15"/>
          <p:cNvSpPr>
            <a:spLocks/>
          </p:cNvSpPr>
          <p:nvPr/>
        </p:nvSpPr>
        <p:spPr bwMode="auto">
          <a:xfrm>
            <a:off x="5159375" y="1758950"/>
            <a:ext cx="63500" cy="641350"/>
          </a:xfrm>
          <a:prstGeom prst="leftBracket">
            <a:avLst>
              <a:gd name="adj" fmla="val 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 b="1">
              <a:solidFill>
                <a:srgbClr val="000000"/>
              </a:solidFill>
              <a:latin typeface="Times" panose="02020603050405020304" pitchFamily="18" charset="0"/>
              <a:ea typeface="ＭＳ Ｐゴシック" panose="020B0600070205080204" pitchFamily="34" charset="-128"/>
            </a:endParaRPr>
          </a:p>
        </p:txBody>
      </p:sp>
      <p:cxnSp>
        <p:nvCxnSpPr>
          <p:cNvPr id="26635" name="Straight Connector 17"/>
          <p:cNvCxnSpPr>
            <a:cxnSpLocks noChangeShapeType="1"/>
          </p:cNvCxnSpPr>
          <p:nvPr/>
        </p:nvCxnSpPr>
        <p:spPr bwMode="auto">
          <a:xfrm>
            <a:off x="3784601" y="2400300"/>
            <a:ext cx="1174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6" name="Straight Connector 19"/>
          <p:cNvCxnSpPr>
            <a:cxnSpLocks noChangeShapeType="1"/>
          </p:cNvCxnSpPr>
          <p:nvPr/>
        </p:nvCxnSpPr>
        <p:spPr bwMode="auto">
          <a:xfrm flipV="1">
            <a:off x="3902076" y="1943101"/>
            <a:ext cx="701675" cy="4603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7" name="Straight Connector 21"/>
          <p:cNvCxnSpPr>
            <a:cxnSpLocks noChangeShapeType="1"/>
          </p:cNvCxnSpPr>
          <p:nvPr/>
        </p:nvCxnSpPr>
        <p:spPr bwMode="auto">
          <a:xfrm>
            <a:off x="3159126" y="2670175"/>
            <a:ext cx="6508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8" name="Straight Connector 25"/>
          <p:cNvCxnSpPr>
            <a:cxnSpLocks noChangeShapeType="1"/>
          </p:cNvCxnSpPr>
          <p:nvPr/>
        </p:nvCxnSpPr>
        <p:spPr bwMode="auto">
          <a:xfrm flipV="1">
            <a:off x="3810001" y="2117726"/>
            <a:ext cx="1019175" cy="5492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9" name="Straight Connector 27"/>
          <p:cNvCxnSpPr>
            <a:cxnSpLocks noChangeShapeType="1"/>
          </p:cNvCxnSpPr>
          <p:nvPr/>
        </p:nvCxnSpPr>
        <p:spPr bwMode="auto">
          <a:xfrm>
            <a:off x="2609850" y="3397250"/>
            <a:ext cx="9652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0" name="Straight Connector 29"/>
          <p:cNvCxnSpPr>
            <a:cxnSpLocks noChangeShapeType="1"/>
          </p:cNvCxnSpPr>
          <p:nvPr/>
        </p:nvCxnSpPr>
        <p:spPr bwMode="auto">
          <a:xfrm flipV="1">
            <a:off x="3571875" y="2879725"/>
            <a:ext cx="1263650" cy="5143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1" name="Straight Connector 9215"/>
          <p:cNvCxnSpPr>
            <a:cxnSpLocks noChangeShapeType="1"/>
          </p:cNvCxnSpPr>
          <p:nvPr/>
        </p:nvCxnSpPr>
        <p:spPr bwMode="auto">
          <a:xfrm>
            <a:off x="3451225" y="4035425"/>
            <a:ext cx="3937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2" name="Straight Connector 9218"/>
          <p:cNvCxnSpPr>
            <a:cxnSpLocks noChangeShapeType="1"/>
          </p:cNvCxnSpPr>
          <p:nvPr/>
        </p:nvCxnSpPr>
        <p:spPr bwMode="auto">
          <a:xfrm flipV="1">
            <a:off x="3841750" y="3152776"/>
            <a:ext cx="1003300" cy="8794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3" name="Straight Connector 9220"/>
          <p:cNvCxnSpPr>
            <a:cxnSpLocks noChangeShapeType="1"/>
          </p:cNvCxnSpPr>
          <p:nvPr/>
        </p:nvCxnSpPr>
        <p:spPr bwMode="auto">
          <a:xfrm>
            <a:off x="3390901" y="4286250"/>
            <a:ext cx="4476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4" name="Straight Connector 9222"/>
          <p:cNvCxnSpPr>
            <a:cxnSpLocks noChangeShapeType="1"/>
          </p:cNvCxnSpPr>
          <p:nvPr/>
        </p:nvCxnSpPr>
        <p:spPr bwMode="auto">
          <a:xfrm flipV="1">
            <a:off x="3832225" y="3590925"/>
            <a:ext cx="1257300" cy="6985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5" name="Straight Connector 9224"/>
          <p:cNvCxnSpPr>
            <a:cxnSpLocks noChangeShapeType="1"/>
          </p:cNvCxnSpPr>
          <p:nvPr/>
        </p:nvCxnSpPr>
        <p:spPr bwMode="auto">
          <a:xfrm>
            <a:off x="3733800" y="4702175"/>
            <a:ext cx="1651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6" name="Straight Connector 9226"/>
          <p:cNvCxnSpPr>
            <a:cxnSpLocks noChangeShapeType="1"/>
          </p:cNvCxnSpPr>
          <p:nvPr/>
        </p:nvCxnSpPr>
        <p:spPr bwMode="auto">
          <a:xfrm flipV="1">
            <a:off x="3898900" y="4375151"/>
            <a:ext cx="876300" cy="3270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7" name="Straight Connector 9230"/>
          <p:cNvCxnSpPr>
            <a:cxnSpLocks noChangeShapeType="1"/>
          </p:cNvCxnSpPr>
          <p:nvPr/>
        </p:nvCxnSpPr>
        <p:spPr bwMode="auto">
          <a:xfrm>
            <a:off x="3038476" y="5130800"/>
            <a:ext cx="14319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8" name="Straight Connector 9232"/>
          <p:cNvCxnSpPr>
            <a:cxnSpLocks noChangeShapeType="1"/>
          </p:cNvCxnSpPr>
          <p:nvPr/>
        </p:nvCxnSpPr>
        <p:spPr bwMode="auto">
          <a:xfrm>
            <a:off x="2711451" y="5483225"/>
            <a:ext cx="19843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9" name="Straight Connector 9234"/>
          <p:cNvCxnSpPr>
            <a:cxnSpLocks noChangeShapeType="1"/>
          </p:cNvCxnSpPr>
          <p:nvPr/>
        </p:nvCxnSpPr>
        <p:spPr bwMode="auto">
          <a:xfrm>
            <a:off x="4635501" y="5140325"/>
            <a:ext cx="892175" cy="5588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0" name="Straight Connector 9238"/>
          <p:cNvCxnSpPr>
            <a:cxnSpLocks noChangeShapeType="1"/>
          </p:cNvCxnSpPr>
          <p:nvPr/>
        </p:nvCxnSpPr>
        <p:spPr bwMode="auto">
          <a:xfrm>
            <a:off x="5114926" y="5216526"/>
            <a:ext cx="415925" cy="4857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1" name="Straight Connector 9240"/>
          <p:cNvCxnSpPr>
            <a:cxnSpLocks noChangeShapeType="1"/>
          </p:cNvCxnSpPr>
          <p:nvPr/>
        </p:nvCxnSpPr>
        <p:spPr bwMode="auto">
          <a:xfrm>
            <a:off x="5527676" y="5699125"/>
            <a:ext cx="3016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2" name="Straight Connector 9242"/>
          <p:cNvCxnSpPr>
            <a:cxnSpLocks noChangeShapeType="1"/>
          </p:cNvCxnSpPr>
          <p:nvPr/>
        </p:nvCxnSpPr>
        <p:spPr bwMode="auto">
          <a:xfrm>
            <a:off x="5022850" y="4645025"/>
            <a:ext cx="508000" cy="7937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3" name="Straight Connector 9244"/>
          <p:cNvCxnSpPr>
            <a:cxnSpLocks noChangeShapeType="1"/>
          </p:cNvCxnSpPr>
          <p:nvPr/>
        </p:nvCxnSpPr>
        <p:spPr bwMode="auto">
          <a:xfrm>
            <a:off x="5527675" y="5435600"/>
            <a:ext cx="2984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4" name="Straight Connector 9246"/>
          <p:cNvCxnSpPr>
            <a:cxnSpLocks noChangeShapeType="1"/>
          </p:cNvCxnSpPr>
          <p:nvPr/>
        </p:nvCxnSpPr>
        <p:spPr bwMode="auto">
          <a:xfrm>
            <a:off x="5302250" y="4857751"/>
            <a:ext cx="228600" cy="3397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5" name="Straight Connector 9248"/>
          <p:cNvCxnSpPr>
            <a:cxnSpLocks noChangeShapeType="1"/>
          </p:cNvCxnSpPr>
          <p:nvPr/>
        </p:nvCxnSpPr>
        <p:spPr bwMode="auto">
          <a:xfrm>
            <a:off x="5530850" y="5197475"/>
            <a:ext cx="2984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6" name="Straight Connector 9250"/>
          <p:cNvCxnSpPr>
            <a:cxnSpLocks noChangeShapeType="1"/>
          </p:cNvCxnSpPr>
          <p:nvPr/>
        </p:nvCxnSpPr>
        <p:spPr bwMode="auto">
          <a:xfrm>
            <a:off x="5137151" y="4267201"/>
            <a:ext cx="390525" cy="6572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7" name="Straight Connector 9252"/>
          <p:cNvCxnSpPr>
            <a:cxnSpLocks noChangeShapeType="1"/>
          </p:cNvCxnSpPr>
          <p:nvPr/>
        </p:nvCxnSpPr>
        <p:spPr bwMode="auto">
          <a:xfrm>
            <a:off x="5524501" y="4924425"/>
            <a:ext cx="3079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8" name="Straight Connector 9254"/>
          <p:cNvCxnSpPr>
            <a:cxnSpLocks noChangeShapeType="1"/>
          </p:cNvCxnSpPr>
          <p:nvPr/>
        </p:nvCxnSpPr>
        <p:spPr bwMode="auto">
          <a:xfrm>
            <a:off x="5568951" y="4130675"/>
            <a:ext cx="1546225" cy="3937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9" name="Straight Connector 9256"/>
          <p:cNvCxnSpPr>
            <a:cxnSpLocks noChangeShapeType="1"/>
          </p:cNvCxnSpPr>
          <p:nvPr/>
        </p:nvCxnSpPr>
        <p:spPr bwMode="auto">
          <a:xfrm>
            <a:off x="7108825" y="4521200"/>
            <a:ext cx="2476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0" name="Straight Connector 9258"/>
          <p:cNvCxnSpPr>
            <a:cxnSpLocks noChangeShapeType="1"/>
          </p:cNvCxnSpPr>
          <p:nvPr/>
        </p:nvCxnSpPr>
        <p:spPr bwMode="auto">
          <a:xfrm>
            <a:off x="5861051" y="3371850"/>
            <a:ext cx="1273175" cy="7302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1" name="Straight Connector 9260"/>
          <p:cNvCxnSpPr>
            <a:cxnSpLocks noChangeShapeType="1"/>
          </p:cNvCxnSpPr>
          <p:nvPr/>
        </p:nvCxnSpPr>
        <p:spPr bwMode="auto">
          <a:xfrm>
            <a:off x="7131050" y="4098925"/>
            <a:ext cx="2222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2" name="Straight Connector 9262"/>
          <p:cNvCxnSpPr>
            <a:cxnSpLocks noChangeShapeType="1"/>
          </p:cNvCxnSpPr>
          <p:nvPr/>
        </p:nvCxnSpPr>
        <p:spPr bwMode="auto">
          <a:xfrm>
            <a:off x="4981576" y="2660651"/>
            <a:ext cx="2124075" cy="10890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3" name="Straight Connector 9264"/>
          <p:cNvCxnSpPr>
            <a:cxnSpLocks noChangeShapeType="1"/>
          </p:cNvCxnSpPr>
          <p:nvPr/>
        </p:nvCxnSpPr>
        <p:spPr bwMode="auto">
          <a:xfrm>
            <a:off x="7099301" y="3749675"/>
            <a:ext cx="2635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4" name="Straight Connector 9266"/>
          <p:cNvCxnSpPr>
            <a:cxnSpLocks noChangeShapeType="1"/>
          </p:cNvCxnSpPr>
          <p:nvPr/>
        </p:nvCxnSpPr>
        <p:spPr bwMode="auto">
          <a:xfrm>
            <a:off x="6607176" y="2632075"/>
            <a:ext cx="498475" cy="863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5" name="Straight Connector 9268"/>
          <p:cNvCxnSpPr>
            <a:cxnSpLocks noChangeShapeType="1"/>
          </p:cNvCxnSpPr>
          <p:nvPr/>
        </p:nvCxnSpPr>
        <p:spPr bwMode="auto">
          <a:xfrm>
            <a:off x="7105651" y="3495675"/>
            <a:ext cx="2508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6" name="Straight Connector 9270"/>
          <p:cNvCxnSpPr>
            <a:cxnSpLocks noChangeShapeType="1"/>
          </p:cNvCxnSpPr>
          <p:nvPr/>
        </p:nvCxnSpPr>
        <p:spPr bwMode="auto">
          <a:xfrm>
            <a:off x="6994526" y="2470151"/>
            <a:ext cx="282575" cy="6191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7" name="Straight Connector 9272"/>
          <p:cNvCxnSpPr>
            <a:cxnSpLocks noChangeShapeType="1"/>
          </p:cNvCxnSpPr>
          <p:nvPr/>
        </p:nvCxnSpPr>
        <p:spPr bwMode="auto">
          <a:xfrm>
            <a:off x="7280275" y="3089275"/>
            <a:ext cx="2984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8" name="Straight Connector 9274"/>
          <p:cNvCxnSpPr>
            <a:cxnSpLocks noChangeShapeType="1"/>
          </p:cNvCxnSpPr>
          <p:nvPr/>
        </p:nvCxnSpPr>
        <p:spPr bwMode="auto">
          <a:xfrm>
            <a:off x="7013575" y="2339975"/>
            <a:ext cx="330200" cy="482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9" name="Straight Connector 9276"/>
          <p:cNvCxnSpPr>
            <a:cxnSpLocks noChangeShapeType="1"/>
          </p:cNvCxnSpPr>
          <p:nvPr/>
        </p:nvCxnSpPr>
        <p:spPr bwMode="auto">
          <a:xfrm>
            <a:off x="7343775" y="2819400"/>
            <a:ext cx="2286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0" name="Straight Connector 9278"/>
          <p:cNvCxnSpPr>
            <a:cxnSpLocks noChangeShapeType="1"/>
          </p:cNvCxnSpPr>
          <p:nvPr/>
        </p:nvCxnSpPr>
        <p:spPr bwMode="auto">
          <a:xfrm>
            <a:off x="5695950" y="1539875"/>
            <a:ext cx="730250" cy="4889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1" name="Straight Connector 9280"/>
          <p:cNvCxnSpPr>
            <a:cxnSpLocks noChangeShapeType="1"/>
          </p:cNvCxnSpPr>
          <p:nvPr/>
        </p:nvCxnSpPr>
        <p:spPr bwMode="auto">
          <a:xfrm>
            <a:off x="5797550" y="1993900"/>
            <a:ext cx="628650" cy="381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2" name="Straight Connector 9282"/>
          <p:cNvCxnSpPr>
            <a:cxnSpLocks noChangeShapeType="1"/>
          </p:cNvCxnSpPr>
          <p:nvPr/>
        </p:nvCxnSpPr>
        <p:spPr bwMode="auto">
          <a:xfrm flipV="1">
            <a:off x="5899150" y="2032001"/>
            <a:ext cx="527050" cy="2889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3" name="Straight Connector 9284"/>
          <p:cNvCxnSpPr>
            <a:cxnSpLocks noChangeShapeType="1"/>
          </p:cNvCxnSpPr>
          <p:nvPr/>
        </p:nvCxnSpPr>
        <p:spPr bwMode="auto">
          <a:xfrm>
            <a:off x="6423025" y="2025650"/>
            <a:ext cx="939800" cy="2857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4" name="Straight Connector 9286"/>
          <p:cNvCxnSpPr>
            <a:cxnSpLocks noChangeShapeType="1"/>
          </p:cNvCxnSpPr>
          <p:nvPr/>
        </p:nvCxnSpPr>
        <p:spPr bwMode="auto">
          <a:xfrm>
            <a:off x="7359650" y="2311400"/>
            <a:ext cx="2095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5" name="Straight Connector 9288"/>
          <p:cNvCxnSpPr>
            <a:cxnSpLocks noChangeShapeType="1"/>
          </p:cNvCxnSpPr>
          <p:nvPr/>
        </p:nvCxnSpPr>
        <p:spPr bwMode="auto">
          <a:xfrm flipH="1" flipV="1">
            <a:off x="5556250" y="1393826"/>
            <a:ext cx="76200" cy="7778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6" name="Straight Connector 9290"/>
          <p:cNvCxnSpPr>
            <a:cxnSpLocks noChangeShapeType="1"/>
          </p:cNvCxnSpPr>
          <p:nvPr/>
        </p:nvCxnSpPr>
        <p:spPr bwMode="auto">
          <a:xfrm flipV="1">
            <a:off x="5467351" y="1390651"/>
            <a:ext cx="85725" cy="4286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7" name="Straight Connector 9292"/>
          <p:cNvCxnSpPr>
            <a:cxnSpLocks noChangeShapeType="1"/>
          </p:cNvCxnSpPr>
          <p:nvPr/>
        </p:nvCxnSpPr>
        <p:spPr bwMode="auto">
          <a:xfrm flipV="1">
            <a:off x="5461001" y="1387476"/>
            <a:ext cx="92075" cy="1428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8" name="Straight Connector 9294"/>
          <p:cNvCxnSpPr>
            <a:cxnSpLocks noChangeShapeType="1"/>
          </p:cNvCxnSpPr>
          <p:nvPr/>
        </p:nvCxnSpPr>
        <p:spPr bwMode="auto">
          <a:xfrm>
            <a:off x="5549900" y="1384301"/>
            <a:ext cx="1784350" cy="4222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9" name="Straight Connector 9296"/>
          <p:cNvCxnSpPr>
            <a:cxnSpLocks noChangeShapeType="1"/>
          </p:cNvCxnSpPr>
          <p:nvPr/>
        </p:nvCxnSpPr>
        <p:spPr bwMode="auto">
          <a:xfrm>
            <a:off x="7331075" y="1806575"/>
            <a:ext cx="24765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0" name="Straight Connector 9298"/>
          <p:cNvCxnSpPr>
            <a:cxnSpLocks noChangeShapeType="1"/>
          </p:cNvCxnSpPr>
          <p:nvPr/>
        </p:nvCxnSpPr>
        <p:spPr bwMode="auto">
          <a:xfrm>
            <a:off x="6432550" y="1130300"/>
            <a:ext cx="10541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 Box 31"/>
          <p:cNvSpPr txBox="1">
            <a:spLocks noChangeArrowheads="1"/>
          </p:cNvSpPr>
          <p:nvPr/>
        </p:nvSpPr>
        <p:spPr bwMode="auto">
          <a:xfrm>
            <a:off x="7635876" y="1403350"/>
            <a:ext cx="1458913" cy="2667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>
                <a:solidFill>
                  <a:srgbClr val="000000"/>
                </a:solidFill>
                <a:latin typeface="Arial Black"/>
                <a:cs typeface="Arial Black"/>
              </a:rPr>
              <a:t>Nasal cavity</a:t>
            </a:r>
          </a:p>
        </p:txBody>
      </p:sp>
      <p:sp>
        <p:nvSpPr>
          <p:cNvPr id="59" name="Text Box 31"/>
          <p:cNvSpPr txBox="1">
            <a:spLocks noChangeArrowheads="1"/>
          </p:cNvSpPr>
          <p:nvPr/>
        </p:nvSpPr>
        <p:spPr bwMode="auto">
          <a:xfrm>
            <a:off x="1863726" y="2000251"/>
            <a:ext cx="1533525" cy="2571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 err="1">
                <a:solidFill>
                  <a:srgbClr val="000000"/>
                </a:solidFill>
                <a:latin typeface="Arial Black"/>
                <a:cs typeface="Arial Black"/>
              </a:rPr>
              <a:t>Nasopharynx</a:t>
            </a:r>
            <a:endParaRPr lang="en-US" sz="1650" b="0" dirty="0">
              <a:solidFill>
                <a:srgbClr val="000000"/>
              </a:solidFill>
              <a:latin typeface="Arial Black"/>
              <a:cs typeface="Arial Black"/>
            </a:endParaRPr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1866901" y="3629025"/>
            <a:ext cx="1458913" cy="2667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>
                <a:solidFill>
                  <a:srgbClr val="000000"/>
                </a:solidFill>
                <a:latin typeface="Arial Black"/>
                <a:cs typeface="Arial Black"/>
              </a:rPr>
              <a:t>Oropharynx</a:t>
            </a:r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1863726" y="4578351"/>
            <a:ext cx="1889125" cy="2952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>
                <a:solidFill>
                  <a:srgbClr val="000000"/>
                </a:solidFill>
                <a:latin typeface="Arial Black"/>
                <a:cs typeface="Arial Black"/>
              </a:rPr>
              <a:t>Laryngopharynx</a:t>
            </a:r>
          </a:p>
        </p:txBody>
      </p:sp>
      <p:sp>
        <p:nvSpPr>
          <p:cNvPr id="62" name="Text Box 31"/>
          <p:cNvSpPr txBox="1">
            <a:spLocks noChangeArrowheads="1"/>
          </p:cNvSpPr>
          <p:nvPr/>
        </p:nvSpPr>
        <p:spPr bwMode="auto">
          <a:xfrm>
            <a:off x="5902325" y="4533900"/>
            <a:ext cx="884238" cy="2667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>
                <a:solidFill>
                  <a:srgbClr val="000000"/>
                </a:solidFill>
                <a:latin typeface="Arial Black"/>
                <a:cs typeface="Arial Black"/>
              </a:rPr>
              <a:t>Larynx</a:t>
            </a:r>
          </a:p>
        </p:txBody>
      </p:sp>
      <p:sp>
        <p:nvSpPr>
          <p:cNvPr id="63" name="Text Box 31"/>
          <p:cNvSpPr txBox="1">
            <a:spLocks noChangeArrowheads="1"/>
          </p:cNvSpPr>
          <p:nvPr/>
        </p:nvSpPr>
        <p:spPr bwMode="auto">
          <a:xfrm>
            <a:off x="1857376" y="5972175"/>
            <a:ext cx="327025" cy="2667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>
                <a:solidFill>
                  <a:srgbClr val="000000"/>
                </a:solidFill>
                <a:latin typeface="Arial Black"/>
                <a:cs typeface="Arial Black"/>
              </a:rPr>
              <a:t>(b)</a:t>
            </a:r>
          </a:p>
        </p:txBody>
      </p:sp>
      <p:sp>
        <p:nvSpPr>
          <p:cNvPr id="64" name="Text Box 31"/>
          <p:cNvSpPr txBox="1">
            <a:spLocks noChangeArrowheads="1"/>
          </p:cNvSpPr>
          <p:nvPr/>
        </p:nvSpPr>
        <p:spPr bwMode="auto">
          <a:xfrm>
            <a:off x="2228851" y="5972176"/>
            <a:ext cx="54832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b="0" dirty="0">
                <a:solidFill>
                  <a:srgbClr val="000000"/>
                </a:solidFill>
                <a:latin typeface="Arial Black"/>
                <a:cs typeface="Arial Black"/>
              </a:rPr>
              <a:t>Detailed anatomy of the upper respiratory tract</a:t>
            </a:r>
          </a:p>
        </p:txBody>
      </p:sp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1879600" y="584201"/>
            <a:ext cx="1633538" cy="47466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Cribriform plate</a:t>
            </a:r>
          </a:p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of </a:t>
            </a:r>
            <a:r>
              <a:rPr lang="en-US" sz="1650" dirty="0" err="1">
                <a:solidFill>
                  <a:srgbClr val="000000"/>
                </a:solidFill>
                <a:latin typeface="Arial"/>
                <a:cs typeface="Arial"/>
              </a:rPr>
              <a:t>ethmoid</a:t>
            </a: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 bone</a:t>
            </a:r>
          </a:p>
        </p:txBody>
      </p:sp>
      <p:sp>
        <p:nvSpPr>
          <p:cNvPr id="66" name="Text Box 31"/>
          <p:cNvSpPr txBox="1">
            <a:spLocks noChangeArrowheads="1"/>
          </p:cNvSpPr>
          <p:nvPr/>
        </p:nvSpPr>
        <p:spPr bwMode="auto">
          <a:xfrm>
            <a:off x="1866901" y="1098551"/>
            <a:ext cx="1755775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 err="1">
                <a:solidFill>
                  <a:srgbClr val="000000"/>
                </a:solidFill>
                <a:latin typeface="Arial"/>
                <a:cs typeface="Arial"/>
              </a:rPr>
              <a:t>Sphenoidal</a:t>
            </a: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 sinus</a:t>
            </a:r>
          </a:p>
        </p:txBody>
      </p:sp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1870075" y="1409700"/>
            <a:ext cx="1517650" cy="4889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Posterior nasal</a:t>
            </a:r>
          </a:p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aperture</a:t>
            </a:r>
          </a:p>
        </p:txBody>
      </p:sp>
      <p:sp>
        <p:nvSpPr>
          <p:cNvPr id="68" name="Text Box 31"/>
          <p:cNvSpPr txBox="1">
            <a:spLocks noChangeArrowheads="1"/>
          </p:cNvSpPr>
          <p:nvPr/>
        </p:nvSpPr>
        <p:spPr bwMode="auto">
          <a:xfrm>
            <a:off x="7553325" y="990600"/>
            <a:ext cx="1371600" cy="228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Frontal sinus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1854200" y="2270126"/>
            <a:ext cx="1893888" cy="2778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Pharyngeal tonsil</a:t>
            </a:r>
          </a:p>
        </p:txBody>
      </p: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1854201" y="2530476"/>
            <a:ext cx="1998663" cy="7207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Opening of</a:t>
            </a:r>
          </a:p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sz="1650" dirty="0" err="1">
                <a:solidFill>
                  <a:srgbClr val="000000"/>
                </a:solidFill>
                <a:latin typeface="Arial"/>
                <a:cs typeface="Arial"/>
              </a:rPr>
              <a:t>pharyngotympanic</a:t>
            </a:r>
            <a:endParaRPr lang="en-US" sz="1650" dirty="0">
              <a:solidFill>
                <a:srgbClr val="000000"/>
              </a:solidFill>
              <a:latin typeface="Arial"/>
              <a:cs typeface="Arial"/>
            </a:endParaRPr>
          </a:p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   tube</a:t>
            </a:r>
          </a:p>
        </p:txBody>
      </p:sp>
      <p:sp>
        <p:nvSpPr>
          <p:cNvPr id="71" name="Text Box 31"/>
          <p:cNvSpPr txBox="1">
            <a:spLocks noChangeArrowheads="1"/>
          </p:cNvSpPr>
          <p:nvPr/>
        </p:nvSpPr>
        <p:spPr bwMode="auto">
          <a:xfrm>
            <a:off x="1857375" y="3260726"/>
            <a:ext cx="723900" cy="24606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Uvula</a:t>
            </a:r>
          </a:p>
        </p:txBody>
      </p:sp>
      <p:sp>
        <p:nvSpPr>
          <p:cNvPr id="72" name="Text Box 31"/>
          <p:cNvSpPr txBox="1">
            <a:spLocks noChangeArrowheads="1"/>
          </p:cNvSpPr>
          <p:nvPr/>
        </p:nvSpPr>
        <p:spPr bwMode="auto">
          <a:xfrm>
            <a:off x="1860550" y="3902075"/>
            <a:ext cx="1563688" cy="2619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Palatine tonsil</a:t>
            </a:r>
          </a:p>
        </p:txBody>
      </p:sp>
      <p:sp>
        <p:nvSpPr>
          <p:cNvPr id="73" name="Text Box 31"/>
          <p:cNvSpPr txBox="1">
            <a:spLocks noChangeArrowheads="1"/>
          </p:cNvSpPr>
          <p:nvPr/>
        </p:nvSpPr>
        <p:spPr bwMode="auto">
          <a:xfrm>
            <a:off x="1860550" y="4152900"/>
            <a:ext cx="1563688" cy="2619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Lingual tonsil</a:t>
            </a:r>
          </a:p>
        </p:txBody>
      </p:sp>
      <p:sp>
        <p:nvSpPr>
          <p:cNvPr id="74" name="Text Box 31"/>
          <p:cNvSpPr txBox="1">
            <a:spLocks noChangeArrowheads="1"/>
          </p:cNvSpPr>
          <p:nvPr/>
        </p:nvSpPr>
        <p:spPr bwMode="auto">
          <a:xfrm>
            <a:off x="1876425" y="4987926"/>
            <a:ext cx="1231900" cy="24606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Esophagus</a:t>
            </a:r>
          </a:p>
        </p:txBody>
      </p:sp>
      <p:sp>
        <p:nvSpPr>
          <p:cNvPr id="75" name="Text Box 31"/>
          <p:cNvSpPr txBox="1">
            <a:spLocks noChangeArrowheads="1"/>
          </p:cNvSpPr>
          <p:nvPr/>
        </p:nvSpPr>
        <p:spPr bwMode="auto">
          <a:xfrm>
            <a:off x="1876426" y="5349875"/>
            <a:ext cx="866775" cy="228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Trachea</a:t>
            </a:r>
          </a:p>
        </p:txBody>
      </p:sp>
      <p:sp>
        <p:nvSpPr>
          <p:cNvPr id="76" name="Text Box 31"/>
          <p:cNvSpPr txBox="1">
            <a:spLocks noChangeArrowheads="1"/>
          </p:cNvSpPr>
          <p:nvPr/>
        </p:nvSpPr>
        <p:spPr bwMode="auto">
          <a:xfrm>
            <a:off x="7629525" y="1666876"/>
            <a:ext cx="2643188" cy="5238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Nasal conchae (superior,</a:t>
            </a:r>
          </a:p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   middle and inferior)</a:t>
            </a:r>
          </a:p>
        </p:txBody>
      </p:sp>
      <p:sp>
        <p:nvSpPr>
          <p:cNvPr id="77" name="Text Box 31"/>
          <p:cNvSpPr txBox="1">
            <a:spLocks noChangeArrowheads="1"/>
          </p:cNvSpPr>
          <p:nvPr/>
        </p:nvSpPr>
        <p:spPr bwMode="auto">
          <a:xfrm>
            <a:off x="7623175" y="2171700"/>
            <a:ext cx="2713038" cy="5397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Nasal meatuses (superior,</a:t>
            </a:r>
          </a:p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   middle, and inferior)</a:t>
            </a:r>
          </a:p>
        </p:txBody>
      </p:sp>
      <p:sp>
        <p:nvSpPr>
          <p:cNvPr id="78" name="Text Box 31"/>
          <p:cNvSpPr txBox="1">
            <a:spLocks noChangeArrowheads="1"/>
          </p:cNvSpPr>
          <p:nvPr/>
        </p:nvSpPr>
        <p:spPr bwMode="auto">
          <a:xfrm>
            <a:off x="7626350" y="2676525"/>
            <a:ext cx="1633538" cy="2619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Nasal vestibule</a:t>
            </a:r>
          </a:p>
        </p:txBody>
      </p:sp>
      <p:sp>
        <p:nvSpPr>
          <p:cNvPr id="79" name="Text Box 31"/>
          <p:cNvSpPr txBox="1">
            <a:spLocks noChangeArrowheads="1"/>
          </p:cNvSpPr>
          <p:nvPr/>
        </p:nvSpPr>
        <p:spPr bwMode="auto">
          <a:xfrm>
            <a:off x="7626351" y="2933701"/>
            <a:ext cx="796925" cy="2778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Nostril</a:t>
            </a:r>
          </a:p>
        </p:txBody>
      </p:sp>
      <p:sp>
        <p:nvSpPr>
          <p:cNvPr id="80" name="Text Box 31"/>
          <p:cNvSpPr txBox="1">
            <a:spLocks noChangeArrowheads="1"/>
          </p:cNvSpPr>
          <p:nvPr/>
        </p:nvSpPr>
        <p:spPr bwMode="auto">
          <a:xfrm>
            <a:off x="7410451" y="3359151"/>
            <a:ext cx="1146175" cy="2778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Hard palate</a:t>
            </a:r>
          </a:p>
        </p:txBody>
      </p:sp>
      <p:sp>
        <p:nvSpPr>
          <p:cNvPr id="81" name="Text Box 31"/>
          <p:cNvSpPr txBox="1">
            <a:spLocks noChangeArrowheads="1"/>
          </p:cNvSpPr>
          <p:nvPr/>
        </p:nvSpPr>
        <p:spPr bwMode="auto">
          <a:xfrm>
            <a:off x="7407276" y="3613151"/>
            <a:ext cx="1146175" cy="2778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Soft palate</a:t>
            </a:r>
          </a:p>
        </p:txBody>
      </p:sp>
      <p:sp>
        <p:nvSpPr>
          <p:cNvPr id="82" name="Text Box 31"/>
          <p:cNvSpPr txBox="1">
            <a:spLocks noChangeArrowheads="1"/>
          </p:cNvSpPr>
          <p:nvPr/>
        </p:nvSpPr>
        <p:spPr bwMode="auto">
          <a:xfrm>
            <a:off x="7410450" y="3968750"/>
            <a:ext cx="749300" cy="279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Tongue</a:t>
            </a:r>
          </a:p>
        </p:txBody>
      </p:sp>
      <p:sp>
        <p:nvSpPr>
          <p:cNvPr id="83" name="Text Box 31"/>
          <p:cNvSpPr txBox="1">
            <a:spLocks noChangeArrowheads="1"/>
          </p:cNvSpPr>
          <p:nvPr/>
        </p:nvSpPr>
        <p:spPr bwMode="auto">
          <a:xfrm>
            <a:off x="7407276" y="4397376"/>
            <a:ext cx="1146175" cy="2952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Hyoid bone</a:t>
            </a:r>
          </a:p>
        </p:txBody>
      </p:sp>
      <p:sp>
        <p:nvSpPr>
          <p:cNvPr id="84" name="Text Box 31"/>
          <p:cNvSpPr txBox="1">
            <a:spLocks noChangeArrowheads="1"/>
          </p:cNvSpPr>
          <p:nvPr/>
        </p:nvSpPr>
        <p:spPr bwMode="auto">
          <a:xfrm>
            <a:off x="5895976" y="4794250"/>
            <a:ext cx="1076325" cy="2619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Epiglottis</a:t>
            </a:r>
          </a:p>
        </p:txBody>
      </p:sp>
      <p:sp>
        <p:nvSpPr>
          <p:cNvPr id="85" name="Text Box 31"/>
          <p:cNvSpPr txBox="1">
            <a:spLocks noChangeArrowheads="1"/>
          </p:cNvSpPr>
          <p:nvPr/>
        </p:nvSpPr>
        <p:spPr bwMode="auto">
          <a:xfrm>
            <a:off x="5892801" y="5048250"/>
            <a:ext cx="1851025" cy="3175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Thyroid cartilage</a:t>
            </a:r>
          </a:p>
        </p:txBody>
      </p:sp>
      <p:sp>
        <p:nvSpPr>
          <p:cNvPr id="86" name="Text Box 31"/>
          <p:cNvSpPr txBox="1">
            <a:spLocks noChangeArrowheads="1"/>
          </p:cNvSpPr>
          <p:nvPr/>
        </p:nvSpPr>
        <p:spPr bwMode="auto">
          <a:xfrm>
            <a:off x="5892800" y="5311775"/>
            <a:ext cx="1111250" cy="2619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Vocal fold</a:t>
            </a:r>
          </a:p>
        </p:txBody>
      </p:sp>
      <p:sp>
        <p:nvSpPr>
          <p:cNvPr id="87" name="Text Box 31"/>
          <p:cNvSpPr txBox="1">
            <a:spLocks noChangeArrowheads="1"/>
          </p:cNvSpPr>
          <p:nvPr/>
        </p:nvSpPr>
        <p:spPr bwMode="auto">
          <a:xfrm>
            <a:off x="5892800" y="5578476"/>
            <a:ext cx="1773238" cy="24606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marL="177800" indent="-177800" eaLnBrk="0" hangingPunct="0">
              <a:buFont typeface="Arial"/>
              <a:buChar char="•"/>
              <a:defRPr/>
            </a:pPr>
            <a:r>
              <a:rPr lang="en-US" sz="1650" dirty="0">
                <a:solidFill>
                  <a:srgbClr val="000000"/>
                </a:solidFill>
                <a:latin typeface="Arial"/>
                <a:cs typeface="Arial"/>
              </a:rPr>
              <a:t>Cricoid cartilage</a:t>
            </a:r>
          </a:p>
        </p:txBody>
      </p:sp>
    </p:spTree>
    <p:extLst>
      <p:ext uri="{BB962C8B-B14F-4D97-AF65-F5344CB8AC3E}">
        <p14:creationId xmlns:p14="http://schemas.microsoft.com/office/powerpoint/2010/main" val="291941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The Nose</a:t>
            </a:r>
          </a:p>
        </p:txBody>
      </p:sp>
      <p:sp>
        <p:nvSpPr>
          <p:cNvPr id="27652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Olfactory receptors are located in the mucosa on the superior surface</a:t>
            </a:r>
          </a:p>
          <a:p>
            <a:pPr eaLnBrk="1" hangingPunct="1"/>
            <a:r>
              <a:rPr lang="en-US" altLang="en-US" smtClean="0"/>
              <a:t>The rest of the cavity is lined with respiratory mucosa, which:</a:t>
            </a:r>
          </a:p>
          <a:p>
            <a:pPr lvl="1" eaLnBrk="1" hangingPunct="1"/>
            <a:r>
              <a:rPr lang="en-US" altLang="en-US" smtClean="0"/>
              <a:t>Moistens air</a:t>
            </a:r>
          </a:p>
          <a:p>
            <a:pPr lvl="1" eaLnBrk="1" hangingPunct="1"/>
            <a:r>
              <a:rPr lang="en-US" altLang="en-US" smtClean="0"/>
              <a:t>Traps incoming foreign particles</a:t>
            </a:r>
          </a:p>
        </p:txBody>
      </p:sp>
    </p:spTree>
    <p:extLst>
      <p:ext uri="{BB962C8B-B14F-4D97-AF65-F5344CB8AC3E}">
        <p14:creationId xmlns:p14="http://schemas.microsoft.com/office/powerpoint/2010/main" val="21168242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The Nose</a:t>
            </a:r>
          </a:p>
        </p:txBody>
      </p:sp>
      <p:sp>
        <p:nvSpPr>
          <p:cNvPr id="28676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Lateral walls have projections called </a:t>
            </a:r>
            <a:r>
              <a:rPr lang="en-US" altLang="en-US" i="1" smtClean="0"/>
              <a:t>conchae</a:t>
            </a:r>
          </a:p>
          <a:p>
            <a:pPr lvl="1" eaLnBrk="1" hangingPunct="1"/>
            <a:r>
              <a:rPr lang="en-US" altLang="en-US" smtClean="0"/>
              <a:t>Increase surface area</a:t>
            </a:r>
          </a:p>
          <a:p>
            <a:pPr lvl="1" eaLnBrk="1" hangingPunct="1"/>
            <a:r>
              <a:rPr lang="en-US" altLang="en-US" smtClean="0"/>
              <a:t>Increase air turbulence within the nasal cavity</a:t>
            </a:r>
          </a:p>
          <a:p>
            <a:pPr eaLnBrk="1" hangingPunct="1"/>
            <a:r>
              <a:rPr lang="en-US" altLang="en-US" smtClean="0"/>
              <a:t>The nasal cavity is separated from the oral cavity by the palate</a:t>
            </a:r>
          </a:p>
          <a:p>
            <a:pPr lvl="1" eaLnBrk="1" hangingPunct="1"/>
            <a:r>
              <a:rPr lang="en-US" altLang="en-US" smtClean="0"/>
              <a:t>Anterior hard palate (bone)</a:t>
            </a:r>
          </a:p>
          <a:p>
            <a:pPr lvl="1" eaLnBrk="1" hangingPunct="1"/>
            <a:r>
              <a:rPr lang="en-US" altLang="en-US" smtClean="0"/>
              <a:t>Posterior soft palate (unsupported)</a:t>
            </a:r>
          </a:p>
        </p:txBody>
      </p:sp>
    </p:spTree>
    <p:extLst>
      <p:ext uri="{BB962C8B-B14F-4D97-AF65-F5344CB8AC3E}">
        <p14:creationId xmlns:p14="http://schemas.microsoft.com/office/powerpoint/2010/main" val="1035586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10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E44E24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cs typeface="Arial" panose="020B0604020202020204" pitchFamily="34" charset="0"/>
              </a:rPr>
              <a:t>© 2015 Pearson Education, Inc.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/>
          </p:nvPr>
        </p:nvSpPr>
        <p:spPr>
          <a:xfrm>
            <a:off x="1770064" y="193676"/>
            <a:ext cx="8651875" cy="957263"/>
          </a:xfrm>
        </p:spPr>
        <p:txBody>
          <a:bodyPr/>
          <a:lstStyle/>
          <a:p>
            <a:pPr eaLnBrk="1" hangingPunct="1"/>
            <a:r>
              <a:rPr lang="en-US" altLang="en-US" smtClean="0"/>
              <a:t>Paranasal Sinuses</a:t>
            </a:r>
          </a:p>
        </p:txBody>
      </p:sp>
      <p:sp>
        <p:nvSpPr>
          <p:cNvPr id="29700" name="Rectangle 8"/>
          <p:cNvSpPr>
            <a:spLocks noGrp="1" noChangeArrowheads="1"/>
          </p:cNvSpPr>
          <p:nvPr>
            <p:ph idx="1"/>
          </p:nvPr>
        </p:nvSpPr>
        <p:spPr>
          <a:xfrm>
            <a:off x="1770064" y="1227138"/>
            <a:ext cx="8651875" cy="5232400"/>
          </a:xfrm>
        </p:spPr>
        <p:txBody>
          <a:bodyPr/>
          <a:lstStyle/>
          <a:p>
            <a:pPr eaLnBrk="1" hangingPunct="1"/>
            <a:r>
              <a:rPr lang="en-US" altLang="en-US" smtClean="0"/>
              <a:t>Cavities within bones surrounding the nasal cavity are called </a:t>
            </a:r>
            <a:r>
              <a:rPr lang="en-US" altLang="en-US" i="1" smtClean="0"/>
              <a:t>sinuses</a:t>
            </a:r>
          </a:p>
          <a:p>
            <a:pPr eaLnBrk="1" hangingPunct="1"/>
            <a:r>
              <a:rPr lang="en-US" altLang="en-US" smtClean="0"/>
              <a:t>Sinuses are located in the following bones:</a:t>
            </a:r>
          </a:p>
          <a:p>
            <a:pPr lvl="1" eaLnBrk="1" hangingPunct="1"/>
            <a:r>
              <a:rPr lang="en-US" altLang="en-US" smtClean="0"/>
              <a:t>Frontal</a:t>
            </a:r>
          </a:p>
          <a:p>
            <a:pPr lvl="1" eaLnBrk="1" hangingPunct="1"/>
            <a:r>
              <a:rPr lang="en-US" altLang="en-US" smtClean="0"/>
              <a:t>Sphenoid</a:t>
            </a:r>
          </a:p>
          <a:p>
            <a:pPr lvl="1" eaLnBrk="1" hangingPunct="1"/>
            <a:r>
              <a:rPr lang="en-US" altLang="en-US" smtClean="0"/>
              <a:t>Ethmoid</a:t>
            </a:r>
          </a:p>
          <a:p>
            <a:pPr lvl="1" eaLnBrk="1" hangingPunct="1"/>
            <a:r>
              <a:rPr lang="en-US" altLang="en-US" smtClean="0"/>
              <a:t>Maxillary</a:t>
            </a:r>
          </a:p>
        </p:txBody>
      </p:sp>
    </p:spTree>
    <p:extLst>
      <p:ext uri="{BB962C8B-B14F-4D97-AF65-F5344CB8AC3E}">
        <p14:creationId xmlns:p14="http://schemas.microsoft.com/office/powerpoint/2010/main" val="1055398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Widescreen</PresentationFormat>
  <Paragraphs>123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Arial Black</vt:lpstr>
      <vt:lpstr>Calibri</vt:lpstr>
      <vt:lpstr>Calibri Light</vt:lpstr>
      <vt:lpstr>Times</vt:lpstr>
      <vt:lpstr>Times New Roman</vt:lpstr>
      <vt:lpstr>Office Theme</vt:lpstr>
      <vt:lpstr>PowerPoint Presentation</vt:lpstr>
      <vt:lpstr>Organs of the Respiratory System</vt:lpstr>
      <vt:lpstr>Figure 13.1 The major respiratory organs shown in relation to surrounding structures.</vt:lpstr>
      <vt:lpstr>Functions of the Respiratory System</vt:lpstr>
      <vt:lpstr>The Nose</vt:lpstr>
      <vt:lpstr>Figure 13.2b Basic anatomy of the upper respiratory tract, sagittal section.</vt:lpstr>
      <vt:lpstr>The Nose</vt:lpstr>
      <vt:lpstr>The Nose</vt:lpstr>
      <vt:lpstr>Paranasal Sinuses</vt:lpstr>
      <vt:lpstr>Paranasal Sinuses</vt:lpstr>
      <vt:lpstr>Pharynx (Throat)</vt:lpstr>
      <vt:lpstr>Figure 13.2a Basic anatomy of the upper respiratory tract, sagittal section.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</cp:revision>
  <dcterms:created xsi:type="dcterms:W3CDTF">2025-10-20T08:40:40Z</dcterms:created>
  <dcterms:modified xsi:type="dcterms:W3CDTF">2025-10-20T08:41:10Z</dcterms:modified>
</cp:coreProperties>
</file>