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4" r:id="rId1"/>
  </p:sldMasterIdLst>
  <p:notesMasterIdLst>
    <p:notesMasterId r:id="rId21"/>
  </p:notesMasterIdLst>
  <p:sldIdLst>
    <p:sldId id="281" r:id="rId2"/>
    <p:sldId id="256" r:id="rId3"/>
    <p:sldId id="257" r:id="rId4"/>
    <p:sldId id="259" r:id="rId5"/>
    <p:sldId id="282" r:id="rId6"/>
    <p:sldId id="286" r:id="rId7"/>
    <p:sldId id="290" r:id="rId8"/>
    <p:sldId id="294" r:id="rId9"/>
    <p:sldId id="300" r:id="rId10"/>
    <p:sldId id="302" r:id="rId11"/>
    <p:sldId id="306" r:id="rId12"/>
    <p:sldId id="307" r:id="rId13"/>
    <p:sldId id="311" r:id="rId14"/>
    <p:sldId id="312" r:id="rId15"/>
    <p:sldId id="315" r:id="rId16"/>
    <p:sldId id="316" r:id="rId17"/>
    <p:sldId id="320" r:id="rId18"/>
    <p:sldId id="321" r:id="rId19"/>
    <p:sldId id="303" r:id="rId20"/>
  </p:sldIdLst>
  <p:sldSz cx="9144000" cy="6858000" type="screen4x3"/>
  <p:notesSz cx="6858000" cy="9144000"/>
  <p:defaultTextStyle>
    <a:defPPr>
      <a:defRPr lang="ar-SA"/>
    </a:defPPr>
    <a:lvl1pPr algn="ctr" rtl="1" fontAlgn="base">
      <a:spcBef>
        <a:spcPct val="0"/>
      </a:spcBef>
      <a:spcAft>
        <a:spcPct val="0"/>
      </a:spcAft>
      <a:defRPr sz="3600" b="1" kern="1200">
        <a:solidFill>
          <a:srgbClr val="FFFF66"/>
        </a:solidFill>
        <a:latin typeface="Arial" pitchFamily="34" charset="0"/>
        <a:ea typeface="+mn-ea"/>
        <a:cs typeface="Arial" pitchFamily="34" charset="0"/>
      </a:defRPr>
    </a:lvl1pPr>
    <a:lvl2pPr marL="457200" algn="ctr" rtl="1" fontAlgn="base">
      <a:spcBef>
        <a:spcPct val="0"/>
      </a:spcBef>
      <a:spcAft>
        <a:spcPct val="0"/>
      </a:spcAft>
      <a:defRPr sz="3600" b="1" kern="1200">
        <a:solidFill>
          <a:srgbClr val="FFFF66"/>
        </a:solidFill>
        <a:latin typeface="Arial" pitchFamily="34" charset="0"/>
        <a:ea typeface="+mn-ea"/>
        <a:cs typeface="Arial" pitchFamily="34" charset="0"/>
      </a:defRPr>
    </a:lvl2pPr>
    <a:lvl3pPr marL="914400" algn="ctr" rtl="1" fontAlgn="base">
      <a:spcBef>
        <a:spcPct val="0"/>
      </a:spcBef>
      <a:spcAft>
        <a:spcPct val="0"/>
      </a:spcAft>
      <a:defRPr sz="3600" b="1" kern="1200">
        <a:solidFill>
          <a:srgbClr val="FFFF66"/>
        </a:solidFill>
        <a:latin typeface="Arial" pitchFamily="34" charset="0"/>
        <a:ea typeface="+mn-ea"/>
        <a:cs typeface="Arial" pitchFamily="34" charset="0"/>
      </a:defRPr>
    </a:lvl3pPr>
    <a:lvl4pPr marL="1371600" algn="ctr" rtl="1" fontAlgn="base">
      <a:spcBef>
        <a:spcPct val="0"/>
      </a:spcBef>
      <a:spcAft>
        <a:spcPct val="0"/>
      </a:spcAft>
      <a:defRPr sz="3600" b="1" kern="1200">
        <a:solidFill>
          <a:srgbClr val="FFFF66"/>
        </a:solidFill>
        <a:latin typeface="Arial" pitchFamily="34" charset="0"/>
        <a:ea typeface="+mn-ea"/>
        <a:cs typeface="Arial" pitchFamily="34" charset="0"/>
      </a:defRPr>
    </a:lvl4pPr>
    <a:lvl5pPr marL="1828800" algn="ctr" rtl="1" fontAlgn="base">
      <a:spcBef>
        <a:spcPct val="0"/>
      </a:spcBef>
      <a:spcAft>
        <a:spcPct val="0"/>
      </a:spcAft>
      <a:defRPr sz="3600" b="1" kern="1200">
        <a:solidFill>
          <a:srgbClr val="FFFF66"/>
        </a:solidFill>
        <a:latin typeface="Arial" pitchFamily="34" charset="0"/>
        <a:ea typeface="+mn-ea"/>
        <a:cs typeface="Arial" pitchFamily="34" charset="0"/>
      </a:defRPr>
    </a:lvl5pPr>
    <a:lvl6pPr marL="2286000" algn="r" defTabSz="914400" rtl="1" eaLnBrk="1" latinLnBrk="0" hangingPunct="1">
      <a:defRPr sz="3600" b="1" kern="1200">
        <a:solidFill>
          <a:srgbClr val="FFFF66"/>
        </a:solidFill>
        <a:latin typeface="Arial" pitchFamily="34" charset="0"/>
        <a:ea typeface="+mn-ea"/>
        <a:cs typeface="Arial" pitchFamily="34" charset="0"/>
      </a:defRPr>
    </a:lvl6pPr>
    <a:lvl7pPr marL="2743200" algn="r" defTabSz="914400" rtl="1" eaLnBrk="1" latinLnBrk="0" hangingPunct="1">
      <a:defRPr sz="3600" b="1" kern="1200">
        <a:solidFill>
          <a:srgbClr val="FFFF66"/>
        </a:solidFill>
        <a:latin typeface="Arial" pitchFamily="34" charset="0"/>
        <a:ea typeface="+mn-ea"/>
        <a:cs typeface="Arial" pitchFamily="34" charset="0"/>
      </a:defRPr>
    </a:lvl7pPr>
    <a:lvl8pPr marL="3200400" algn="r" defTabSz="914400" rtl="1" eaLnBrk="1" latinLnBrk="0" hangingPunct="1">
      <a:defRPr sz="3600" b="1" kern="1200">
        <a:solidFill>
          <a:srgbClr val="FFFF66"/>
        </a:solidFill>
        <a:latin typeface="Arial" pitchFamily="34" charset="0"/>
        <a:ea typeface="+mn-ea"/>
        <a:cs typeface="Arial" pitchFamily="34" charset="0"/>
      </a:defRPr>
    </a:lvl8pPr>
    <a:lvl9pPr marL="3657600" algn="r" defTabSz="914400" rtl="1" eaLnBrk="1" latinLnBrk="0" hangingPunct="1">
      <a:defRPr sz="3600" b="1" kern="1200">
        <a:solidFill>
          <a:srgbClr val="FFFF66"/>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CC"/>
    <a:srgbClr val="F5497A"/>
    <a:srgbClr val="00FFFF"/>
    <a:srgbClr val="FFFF66"/>
    <a:srgbClr val="FACAD5"/>
    <a:srgbClr val="33CC33"/>
    <a:srgbClr val="00808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088" autoAdjust="0"/>
    <p:restoredTop sz="94727" autoAdjust="0"/>
  </p:normalViewPr>
  <p:slideViewPr>
    <p:cSldViewPr>
      <p:cViewPr>
        <p:scale>
          <a:sx n="50" d="100"/>
          <a:sy n="50" d="100"/>
        </p:scale>
        <p:origin x="-1722"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05A7E913-09BE-4D08-AD26-C248320CF545}" type="datetimeFigureOut">
              <a:rPr lang="ar-IQ"/>
              <a:pPr>
                <a:defRPr/>
              </a:pPr>
              <a:t>06/10/1441</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IQ"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6A91B649-EAE0-417A-9525-8903BCB9DFAC}" type="slidenum">
              <a:rPr lang="ar-IQ"/>
              <a:pPr>
                <a:defRPr/>
              </a:pPr>
              <a:t>‹#›</a:t>
            </a:fld>
            <a:endParaRPr lang="ar-IQ"/>
          </a:p>
        </p:txBody>
      </p:sp>
    </p:spTree>
    <p:extLst>
      <p:ext uri="{BB962C8B-B14F-4D97-AF65-F5344CB8AC3E}">
        <p14:creationId xmlns:p14="http://schemas.microsoft.com/office/powerpoint/2010/main" val="178638648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شريحة عنوان">
    <p:spTree>
      <p:nvGrpSpPr>
        <p:cNvPr id="1" name=""/>
        <p:cNvGrpSpPr/>
        <p:nvPr/>
      </p:nvGrpSpPr>
      <p:grpSpPr>
        <a:xfrm>
          <a:off x="0" y="0"/>
          <a:ext cx="0" cy="0"/>
          <a:chOff x="0" y="0"/>
          <a:chExt cx="0" cy="0"/>
        </a:xfrm>
      </p:grpSpPr>
      <p:grpSp>
        <p:nvGrpSpPr>
          <p:cNvPr id="4" name="Group 4"/>
          <p:cNvGrpSpPr>
            <a:grpSpLocks/>
          </p:cNvGrpSpPr>
          <p:nvPr/>
        </p:nvGrpSpPr>
        <p:grpSpPr bwMode="auto">
          <a:xfrm flipH="1">
            <a:off x="879475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0"/>
              <a:endParaRPr lang="en-US" sz="2400" b="0">
                <a:solidFill>
                  <a:schemeClr val="tx1"/>
                </a:solidFill>
                <a:latin typeface="Tahoma" pitchFamily="34" charset="0"/>
              </a:endParaRPr>
            </a:p>
          </p:txBody>
        </p:sp>
      </p:grpSp>
      <p:grpSp>
        <p:nvGrpSpPr>
          <p:cNvPr id="7" name="Group 7"/>
          <p:cNvGrpSpPr>
            <a:grpSpLocks/>
          </p:cNvGrpSpPr>
          <p:nvPr/>
        </p:nvGrpSpPr>
        <p:grpSpPr bwMode="auto">
          <a:xfrm flipH="1">
            <a:off x="184150" y="220663"/>
            <a:ext cx="198438"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grpSp>
        <p:nvGrpSpPr>
          <p:cNvPr id="10" name="Group 10"/>
          <p:cNvGrpSpPr>
            <a:grpSpLocks/>
          </p:cNvGrpSpPr>
          <p:nvPr/>
        </p:nvGrpSpPr>
        <p:grpSpPr bwMode="auto">
          <a:xfrm flipH="1">
            <a:off x="7620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2" name="Rectangle 12"/>
            <p:cNvSpPr>
              <a:spLocks noChangeArrowheads="1"/>
            </p:cNvSpPr>
            <p:nvPr/>
          </p:nvSpPr>
          <p:spPr bwMode="auto">
            <a:xfrm rot="5400000" flipV="1">
              <a:off x="2896" y="1531"/>
              <a:ext cx="48" cy="5355"/>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grpSp>
        <p:nvGrpSpPr>
          <p:cNvPr id="13" name="Group 13"/>
          <p:cNvGrpSpPr>
            <a:grpSpLocks/>
          </p:cNvGrpSpPr>
          <p:nvPr/>
        </p:nvGrpSpPr>
        <p:grpSpPr bwMode="auto">
          <a:xfrm flipH="1">
            <a:off x="354013" y="176213"/>
            <a:ext cx="8745537"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5" name="Rectangle 15"/>
            <p:cNvSpPr>
              <a:spLocks noChangeArrowheads="1"/>
            </p:cNvSpPr>
            <p:nvPr/>
          </p:nvSpPr>
          <p:spPr bwMode="auto">
            <a:xfrm rot="5400000" flipV="1">
              <a:off x="2784" y="-2625"/>
              <a:ext cx="38" cy="5509"/>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sp>
        <p:nvSpPr>
          <p:cNvPr id="128002" name="Rectangle 2"/>
          <p:cNvSpPr>
            <a:spLocks noGrp="1" noChangeArrowheads="1"/>
          </p:cNvSpPr>
          <p:nvPr>
            <p:ph type="ctrTitle"/>
          </p:nvPr>
        </p:nvSpPr>
        <p:spPr>
          <a:xfrm>
            <a:off x="685800" y="1219200"/>
            <a:ext cx="7772400" cy="1143000"/>
          </a:xfrm>
        </p:spPr>
        <p:txBody>
          <a:bodyPr anchorCtr="1"/>
          <a:lstStyle>
            <a:lvl1pPr algn="ctr">
              <a:defRPr sz="4000">
                <a:solidFill>
                  <a:schemeClr val="tx1"/>
                </a:solidFill>
              </a:defRPr>
            </a:lvl1pPr>
          </a:lstStyle>
          <a:p>
            <a:r>
              <a:rPr lang="ar-SA"/>
              <a:t>انقر لتحرير نمط العنوان الرئيسي</a:t>
            </a:r>
          </a:p>
        </p:txBody>
      </p:sp>
      <p:sp>
        <p:nvSpPr>
          <p:cNvPr id="128003"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ar-SA"/>
              <a:t>انقر لتحرير نمط العنوان الثانوي الرئيسي</a:t>
            </a:r>
          </a:p>
        </p:txBody>
      </p:sp>
      <p:sp>
        <p:nvSpPr>
          <p:cNvPr id="16" name="Rectangle 16"/>
          <p:cNvSpPr>
            <a:spLocks noGrp="1" noChangeArrowheads="1"/>
          </p:cNvSpPr>
          <p:nvPr>
            <p:ph type="dt" sz="half" idx="10"/>
          </p:nvPr>
        </p:nvSpPr>
        <p:spPr>
          <a:xfrm>
            <a:off x="6781800" y="6015038"/>
            <a:ext cx="1905000" cy="457200"/>
          </a:xfrm>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14464491-F89E-4557-B298-47973943E873}" type="slidenum">
              <a:rPr lang="ar-SA"/>
              <a:pPr>
                <a:defRPr/>
              </a:pPr>
              <a:t>‹#›</a:t>
            </a:fld>
            <a:endParaRPr lang="en-US"/>
          </a:p>
        </p:txBody>
      </p:sp>
    </p:spTree>
    <p:extLst>
      <p:ext uri="{BB962C8B-B14F-4D97-AF65-F5344CB8AC3E}">
        <p14:creationId xmlns:p14="http://schemas.microsoft.com/office/powerpoint/2010/main" val="181648468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6FADE1-869E-4B56-A9C1-FAB852972EFE}" type="slidenum">
              <a:rPr lang="ar-SA"/>
              <a:pPr>
                <a:defRPr/>
              </a:pPr>
              <a:t>‹#›</a:t>
            </a:fld>
            <a:endParaRPr lang="en-US"/>
          </a:p>
        </p:txBody>
      </p:sp>
    </p:spTree>
    <p:extLst>
      <p:ext uri="{BB962C8B-B14F-4D97-AF65-F5344CB8AC3E}">
        <p14:creationId xmlns:p14="http://schemas.microsoft.com/office/powerpoint/2010/main" val="2910802401"/>
      </p:ext>
    </p:extLst>
  </p:cSld>
  <p:clrMapOvr>
    <a:masterClrMapping/>
  </p:clrMapOvr>
  <p:transition>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438900" y="381000"/>
            <a:ext cx="2019300" cy="5562600"/>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381000" y="381000"/>
            <a:ext cx="5905500" cy="55626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6667D0-9333-4440-A060-3084F5DA026F}" type="slidenum">
              <a:rPr lang="ar-SA"/>
              <a:pPr>
                <a:defRPr/>
              </a:pPr>
              <a:t>‹#›</a:t>
            </a:fld>
            <a:endParaRPr lang="en-US"/>
          </a:p>
        </p:txBody>
      </p:sp>
    </p:spTree>
    <p:extLst>
      <p:ext uri="{BB962C8B-B14F-4D97-AF65-F5344CB8AC3E}">
        <p14:creationId xmlns:p14="http://schemas.microsoft.com/office/powerpoint/2010/main" val="2609454367"/>
      </p:ext>
    </p:extLst>
  </p:cSld>
  <p:clrMapOvr>
    <a:masterClrMapping/>
  </p:clrMapOvr>
  <p:transition>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عنوان ومخطط أو مخطط هيكلي">
    <p:spTree>
      <p:nvGrpSpPr>
        <p:cNvPr id="1" name=""/>
        <p:cNvGrpSpPr/>
        <p:nvPr/>
      </p:nvGrpSpPr>
      <p:grpSpPr>
        <a:xfrm>
          <a:off x="0" y="0"/>
          <a:ext cx="0" cy="0"/>
          <a:chOff x="0" y="0"/>
          <a:chExt cx="0" cy="0"/>
        </a:xfrm>
      </p:grpSpPr>
      <p:sp>
        <p:nvSpPr>
          <p:cNvPr id="2" name="عنوان 1"/>
          <p:cNvSpPr>
            <a:spLocks noGrp="1"/>
          </p:cNvSpPr>
          <p:nvPr>
            <p:ph type="title"/>
          </p:nvPr>
        </p:nvSpPr>
        <p:spPr>
          <a:xfrm>
            <a:off x="381000" y="381000"/>
            <a:ext cx="8001000" cy="838200"/>
          </a:xfrm>
        </p:spPr>
        <p:txBody>
          <a:bodyPr/>
          <a:lstStyle/>
          <a:p>
            <a:r>
              <a:rPr lang="ar-SA" smtClean="0"/>
              <a:t>انقر لتحرير نمط العنوان الرئيسي</a:t>
            </a:r>
            <a:endParaRPr lang="ar-IQ"/>
          </a:p>
        </p:txBody>
      </p:sp>
      <p:sp>
        <p:nvSpPr>
          <p:cNvPr id="3" name="عنصر نائب لـ SmartArt 2"/>
          <p:cNvSpPr>
            <a:spLocks noGrp="1"/>
          </p:cNvSpPr>
          <p:nvPr>
            <p:ph type="dgm" idx="1"/>
          </p:nvPr>
        </p:nvSpPr>
        <p:spPr>
          <a:xfrm>
            <a:off x="685800" y="1295400"/>
            <a:ext cx="7772400" cy="4648200"/>
          </a:xfrm>
        </p:spPr>
        <p:txBody>
          <a:bodyPr/>
          <a:lstStyle/>
          <a:p>
            <a:pPr lvl="0"/>
            <a:endParaRPr lang="ar-IQ"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33D8C05-DF50-4E3B-AF28-344CECC58168}" type="slidenum">
              <a:rPr lang="ar-SA"/>
              <a:pPr>
                <a:defRPr/>
              </a:pPr>
              <a:t>‹#›</a:t>
            </a:fld>
            <a:endParaRPr lang="en-US"/>
          </a:p>
        </p:txBody>
      </p:sp>
    </p:spTree>
    <p:extLst>
      <p:ext uri="{BB962C8B-B14F-4D97-AF65-F5344CB8AC3E}">
        <p14:creationId xmlns:p14="http://schemas.microsoft.com/office/powerpoint/2010/main" val="4198268279"/>
      </p:ext>
    </p:extLst>
  </p:cSld>
  <p:clrMapOvr>
    <a:masterClrMapping/>
  </p:clrMapOvr>
  <p:transition>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158750"/>
            <a:ext cx="8229600" cy="5972175"/>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3" name="Rectangle 43"/>
          <p:cNvSpPr>
            <a:spLocks noGrp="1" noChangeArrowheads="1"/>
          </p:cNvSpPr>
          <p:nvPr>
            <p:ph type="dt" sz="half" idx="10"/>
          </p:nvPr>
        </p:nvSpPr>
        <p:spPr/>
        <p:txBody>
          <a:bodyPr/>
          <a:lstStyle>
            <a:lvl1pPr>
              <a:defRPr/>
            </a:lvl1pPr>
          </a:lstStyle>
          <a:p>
            <a:pPr>
              <a:defRPr/>
            </a:pPr>
            <a:endParaRPr lang="en-US"/>
          </a:p>
        </p:txBody>
      </p:sp>
      <p:sp>
        <p:nvSpPr>
          <p:cNvPr id="4" name="Rectangle 44"/>
          <p:cNvSpPr>
            <a:spLocks noGrp="1" noChangeArrowheads="1"/>
          </p:cNvSpPr>
          <p:nvPr>
            <p:ph type="ftr" sz="quarter" idx="11"/>
          </p:nvPr>
        </p:nvSpPr>
        <p:spPr/>
        <p:txBody>
          <a:bodyPr/>
          <a:lstStyle>
            <a:lvl1pPr>
              <a:defRPr/>
            </a:lvl1pPr>
          </a:lstStyle>
          <a:p>
            <a:pPr>
              <a:defRPr/>
            </a:pPr>
            <a:endParaRPr lang="en-US"/>
          </a:p>
        </p:txBody>
      </p:sp>
      <p:sp>
        <p:nvSpPr>
          <p:cNvPr id="5" name="Rectangle 45"/>
          <p:cNvSpPr>
            <a:spLocks noGrp="1" noChangeArrowheads="1"/>
          </p:cNvSpPr>
          <p:nvPr>
            <p:ph type="sldNum" sz="quarter" idx="12"/>
          </p:nvPr>
        </p:nvSpPr>
        <p:spPr/>
        <p:txBody>
          <a:bodyPr/>
          <a:lstStyle>
            <a:lvl1pPr>
              <a:defRPr/>
            </a:lvl1pPr>
          </a:lstStyle>
          <a:p>
            <a:pPr>
              <a:defRPr/>
            </a:pPr>
            <a:fld id="{B4781A81-2645-46E5-AA7B-043EDB95C969}" type="slidenum">
              <a:rPr lang="ar-SA"/>
              <a:pPr>
                <a:defRPr/>
              </a:pPr>
              <a:t>‹#›</a:t>
            </a:fld>
            <a:endParaRPr lang="en-US"/>
          </a:p>
        </p:txBody>
      </p:sp>
    </p:spTree>
    <p:extLst>
      <p:ext uri="{BB962C8B-B14F-4D97-AF65-F5344CB8AC3E}">
        <p14:creationId xmlns:p14="http://schemas.microsoft.com/office/powerpoint/2010/main" val="3514284680"/>
      </p:ext>
    </p:extLst>
  </p:cSld>
  <p:clrMapOvr>
    <a:overrideClrMapping bg1="dk2" tx1="lt1" bg2="dk1" tx2="lt2" accent1="accent1" accent2="accent2" accent3="accent3" accent4="accent4" accent5="accent5" accent6="accent6" hlink="hlink" folHlink="folHlink"/>
  </p:clrMapOvr>
  <p:transition>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9CC6CC1-09B5-4F06-B94E-668FD7B9B680}" type="slidenum">
              <a:rPr lang="ar-SA"/>
              <a:pPr>
                <a:defRPr/>
              </a:pPr>
              <a:t>‹#›</a:t>
            </a:fld>
            <a:endParaRPr lang="en-US"/>
          </a:p>
        </p:txBody>
      </p:sp>
    </p:spTree>
    <p:extLst>
      <p:ext uri="{BB962C8B-B14F-4D97-AF65-F5344CB8AC3E}">
        <p14:creationId xmlns:p14="http://schemas.microsoft.com/office/powerpoint/2010/main" val="226238837"/>
      </p:ext>
    </p:extLst>
  </p:cSld>
  <p:clrMapOvr>
    <a:masterClrMapping/>
  </p:clrMapOvr>
  <p:transition>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5D3F59-6988-4FE7-82C3-8A6FBDAC1D54}" type="slidenum">
              <a:rPr lang="ar-SA"/>
              <a:pPr>
                <a:defRPr/>
              </a:pPr>
              <a:t>‹#›</a:t>
            </a:fld>
            <a:endParaRPr lang="en-US"/>
          </a:p>
        </p:txBody>
      </p:sp>
    </p:spTree>
    <p:extLst>
      <p:ext uri="{BB962C8B-B14F-4D97-AF65-F5344CB8AC3E}">
        <p14:creationId xmlns:p14="http://schemas.microsoft.com/office/powerpoint/2010/main" val="3464771342"/>
      </p:ext>
    </p:extLst>
  </p:cSld>
  <p:clrMapOvr>
    <a:masterClrMapping/>
  </p:clrMapOvr>
  <p:transition>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154948-B3C8-42EA-B545-7515B82F79FA}" type="slidenum">
              <a:rPr lang="ar-SA"/>
              <a:pPr>
                <a:defRPr/>
              </a:pPr>
              <a:t>‹#›</a:t>
            </a:fld>
            <a:endParaRPr lang="en-US"/>
          </a:p>
        </p:txBody>
      </p:sp>
    </p:spTree>
    <p:extLst>
      <p:ext uri="{BB962C8B-B14F-4D97-AF65-F5344CB8AC3E}">
        <p14:creationId xmlns:p14="http://schemas.microsoft.com/office/powerpoint/2010/main" val="3011395833"/>
      </p:ext>
    </p:extLst>
  </p:cSld>
  <p:clrMapOvr>
    <a:masterClrMapping/>
  </p:clrMapOvr>
  <p:transition>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1353FCC-2A03-4241-81F8-9C6F48C5EB2B}" type="slidenum">
              <a:rPr lang="ar-SA"/>
              <a:pPr>
                <a:defRPr/>
              </a:pPr>
              <a:t>‹#›</a:t>
            </a:fld>
            <a:endParaRPr lang="en-US"/>
          </a:p>
        </p:txBody>
      </p:sp>
    </p:spTree>
    <p:extLst>
      <p:ext uri="{BB962C8B-B14F-4D97-AF65-F5344CB8AC3E}">
        <p14:creationId xmlns:p14="http://schemas.microsoft.com/office/powerpoint/2010/main" val="186567264"/>
      </p:ext>
    </p:extLst>
  </p:cSld>
  <p:clrMapOvr>
    <a:masterClrMapping/>
  </p:clrMapOvr>
  <p:transition>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5DA26D-AB5E-4A3E-82EA-69DFA66C1AB4}" type="slidenum">
              <a:rPr lang="ar-SA"/>
              <a:pPr>
                <a:defRPr/>
              </a:pPr>
              <a:t>‹#›</a:t>
            </a:fld>
            <a:endParaRPr lang="en-US"/>
          </a:p>
        </p:txBody>
      </p:sp>
    </p:spTree>
    <p:extLst>
      <p:ext uri="{BB962C8B-B14F-4D97-AF65-F5344CB8AC3E}">
        <p14:creationId xmlns:p14="http://schemas.microsoft.com/office/powerpoint/2010/main" val="127452477"/>
      </p:ext>
    </p:extLst>
  </p:cSld>
  <p:clrMapOvr>
    <a:masterClrMapping/>
  </p:clrMapOvr>
  <p:transition>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05A04FB-4029-426D-81E7-30A8C45E53B0}" type="slidenum">
              <a:rPr lang="ar-SA"/>
              <a:pPr>
                <a:defRPr/>
              </a:pPr>
              <a:t>‹#›</a:t>
            </a:fld>
            <a:endParaRPr lang="en-US"/>
          </a:p>
        </p:txBody>
      </p:sp>
    </p:spTree>
    <p:extLst>
      <p:ext uri="{BB962C8B-B14F-4D97-AF65-F5344CB8AC3E}">
        <p14:creationId xmlns:p14="http://schemas.microsoft.com/office/powerpoint/2010/main" val="1823269449"/>
      </p:ext>
    </p:extLst>
  </p:cSld>
  <p:clrMapOvr>
    <a:masterClrMapping/>
  </p:clrMapOvr>
  <p:transition>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40323E1-4C1E-4E0E-906A-8E6DDAFBDC8F}" type="slidenum">
              <a:rPr lang="ar-SA"/>
              <a:pPr>
                <a:defRPr/>
              </a:pPr>
              <a:t>‹#›</a:t>
            </a:fld>
            <a:endParaRPr lang="en-US"/>
          </a:p>
        </p:txBody>
      </p:sp>
    </p:spTree>
    <p:extLst>
      <p:ext uri="{BB962C8B-B14F-4D97-AF65-F5344CB8AC3E}">
        <p14:creationId xmlns:p14="http://schemas.microsoft.com/office/powerpoint/2010/main" val="1067618702"/>
      </p:ext>
    </p:extLst>
  </p:cSld>
  <p:clrMapOvr>
    <a:masterClrMapping/>
  </p:clrMapOvr>
  <p:transition>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IQ"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132856-D6CA-41A4-93E9-BA5BF0A6F8B2}" type="slidenum">
              <a:rPr lang="ar-SA"/>
              <a:pPr>
                <a:defRPr/>
              </a:pPr>
              <a:t>‹#›</a:t>
            </a:fld>
            <a:endParaRPr lang="en-US"/>
          </a:p>
        </p:txBody>
      </p:sp>
    </p:spTree>
    <p:extLst>
      <p:ext uri="{BB962C8B-B14F-4D97-AF65-F5344CB8AC3E}">
        <p14:creationId xmlns:p14="http://schemas.microsoft.com/office/powerpoint/2010/main" val="2678249012"/>
      </p:ext>
    </p:extLst>
  </p:cSld>
  <p:clrMapOvr>
    <a:masterClrMapping/>
  </p:clrMapOvr>
  <p:transition>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نمط العنوان الرئيسي</a:t>
            </a:r>
          </a:p>
        </p:txBody>
      </p:sp>
      <p:sp>
        <p:nvSpPr>
          <p:cNvPr id="1269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126980" name="Rectangle 4"/>
          <p:cNvSpPr>
            <a:spLocks noGrp="1" noChangeArrowheads="1"/>
          </p:cNvSpPr>
          <p:nvPr>
            <p:ph type="dt" sz="half" idx="2"/>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chemeClr val="bg2"/>
                </a:solidFill>
                <a:effectLst/>
                <a:latin typeface="+mn-lt"/>
                <a:cs typeface="Arial" pitchFamily="34" charset="0"/>
              </a:defRPr>
            </a:lvl1pPr>
          </a:lstStyle>
          <a:p>
            <a:pPr>
              <a:defRPr/>
            </a:pPr>
            <a:endParaRPr lang="en-US"/>
          </a:p>
        </p:txBody>
      </p:sp>
      <p:sp>
        <p:nvSpPr>
          <p:cNvPr id="126981"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chemeClr val="bg2"/>
                </a:solidFill>
                <a:effectLst/>
                <a:latin typeface="+mn-lt"/>
                <a:cs typeface="Arial" pitchFamily="34" charset="0"/>
              </a:defRPr>
            </a:lvl1pPr>
          </a:lstStyle>
          <a:p>
            <a:pPr>
              <a:defRPr/>
            </a:pPr>
            <a:endParaRPr lang="en-US"/>
          </a:p>
        </p:txBody>
      </p:sp>
      <p:sp>
        <p:nvSpPr>
          <p:cNvPr id="126982" name="Rectangle 6"/>
          <p:cNvSpPr>
            <a:spLocks noGrp="1" noChangeArrowheads="1"/>
          </p:cNvSpPr>
          <p:nvPr>
            <p:ph type="sldNum" sz="quarter" idx="4"/>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0">
                <a:solidFill>
                  <a:schemeClr val="bg2"/>
                </a:solidFill>
                <a:effectLst/>
                <a:latin typeface="+mn-lt"/>
                <a:cs typeface="Arial" pitchFamily="34" charset="0"/>
              </a:defRPr>
            </a:lvl1pPr>
          </a:lstStyle>
          <a:p>
            <a:pPr>
              <a:defRPr/>
            </a:pPr>
            <a:fld id="{9744CA2F-A873-4A75-AE09-AA6A59400A38}" type="slidenum">
              <a:rPr lang="ar-SA"/>
              <a:pPr>
                <a:defRPr/>
              </a:pPr>
              <a:t>‹#›</a:t>
            </a:fld>
            <a:endParaRPr lang="en-US"/>
          </a:p>
        </p:txBody>
      </p:sp>
      <p:grpSp>
        <p:nvGrpSpPr>
          <p:cNvPr id="1031" name="Group 7"/>
          <p:cNvGrpSpPr>
            <a:grpSpLocks/>
          </p:cNvGrpSpPr>
          <p:nvPr/>
        </p:nvGrpSpPr>
        <p:grpSpPr bwMode="auto">
          <a:xfrm flipH="1">
            <a:off x="8789988" y="230188"/>
            <a:ext cx="203200" cy="6503987"/>
            <a:chOff x="112" y="145"/>
            <a:chExt cx="128" cy="4097"/>
          </a:xfrm>
        </p:grpSpPr>
        <p:sp>
          <p:nvSpPr>
            <p:cNvPr id="126984"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042"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0"/>
              <a:endParaRPr lang="en-US" sz="2400" b="0">
                <a:solidFill>
                  <a:schemeClr val="tx1"/>
                </a:solidFill>
                <a:latin typeface="Tahoma" pitchFamily="34" charset="0"/>
              </a:endParaRPr>
            </a:p>
          </p:txBody>
        </p:sp>
      </p:grpSp>
      <p:grpSp>
        <p:nvGrpSpPr>
          <p:cNvPr id="1032" name="Group 10"/>
          <p:cNvGrpSpPr>
            <a:grpSpLocks/>
          </p:cNvGrpSpPr>
          <p:nvPr/>
        </p:nvGrpSpPr>
        <p:grpSpPr bwMode="auto">
          <a:xfrm flipH="1">
            <a:off x="179388" y="220663"/>
            <a:ext cx="198437" cy="6408737"/>
            <a:chOff x="5539" y="139"/>
            <a:chExt cx="125" cy="4037"/>
          </a:xfrm>
        </p:grpSpPr>
        <p:sp>
          <p:nvSpPr>
            <p:cNvPr id="126987"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26988"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grpSp>
        <p:nvGrpSpPr>
          <p:cNvPr id="1033" name="Group 13"/>
          <p:cNvGrpSpPr>
            <a:grpSpLocks/>
          </p:cNvGrpSpPr>
          <p:nvPr/>
        </p:nvGrpSpPr>
        <p:grpSpPr bwMode="auto">
          <a:xfrm flipH="1">
            <a:off x="71438" y="6477000"/>
            <a:ext cx="8686800" cy="228600"/>
            <a:chOff x="260" y="4080"/>
            <a:chExt cx="5472" cy="144"/>
          </a:xfrm>
        </p:grpSpPr>
        <p:sp>
          <p:nvSpPr>
            <p:cNvPr id="126990" name="Rectangle 14"/>
            <p:cNvSpPr>
              <a:spLocks noChangeArrowheads="1"/>
            </p:cNvSpPr>
            <p:nvPr/>
          </p:nvSpPr>
          <p:spPr bwMode="auto">
            <a:xfrm rot="5400000" flipV="1">
              <a:off x="2972" y="1368"/>
              <a:ext cx="48" cy="5472"/>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26991" name="Rectangle 15"/>
            <p:cNvSpPr>
              <a:spLocks noChangeArrowheads="1"/>
            </p:cNvSpPr>
            <p:nvPr/>
          </p:nvSpPr>
          <p:spPr bwMode="auto">
            <a:xfrm rot="5400000" flipV="1">
              <a:off x="2913" y="1539"/>
              <a:ext cx="48" cy="5355"/>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grpSp>
        <p:nvGrpSpPr>
          <p:cNvPr id="5" name="Group 16"/>
          <p:cNvGrpSpPr>
            <a:grpSpLocks/>
          </p:cNvGrpSpPr>
          <p:nvPr/>
        </p:nvGrpSpPr>
        <p:grpSpPr bwMode="auto">
          <a:xfrm flipH="1">
            <a:off x="354013" y="176213"/>
            <a:ext cx="8745537" cy="161925"/>
            <a:chOff x="48" y="111"/>
            <a:chExt cx="5509" cy="102"/>
          </a:xfrm>
        </p:grpSpPr>
        <p:sp>
          <p:nvSpPr>
            <p:cNvPr id="126993" name="Rectangle 17"/>
            <p:cNvSpPr>
              <a:spLocks noChangeArrowheads="1"/>
            </p:cNvSpPr>
            <p:nvPr/>
          </p:nvSpPr>
          <p:spPr bwMode="auto">
            <a:xfrm rot="5400000" flipV="1">
              <a:off x="2853" y="-2491"/>
              <a:ext cx="37" cy="5371"/>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sp>
          <p:nvSpPr>
            <p:cNvPr id="126994" name="Rectangle 18"/>
            <p:cNvSpPr>
              <a:spLocks noChangeArrowheads="1"/>
            </p:cNvSpPr>
            <p:nvPr/>
          </p:nvSpPr>
          <p:spPr bwMode="auto">
            <a:xfrm rot="5400000" flipV="1">
              <a:off x="2784" y="-2625"/>
              <a:ext cx="38" cy="5509"/>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defRPr/>
              </a:pPr>
              <a:endParaRPr lang="ar-IQ">
                <a:effectLst>
                  <a:outerShdw blurRad="38100" dist="38100" dir="2700000" algn="tl">
                    <a:srgbClr val="000000">
                      <a:alpha val="43137"/>
                    </a:srgbClr>
                  </a:outerShdw>
                </a:effectLst>
              </a:endParaRPr>
            </a:p>
          </p:txBody>
        </p:sp>
      </p:grpSp>
    </p:spTree>
  </p:cSld>
  <p:clrMap bg1="dk2" tx1="lt1" bg2="dk1" tx2="lt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 id="2147484904" r:id="rId13"/>
  </p:sldLayoutIdLst>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800" fill="hold">
                                          <p:stCondLst>
                                            <p:cond delay="0"/>
                                          </p:stCondLst>
                                        </p:cTn>
                                        <p:tgtEl>
                                          <p:spTgt spid="2050"/>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26979">
                                            <p:txEl>
                                              <p:pRg st="0" end="0"/>
                                            </p:txEl>
                                          </p:spTgt>
                                        </p:tgtEl>
                                        <p:attrNameLst>
                                          <p:attrName>style.visibility</p:attrName>
                                        </p:attrNameLst>
                                      </p:cBhvr>
                                      <p:to>
                                        <p:strVal val="visible"/>
                                      </p:to>
                                    </p:set>
                                    <p:animEffect transition="in" filter="fade">
                                      <p:cBhvr>
                                        <p:cTn id="13" dur="1000"/>
                                        <p:tgtEl>
                                          <p:spTgt spid="126979">
                                            <p:txEl>
                                              <p:pRg st="0" end="0"/>
                                            </p:txEl>
                                          </p:spTgt>
                                        </p:tgtEl>
                                      </p:cBhvr>
                                    </p:animEffect>
                                    <p:anim calcmode="lin" valueType="num">
                                      <p:cBhvr>
                                        <p:cTn id="14" dur="1000" fill="hold"/>
                                        <p:tgtEl>
                                          <p:spTgt spid="12697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26979">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126979">
                                            <p:txEl>
                                              <p:pRg st="1" end="1"/>
                                            </p:txEl>
                                          </p:spTgt>
                                        </p:tgtEl>
                                        <p:attrNameLst>
                                          <p:attrName>style.visibility</p:attrName>
                                        </p:attrNameLst>
                                      </p:cBhvr>
                                      <p:to>
                                        <p:strVal val="visible"/>
                                      </p:to>
                                    </p:set>
                                    <p:animEffect transition="in" filter="fade">
                                      <p:cBhvr>
                                        <p:cTn id="18" dur="1000"/>
                                        <p:tgtEl>
                                          <p:spTgt spid="126979">
                                            <p:txEl>
                                              <p:pRg st="1" end="1"/>
                                            </p:txEl>
                                          </p:spTgt>
                                        </p:tgtEl>
                                      </p:cBhvr>
                                    </p:animEffect>
                                    <p:anim calcmode="lin" valueType="num">
                                      <p:cBhvr>
                                        <p:cTn id="19" dur="1000" fill="hold"/>
                                        <p:tgtEl>
                                          <p:spTgt spid="126979">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126979">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126979">
                                            <p:txEl>
                                              <p:pRg st="2" end="2"/>
                                            </p:txEl>
                                          </p:spTgt>
                                        </p:tgtEl>
                                        <p:attrNameLst>
                                          <p:attrName>style.visibility</p:attrName>
                                        </p:attrNameLst>
                                      </p:cBhvr>
                                      <p:to>
                                        <p:strVal val="visible"/>
                                      </p:to>
                                    </p:set>
                                    <p:animEffect transition="in" filter="fade">
                                      <p:cBhvr>
                                        <p:cTn id="23" dur="1000"/>
                                        <p:tgtEl>
                                          <p:spTgt spid="126979">
                                            <p:txEl>
                                              <p:pRg st="2" end="2"/>
                                            </p:txEl>
                                          </p:spTgt>
                                        </p:tgtEl>
                                      </p:cBhvr>
                                    </p:animEffect>
                                    <p:anim calcmode="lin" valueType="num">
                                      <p:cBhvr>
                                        <p:cTn id="24" dur="1000" fill="hold"/>
                                        <p:tgtEl>
                                          <p:spTgt spid="126979">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126979">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126979">
                                            <p:txEl>
                                              <p:pRg st="3" end="3"/>
                                            </p:txEl>
                                          </p:spTgt>
                                        </p:tgtEl>
                                        <p:attrNameLst>
                                          <p:attrName>style.visibility</p:attrName>
                                        </p:attrNameLst>
                                      </p:cBhvr>
                                      <p:to>
                                        <p:strVal val="visible"/>
                                      </p:to>
                                    </p:set>
                                    <p:animEffect transition="in" filter="fade">
                                      <p:cBhvr>
                                        <p:cTn id="28" dur="1000"/>
                                        <p:tgtEl>
                                          <p:spTgt spid="126979">
                                            <p:txEl>
                                              <p:pRg st="3" end="3"/>
                                            </p:txEl>
                                          </p:spTgt>
                                        </p:tgtEl>
                                      </p:cBhvr>
                                    </p:animEffect>
                                    <p:anim calcmode="lin" valueType="num">
                                      <p:cBhvr>
                                        <p:cTn id="29" dur="1000" fill="hold"/>
                                        <p:tgtEl>
                                          <p:spTgt spid="126979">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126979">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126979">
                                            <p:txEl>
                                              <p:pRg st="4" end="4"/>
                                            </p:txEl>
                                          </p:spTgt>
                                        </p:tgtEl>
                                        <p:attrNameLst>
                                          <p:attrName>style.visibility</p:attrName>
                                        </p:attrNameLst>
                                      </p:cBhvr>
                                      <p:to>
                                        <p:strVal val="visible"/>
                                      </p:to>
                                    </p:set>
                                    <p:animEffect transition="in" filter="fade">
                                      <p:cBhvr>
                                        <p:cTn id="33" dur="1000"/>
                                        <p:tgtEl>
                                          <p:spTgt spid="126979">
                                            <p:txEl>
                                              <p:pRg st="4" end="4"/>
                                            </p:txEl>
                                          </p:spTgt>
                                        </p:tgtEl>
                                      </p:cBhvr>
                                    </p:animEffect>
                                    <p:anim calcmode="lin" valueType="num">
                                      <p:cBhvr>
                                        <p:cTn id="34" dur="1000" fill="hold"/>
                                        <p:tgtEl>
                                          <p:spTgt spid="126979">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126979">
                                            <p:txEl>
                                              <p:pRg st="4" end="4"/>
                                            </p:txEl>
                                          </p:spTgt>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3500"/>
                            </p:stCondLst>
                            <p:childTnLst>
                              <p:par>
                                <p:cTn id="37" presetID="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126979" grpId="0" build="p">
        <p:tmplLst>
          <p:tmpl lvl="1">
            <p:tnLst>
              <p:par>
                <p:cTn presetID="40" presetClass="entr" presetSubtype="0" fill="hold" nodeType="clickEffect">
                  <p:stCondLst>
                    <p:cond delay="0"/>
                  </p:stCondLst>
                  <p:iterate type="lt">
                    <p:tmPct val="10000"/>
                  </p:iterate>
                  <p:childTnLst>
                    <p:set>
                      <p:cBhvr>
                        <p:cTn dur="1" fill="hold">
                          <p:stCondLst>
                            <p:cond delay="0"/>
                          </p:stCondLst>
                        </p:cTn>
                        <p:tgtEl>
                          <p:spTgt spid="126979"/>
                        </p:tgtEl>
                        <p:attrNameLst>
                          <p:attrName>style.visibility</p:attrName>
                        </p:attrNameLst>
                      </p:cBhvr>
                      <p:to>
                        <p:strVal val="visible"/>
                      </p:to>
                    </p:set>
                    <p:animEffect transition="in" filter="fade">
                      <p:cBhvr>
                        <p:cTn dur="1000"/>
                        <p:tgtEl>
                          <p:spTgt spid="126979"/>
                        </p:tgtEl>
                      </p:cBhvr>
                    </p:animEffect>
                    <p:anim calcmode="lin" valueType="num">
                      <p:cBhvr>
                        <p:cTn dur="1000" fill="hold"/>
                        <p:tgtEl>
                          <p:spTgt spid="126979"/>
                        </p:tgtEl>
                        <p:attrNameLst>
                          <p:attrName>ppt_x</p:attrName>
                        </p:attrNameLst>
                      </p:cBhvr>
                      <p:tavLst>
                        <p:tav tm="0">
                          <p:val>
                            <p:strVal val="#ppt_x-.1"/>
                          </p:val>
                        </p:tav>
                        <p:tav tm="100000">
                          <p:val>
                            <p:strVal val="#ppt_x"/>
                          </p:val>
                        </p:tav>
                      </p:tavLst>
                    </p:anim>
                    <p:anim calcmode="lin" valueType="num">
                      <p:cBhvr>
                        <p:cTn dur="1000" fill="hold"/>
                        <p:tgtEl>
                          <p:spTgt spid="126979"/>
                        </p:tgtEl>
                        <p:attrNameLst>
                          <p:attrName>ppt_y</p:attrName>
                        </p:attrNameLst>
                      </p:cBhvr>
                      <p:tavLst>
                        <p:tav tm="0">
                          <p:val>
                            <p:strVal val="#ppt_y"/>
                          </p:val>
                        </p:tav>
                        <p:tav tm="100000">
                          <p:val>
                            <p:strVal val="#ppt_y"/>
                          </p:val>
                        </p:tav>
                      </p:tavLst>
                    </p:anim>
                  </p:childTnLst>
                </p:cTn>
              </p:par>
            </p:tnLst>
          </p:tmpl>
          <p:tmpl lvl="2">
            <p:tnLst>
              <p:par>
                <p:cTn presetID="40" presetClass="entr" presetSubtype="0" fill="hold" nodeType="withEffect">
                  <p:stCondLst>
                    <p:cond delay="0"/>
                  </p:stCondLst>
                  <p:iterate type="lt">
                    <p:tmPct val="10000"/>
                  </p:iterate>
                  <p:childTnLst>
                    <p:set>
                      <p:cBhvr>
                        <p:cTn dur="1" fill="hold">
                          <p:stCondLst>
                            <p:cond delay="0"/>
                          </p:stCondLst>
                        </p:cTn>
                        <p:tgtEl>
                          <p:spTgt spid="126979"/>
                        </p:tgtEl>
                        <p:attrNameLst>
                          <p:attrName>style.visibility</p:attrName>
                        </p:attrNameLst>
                      </p:cBhvr>
                      <p:to>
                        <p:strVal val="visible"/>
                      </p:to>
                    </p:set>
                    <p:animEffect transition="in" filter="fade">
                      <p:cBhvr>
                        <p:cTn dur="1000"/>
                        <p:tgtEl>
                          <p:spTgt spid="126979"/>
                        </p:tgtEl>
                      </p:cBhvr>
                    </p:animEffect>
                    <p:anim calcmode="lin" valueType="num">
                      <p:cBhvr>
                        <p:cTn dur="1000" fill="hold"/>
                        <p:tgtEl>
                          <p:spTgt spid="126979"/>
                        </p:tgtEl>
                        <p:attrNameLst>
                          <p:attrName>ppt_x</p:attrName>
                        </p:attrNameLst>
                      </p:cBhvr>
                      <p:tavLst>
                        <p:tav tm="0">
                          <p:val>
                            <p:strVal val="#ppt_x-.1"/>
                          </p:val>
                        </p:tav>
                        <p:tav tm="100000">
                          <p:val>
                            <p:strVal val="#ppt_x"/>
                          </p:val>
                        </p:tav>
                      </p:tavLst>
                    </p:anim>
                    <p:anim calcmode="lin" valueType="num">
                      <p:cBhvr>
                        <p:cTn dur="1000" fill="hold"/>
                        <p:tgtEl>
                          <p:spTgt spid="126979"/>
                        </p:tgtEl>
                        <p:attrNameLst>
                          <p:attrName>ppt_y</p:attrName>
                        </p:attrNameLst>
                      </p:cBhvr>
                      <p:tavLst>
                        <p:tav tm="0">
                          <p:val>
                            <p:strVal val="#ppt_y"/>
                          </p:val>
                        </p:tav>
                        <p:tav tm="100000">
                          <p:val>
                            <p:strVal val="#ppt_y"/>
                          </p:val>
                        </p:tav>
                      </p:tavLst>
                    </p:anim>
                  </p:childTnLst>
                </p:cTn>
              </p:par>
            </p:tnLst>
          </p:tmpl>
          <p:tmpl lvl="3">
            <p:tnLst>
              <p:par>
                <p:cTn presetID="40" presetClass="entr" presetSubtype="0" fill="hold" nodeType="withEffect">
                  <p:stCondLst>
                    <p:cond delay="0"/>
                  </p:stCondLst>
                  <p:iterate type="lt">
                    <p:tmPct val="10000"/>
                  </p:iterate>
                  <p:childTnLst>
                    <p:set>
                      <p:cBhvr>
                        <p:cTn dur="1" fill="hold">
                          <p:stCondLst>
                            <p:cond delay="0"/>
                          </p:stCondLst>
                        </p:cTn>
                        <p:tgtEl>
                          <p:spTgt spid="126979"/>
                        </p:tgtEl>
                        <p:attrNameLst>
                          <p:attrName>style.visibility</p:attrName>
                        </p:attrNameLst>
                      </p:cBhvr>
                      <p:to>
                        <p:strVal val="visible"/>
                      </p:to>
                    </p:set>
                    <p:animEffect transition="in" filter="fade">
                      <p:cBhvr>
                        <p:cTn dur="1000"/>
                        <p:tgtEl>
                          <p:spTgt spid="126979"/>
                        </p:tgtEl>
                      </p:cBhvr>
                    </p:animEffect>
                    <p:anim calcmode="lin" valueType="num">
                      <p:cBhvr>
                        <p:cTn dur="1000" fill="hold"/>
                        <p:tgtEl>
                          <p:spTgt spid="126979"/>
                        </p:tgtEl>
                        <p:attrNameLst>
                          <p:attrName>ppt_x</p:attrName>
                        </p:attrNameLst>
                      </p:cBhvr>
                      <p:tavLst>
                        <p:tav tm="0">
                          <p:val>
                            <p:strVal val="#ppt_x-.1"/>
                          </p:val>
                        </p:tav>
                        <p:tav tm="100000">
                          <p:val>
                            <p:strVal val="#ppt_x"/>
                          </p:val>
                        </p:tav>
                      </p:tavLst>
                    </p:anim>
                    <p:anim calcmode="lin" valueType="num">
                      <p:cBhvr>
                        <p:cTn dur="1000" fill="hold"/>
                        <p:tgtEl>
                          <p:spTgt spid="126979"/>
                        </p:tgtEl>
                        <p:attrNameLst>
                          <p:attrName>ppt_y</p:attrName>
                        </p:attrNameLst>
                      </p:cBhvr>
                      <p:tavLst>
                        <p:tav tm="0">
                          <p:val>
                            <p:strVal val="#ppt_y"/>
                          </p:val>
                        </p:tav>
                        <p:tav tm="100000">
                          <p:val>
                            <p:strVal val="#ppt_y"/>
                          </p:val>
                        </p:tav>
                      </p:tavLst>
                    </p:anim>
                  </p:childTnLst>
                </p:cTn>
              </p:par>
            </p:tnLst>
          </p:tmpl>
          <p:tmpl lvl="4">
            <p:tnLst>
              <p:par>
                <p:cTn presetID="40" presetClass="entr" presetSubtype="0" fill="hold" nodeType="withEffect">
                  <p:stCondLst>
                    <p:cond delay="0"/>
                  </p:stCondLst>
                  <p:iterate type="lt">
                    <p:tmPct val="10000"/>
                  </p:iterate>
                  <p:childTnLst>
                    <p:set>
                      <p:cBhvr>
                        <p:cTn dur="1" fill="hold">
                          <p:stCondLst>
                            <p:cond delay="0"/>
                          </p:stCondLst>
                        </p:cTn>
                        <p:tgtEl>
                          <p:spTgt spid="126979"/>
                        </p:tgtEl>
                        <p:attrNameLst>
                          <p:attrName>style.visibility</p:attrName>
                        </p:attrNameLst>
                      </p:cBhvr>
                      <p:to>
                        <p:strVal val="visible"/>
                      </p:to>
                    </p:set>
                    <p:animEffect transition="in" filter="fade">
                      <p:cBhvr>
                        <p:cTn dur="1000"/>
                        <p:tgtEl>
                          <p:spTgt spid="126979"/>
                        </p:tgtEl>
                      </p:cBhvr>
                    </p:animEffect>
                    <p:anim calcmode="lin" valueType="num">
                      <p:cBhvr>
                        <p:cTn dur="1000" fill="hold"/>
                        <p:tgtEl>
                          <p:spTgt spid="126979"/>
                        </p:tgtEl>
                        <p:attrNameLst>
                          <p:attrName>ppt_x</p:attrName>
                        </p:attrNameLst>
                      </p:cBhvr>
                      <p:tavLst>
                        <p:tav tm="0">
                          <p:val>
                            <p:strVal val="#ppt_x-.1"/>
                          </p:val>
                        </p:tav>
                        <p:tav tm="100000">
                          <p:val>
                            <p:strVal val="#ppt_x"/>
                          </p:val>
                        </p:tav>
                      </p:tavLst>
                    </p:anim>
                    <p:anim calcmode="lin" valueType="num">
                      <p:cBhvr>
                        <p:cTn dur="1000" fill="hold"/>
                        <p:tgtEl>
                          <p:spTgt spid="126979"/>
                        </p:tgtEl>
                        <p:attrNameLst>
                          <p:attrName>ppt_y</p:attrName>
                        </p:attrNameLst>
                      </p:cBhvr>
                      <p:tavLst>
                        <p:tav tm="0">
                          <p:val>
                            <p:strVal val="#ppt_y"/>
                          </p:val>
                        </p:tav>
                        <p:tav tm="100000">
                          <p:val>
                            <p:strVal val="#ppt_y"/>
                          </p:val>
                        </p:tav>
                      </p:tavLst>
                    </p:anim>
                  </p:childTnLst>
                </p:cTn>
              </p:par>
            </p:tnLst>
          </p:tmpl>
          <p:tmpl lvl="5">
            <p:tnLst>
              <p:par>
                <p:cTn presetID="40" presetClass="entr" presetSubtype="0" fill="hold" nodeType="withEffect">
                  <p:stCondLst>
                    <p:cond delay="0"/>
                  </p:stCondLst>
                  <p:iterate type="lt">
                    <p:tmPct val="10000"/>
                  </p:iterate>
                  <p:childTnLst>
                    <p:set>
                      <p:cBhvr>
                        <p:cTn dur="1" fill="hold">
                          <p:stCondLst>
                            <p:cond delay="0"/>
                          </p:stCondLst>
                        </p:cTn>
                        <p:tgtEl>
                          <p:spTgt spid="126979"/>
                        </p:tgtEl>
                        <p:attrNameLst>
                          <p:attrName>style.visibility</p:attrName>
                        </p:attrNameLst>
                      </p:cBhvr>
                      <p:to>
                        <p:strVal val="visible"/>
                      </p:to>
                    </p:set>
                    <p:animEffect transition="in" filter="fade">
                      <p:cBhvr>
                        <p:cTn dur="1000"/>
                        <p:tgtEl>
                          <p:spTgt spid="126979"/>
                        </p:tgtEl>
                      </p:cBhvr>
                    </p:animEffect>
                    <p:anim calcmode="lin" valueType="num">
                      <p:cBhvr>
                        <p:cTn dur="1000" fill="hold"/>
                        <p:tgtEl>
                          <p:spTgt spid="126979"/>
                        </p:tgtEl>
                        <p:attrNameLst>
                          <p:attrName>ppt_x</p:attrName>
                        </p:attrNameLst>
                      </p:cBhvr>
                      <p:tavLst>
                        <p:tav tm="0">
                          <p:val>
                            <p:strVal val="#ppt_x-.1"/>
                          </p:val>
                        </p:tav>
                        <p:tav tm="100000">
                          <p:val>
                            <p:strVal val="#ppt_x"/>
                          </p:val>
                        </p:tav>
                      </p:tavLst>
                    </p:anim>
                    <p:anim calcmode="lin" valueType="num">
                      <p:cBhvr>
                        <p:cTn dur="1000" fill="hold"/>
                        <p:tgtEl>
                          <p:spTgt spid="126979"/>
                        </p:tgtEl>
                        <p:attrNameLst>
                          <p:attrName>ppt_y</p:attrName>
                        </p:attrNameLst>
                      </p:cBhvr>
                      <p:tavLst>
                        <p:tav tm="0">
                          <p:val>
                            <p:strVal val="#ppt_y"/>
                          </p:val>
                        </p:tav>
                        <p:tav tm="100000">
                          <p:val>
                            <p:strVal val="#ppt_y"/>
                          </p:val>
                        </p:tav>
                      </p:tavLst>
                    </p:anim>
                  </p:childTnLst>
                </p:cTn>
              </p:par>
            </p:tnLst>
          </p:tmpl>
        </p:tmplLst>
      </p:bldP>
    </p:bldLst>
  </p:timing>
  <p:txStyles>
    <p:titleStyle>
      <a:lvl1pPr algn="r" rtl="1" eaLnBrk="0" fontAlgn="base" hangingPunct="0">
        <a:spcBef>
          <a:spcPct val="0"/>
        </a:spcBef>
        <a:spcAft>
          <a:spcPct val="0"/>
        </a:spcAft>
        <a:defRPr sz="3600">
          <a:solidFill>
            <a:schemeClr val="tx2"/>
          </a:solidFill>
          <a:latin typeface="+mj-lt"/>
          <a:ea typeface="+mj-ea"/>
          <a:cs typeface="+mj-cs"/>
        </a:defRPr>
      </a:lvl1pPr>
      <a:lvl2pPr algn="r" rtl="1" eaLnBrk="0" fontAlgn="base" hangingPunct="0">
        <a:spcBef>
          <a:spcPct val="0"/>
        </a:spcBef>
        <a:spcAft>
          <a:spcPct val="0"/>
        </a:spcAft>
        <a:defRPr sz="3600">
          <a:solidFill>
            <a:schemeClr val="tx2"/>
          </a:solidFill>
          <a:latin typeface="Tahoma" pitchFamily="34" charset="0"/>
          <a:cs typeface="Arial" pitchFamily="34" charset="0"/>
        </a:defRPr>
      </a:lvl2pPr>
      <a:lvl3pPr algn="r" rtl="1" eaLnBrk="0" fontAlgn="base" hangingPunct="0">
        <a:spcBef>
          <a:spcPct val="0"/>
        </a:spcBef>
        <a:spcAft>
          <a:spcPct val="0"/>
        </a:spcAft>
        <a:defRPr sz="3600">
          <a:solidFill>
            <a:schemeClr val="tx2"/>
          </a:solidFill>
          <a:latin typeface="Tahoma" pitchFamily="34" charset="0"/>
          <a:cs typeface="Arial" pitchFamily="34" charset="0"/>
        </a:defRPr>
      </a:lvl3pPr>
      <a:lvl4pPr algn="r" rtl="1" eaLnBrk="0" fontAlgn="base" hangingPunct="0">
        <a:spcBef>
          <a:spcPct val="0"/>
        </a:spcBef>
        <a:spcAft>
          <a:spcPct val="0"/>
        </a:spcAft>
        <a:defRPr sz="3600">
          <a:solidFill>
            <a:schemeClr val="tx2"/>
          </a:solidFill>
          <a:latin typeface="Tahoma" pitchFamily="34" charset="0"/>
          <a:cs typeface="Arial" pitchFamily="34" charset="0"/>
        </a:defRPr>
      </a:lvl4pPr>
      <a:lvl5pPr algn="r" rtl="1" eaLnBrk="0" fontAlgn="base" hangingPunct="0">
        <a:spcBef>
          <a:spcPct val="0"/>
        </a:spcBef>
        <a:spcAft>
          <a:spcPct val="0"/>
        </a:spcAft>
        <a:defRPr sz="3600">
          <a:solidFill>
            <a:schemeClr val="tx2"/>
          </a:solidFill>
          <a:latin typeface="Tahoma" pitchFamily="34" charset="0"/>
          <a:cs typeface="Arial" pitchFamily="34" charset="0"/>
        </a:defRPr>
      </a:lvl5pPr>
      <a:lvl6pPr marL="457200" algn="r" rtl="1" fontAlgn="base">
        <a:spcBef>
          <a:spcPct val="0"/>
        </a:spcBef>
        <a:spcAft>
          <a:spcPct val="0"/>
        </a:spcAft>
        <a:defRPr sz="3600">
          <a:solidFill>
            <a:schemeClr val="tx2"/>
          </a:solidFill>
          <a:latin typeface="Tahoma" pitchFamily="34" charset="0"/>
          <a:cs typeface="Arial" pitchFamily="34" charset="0"/>
        </a:defRPr>
      </a:lvl6pPr>
      <a:lvl7pPr marL="914400" algn="r" rtl="1" fontAlgn="base">
        <a:spcBef>
          <a:spcPct val="0"/>
        </a:spcBef>
        <a:spcAft>
          <a:spcPct val="0"/>
        </a:spcAft>
        <a:defRPr sz="3600">
          <a:solidFill>
            <a:schemeClr val="tx2"/>
          </a:solidFill>
          <a:latin typeface="Tahoma" pitchFamily="34" charset="0"/>
          <a:cs typeface="Arial" pitchFamily="34" charset="0"/>
        </a:defRPr>
      </a:lvl7pPr>
      <a:lvl8pPr marL="1371600" algn="r" rtl="1" fontAlgn="base">
        <a:spcBef>
          <a:spcPct val="0"/>
        </a:spcBef>
        <a:spcAft>
          <a:spcPct val="0"/>
        </a:spcAft>
        <a:defRPr sz="3600">
          <a:solidFill>
            <a:schemeClr val="tx2"/>
          </a:solidFill>
          <a:latin typeface="Tahoma" pitchFamily="34" charset="0"/>
          <a:cs typeface="Arial" pitchFamily="34" charset="0"/>
        </a:defRPr>
      </a:lvl8pPr>
      <a:lvl9pPr marL="1828800" algn="r" rtl="1" fontAlgn="base">
        <a:spcBef>
          <a:spcPct val="0"/>
        </a:spcBef>
        <a:spcAft>
          <a:spcPct val="0"/>
        </a:spcAft>
        <a:defRPr sz="36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Char char="–"/>
        <a:defRPr sz="2800">
          <a:solidFill>
            <a:schemeClr val="tx1"/>
          </a:solidFill>
          <a:latin typeface="+mn-lt"/>
          <a:cs typeface="+mn-cs"/>
        </a:defRPr>
      </a:lvl2pPr>
      <a:lvl3pPr marL="1143000" indent="-228600" algn="r" rtl="1" eaLnBrk="0" fontAlgn="base" hangingPunct="0">
        <a:spcBef>
          <a:spcPct val="20000"/>
        </a:spcBef>
        <a:spcAft>
          <a:spcPct val="0"/>
        </a:spcAft>
        <a:buClr>
          <a:schemeClr val="accent1"/>
        </a:buClr>
        <a:buChar char="•"/>
        <a:defRPr sz="2400">
          <a:solidFill>
            <a:schemeClr val="tx1"/>
          </a:solidFill>
          <a:latin typeface="+mn-lt"/>
          <a:cs typeface="+mn-cs"/>
        </a:defRPr>
      </a:lvl3pPr>
      <a:lvl4pPr marL="1600200" indent="-228600" algn="r" rtl="1" eaLnBrk="0" fontAlgn="base" hangingPunct="0">
        <a:spcBef>
          <a:spcPct val="20000"/>
        </a:spcBef>
        <a:spcAft>
          <a:spcPct val="0"/>
        </a:spcAft>
        <a:buClr>
          <a:schemeClr val="folHlink"/>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Char char="»"/>
        <a:defRPr sz="2000">
          <a:solidFill>
            <a:schemeClr val="tx1"/>
          </a:solidFill>
          <a:latin typeface="+mn-lt"/>
          <a:cs typeface="+mn-cs"/>
        </a:defRPr>
      </a:lvl5pPr>
      <a:lvl6pPr marL="2514600" indent="-228600" algn="r" rtl="1" fontAlgn="base">
        <a:spcBef>
          <a:spcPct val="20000"/>
        </a:spcBef>
        <a:spcAft>
          <a:spcPct val="0"/>
        </a:spcAft>
        <a:buClr>
          <a:schemeClr val="accent1"/>
        </a:buClr>
        <a:buChar char="»"/>
        <a:defRPr sz="2000">
          <a:solidFill>
            <a:schemeClr val="tx1"/>
          </a:solidFill>
          <a:latin typeface="+mn-lt"/>
          <a:cs typeface="+mn-cs"/>
        </a:defRPr>
      </a:lvl6pPr>
      <a:lvl7pPr marL="2971800" indent="-228600" algn="r" rtl="1" fontAlgn="base">
        <a:spcBef>
          <a:spcPct val="20000"/>
        </a:spcBef>
        <a:spcAft>
          <a:spcPct val="0"/>
        </a:spcAft>
        <a:buClr>
          <a:schemeClr val="accent1"/>
        </a:buClr>
        <a:buChar char="»"/>
        <a:defRPr sz="2000">
          <a:solidFill>
            <a:schemeClr val="tx1"/>
          </a:solidFill>
          <a:latin typeface="+mn-lt"/>
          <a:cs typeface="+mn-cs"/>
        </a:defRPr>
      </a:lvl7pPr>
      <a:lvl8pPr marL="3429000" indent="-228600" algn="r" rtl="1" fontAlgn="base">
        <a:spcBef>
          <a:spcPct val="20000"/>
        </a:spcBef>
        <a:spcAft>
          <a:spcPct val="0"/>
        </a:spcAft>
        <a:buClr>
          <a:schemeClr val="accent1"/>
        </a:buClr>
        <a:buChar char="»"/>
        <a:defRPr sz="2000">
          <a:solidFill>
            <a:schemeClr val="tx1"/>
          </a:solidFill>
          <a:latin typeface="+mn-lt"/>
          <a:cs typeface="+mn-cs"/>
        </a:defRPr>
      </a:lvl8pPr>
      <a:lvl9pPr marL="3886200" indent="-228600" algn="r" rtl="1" fontAlgn="base">
        <a:spcBef>
          <a:spcPct val="20000"/>
        </a:spcBef>
        <a:spcAft>
          <a:spcPct val="0"/>
        </a:spcAft>
        <a:buClr>
          <a:schemeClr val="accent1"/>
        </a:buClr>
        <a:buChar char="»"/>
        <a:defRPr sz="2000">
          <a:solidFill>
            <a:schemeClr val="tx1"/>
          </a:solidFill>
          <a:latin typeface="+mn-lt"/>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5.png"/><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8.png"/><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2.png"/><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3.png"/><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4.png"/><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WAV"/><Relationship Id="rId7" Type="http://schemas.openxmlformats.org/officeDocument/2006/relationships/image" Target="../media/image25.gif"/><Relationship Id="rId2" Type="http://schemas.microsoft.com/office/2007/relationships/media" Target="../media/media19.WAV"/><Relationship Id="rId1" Type="http://schemas.openxmlformats.org/officeDocument/2006/relationships/tags" Target="../tags/tag3.xml"/><Relationship Id="rId6" Type="http://schemas.openxmlformats.org/officeDocument/2006/relationships/image" Target="../media/image5.gif"/><Relationship Id="rId5" Type="http://schemas.openxmlformats.org/officeDocument/2006/relationships/image" Target="../media/image1.gif"/><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6.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7.gi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4.pn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ctrTitle"/>
          </p:nvPr>
        </p:nvSpPr>
        <p:spPr>
          <a:xfrm>
            <a:off x="381000" y="457200"/>
            <a:ext cx="8382000" cy="4267200"/>
          </a:xfrm>
        </p:spPr>
        <p:txBody>
          <a:bodyPr/>
          <a:lstStyle/>
          <a:p>
            <a:pPr>
              <a:defRPr/>
            </a:pPr>
            <a:r>
              <a:rPr lang="en-US" sz="3600" dirty="0">
                <a:solidFill>
                  <a:srgbClr val="FF0000"/>
                </a:solidFill>
                <a:effectLst>
                  <a:outerShdw blurRad="50800" dist="38100" dir="2700000" algn="tl">
                    <a:srgbClr val="000000">
                      <a:alpha val="40000"/>
                    </a:srgbClr>
                  </a:outerShdw>
                </a:effectLst>
              </a:rPr>
              <a:t>The Press Article</a:t>
            </a:r>
            <a:r>
              <a:rPr lang="en-US" sz="8000" dirty="0">
                <a:solidFill>
                  <a:srgbClr val="FF0000"/>
                </a:solidFill>
                <a:effectLst>
                  <a:outerShdw blurRad="50800" dist="38100" dir="2700000" algn="tl">
                    <a:srgbClr val="000000">
                      <a:alpha val="40000"/>
                    </a:srgbClr>
                  </a:outerShdw>
                </a:effectLst>
              </a:rPr>
              <a:t/>
            </a:r>
            <a:br>
              <a:rPr lang="en-US" sz="8000" dirty="0">
                <a:solidFill>
                  <a:srgbClr val="FF0000"/>
                </a:solidFill>
                <a:effectLst>
                  <a:outerShdw blurRad="50800" dist="38100" dir="2700000" algn="tl">
                    <a:srgbClr val="000000">
                      <a:alpha val="40000"/>
                    </a:srgbClr>
                  </a:outerShdw>
                </a:effectLst>
              </a:rPr>
            </a:br>
            <a:r>
              <a:rPr lang="ar-IQ" sz="8000" dirty="0" smtClean="0">
                <a:solidFill>
                  <a:srgbClr val="FFC000"/>
                </a:solidFill>
                <a:cs typeface="Akhbar MT" pitchFamily="2" charset="-78"/>
              </a:rPr>
              <a:t>المقال الافتتاحي</a:t>
            </a:r>
            <a:br>
              <a:rPr lang="ar-IQ" sz="8000" dirty="0" smtClean="0">
                <a:solidFill>
                  <a:srgbClr val="FFC000"/>
                </a:solidFill>
                <a:cs typeface="Akhbar MT" pitchFamily="2" charset="-78"/>
              </a:rPr>
            </a:br>
            <a:r>
              <a:rPr lang="ar-IQ" sz="8000" dirty="0" smtClean="0">
                <a:solidFill>
                  <a:srgbClr val="FF0000"/>
                </a:solidFill>
                <a:cs typeface="Akhbar MT" pitchFamily="2" charset="-78"/>
              </a:rPr>
              <a:t>الخصائص و اللغة والسمات</a:t>
            </a:r>
            <a:br>
              <a:rPr lang="ar-IQ" sz="8000" dirty="0" smtClean="0">
                <a:solidFill>
                  <a:srgbClr val="FF0000"/>
                </a:solidFill>
                <a:cs typeface="Akhbar MT" pitchFamily="2" charset="-78"/>
              </a:rPr>
            </a:br>
            <a:r>
              <a:rPr lang="ar-IQ" sz="5400" dirty="0" smtClean="0">
                <a:cs typeface="Akhbar MT" pitchFamily="2" charset="-78"/>
              </a:rPr>
              <a:t>د. لــيــــث بـــدر يــوسـف</a:t>
            </a:r>
            <a:r>
              <a:rPr lang="en-US" sz="6000" dirty="0" smtClean="0">
                <a:cs typeface="Akhbar MT" pitchFamily="2" charset="-78"/>
              </a:rPr>
              <a:t/>
            </a:r>
            <a:br>
              <a:rPr lang="en-US" sz="6000" dirty="0" smtClean="0">
                <a:cs typeface="Akhbar MT" pitchFamily="2" charset="-78"/>
              </a:rPr>
            </a:br>
            <a:endParaRPr lang="en-US" sz="6000" b="1" dirty="0" smtClean="0">
              <a:solidFill>
                <a:srgbClr val="F5497A"/>
              </a:solidFill>
              <a:cs typeface="Akhbar MT" pitchFamily="2" charset="-78"/>
            </a:endParaRPr>
          </a:p>
        </p:txBody>
      </p:sp>
      <p:pic>
        <p:nvPicPr>
          <p:cNvPr id="15363" name="Picture 22" descr="screan_saver (4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43400"/>
            <a:ext cx="8382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1021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532">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5" descr="screan_saver (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1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مستطيل 1"/>
          <p:cNvSpPr>
            <a:spLocks noChangeArrowheads="1"/>
          </p:cNvSpPr>
          <p:nvPr/>
        </p:nvSpPr>
        <p:spPr bwMode="auto">
          <a:xfrm>
            <a:off x="4191000" y="457200"/>
            <a:ext cx="457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6000">
                <a:cs typeface="Akhbar MT" pitchFamily="2" charset="-78"/>
              </a:rPr>
              <a:t>وقد اورد احد الكتاب رايا ينصح فيه بقوله </a:t>
            </a:r>
            <a:r>
              <a:rPr lang="ar-SY" sz="6000">
                <a:solidFill>
                  <a:schemeClr val="tx2"/>
                </a:solidFill>
                <a:cs typeface="Akhbar MT" pitchFamily="2" charset="-78"/>
              </a:rPr>
              <a:t>(لا تفكر في كتابة اي مقال افتتاحي في اي صحيفة كبيرة قبل ان يشيب شعرك)</a:t>
            </a:r>
            <a:r>
              <a:rPr lang="ar-SY" sz="6000">
                <a:cs typeface="Akhbar MT" pitchFamily="2" charset="-78"/>
              </a:rPr>
              <a:t>.</a:t>
            </a:r>
            <a:endParaRPr lang="en-US" sz="6000">
              <a:cs typeface="Akhbar MT" pitchFamily="2" charset="-78"/>
            </a:endParaRPr>
          </a:p>
        </p:txBody>
      </p:sp>
      <p:pic>
        <p:nvPicPr>
          <p:cNvPr id="3" name="1E2F22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2510">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r.Layth\Desktop\خلفيات متحركة\0b4fcf66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مستطيل 1"/>
          <p:cNvSpPr>
            <a:spLocks noChangeArrowheads="1"/>
          </p:cNvSpPr>
          <p:nvPr/>
        </p:nvSpPr>
        <p:spPr bwMode="auto">
          <a:xfrm>
            <a:off x="457200" y="457200"/>
            <a:ext cx="3657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4800">
                <a:solidFill>
                  <a:schemeClr val="tx2"/>
                </a:solidFill>
                <a:cs typeface="Akhbar MT" pitchFamily="2" charset="-78"/>
              </a:rPr>
              <a:t>شروط وصفات </a:t>
            </a:r>
            <a:r>
              <a:rPr lang="ar-IQ" sz="4800">
                <a:solidFill>
                  <a:schemeClr val="tx2"/>
                </a:solidFill>
                <a:cs typeface="Akhbar MT" pitchFamily="2" charset="-78"/>
              </a:rPr>
              <a:t> </a:t>
            </a:r>
            <a:r>
              <a:rPr lang="ar-SY" sz="4800">
                <a:solidFill>
                  <a:schemeClr val="tx2"/>
                </a:solidFill>
                <a:cs typeface="Akhbar MT" pitchFamily="2" charset="-78"/>
              </a:rPr>
              <a:t>كتّاب المقالات الافتتاحية</a:t>
            </a:r>
            <a:endParaRPr lang="ar-IQ" sz="4800">
              <a:solidFill>
                <a:schemeClr val="tx2"/>
              </a:solidFill>
              <a:cs typeface="Akhbar MT" pitchFamily="2" charset="-78"/>
            </a:endParaRPr>
          </a:p>
          <a:p>
            <a:r>
              <a:rPr lang="ar-IQ" sz="4800">
                <a:cs typeface="Akhbar MT" pitchFamily="2" charset="-78"/>
              </a:rPr>
              <a:t>1</a:t>
            </a:r>
            <a:r>
              <a:rPr lang="ar-SY" sz="4800">
                <a:cs typeface="Akhbar MT" pitchFamily="2" charset="-78"/>
              </a:rPr>
              <a:t>- ان يكون ذا حاسة صحفية دقيقة يتذوق بها الاحداث الجارية في محيطه، والاحداث الجارية خارج هذا المحيط</a:t>
            </a:r>
            <a:r>
              <a:rPr lang="ar-IQ" sz="4800">
                <a:cs typeface="Akhbar MT" pitchFamily="2" charset="-78"/>
              </a:rPr>
              <a:t> </a:t>
            </a:r>
            <a:r>
              <a:rPr lang="ar-SY" sz="4800">
                <a:cs typeface="Akhbar MT" pitchFamily="2" charset="-78"/>
              </a:rPr>
              <a:t>.</a:t>
            </a:r>
            <a:endParaRPr lang="en-US" sz="4800">
              <a:cs typeface="Akhbar MT" pitchFamily="2" charset="-78"/>
            </a:endParaRPr>
          </a:p>
        </p:txBody>
      </p:sp>
      <p:pic>
        <p:nvPicPr>
          <p:cNvPr id="3" name="2BDE22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169">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r.Layth\Desktop\خلفيات متحركة\0806131929317wk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مستطيل 1"/>
          <p:cNvSpPr>
            <a:spLocks noChangeArrowheads="1"/>
          </p:cNvSpPr>
          <p:nvPr/>
        </p:nvSpPr>
        <p:spPr bwMode="auto">
          <a:xfrm>
            <a:off x="3581400" y="381000"/>
            <a:ext cx="512445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4800">
                <a:cs typeface="Akhbar MT" pitchFamily="2" charset="-78"/>
              </a:rPr>
              <a:t>2- ان يكون ذا ثقافة واسعة.</a:t>
            </a:r>
            <a:endParaRPr lang="ar-IQ" sz="4800">
              <a:cs typeface="Akhbar MT" pitchFamily="2" charset="-78"/>
            </a:endParaRPr>
          </a:p>
          <a:p>
            <a:r>
              <a:rPr lang="ar-SY" sz="4800">
                <a:solidFill>
                  <a:schemeClr val="tx2"/>
                </a:solidFill>
                <a:cs typeface="Akhbar MT" pitchFamily="2" charset="-78"/>
              </a:rPr>
              <a:t>3- ان تكون لديه ذاكرة تاريخية</a:t>
            </a:r>
            <a:r>
              <a:rPr lang="ar-IQ" sz="4800">
                <a:solidFill>
                  <a:schemeClr val="tx2"/>
                </a:solidFill>
                <a:cs typeface="Akhbar MT" pitchFamily="2" charset="-78"/>
              </a:rPr>
              <a:t>.</a:t>
            </a:r>
          </a:p>
          <a:p>
            <a:r>
              <a:rPr lang="ar-SY" sz="4800">
                <a:solidFill>
                  <a:schemeClr val="tx2"/>
                </a:solidFill>
                <a:latin typeface="Arabic Typesetting" pitchFamily="66" charset="-78"/>
                <a:cs typeface="Arabic Typesetting" pitchFamily="66" charset="-78"/>
              </a:rPr>
              <a:t>4- ينبغي الا ينس</a:t>
            </a:r>
            <a:r>
              <a:rPr lang="ar-IQ" sz="4800">
                <a:solidFill>
                  <a:schemeClr val="tx2"/>
                </a:solidFill>
                <a:latin typeface="Arabic Typesetting" pitchFamily="66" charset="-78"/>
                <a:cs typeface="Arabic Typesetting" pitchFamily="66" charset="-78"/>
              </a:rPr>
              <a:t>ى</a:t>
            </a:r>
            <a:r>
              <a:rPr lang="ar-SY" sz="4800">
                <a:solidFill>
                  <a:schemeClr val="tx2"/>
                </a:solidFill>
                <a:latin typeface="Arabic Typesetting" pitchFamily="66" charset="-78"/>
                <a:cs typeface="Arabic Typesetting" pitchFamily="66" charset="-78"/>
              </a:rPr>
              <a:t> انه يعبر عن وجهة نظر الصحيفة التي يكتب مقالة فيها</a:t>
            </a:r>
            <a:r>
              <a:rPr lang="ar-IQ" sz="4800">
                <a:solidFill>
                  <a:schemeClr val="tx2"/>
                </a:solidFill>
                <a:latin typeface="Arabic Typesetting" pitchFamily="66" charset="-78"/>
                <a:cs typeface="Arabic Typesetting" pitchFamily="66" charset="-78"/>
              </a:rPr>
              <a:t> </a:t>
            </a:r>
            <a:r>
              <a:rPr lang="ar-SY" sz="4800">
                <a:solidFill>
                  <a:schemeClr val="tx2"/>
                </a:solidFill>
                <a:latin typeface="Arabic Typesetting" pitchFamily="66" charset="-78"/>
                <a:cs typeface="Arabic Typesetting" pitchFamily="66" charset="-78"/>
              </a:rPr>
              <a:t>.</a:t>
            </a:r>
            <a:endParaRPr lang="ar-IQ" sz="4800">
              <a:solidFill>
                <a:schemeClr val="tx2"/>
              </a:solidFill>
              <a:latin typeface="Arabic Typesetting" pitchFamily="66" charset="-78"/>
              <a:cs typeface="Arabic Typesetting" pitchFamily="66" charset="-78"/>
            </a:endParaRPr>
          </a:p>
          <a:p>
            <a:r>
              <a:rPr lang="ar-SY" sz="4800">
                <a:cs typeface="Akhbar MT" pitchFamily="2" charset="-78"/>
              </a:rPr>
              <a:t>5- ان يتسم الكاتب بطابع التخصص</a:t>
            </a:r>
            <a:r>
              <a:rPr lang="ar-IQ" sz="4800">
                <a:cs typeface="Akhbar MT" pitchFamily="2" charset="-78"/>
              </a:rPr>
              <a:t>.</a:t>
            </a:r>
            <a:endParaRPr lang="en-US" sz="4800">
              <a:solidFill>
                <a:schemeClr val="tx2"/>
              </a:solidFill>
              <a:latin typeface="Arabic Typesetting" pitchFamily="66" charset="-78"/>
              <a:cs typeface="Arabic Typesetting" pitchFamily="66" charset="-78"/>
            </a:endParaRPr>
          </a:p>
          <a:p>
            <a:endParaRPr lang="en-US" sz="4800">
              <a:cs typeface="Akhbar MT" pitchFamily="2" charset="-78"/>
            </a:endParaRPr>
          </a:p>
        </p:txBody>
      </p:sp>
      <p:pic>
        <p:nvPicPr>
          <p:cNvPr id="3" name="216922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5235">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مستطيل 1"/>
          <p:cNvSpPr>
            <a:spLocks noChangeArrowheads="1"/>
          </p:cNvSpPr>
          <p:nvPr/>
        </p:nvSpPr>
        <p:spPr bwMode="auto">
          <a:xfrm>
            <a:off x="381000" y="381000"/>
            <a:ext cx="4343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5400">
                <a:latin typeface="Arabic Typesetting" pitchFamily="66" charset="-78"/>
                <a:cs typeface="Arabic Typesetting" pitchFamily="66" charset="-78"/>
              </a:rPr>
              <a:t>6- ان يكتب مقاله بأسلوب يقنع معه القارئ بما يريد ان يقول.</a:t>
            </a:r>
            <a:endParaRPr lang="en-US" sz="5400">
              <a:latin typeface="Arabic Typesetting" pitchFamily="66" charset="-78"/>
              <a:cs typeface="Arabic Typesetting" pitchFamily="66" charset="-78"/>
            </a:endParaRPr>
          </a:p>
          <a:p>
            <a:r>
              <a:rPr lang="ar-SY" sz="5400">
                <a:latin typeface="Arabic Typesetting" pitchFamily="66" charset="-78"/>
                <a:cs typeface="Arabic Typesetting" pitchFamily="66" charset="-78"/>
              </a:rPr>
              <a:t>7- يتجلى الابداع الصحفي لدى كاتب المقال الافتتاحي في اختيار الموضوع المناسب لحركة الاحداث وسياسة.</a:t>
            </a:r>
            <a:endParaRPr lang="en-US" sz="5400">
              <a:latin typeface="Arabic Typesetting" pitchFamily="66" charset="-78"/>
              <a:cs typeface="Arabic Typesetting" pitchFamily="66" charset="-78"/>
            </a:endParaRPr>
          </a:p>
        </p:txBody>
      </p:sp>
      <p:pic>
        <p:nvPicPr>
          <p:cNvPr id="27651" name="Picture 3" descr="C:\Users\Dr.Layth\Desktop\خلفيات متحركة\167602.p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82600"/>
            <a:ext cx="3810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EC522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8507">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مستطيل 1"/>
          <p:cNvSpPr>
            <a:spLocks noChangeArrowheads="1"/>
          </p:cNvSpPr>
          <p:nvPr/>
        </p:nvSpPr>
        <p:spPr bwMode="auto">
          <a:xfrm>
            <a:off x="4648200" y="381000"/>
            <a:ext cx="40386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4800">
                <a:latin typeface="Arabic Typesetting" pitchFamily="66" charset="-78"/>
                <a:cs typeface="Arabic Typesetting" pitchFamily="66" charset="-78"/>
              </a:rPr>
              <a:t>8- لابد للكاتب من دراسة الجمهور الذي يتوجه اليه</a:t>
            </a:r>
            <a:r>
              <a:rPr lang="ar-IQ" sz="4800">
                <a:latin typeface="Arabic Typesetting" pitchFamily="66" charset="-78"/>
                <a:cs typeface="Arabic Typesetting" pitchFamily="66" charset="-78"/>
              </a:rPr>
              <a:t> </a:t>
            </a:r>
            <a:r>
              <a:rPr lang="ar-SY" sz="4800">
                <a:latin typeface="Arabic Typesetting" pitchFamily="66" charset="-78"/>
                <a:cs typeface="Arabic Typesetting" pitchFamily="66" charset="-78"/>
              </a:rPr>
              <a:t>.</a:t>
            </a:r>
            <a:endParaRPr lang="ar-IQ" sz="4800">
              <a:latin typeface="Arabic Typesetting" pitchFamily="66" charset="-78"/>
              <a:cs typeface="Arabic Typesetting" pitchFamily="66" charset="-78"/>
            </a:endParaRPr>
          </a:p>
          <a:p>
            <a:r>
              <a:rPr lang="ar-SY" sz="4800">
                <a:latin typeface="Arabic Typesetting" pitchFamily="66" charset="-78"/>
                <a:cs typeface="Arabic Typesetting" pitchFamily="66" charset="-78"/>
              </a:rPr>
              <a:t>9- ان يكون قادرا على كتابة مقالاته تحت اقصى حد من ضغط الوقت</a:t>
            </a:r>
            <a:r>
              <a:rPr lang="ar-IQ" sz="4800">
                <a:latin typeface="Arabic Typesetting" pitchFamily="66" charset="-78"/>
                <a:cs typeface="Arabic Typesetting" pitchFamily="66" charset="-78"/>
              </a:rPr>
              <a:t>.</a:t>
            </a:r>
          </a:p>
          <a:p>
            <a:r>
              <a:rPr lang="ar-IQ" sz="4800">
                <a:latin typeface="Arabic Typesetting" pitchFamily="66" charset="-78"/>
                <a:cs typeface="Arabic Typesetting" pitchFamily="66" charset="-78"/>
              </a:rPr>
              <a:t>10- </a:t>
            </a:r>
            <a:r>
              <a:rPr lang="ar-SY" sz="4800">
                <a:latin typeface="Arabic Typesetting" pitchFamily="66" charset="-78"/>
                <a:cs typeface="Arabic Typesetting" pitchFamily="66" charset="-78"/>
              </a:rPr>
              <a:t>- ان يتحلى بالشجاعة والاقدام في الموضوعات التي يتناولها</a:t>
            </a:r>
            <a:endParaRPr lang="ar-IQ" sz="4800">
              <a:latin typeface="Arabic Typesetting" pitchFamily="66" charset="-78"/>
              <a:cs typeface="Arabic Typesetting" pitchFamily="66" charset="-78"/>
            </a:endParaRPr>
          </a:p>
          <a:p>
            <a:endParaRPr lang="ar-IQ" sz="4800">
              <a:latin typeface="Arabic Typesetting" pitchFamily="66" charset="-78"/>
              <a:cs typeface="Arabic Typesetting" pitchFamily="66" charset="-78"/>
            </a:endParaRPr>
          </a:p>
          <a:p>
            <a:endParaRPr lang="en-US" sz="4800">
              <a:latin typeface="Arabic Typesetting" pitchFamily="66" charset="-78"/>
              <a:cs typeface="Arabic Typesetting" pitchFamily="66" charset="-78"/>
            </a:endParaRPr>
          </a:p>
        </p:txBody>
      </p:sp>
      <p:pic>
        <p:nvPicPr>
          <p:cNvPr id="28675" name="Picture 2" descr="C:\Users\Dr.Layth\Desktop\خلفيات متحركة\20141352742278_95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41910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05322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4466">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مستطيل 1"/>
          <p:cNvSpPr>
            <a:spLocks noChangeArrowheads="1"/>
          </p:cNvSpPr>
          <p:nvPr/>
        </p:nvSpPr>
        <p:spPr bwMode="auto">
          <a:xfrm>
            <a:off x="4495800" y="457200"/>
            <a:ext cx="4191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5400">
                <a:solidFill>
                  <a:schemeClr val="tx1"/>
                </a:solidFill>
                <a:latin typeface="Arabic Typesetting" pitchFamily="66" charset="-78"/>
                <a:cs typeface="Arabic Typesetting" pitchFamily="66" charset="-78"/>
              </a:rPr>
              <a:t>11- الا يكون دافعه في كتابة المقالات تحقيق مصلحة شخصية.</a:t>
            </a:r>
            <a:endParaRPr lang="en-US" sz="5400">
              <a:solidFill>
                <a:schemeClr val="tx1"/>
              </a:solidFill>
              <a:latin typeface="Arabic Typesetting" pitchFamily="66" charset="-78"/>
              <a:cs typeface="Arabic Typesetting" pitchFamily="66" charset="-78"/>
            </a:endParaRPr>
          </a:p>
          <a:p>
            <a:r>
              <a:rPr lang="ar-SY" sz="5400">
                <a:solidFill>
                  <a:schemeClr val="tx1"/>
                </a:solidFill>
                <a:latin typeface="Arabic Typesetting" pitchFamily="66" charset="-78"/>
                <a:cs typeface="Arabic Typesetting" pitchFamily="66" charset="-78"/>
              </a:rPr>
              <a:t>12- بعد النظر: اي ان تكون لديه القدرة على التنبؤ والقراءة المستقبلية للأحداث</a:t>
            </a:r>
            <a:r>
              <a:rPr lang="ar-IQ" sz="5400">
                <a:solidFill>
                  <a:schemeClr val="tx1"/>
                </a:solidFill>
                <a:latin typeface="Arabic Typesetting" pitchFamily="66" charset="-78"/>
                <a:cs typeface="Arabic Typesetting" pitchFamily="66" charset="-78"/>
              </a:rPr>
              <a:t> </a:t>
            </a:r>
            <a:r>
              <a:rPr lang="ar-SY" sz="5400">
                <a:solidFill>
                  <a:schemeClr val="tx1"/>
                </a:solidFill>
                <a:latin typeface="Arabic Typesetting" pitchFamily="66" charset="-78"/>
                <a:cs typeface="Arabic Typesetting" pitchFamily="66" charset="-78"/>
              </a:rPr>
              <a:t>.</a:t>
            </a:r>
            <a:endParaRPr lang="en-US" sz="5400">
              <a:solidFill>
                <a:schemeClr val="tx1"/>
              </a:solidFill>
              <a:latin typeface="Arabic Typesetting" pitchFamily="66" charset="-78"/>
              <a:cs typeface="Arabic Typesetting" pitchFamily="66" charset="-78"/>
            </a:endParaRPr>
          </a:p>
        </p:txBody>
      </p:sp>
      <p:pic>
        <p:nvPicPr>
          <p:cNvPr id="29699" name="Picture 14" descr="0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3886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328D22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5953">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مستطيل 1"/>
          <p:cNvSpPr>
            <a:spLocks noChangeArrowheads="1"/>
          </p:cNvSpPr>
          <p:nvPr/>
        </p:nvSpPr>
        <p:spPr bwMode="auto">
          <a:xfrm>
            <a:off x="228600" y="457200"/>
            <a:ext cx="4495800"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4400">
                <a:solidFill>
                  <a:schemeClr val="tx2"/>
                </a:solidFill>
                <a:latin typeface="Arabic Typesetting" pitchFamily="66" charset="-78"/>
                <a:cs typeface="Arabic Typesetting" pitchFamily="66" charset="-78"/>
              </a:rPr>
              <a:t>طريقة كتابة المقال الافتتاحي</a:t>
            </a:r>
            <a:endParaRPr lang="ar-IQ" sz="4400">
              <a:solidFill>
                <a:schemeClr val="tx2"/>
              </a:solidFill>
              <a:latin typeface="Arabic Typesetting" pitchFamily="66" charset="-78"/>
              <a:cs typeface="Arabic Typesetting" pitchFamily="66" charset="-78"/>
            </a:endParaRPr>
          </a:p>
          <a:p>
            <a:r>
              <a:rPr lang="ar-SY" sz="4400">
                <a:solidFill>
                  <a:srgbClr val="FF33CC"/>
                </a:solidFill>
                <a:latin typeface="Arabic Typesetting" pitchFamily="66" charset="-78"/>
                <a:cs typeface="Arabic Typesetting" pitchFamily="66" charset="-78"/>
              </a:rPr>
              <a:t>ان الكاتب الحقيقي عليه ان ينحت في الحجر، وهو يفكر كثيراً، ويتأمل طويلا، قبل ان يكتب قليلا، وبعد ان يرتب افكاره ويربطها يعيد كتابة ما كتبه مثنى وثلاث ورباع، وهو يبذل الجهد والوقت الكثيرين قبل ان يرى مقاله النور</a:t>
            </a:r>
            <a:endParaRPr lang="ar-IQ" sz="4400">
              <a:solidFill>
                <a:schemeClr val="tx2"/>
              </a:solidFill>
              <a:latin typeface="Arabic Typesetting" pitchFamily="66" charset="-78"/>
              <a:cs typeface="Arabic Typesetting" pitchFamily="66" charset="-78"/>
            </a:endParaRPr>
          </a:p>
          <a:p>
            <a:endParaRPr lang="en-US">
              <a:solidFill>
                <a:schemeClr val="tx2"/>
              </a:solidFill>
              <a:latin typeface="Arabic Typesetting" pitchFamily="66" charset="-78"/>
              <a:cs typeface="Arabic Typesetting" pitchFamily="66" charset="-78"/>
            </a:endParaRPr>
          </a:p>
        </p:txBody>
      </p:sp>
      <p:pic>
        <p:nvPicPr>
          <p:cNvPr id="30723" name="Picture 6" descr="screan_saver (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
            <a:ext cx="3810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E1E42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5214">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مستطيل 1"/>
          <p:cNvSpPr>
            <a:spLocks noChangeArrowheads="1"/>
          </p:cNvSpPr>
          <p:nvPr/>
        </p:nvSpPr>
        <p:spPr bwMode="auto">
          <a:xfrm>
            <a:off x="457200" y="381000"/>
            <a:ext cx="457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6000">
                <a:latin typeface="Arabic Typesetting" pitchFamily="66" charset="-78"/>
                <a:cs typeface="Arabic Typesetting" pitchFamily="66" charset="-78"/>
              </a:rPr>
              <a:t>(ان الكتابة تبدا من القارئ لا من الكاتب، فالكاتب عندما يختار موضوعا لابد له من ان يتساءل عن مدى تقبل القارئ لهذا الموضوع واهتمامه به) </a:t>
            </a:r>
            <a:endParaRPr lang="ar-IQ" sz="6000">
              <a:latin typeface="Arabic Typesetting" pitchFamily="66" charset="-78"/>
              <a:cs typeface="Arabic Typesetting" pitchFamily="66" charset="-78"/>
            </a:endParaRPr>
          </a:p>
        </p:txBody>
      </p:sp>
      <p:pic>
        <p:nvPicPr>
          <p:cNvPr id="31747" name="Picture 30" descr="screan_saver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
            <a:ext cx="4038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DAB2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2843">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مستطيل 1"/>
          <p:cNvSpPr>
            <a:spLocks noChangeArrowheads="1"/>
          </p:cNvSpPr>
          <p:nvPr/>
        </p:nvSpPr>
        <p:spPr bwMode="auto">
          <a:xfrm>
            <a:off x="304800" y="381000"/>
            <a:ext cx="4038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6000">
                <a:solidFill>
                  <a:srgbClr val="FF0000"/>
                </a:solidFill>
                <a:latin typeface="Arabic Typesetting" pitchFamily="66" charset="-78"/>
                <a:cs typeface="Arabic Typesetting" pitchFamily="66" charset="-78"/>
              </a:rPr>
              <a:t>ان عملية الكتابة تتضمن اربع مراحل هي:</a:t>
            </a:r>
            <a:endParaRPr lang="en-US" sz="6000">
              <a:solidFill>
                <a:srgbClr val="FF0000"/>
              </a:solidFill>
              <a:latin typeface="Arabic Typesetting" pitchFamily="66" charset="-78"/>
              <a:cs typeface="Arabic Typesetting" pitchFamily="66" charset="-78"/>
            </a:endParaRPr>
          </a:p>
          <a:p>
            <a:pPr algn="r"/>
            <a:r>
              <a:rPr lang="ar-SY" sz="6000">
                <a:latin typeface="Arabic Typesetting" pitchFamily="66" charset="-78"/>
                <a:cs typeface="Arabic Typesetting" pitchFamily="66" charset="-78"/>
              </a:rPr>
              <a:t>1- الفكرة</a:t>
            </a:r>
            <a:r>
              <a:rPr lang="en-US" sz="6000">
                <a:latin typeface="Arabic Typesetting" pitchFamily="66" charset="-78"/>
                <a:cs typeface="Arabic Typesetting" pitchFamily="66" charset="-78"/>
              </a:rPr>
              <a:t>.</a:t>
            </a:r>
            <a:r>
              <a:rPr lang="ar-SY" sz="6000">
                <a:latin typeface="Arabic Typesetting" pitchFamily="66" charset="-78"/>
                <a:cs typeface="Arabic Typesetting" pitchFamily="66" charset="-78"/>
              </a:rPr>
              <a:t> </a:t>
            </a:r>
            <a:endParaRPr lang="ar-IQ" sz="6000">
              <a:latin typeface="Arabic Typesetting" pitchFamily="66" charset="-78"/>
              <a:cs typeface="Arabic Typesetting" pitchFamily="66" charset="-78"/>
            </a:endParaRPr>
          </a:p>
          <a:p>
            <a:pPr algn="r"/>
            <a:r>
              <a:rPr lang="ar-SY" sz="6000">
                <a:latin typeface="Arabic Typesetting" pitchFamily="66" charset="-78"/>
                <a:cs typeface="Arabic Typesetting" pitchFamily="66" charset="-78"/>
              </a:rPr>
              <a:t>2- جمع المعلومات</a:t>
            </a:r>
            <a:r>
              <a:rPr lang="en-US" sz="6000">
                <a:latin typeface="Arabic Typesetting" pitchFamily="66" charset="-78"/>
                <a:cs typeface="Arabic Typesetting" pitchFamily="66" charset="-78"/>
              </a:rPr>
              <a:t>.</a:t>
            </a:r>
            <a:endParaRPr lang="ar-IQ" sz="6000">
              <a:latin typeface="Arabic Typesetting" pitchFamily="66" charset="-78"/>
              <a:cs typeface="Arabic Typesetting" pitchFamily="66" charset="-78"/>
            </a:endParaRPr>
          </a:p>
          <a:p>
            <a:pPr algn="r"/>
            <a:r>
              <a:rPr lang="ar-SY" sz="6000">
                <a:latin typeface="Arabic Typesetting" pitchFamily="66" charset="-78"/>
                <a:cs typeface="Arabic Typesetting" pitchFamily="66" charset="-78"/>
              </a:rPr>
              <a:t> 3- التنظيم</a:t>
            </a:r>
            <a:r>
              <a:rPr lang="en-US" sz="6000">
                <a:latin typeface="Arabic Typesetting" pitchFamily="66" charset="-78"/>
                <a:cs typeface="Arabic Typesetting" pitchFamily="66" charset="-78"/>
              </a:rPr>
              <a:t>.</a:t>
            </a:r>
            <a:r>
              <a:rPr lang="ar-SY" sz="6000">
                <a:latin typeface="Arabic Typesetting" pitchFamily="66" charset="-78"/>
                <a:cs typeface="Arabic Typesetting" pitchFamily="66" charset="-78"/>
              </a:rPr>
              <a:t> </a:t>
            </a:r>
            <a:endParaRPr lang="ar-IQ" sz="6000">
              <a:latin typeface="Arabic Typesetting" pitchFamily="66" charset="-78"/>
              <a:cs typeface="Arabic Typesetting" pitchFamily="66" charset="-78"/>
            </a:endParaRPr>
          </a:p>
          <a:p>
            <a:pPr algn="r"/>
            <a:r>
              <a:rPr lang="ar-SY" sz="6000">
                <a:latin typeface="Arabic Typesetting" pitchFamily="66" charset="-78"/>
                <a:cs typeface="Arabic Typesetting" pitchFamily="66" charset="-78"/>
              </a:rPr>
              <a:t>4- الكتابة.</a:t>
            </a:r>
            <a:endParaRPr lang="ar-IQ" sz="6000">
              <a:latin typeface="Arabic Typesetting" pitchFamily="66" charset="-78"/>
              <a:cs typeface="Arabic Typesetting" pitchFamily="66" charset="-78"/>
            </a:endParaRPr>
          </a:p>
        </p:txBody>
      </p:sp>
      <p:pic>
        <p:nvPicPr>
          <p:cNvPr id="32771" name="Picture 14" descr="0 (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
            <a:ext cx="42481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FF7B2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3154">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2" descr="screan_saver (4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640013"/>
            <a:ext cx="8229600" cy="37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مستطيل 6"/>
          <p:cNvSpPr>
            <a:spLocks noChangeArrowheads="1"/>
          </p:cNvSpPr>
          <p:nvPr/>
        </p:nvSpPr>
        <p:spPr bwMode="auto">
          <a:xfrm>
            <a:off x="2316163" y="709613"/>
            <a:ext cx="4375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0"/>
            <a:r>
              <a:rPr lang="ar-SA" sz="7200">
                <a:latin typeface="Arabic Typesetting" pitchFamily="66" charset="-78"/>
                <a:cs typeface="Arabic Typesetting" pitchFamily="66" charset="-78"/>
              </a:rPr>
              <a:t>شكرا لحسن الاصغاء</a:t>
            </a:r>
            <a:endParaRPr lang="en-US" sz="7200">
              <a:latin typeface="Arabic Typesetting" pitchFamily="66" charset="-78"/>
              <a:cs typeface="Arabic Typesetting" pitchFamily="66" charset="-78"/>
            </a:endParaRPr>
          </a:p>
        </p:txBody>
      </p:sp>
      <p:pic>
        <p:nvPicPr>
          <p:cNvPr id="33796"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992188" y="830263"/>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1563688" y="3232150"/>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3036888" y="3971925"/>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3832225" y="2035175"/>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6053138" y="3024188"/>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4602163" y="4257675"/>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403225" y="2690813"/>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26" descr="AS (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72045">
            <a:off x="142875" y="3954463"/>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3" descr="screan_saver (6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43738" y="2613025"/>
            <a:ext cx="10763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23" descr="screan_saver (6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024688" y="860425"/>
            <a:ext cx="10763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23" descr="screan_saver (6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8388" y="2808288"/>
            <a:ext cx="1076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340229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35602">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7590"/>
                                        </p:tgtEl>
                                        <p:attrNameLst>
                                          <p:attrName>style.visibility</p:attrName>
                                        </p:attrNameLst>
                                      </p:cBhvr>
                                      <p:to>
                                        <p:strVal val="visible"/>
                                      </p:to>
                                    </p:set>
                                    <p:animEffect transition="in" filter="randombar(horizontal)">
                                      <p:cBhvr>
                                        <p:cTn id="11"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675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7" descr="0 (3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8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2286000" y="152400"/>
            <a:ext cx="7010400" cy="6629400"/>
          </a:xfrm>
          <a:prstGeom prst="rect">
            <a:avLst/>
          </a:prstGeom>
          <a:noFill/>
          <a:ln w="9525">
            <a:noFill/>
            <a:miter lim="800000"/>
            <a:headEnd/>
            <a:tailEnd/>
          </a:ln>
        </p:spPr>
        <p:txBody>
          <a:bodyPr anchor="b"/>
          <a:lstStyle/>
          <a:p>
            <a:pPr>
              <a:defRPr/>
            </a:pPr>
            <a:endParaRPr lang="en-US" sz="3200">
              <a:solidFill>
                <a:srgbClr val="FFFF00"/>
              </a:solidFill>
              <a:effectLst>
                <a:outerShdw blurRad="38100" dist="38100" dir="2700000" algn="tl">
                  <a:srgbClr val="000000"/>
                </a:outerShdw>
              </a:effectLst>
            </a:endParaRPr>
          </a:p>
        </p:txBody>
      </p:sp>
      <p:sp>
        <p:nvSpPr>
          <p:cNvPr id="16388" name="مستطيل 2"/>
          <p:cNvSpPr>
            <a:spLocks noChangeArrowheads="1"/>
          </p:cNvSpPr>
          <p:nvPr/>
        </p:nvSpPr>
        <p:spPr bwMode="auto">
          <a:xfrm>
            <a:off x="3886200" y="328613"/>
            <a:ext cx="48006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a:t>يشكل المقال الافتتاحي نوعاً مهماً من انواع الكتابة الصحفية، وفناً متميزا من فنونها، ولذلك اعطاه الباحثون في ميدان الصحافة اهتماماً خاصاً في بحوثهم ودراساتهم، كما اولته الصحف والمجلات اهتماما اكبر باعتباره المعبر عن سياستها.</a:t>
            </a:r>
            <a:endParaRPr lang="ar-IQ"/>
          </a:p>
        </p:txBody>
      </p:sp>
      <p:pic>
        <p:nvPicPr>
          <p:cNvPr id="4" name="FAB8217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3136">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9"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228600"/>
            <a:ext cx="6553200" cy="6172200"/>
          </a:xfrm>
        </p:spPr>
        <p:txBody>
          <a:bodyPr/>
          <a:lstStyle/>
          <a:p>
            <a:r>
              <a:rPr lang="ar-SY" sz="4000" b="1" smtClean="0"/>
              <a:t>ان المقال الافتتاحي شأنه شأن الفنون الصحفية الاخرى لم يولد فجأة، وانما كان له مقدماته وجذوره، فقد نشا مع نشوء اول صحيفة في العالم، حتى ان معظم الصحف لم تكن تحمل في اول نشوئها في القرنين السابع عشر والثامن عشر غير</a:t>
            </a:r>
            <a:r>
              <a:rPr lang="ar-IQ" sz="4000" b="1" smtClean="0"/>
              <a:t> </a:t>
            </a:r>
            <a:r>
              <a:rPr lang="ar-SY" sz="4000" b="1" smtClean="0"/>
              <a:t>المقال الرئيس (الذي كان يلتهم حجم الجريدة كلها) وكان كاتبه يعبر عن آرائه بشكل مسهب ومطول.</a:t>
            </a:r>
            <a:r>
              <a:rPr lang="en-US" sz="4000" b="1" smtClean="0"/>
              <a:t/>
            </a:r>
            <a:br>
              <a:rPr lang="en-US" sz="4000" b="1" smtClean="0"/>
            </a:br>
            <a:endParaRPr lang="en-US" sz="4000" b="1" smtClean="0">
              <a:solidFill>
                <a:srgbClr val="FFC000"/>
              </a:solidFill>
            </a:endParaRPr>
          </a:p>
        </p:txBody>
      </p:sp>
      <p:sp>
        <p:nvSpPr>
          <p:cNvPr id="1741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a:endParaRPr lang="en-US" sz="1800" b="0">
              <a:solidFill>
                <a:schemeClr val="tx1"/>
              </a:solidFill>
            </a:endParaRPr>
          </a:p>
        </p:txBody>
      </p:sp>
      <p:sp>
        <p:nvSpPr>
          <p:cNvPr id="17412" name="Rectangle 10"/>
          <p:cNvSpPr>
            <a:spLocks noChangeArrowheads="1"/>
          </p:cNvSpPr>
          <p:nvPr/>
        </p:nvSpPr>
        <p:spPr bwMode="auto">
          <a:xfrm>
            <a:off x="685800" y="2139950"/>
            <a:ext cx="807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r"/>
            <a:endParaRPr lang="en-US" altLang="zh-CN" sz="1800" b="0">
              <a:solidFill>
                <a:schemeClr val="tx1"/>
              </a:solidFill>
              <a:ea typeface="SimSun" pitchFamily="2" charset="-122"/>
            </a:endParaRPr>
          </a:p>
        </p:txBody>
      </p:sp>
      <p:pic>
        <p:nvPicPr>
          <p:cNvPr id="17413" name="Picture 22" descr="5002051E3kx[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100"/>
            <a:ext cx="1828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018A21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781">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304800" y="300038"/>
            <a:ext cx="8382000" cy="4271962"/>
          </a:xfrm>
        </p:spPr>
        <p:txBody>
          <a:bodyPr/>
          <a:lstStyle/>
          <a:p>
            <a:pPr eaLnBrk="1" hangingPunct="1"/>
            <a:r>
              <a:rPr lang="ar-SY" sz="4000" b="1" smtClean="0">
                <a:cs typeface="Akhbar MT" pitchFamily="2" charset="-78"/>
              </a:rPr>
              <a:t>واختلفت التسميات التي تطلق على هذا الفن، فالأمريكيون والانكليز يسمونه (</a:t>
            </a:r>
            <a:r>
              <a:rPr lang="en-US" sz="4000" b="1" smtClean="0">
                <a:cs typeface="Akhbar MT" pitchFamily="2" charset="-78"/>
              </a:rPr>
              <a:t>Leading Article</a:t>
            </a:r>
            <a:r>
              <a:rPr lang="ar-SY" sz="4000" b="1" smtClean="0">
                <a:cs typeface="Akhbar MT" pitchFamily="2" charset="-78"/>
              </a:rPr>
              <a:t>) اي المقال القائد او (</a:t>
            </a:r>
            <a:r>
              <a:rPr lang="en-US" sz="4000" b="1" smtClean="0">
                <a:cs typeface="Akhbar MT" pitchFamily="2" charset="-78"/>
              </a:rPr>
              <a:t>Editorial Article</a:t>
            </a:r>
            <a:r>
              <a:rPr lang="ar-SY" sz="4000" b="1" smtClean="0">
                <a:cs typeface="Akhbar MT" pitchFamily="2" charset="-78"/>
              </a:rPr>
              <a:t>) مقال التحرير، ويطلق عليه الباحثون العرب (المقال الافتتاحي) و(المقال الرئيس) </a:t>
            </a:r>
            <a:r>
              <a:rPr lang="ar-IQ" sz="4000" b="1" smtClean="0">
                <a:cs typeface="Akhbar MT" pitchFamily="2" charset="-78"/>
              </a:rPr>
              <a:t>، والافتتاحية</a:t>
            </a:r>
            <a:r>
              <a:rPr lang="ar-SY" sz="4000" b="1" smtClean="0">
                <a:cs typeface="Akhbar MT" pitchFamily="2" charset="-78"/>
              </a:rPr>
              <a:t>.</a:t>
            </a:r>
            <a:r>
              <a:rPr lang="en-US" sz="4000" b="1" smtClean="0"/>
              <a:t/>
            </a:r>
            <a:br>
              <a:rPr lang="en-US" sz="4000" b="1" smtClean="0"/>
            </a:br>
            <a:endParaRPr lang="en-US" sz="4000" b="1" smtClean="0">
              <a:solidFill>
                <a:srgbClr val="FFC000"/>
              </a:solidFill>
            </a:endParaRPr>
          </a:p>
        </p:txBody>
      </p:sp>
      <p:pic>
        <p:nvPicPr>
          <p:cNvPr id="18435" name="Picture 8" descr="AS (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618165">
            <a:off x="682625" y="2797175"/>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0" descr="AS (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87844">
            <a:off x="3062288" y="2797175"/>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7" descr="screan_saver (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9144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7D921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8700">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9" descr="AS (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609600"/>
            <a:ext cx="1219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4" descr="AS (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667000"/>
            <a:ext cx="1219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5" descr="AS (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81000"/>
            <a:ext cx="1219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6" descr="AS (4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2133600"/>
            <a:ext cx="91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مستطيل 1"/>
          <p:cNvSpPr>
            <a:spLocks noChangeArrowheads="1"/>
          </p:cNvSpPr>
          <p:nvPr/>
        </p:nvSpPr>
        <p:spPr bwMode="auto">
          <a:xfrm>
            <a:off x="457200" y="381000"/>
            <a:ext cx="42291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IQ" sz="3200"/>
              <a:t>والمقال الافتتاحي</a:t>
            </a:r>
          </a:p>
          <a:p>
            <a:r>
              <a:rPr lang="ar-SA" sz="3200"/>
              <a:t>"هو الذي يقوم على الشرح والتفسير والتحليل والايضاح الذي يعتمد على الحجج والبراهين وكسب التأييد، ويعبر عن رأي الصحيفة، وليس بالضرورة أن يعبر عن رأي كاتبه" ويقوم على معادلة مهمة جداً وهي "محاولة الربط بين سياسة الصحيفة وطبيعة النظام السياسي وطبيعة القراء".</a:t>
            </a:r>
            <a:endParaRPr lang="en-US" sz="3200"/>
          </a:p>
          <a:p>
            <a:endParaRPr lang="en-US" sz="3200">
              <a:solidFill>
                <a:srgbClr val="FFC000"/>
              </a:solidFill>
            </a:endParaRPr>
          </a:p>
        </p:txBody>
      </p:sp>
      <p:pic>
        <p:nvPicPr>
          <p:cNvPr id="3" name="62C22187.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81701">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1994"/>
                                        </p:tgtEl>
                                        <p:attrNameLst>
                                          <p:attrName>style.visibility</p:attrName>
                                        </p:attrNameLst>
                                      </p:cBhvr>
                                      <p:to>
                                        <p:strVal val="visible"/>
                                      </p:to>
                                    </p:set>
                                    <p:animEffect transition="in" filter="randombar(horizontal)">
                                      <p:cBhvr>
                                        <p:cTn id="11" dur="500"/>
                                        <p:tgtEl>
                                          <p:spTgt spid="419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419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مستطيل 1"/>
          <p:cNvSpPr>
            <a:spLocks noChangeArrowheads="1"/>
          </p:cNvSpPr>
          <p:nvPr/>
        </p:nvSpPr>
        <p:spPr bwMode="auto">
          <a:xfrm>
            <a:off x="2362200" y="304800"/>
            <a:ext cx="6400800" cy="951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a:solidFill>
                  <a:srgbClr val="FF0000"/>
                </a:solidFill>
              </a:rPr>
              <a:t>خصائص المقال الافتتاحي</a:t>
            </a:r>
            <a:endParaRPr lang="ar-IQ">
              <a:solidFill>
                <a:srgbClr val="FF0000"/>
              </a:solidFill>
            </a:endParaRPr>
          </a:p>
          <a:p>
            <a:r>
              <a:rPr lang="ar-SY"/>
              <a:t>1- يجب الا يكون المقال الافتتاحي طويلا مسرفا في الطول مسهباً الى الدرجة التي يملئ بها المقال صفحة كاملة</a:t>
            </a:r>
            <a:r>
              <a:rPr lang="ar-IQ"/>
              <a:t>.</a:t>
            </a:r>
          </a:p>
          <a:p>
            <a:r>
              <a:rPr lang="ar-SY"/>
              <a:t>2- الجدة الزمنية: او مسايرة المقال الافتتاحي للأحداث الجارية</a:t>
            </a:r>
            <a:r>
              <a:rPr lang="ar-IQ"/>
              <a:t>.</a:t>
            </a:r>
          </a:p>
          <a:p>
            <a:r>
              <a:rPr lang="ar-SY"/>
              <a:t>3- الحذر في ابداء الراي</a:t>
            </a:r>
            <a:r>
              <a:rPr lang="ar-IQ"/>
              <a:t>.</a:t>
            </a:r>
          </a:p>
          <a:p>
            <a:r>
              <a:rPr lang="ar-SY"/>
              <a:t>4- خاصية الثبات على سياسة الصحيفة</a:t>
            </a:r>
            <a:r>
              <a:rPr lang="ar-IQ"/>
              <a:t>.</a:t>
            </a:r>
          </a:p>
          <a:p>
            <a:r>
              <a:rPr lang="ar-SY"/>
              <a:t>5- الوضوح</a:t>
            </a:r>
            <a:r>
              <a:rPr lang="ar-IQ"/>
              <a:t>.</a:t>
            </a:r>
          </a:p>
          <a:p>
            <a:r>
              <a:rPr lang="ar-IQ"/>
              <a:t>6</a:t>
            </a:r>
            <a:r>
              <a:rPr lang="ar-SY"/>
              <a:t>- يتوجه المقال الافتتاحي عادة الى ذهن القارئ لا الى عواطفه </a:t>
            </a:r>
            <a:r>
              <a:rPr lang="ar-IQ"/>
              <a:t>.</a:t>
            </a:r>
          </a:p>
          <a:p>
            <a:endParaRPr lang="ar-IQ"/>
          </a:p>
          <a:p>
            <a:endParaRPr lang="ar-IQ"/>
          </a:p>
          <a:p>
            <a:endParaRPr lang="ar-IQ"/>
          </a:p>
          <a:p>
            <a:endParaRPr lang="ar-IQ"/>
          </a:p>
          <a:p>
            <a:endParaRPr lang="en-US">
              <a:solidFill>
                <a:srgbClr val="FF0000"/>
              </a:solidFill>
            </a:endParaRPr>
          </a:p>
          <a:p>
            <a:pPr algn="r"/>
            <a:endParaRPr lang="ar-IQ">
              <a:solidFill>
                <a:srgbClr val="FFC000"/>
              </a:solidFill>
            </a:endParaRPr>
          </a:p>
        </p:txBody>
      </p:sp>
      <p:pic>
        <p:nvPicPr>
          <p:cNvPr id="20483" name="Picture 5" descr="C:\Users\Dr.Layth\Desktop\خلفيات متحركة\1298765201106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251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52822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21471">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0" descr="screan_saver (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57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مستطيل 1"/>
          <p:cNvSpPr>
            <a:spLocks noChangeArrowheads="1"/>
          </p:cNvSpPr>
          <p:nvPr/>
        </p:nvSpPr>
        <p:spPr bwMode="auto">
          <a:xfrm>
            <a:off x="2286000" y="381000"/>
            <a:ext cx="6477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a:t>7- يراعى في المقال الافتتاحي الا يكون مذيلا بتوقيع كاتبه.</a:t>
            </a:r>
            <a:endParaRPr lang="ar-IQ"/>
          </a:p>
          <a:p>
            <a:r>
              <a:rPr lang="ar-IQ"/>
              <a:t>8- </a:t>
            </a:r>
            <a:r>
              <a:rPr lang="ar-SY"/>
              <a:t>- مكانه ثابت: في الصحيفة، ويكون عادة في الصفحة الاولى، وتحت عنوان ثابت</a:t>
            </a:r>
            <a:r>
              <a:rPr lang="ar-IQ"/>
              <a:t>.</a:t>
            </a:r>
          </a:p>
          <a:p>
            <a:r>
              <a:rPr lang="ar-SY"/>
              <a:t>9- التنوع في الافكار والموضوعات والقضايا التي يتناولها</a:t>
            </a:r>
            <a:r>
              <a:rPr lang="ar-IQ"/>
              <a:t>.</a:t>
            </a:r>
          </a:p>
          <a:p>
            <a:r>
              <a:rPr lang="ar-SY"/>
              <a:t>10- يغلب الطابع الاخباري على المقال الافتتاحي في الصحيفة اليومية</a:t>
            </a:r>
            <a:r>
              <a:rPr lang="ar-IQ"/>
              <a:t>.</a:t>
            </a:r>
          </a:p>
          <a:p>
            <a:endParaRPr lang="ar-IQ"/>
          </a:p>
          <a:p>
            <a:endParaRPr lang="en-US"/>
          </a:p>
        </p:txBody>
      </p:sp>
      <p:pic>
        <p:nvPicPr>
          <p:cNvPr id="3" name="216F22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7634">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C:\Users\Dr.Layth\Desktop\خلفيات متحركة\almstba.com_1341779874_61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1000"/>
            <a:ext cx="83820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مستطيل 1"/>
          <p:cNvSpPr>
            <a:spLocks noChangeArrowheads="1"/>
          </p:cNvSpPr>
          <p:nvPr/>
        </p:nvSpPr>
        <p:spPr bwMode="auto">
          <a:xfrm>
            <a:off x="381000" y="533400"/>
            <a:ext cx="838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a:solidFill>
                  <a:srgbClr val="FF0000"/>
                </a:solidFill>
                <a:cs typeface="Akhbar MT" pitchFamily="2" charset="-78"/>
              </a:rPr>
              <a:t>لغة المقال الافتتاحي</a:t>
            </a:r>
            <a:endParaRPr lang="en-US">
              <a:solidFill>
                <a:srgbClr val="FF0000"/>
              </a:solidFill>
              <a:cs typeface="Akhbar MT" pitchFamily="2" charset="-78"/>
            </a:endParaRPr>
          </a:p>
          <a:p>
            <a:r>
              <a:rPr lang="ar-SY">
                <a:solidFill>
                  <a:srgbClr val="FFFF00"/>
                </a:solidFill>
                <a:cs typeface="Akhbar MT" pitchFamily="2" charset="-78"/>
              </a:rPr>
              <a:t>جاهدت الصحافة عبر سنين طويلة للتخلص من اساليب الكتابة التقليدية التي تعتمد البلاغة الطنانة والعبارات المعقدة، وتطوير لغة خاصة بها، لغة مفهومة من قبل الاجيال المختلفة والمستويات المتباينة، لأنها ليست مطبوعا يتوجه الى جمهور خاص بل انها صحافة عامة تسعى للوصول الى اوسع قطاعات المجتمع بأسرع وقت وازهد ثمن.</a:t>
            </a:r>
            <a:endParaRPr lang="en-US">
              <a:solidFill>
                <a:srgbClr val="FFFF00"/>
              </a:solidFill>
              <a:cs typeface="Akhbar MT" pitchFamily="2" charset="-78"/>
            </a:endParaRPr>
          </a:p>
          <a:p>
            <a:endParaRPr lang="en-US">
              <a:solidFill>
                <a:srgbClr val="FFFF00"/>
              </a:solidFill>
              <a:cs typeface="Akhbar MT" pitchFamily="2" charset="-78"/>
            </a:endParaRPr>
          </a:p>
        </p:txBody>
      </p:sp>
      <p:pic>
        <p:nvPicPr>
          <p:cNvPr id="3" name="558522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0945">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مستطيل 1"/>
          <p:cNvSpPr>
            <a:spLocks noChangeArrowheads="1"/>
          </p:cNvSpPr>
          <p:nvPr/>
        </p:nvSpPr>
        <p:spPr bwMode="auto">
          <a:xfrm>
            <a:off x="3657600" y="336550"/>
            <a:ext cx="5105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ar-SY" sz="4000">
                <a:solidFill>
                  <a:srgbClr val="FF0000"/>
                </a:solidFill>
                <a:cs typeface="Akhbar MT" pitchFamily="2" charset="-78"/>
              </a:rPr>
              <a:t>سمات كتاب المقال الافتتاحي</a:t>
            </a:r>
            <a:endParaRPr lang="en-US" sz="4000">
              <a:solidFill>
                <a:srgbClr val="FF0000"/>
              </a:solidFill>
              <a:cs typeface="Akhbar MT" pitchFamily="2" charset="-78"/>
            </a:endParaRPr>
          </a:p>
          <a:p>
            <a:r>
              <a:rPr lang="ar-SY" sz="4000">
                <a:cs typeface="Akhbar MT" pitchFamily="2" charset="-78"/>
              </a:rPr>
              <a:t>يشكل المقال الافتتاحي الخط الرئيس والمركزي للصحيفة من حيث الرأي والموقف، إذ تنعكس عليه ارادة الصحيفة ورؤيتها التي تريد ايصالها الى القراء.</a:t>
            </a:r>
            <a:endParaRPr lang="en-US" sz="4000">
              <a:cs typeface="Akhbar MT" pitchFamily="2" charset="-78"/>
            </a:endParaRPr>
          </a:p>
          <a:p>
            <a:r>
              <a:rPr lang="ar-SY" sz="4000">
                <a:cs typeface="Akhbar MT" pitchFamily="2" charset="-78"/>
              </a:rPr>
              <a:t>وكاتب المقال الافتتاحي عادة صحفي كفوء ومقتدر، يملك معرفة نظرية عميقة وفهماً شاملا وسليما للأحداث الراهنة.</a:t>
            </a:r>
            <a:endParaRPr lang="en-US" sz="4000">
              <a:cs typeface="Akhbar MT" pitchFamily="2" charset="-78"/>
            </a:endParaRPr>
          </a:p>
          <a:p>
            <a:endParaRPr lang="ar-SA" sz="4000">
              <a:cs typeface="Akhbar MT" pitchFamily="2" charset="-78"/>
            </a:endParaRPr>
          </a:p>
        </p:txBody>
      </p:sp>
      <p:pic>
        <p:nvPicPr>
          <p:cNvPr id="23555" name="Picture 3" descr="C:\Users\Dr.Layth\Desktop\خلفيات متحركة\almstba.com_1341779875_7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43A22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7344">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30.4|2.3"/>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3600" b="1" i="0" u="none" strike="noStrike" cap="none" normalizeH="0" baseline="0" smtClean="0">
            <a:ln>
              <a:noFill/>
            </a:ln>
            <a:solidFill>
              <a:srgbClr val="FFFF66"/>
            </a:solidFill>
            <a:effectLst>
              <a:outerShdw blurRad="38100" dist="38100" dir="2700000" algn="tl">
                <a:srgbClr val="000000">
                  <a:alpha val="43137"/>
                </a:srgbClr>
              </a:outerShdw>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3600" b="1" i="0" u="none" strike="noStrike" cap="none" normalizeH="0" baseline="0" smtClean="0">
            <a:ln>
              <a:noFill/>
            </a:ln>
            <a:solidFill>
              <a:srgbClr val="FFFF66"/>
            </a:solidFill>
            <a:effectLst>
              <a:outerShdw blurRad="38100" dist="38100" dir="2700000" algn="tl">
                <a:srgbClr val="000000">
                  <a:alpha val="43137"/>
                </a:srgbClr>
              </a:outerShdw>
            </a:effectLst>
            <a:latin typeface="Arial" pitchFamily="34" charset="0"/>
            <a:cs typeface="Arial" pitchFamily="34"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Selling a Product or Service 5">
        <a:dk1>
          <a:srgbClr val="000070"/>
        </a:dk1>
        <a:lt1>
          <a:srgbClr val="FFFF66"/>
        </a:lt1>
        <a:dk2>
          <a:srgbClr val="0000FF"/>
        </a:dk2>
        <a:lt2>
          <a:srgbClr val="C5C5FF"/>
        </a:lt2>
        <a:accent1>
          <a:srgbClr val="0099FF"/>
        </a:accent1>
        <a:accent2>
          <a:srgbClr val="7883B4"/>
        </a:accent2>
        <a:accent3>
          <a:srgbClr val="AAAAFF"/>
        </a:accent3>
        <a:accent4>
          <a:srgbClr val="DADA56"/>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2_Competition 9">
    <a:dk1>
      <a:srgbClr val="000070"/>
    </a:dk1>
    <a:lt1>
      <a:srgbClr val="FFFF66"/>
    </a:lt1>
    <a:dk2>
      <a:srgbClr val="0000FF"/>
    </a:dk2>
    <a:lt2>
      <a:srgbClr val="C5C5FF"/>
    </a:lt2>
    <a:accent1>
      <a:srgbClr val="0099FF"/>
    </a:accent1>
    <a:accent2>
      <a:srgbClr val="7883B4"/>
    </a:accent2>
    <a:accent3>
      <a:srgbClr val="AAAAFF"/>
    </a:accent3>
    <a:accent4>
      <a:srgbClr val="DADA56"/>
    </a:accent4>
    <a:accent5>
      <a:srgbClr val="AACAFF"/>
    </a:accent5>
    <a:accent6>
      <a:srgbClr val="6C76A3"/>
    </a:accent6>
    <a:hlink>
      <a:srgbClr val="00FFFF"/>
    </a:hlink>
    <a:folHlink>
      <a:srgbClr val="2DBF68"/>
    </a:folHlink>
  </a:clrScheme>
</a:themeOverride>
</file>

<file path=docProps/app.xml><?xml version="1.0" encoding="utf-8"?>
<Properties xmlns="http://schemas.openxmlformats.org/officeDocument/2006/extended-properties" xmlns:vt="http://schemas.openxmlformats.org/officeDocument/2006/docPropsVTypes">
  <Template/>
  <TotalTime>4308</TotalTime>
  <Words>686</Words>
  <Application>Microsoft Office PowerPoint</Application>
  <PresentationFormat>عرض على الشاشة (3:4)‏</PresentationFormat>
  <Paragraphs>49</Paragraphs>
  <Slides>19</Slides>
  <Notes>0</Notes>
  <HiddenSlides>0</HiddenSlides>
  <MMClips>19</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19</vt:i4>
      </vt:variant>
    </vt:vector>
  </HeadingPairs>
  <TitlesOfParts>
    <vt:vector size="27" baseType="lpstr">
      <vt:lpstr>Arial</vt:lpstr>
      <vt:lpstr>Tahoma</vt:lpstr>
      <vt:lpstr>Calibri</vt:lpstr>
      <vt:lpstr>Akhbar MT</vt:lpstr>
      <vt:lpstr>SimSun</vt:lpstr>
      <vt:lpstr>Arabic Typesetting</vt:lpstr>
      <vt:lpstr>Times New Roman</vt:lpstr>
      <vt:lpstr>Selling a Product or Service</vt:lpstr>
      <vt:lpstr>The Press Article المقال الافتتاحي الخصائص و اللغة والسمات د. لــيــــث بـــدر يــوسـف </vt:lpstr>
      <vt:lpstr>عرض تقديمي في PowerPoint</vt:lpstr>
      <vt:lpstr>ان المقال الافتتاحي شأنه شأن الفنون الصحفية الاخرى لم يولد فجأة، وانما كان له مقدماته وجذوره، فقد نشا مع نشوء اول صحيفة في العالم، حتى ان معظم الصحف لم تكن تحمل في اول نشوئها في القرنين السابع عشر والثامن عشر غير المقال الرئيس (الذي كان يلتهم حجم الجريدة كلها) وكان كاتبه يعبر عن آرائه بشكل مسهب ومطول. </vt:lpstr>
      <vt:lpstr>واختلفت التسميات التي تطلق على هذا الفن، فالأمريكيون والانكليز يسمونه (Leading Article) اي المقال القائد او (Editorial Article) مقال التحرير، ويطلق عليه الباحثون العرب (المقال الافتتاحي) و(المقال الرئيس) ، والافتتاحية.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فن المقال الصحفي</dc:title>
  <dc:creator>senator</dc:creator>
  <cp:lastModifiedBy>Maher</cp:lastModifiedBy>
  <cp:revision>110</cp:revision>
  <dcterms:created xsi:type="dcterms:W3CDTF">2008-11-23T20:32:50Z</dcterms:created>
  <dcterms:modified xsi:type="dcterms:W3CDTF">2020-05-28T19:24:29Z</dcterms:modified>
</cp:coreProperties>
</file>