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handoutMasterIdLst>
    <p:handoutMasterId r:id="rId23"/>
  </p:handoutMasterIdLst>
  <p:sldIdLst>
    <p:sldId id="256" r:id="rId2"/>
    <p:sldId id="262" r:id="rId3"/>
    <p:sldId id="259" r:id="rId4"/>
    <p:sldId id="263" r:id="rId5"/>
    <p:sldId id="277" r:id="rId6"/>
    <p:sldId id="278" r:id="rId7"/>
    <p:sldId id="272" r:id="rId8"/>
    <p:sldId id="280" r:id="rId9"/>
    <p:sldId id="267" r:id="rId10"/>
    <p:sldId id="281" r:id="rId11"/>
    <p:sldId id="282" r:id="rId12"/>
    <p:sldId id="283" r:id="rId13"/>
    <p:sldId id="284" r:id="rId14"/>
    <p:sldId id="285" r:id="rId15"/>
    <p:sldId id="286" r:id="rId16"/>
    <p:sldId id="287" r:id="rId17"/>
    <p:sldId id="270" r:id="rId18"/>
    <p:sldId id="271" r:id="rId19"/>
    <p:sldId id="290" r:id="rId20"/>
    <p:sldId id="289" r:id="rId21"/>
    <p:sldId id="275" r:id="rId2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53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19412" cy="495300"/>
          </a:xfrm>
          <a:prstGeom prst="rect">
            <a:avLst/>
          </a:prstGeom>
        </p:spPr>
        <p:txBody>
          <a:bodyPr vert="horz" lIns="91440" tIns="45720" rIns="91440" bIns="45720" rtlCol="1"/>
          <a:lstStyle>
            <a:lvl1pPr algn="l">
              <a:defRPr sz="1200"/>
            </a:lvl1pPr>
          </a:lstStyle>
          <a:p>
            <a:fld id="{3B1386D7-2AC6-4FAB-9B5D-3DEEC46FEFE8}" type="datetimeFigureOut">
              <a:rPr lang="ar-SA" smtClean="0"/>
              <a:t>16/09/1445</a:t>
            </a:fld>
            <a:endParaRPr lang="ar-SA"/>
          </a:p>
        </p:txBody>
      </p:sp>
      <p:sp>
        <p:nvSpPr>
          <p:cNvPr id="4" name="Footer Placeholder 3"/>
          <p:cNvSpPr>
            <a:spLocks noGrp="1"/>
          </p:cNvSpPr>
          <p:nvPr>
            <p:ph type="ftr" sz="quarter" idx="2"/>
          </p:nvPr>
        </p:nvSpPr>
        <p:spPr>
          <a:xfrm>
            <a:off x="3816350" y="9371013"/>
            <a:ext cx="2919413" cy="4953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9371013"/>
            <a:ext cx="2919412" cy="495300"/>
          </a:xfrm>
          <a:prstGeom prst="rect">
            <a:avLst/>
          </a:prstGeom>
        </p:spPr>
        <p:txBody>
          <a:bodyPr vert="horz" lIns="91440" tIns="45720" rIns="91440" bIns="45720" rtlCol="1" anchor="b"/>
          <a:lstStyle>
            <a:lvl1pPr algn="l">
              <a:defRPr sz="1200"/>
            </a:lvl1pPr>
          </a:lstStyle>
          <a:p>
            <a:fld id="{B2B97FF2-6738-444D-BD92-A28AABABAB30}" type="slidenum">
              <a:rPr lang="ar-SA" smtClean="0"/>
              <a:t>‹#›</a:t>
            </a:fld>
            <a:endParaRPr lang="ar-SA"/>
          </a:p>
        </p:txBody>
      </p:sp>
    </p:spTree>
    <p:extLst>
      <p:ext uri="{BB962C8B-B14F-4D97-AF65-F5344CB8AC3E}">
        <p14:creationId xmlns:p14="http://schemas.microsoft.com/office/powerpoint/2010/main" val="2972371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70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646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692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505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19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56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3/25/2024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639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337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884882-FB12-4BC8-9960-9AD8104D7FAE}" type="datetimeFigureOut">
              <a:rPr lang="en-US" smtClean="0"/>
              <a:t>3/25/2024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590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D1BD23-6E54-4D9D-AD88-A2813C73CC25}" type="datetimeFigureOut">
              <a:rPr lang="en-US" smtClean="0"/>
              <a:t>3/25/2024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29770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013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F1133-3259-4C45-BABA-5B62D9C6F78D}" type="datetimeFigureOut">
              <a:rPr lang="en-US" smtClean="0"/>
              <a:t>3/25/2024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11853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4028"/>
            <a:ext cx="11353800" cy="1641490"/>
          </a:xfrm>
        </p:spPr>
        <p:txBody>
          <a:bodyPr>
            <a:normAutofit fontScale="90000"/>
          </a:bodyPr>
          <a:lstStyle/>
          <a:p>
            <a:pPr algn="l"/>
            <a:r>
              <a:rPr lang="en-US" sz="6000" dirty="0" smtClean="0">
                <a:latin typeface="Times New Roman" pitchFamily="18" charset="0"/>
                <a:cs typeface="Times New Roman" pitchFamily="18" charset="0"/>
              </a:rPr>
              <a:t>Food Inspection and Preservation</a:t>
            </a:r>
            <a:br>
              <a:rPr lang="en-US" sz="6000" dirty="0" smtClean="0">
                <a:latin typeface="Times New Roman" pitchFamily="18" charset="0"/>
                <a:cs typeface="Times New Roman" pitchFamily="18" charset="0"/>
              </a:rPr>
            </a:br>
            <a:r>
              <a:rPr lang="en-US" sz="6000" dirty="0" smtClean="0">
                <a:latin typeface="Times New Roman" pitchFamily="18" charset="0"/>
                <a:cs typeface="Times New Roman" pitchFamily="18" charset="0"/>
              </a:rPr>
              <a:t>Dr. Aseel MH Abed Al-</a:t>
            </a:r>
            <a:r>
              <a:rPr lang="en-US" sz="6000" dirty="0" err="1">
                <a:latin typeface="Times New Roman" pitchFamily="18" charset="0"/>
                <a:cs typeface="Times New Roman" pitchFamily="18" charset="0"/>
              </a:rPr>
              <a:t>R</a:t>
            </a:r>
            <a:r>
              <a:rPr lang="en-US" sz="6000" dirty="0" err="1" smtClean="0">
                <a:latin typeface="Times New Roman" pitchFamily="18" charset="0"/>
                <a:cs typeface="Times New Roman" pitchFamily="18" charset="0"/>
              </a:rPr>
              <a:t>adah</a:t>
            </a:r>
            <a:r>
              <a:rPr lang="en-US" sz="6000" dirty="0" smtClean="0">
                <a:latin typeface="Times New Roman" pitchFamily="18" charset="0"/>
                <a:cs typeface="Times New Roman" pitchFamily="18" charset="0"/>
              </a:rPr>
              <a:t>  </a:t>
            </a:r>
            <a:endParaRPr lang="ar-SA" sz="6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2109937" cy="41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95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122" y="24007"/>
            <a:ext cx="11664461" cy="5632311"/>
          </a:xfrm>
          <a:prstGeom prst="rect">
            <a:avLst/>
          </a:prstGeom>
        </p:spPr>
        <p:txBody>
          <a:bodyPr wrap="square">
            <a:spAutoFit/>
          </a:bodyPr>
          <a:lstStyle/>
          <a:p>
            <a:pPr marL="342900" indent="-342900">
              <a:buFont typeface="Arial"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Food spoilage directly affects the color, taste, odor and consistency or texture of food, and it </a:t>
            </a:r>
            <a:r>
              <a:rPr lang="en-US" sz="2400" dirty="0">
                <a:solidFill>
                  <a:srgbClr val="C00000"/>
                </a:solidFill>
                <a:latin typeface="Times New Roman" panose="02020603050405020304" pitchFamily="18" charset="0"/>
                <a:cs typeface="Times New Roman" panose="02020603050405020304" pitchFamily="18" charset="0"/>
              </a:rPr>
              <a:t>may</a:t>
            </a:r>
            <a:r>
              <a:rPr lang="en-US" sz="2400" dirty="0">
                <a:solidFill>
                  <a:srgbClr val="000000"/>
                </a:solidFill>
                <a:latin typeface="Times New Roman" panose="02020603050405020304" pitchFamily="18" charset="0"/>
                <a:cs typeface="Times New Roman" panose="02020603050405020304" pitchFamily="18" charset="0"/>
              </a:rPr>
              <a:t> become dangerous to eat. The presence of a bad odor or smell coming from food is an indication that it may be unsafe. </a:t>
            </a: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2400" dirty="0" smtClean="0">
                <a:solidFill>
                  <a:srgbClr val="C00000"/>
                </a:solidFill>
                <a:latin typeface="Times New Roman" panose="02020603050405020304" pitchFamily="18" charset="0"/>
                <a:cs typeface="Times New Roman" panose="02020603050405020304" pitchFamily="18" charset="0"/>
              </a:rPr>
              <a:t>But </a:t>
            </a:r>
            <a:r>
              <a:rPr lang="en-US" sz="2400" dirty="0">
                <a:solidFill>
                  <a:srgbClr val="C00000"/>
                </a:solidFill>
                <a:latin typeface="Times New Roman" panose="02020603050405020304" pitchFamily="18" charset="0"/>
                <a:cs typeface="Times New Roman" panose="02020603050405020304" pitchFamily="18" charset="0"/>
              </a:rPr>
              <a:t>remember that not all unsafe food smells bad</a:t>
            </a:r>
            <a:r>
              <a:rPr lang="en-US" sz="2400" dirty="0" smtClean="0">
                <a:solidFill>
                  <a:srgbClr val="C00000"/>
                </a:solidFill>
                <a:latin typeface="Times New Roman" panose="02020603050405020304" pitchFamily="18" charset="0"/>
                <a:cs typeface="Times New Roman" panose="02020603050405020304" pitchFamily="18" charset="0"/>
              </a:rPr>
              <a:t>.</a:t>
            </a:r>
          </a:p>
          <a:p>
            <a:pPr marL="342900" indent="-342900">
              <a:buFont typeface="Arial"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2400" dirty="0" smtClean="0">
                <a:solidFill>
                  <a:srgbClr val="000000"/>
                </a:solidFill>
                <a:latin typeface="Times New Roman" panose="02020603050405020304" pitchFamily="18" charset="0"/>
                <a:cs typeface="Times New Roman" panose="02020603050405020304" pitchFamily="18" charset="0"/>
              </a:rPr>
              <a:t>Fungi </a:t>
            </a:r>
            <a:r>
              <a:rPr lang="en-US" sz="2400" dirty="0">
                <a:solidFill>
                  <a:srgbClr val="000000"/>
                </a:solidFill>
                <a:latin typeface="Times New Roman" panose="02020603050405020304" pitchFamily="18" charset="0"/>
                <a:cs typeface="Times New Roman" panose="02020603050405020304" pitchFamily="18" charset="0"/>
              </a:rPr>
              <a:t>are caused by acidifying, fermenting, discoloring and disintegrating processes and can create fuzz, powder and slimes of many different colors, including black, white, red, brown and green.</a:t>
            </a:r>
          </a:p>
          <a:p>
            <a:pPr marL="342900" indent="-342900">
              <a:buFont typeface="Arial" pitchFamily="34" charset="0"/>
              <a:buChar char="•"/>
            </a:pPr>
            <a:endParaRPr lang="en-US" sz="2400" dirty="0" smtClean="0">
              <a:solidFill>
                <a:srgbClr val="000000"/>
              </a:solidFill>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2400" dirty="0">
                <a:latin typeface="Times New Roman" pitchFamily="18" charset="0"/>
                <a:cs typeface="Times New Roman" pitchFamily="18" charset="0"/>
              </a:rPr>
              <a:t>Yeast also produces at a slower rate than bacteria, therefore being at a disadvantage in environments where bacteria are.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Yeasts </a:t>
            </a:r>
            <a:r>
              <a:rPr lang="en-US" sz="2400" dirty="0">
                <a:latin typeface="Times New Roman" pitchFamily="18" charset="0"/>
                <a:cs typeface="Times New Roman" pitchFamily="18" charset="0"/>
              </a:rPr>
              <a:t>can be responsible for the decomposition of food with a high sugar content.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same effect is useful in the production of various types of food and beverages, such as bread, yogurt, cider, and alcoholic beverages</a:t>
            </a:r>
          </a:p>
          <a:p>
            <a:pPr marL="342900" indent="-342900">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93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6" y="468628"/>
            <a:ext cx="11681138" cy="7017306"/>
          </a:xfrm>
          <a:prstGeom prst="rect">
            <a:avLst/>
          </a:prstGeom>
        </p:spPr>
        <p:txBody>
          <a:bodyPr wrap="square">
            <a:spAutoFit/>
          </a:bodyPr>
          <a:lstStyle/>
          <a:p>
            <a:pPr algn="l" rtl="0"/>
            <a:r>
              <a:rPr lang="en-US" sz="2400" dirty="0">
                <a:solidFill>
                  <a:srgbClr val="FF0000"/>
                </a:solidFill>
                <a:latin typeface="Times New Roman" panose="02020603050405020304" pitchFamily="18" charset="0"/>
                <a:cs typeface="Times New Roman" panose="02020603050405020304" pitchFamily="18" charset="0"/>
              </a:rPr>
              <a:t>Routes of microbial contamination of food</a:t>
            </a:r>
          </a:p>
          <a:p>
            <a:pPr algn="l" rtl="0"/>
            <a:r>
              <a:rPr lang="en-US" sz="2400" dirty="0">
                <a:latin typeface="Times New Roman" panose="02020603050405020304" pitchFamily="18" charset="0"/>
                <a:cs typeface="Times New Roman" panose="02020603050405020304" pitchFamily="18" charset="0"/>
              </a:rPr>
              <a:t>Bacteria are a major source of microbial contamination of food, </a:t>
            </a:r>
            <a:r>
              <a:rPr lang="en-US" sz="2400" dirty="0" smtClean="0">
                <a:latin typeface="Times New Roman" panose="02020603050405020304" pitchFamily="18" charset="0"/>
                <a:cs typeface="Times New Roman" panose="02020603050405020304" pitchFamily="18" charset="0"/>
              </a:rPr>
              <a:t>like the </a:t>
            </a:r>
            <a:r>
              <a:rPr lang="en-US" sz="2400" dirty="0">
                <a:latin typeface="Times New Roman" panose="02020603050405020304" pitchFamily="18" charset="0"/>
                <a:cs typeface="Times New Roman" panose="02020603050405020304" pitchFamily="18" charset="0"/>
              </a:rPr>
              <a:t>undesired presence in food of harmful microorganisms or the harmful substances they produce. Viruses, parasites and fungi are also able to contaminate food and cause foodborne illnesses in humans. Microorganisms can enter food through different routes</a:t>
            </a:r>
            <a:r>
              <a:rPr lang="en-US" dirty="0" smtClean="0"/>
              <a:t>.</a:t>
            </a:r>
          </a:p>
          <a:p>
            <a:pPr algn="l" rtl="0"/>
            <a:endParaRPr lang="en-US" dirty="0"/>
          </a:p>
          <a:p>
            <a:pPr algn="l" rtl="0"/>
            <a:r>
              <a:rPr lang="en-US" sz="2400" dirty="0">
                <a:solidFill>
                  <a:srgbClr val="FF0000"/>
                </a:solidFill>
                <a:latin typeface="Times New Roman" panose="02020603050405020304" pitchFamily="18" charset="0"/>
                <a:cs typeface="Times New Roman" panose="02020603050405020304" pitchFamily="18" charset="0"/>
              </a:rPr>
              <a:t>Air and </a:t>
            </a:r>
            <a:r>
              <a:rPr lang="en-US" sz="2400" dirty="0" smtClean="0">
                <a:solidFill>
                  <a:srgbClr val="FF0000"/>
                </a:solidFill>
                <a:latin typeface="Times New Roman" panose="02020603050405020304" pitchFamily="18" charset="0"/>
                <a:cs typeface="Times New Roman" panose="02020603050405020304" pitchFamily="18" charset="0"/>
              </a:rPr>
              <a:t>dust </a:t>
            </a:r>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icroorganisms </a:t>
            </a:r>
            <a:r>
              <a:rPr lang="en-US" sz="2400" dirty="0">
                <a:latin typeface="Times New Roman" panose="02020603050405020304" pitchFamily="18" charset="0"/>
                <a:cs typeface="Times New Roman" panose="02020603050405020304" pitchFamily="18" charset="0"/>
              </a:rPr>
              <a:t>are found everywhere in our environment. Many types can be found in air and dust, and can contaminate food at any time during food preparation or when food is left </a:t>
            </a:r>
            <a:r>
              <a:rPr lang="en-US" sz="2400" dirty="0" smtClean="0">
                <a:latin typeface="Times New Roman" panose="02020603050405020304" pitchFamily="18" charset="0"/>
                <a:cs typeface="Times New Roman" panose="02020603050405020304" pitchFamily="18" charset="0"/>
              </a:rPr>
              <a:t>uncovered</a:t>
            </a:r>
          </a:p>
          <a:p>
            <a:pPr algn="l" rtl="0"/>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solidFill>
                  <a:srgbClr val="FF0000"/>
                </a:solidFill>
                <a:latin typeface="Times New Roman" panose="02020603050405020304" pitchFamily="18" charset="0"/>
                <a:cs typeface="Times New Roman" panose="02020603050405020304" pitchFamily="18" charset="0"/>
              </a:rPr>
              <a:t>Soil</a:t>
            </a:r>
            <a:r>
              <a:rPr lang="en-US" sz="2400" dirty="0">
                <a:solidFill>
                  <a:srgbClr val="FF0000"/>
                </a:solidFill>
                <a:latin typeface="Times New Roman" panose="02020603050405020304" pitchFamily="18" charset="0"/>
                <a:cs typeface="Times New Roman" panose="02020603050405020304" pitchFamily="18" charset="0"/>
              </a:rPr>
              <a:t>, water and </a:t>
            </a:r>
            <a:r>
              <a:rPr lang="en-US" sz="2400" dirty="0" smtClean="0">
                <a:solidFill>
                  <a:srgbClr val="FF0000"/>
                </a:solidFill>
                <a:latin typeface="Times New Roman" panose="02020603050405020304" pitchFamily="18" charset="0"/>
                <a:cs typeface="Times New Roman" panose="02020603050405020304" pitchFamily="18" charset="0"/>
              </a:rPr>
              <a:t>plants </a:t>
            </a:r>
            <a:r>
              <a:rPr lang="en-US" sz="2400" dirty="0" smtClean="0">
                <a:latin typeface="Times New Roman" panose="02020603050405020304" pitchFamily="18" charset="0"/>
                <a:cs typeface="Times New Roman" panose="02020603050405020304" pitchFamily="18" charset="0"/>
              </a:rPr>
              <a:t>Many </a:t>
            </a:r>
            <a:r>
              <a:rPr lang="en-US" sz="2400" dirty="0">
                <a:latin typeface="Times New Roman" panose="02020603050405020304" pitchFamily="18" charset="0"/>
                <a:cs typeface="Times New Roman" panose="02020603050405020304" pitchFamily="18" charset="0"/>
              </a:rPr>
              <a:t>microorganisms present in soil and water may contaminate foods. Microorganisms also grow on plants and can contaminate food if care is not taken to remove them by washing or inactivate them by cooking. Soil is a particularly rich source of Clostridium bacteria. Water may be contaminated by </a:t>
            </a:r>
            <a:r>
              <a:rPr lang="en-US" sz="2400" dirty="0" err="1">
                <a:latin typeface="Times New Roman" panose="02020603050405020304" pitchFamily="18" charset="0"/>
                <a:cs typeface="Times New Roman" panose="02020603050405020304" pitchFamily="18" charset="0"/>
              </a:rPr>
              <a:t>faeces</a:t>
            </a:r>
            <a:r>
              <a:rPr lang="en-US" sz="2400" dirty="0">
                <a:latin typeface="Times New Roman" panose="02020603050405020304" pitchFamily="18" charset="0"/>
                <a:cs typeface="Times New Roman" panose="02020603050405020304" pitchFamily="18" charset="0"/>
              </a:rPr>
              <a:t>. Plants may also be contaminated by </a:t>
            </a:r>
            <a:r>
              <a:rPr lang="en-US" sz="2400" dirty="0" err="1">
                <a:latin typeface="Times New Roman" panose="02020603050405020304" pitchFamily="18" charset="0"/>
                <a:cs typeface="Times New Roman" panose="02020603050405020304" pitchFamily="18" charset="0"/>
              </a:rPr>
              <a:t>faeces</a:t>
            </a:r>
            <a:r>
              <a:rPr lang="en-US" sz="2400" dirty="0">
                <a:latin typeface="Times New Roman" panose="02020603050405020304" pitchFamily="18" charset="0"/>
                <a:cs typeface="Times New Roman" panose="02020603050405020304" pitchFamily="18" charset="0"/>
              </a:rPr>
              <a:t> if untreated sewage has been used as a </a:t>
            </a:r>
            <a:r>
              <a:rPr lang="en-US" sz="2400" dirty="0" err="1">
                <a:latin typeface="Times New Roman" panose="02020603050405020304" pitchFamily="18" charset="0"/>
                <a:cs typeface="Times New Roman" panose="02020603050405020304" pitchFamily="18" charset="0"/>
              </a:rPr>
              <a:t>fertiliser</a:t>
            </a:r>
            <a:r>
              <a:rPr lang="en-US" sz="2400" dirty="0">
                <a:latin typeface="Times New Roman" panose="02020603050405020304" pitchFamily="18" charset="0"/>
                <a:cs typeface="Times New Roman" panose="02020603050405020304" pitchFamily="18" charset="0"/>
              </a:rPr>
              <a:t>.</a:t>
            </a:r>
          </a:p>
          <a:p>
            <a:pPr algn="l" rtl="0"/>
            <a:endParaRPr lang="en-US" sz="2400" dirty="0" smtClean="0">
              <a:latin typeface="Times New Roman" panose="02020603050405020304" pitchFamily="18" charset="0"/>
              <a:cs typeface="Times New Roman" panose="02020603050405020304" pitchFamily="18" charset="0"/>
            </a:endParaRPr>
          </a:p>
          <a:p>
            <a:pPr algn="l" rtl="0"/>
            <a:endParaRPr lang="en-US" sz="2400" dirty="0">
              <a:latin typeface="Times New Roman" panose="02020603050405020304" pitchFamily="18" charset="0"/>
              <a:cs typeface="Times New Roman" panose="02020603050405020304" pitchFamily="18" charset="0"/>
            </a:endParaRPr>
          </a:p>
          <a:p>
            <a:pPr algn="l" rtl="0"/>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48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139701"/>
            <a:ext cx="11822806" cy="6001643"/>
          </a:xfrm>
          <a:prstGeom prst="rect">
            <a:avLst/>
          </a:prstGeom>
        </p:spPr>
        <p:txBody>
          <a:bodyPr wrap="square">
            <a:spAutoFit/>
          </a:bodyPr>
          <a:lstStyle/>
          <a:p>
            <a:pPr algn="l" rtl="0"/>
            <a:r>
              <a:rPr lang="en-US" sz="2400" dirty="0" smtClean="0">
                <a:solidFill>
                  <a:srgbClr val="FF0000"/>
                </a:solidFill>
                <a:latin typeface="Times New Roman" panose="02020603050405020304" pitchFamily="18" charset="0"/>
                <a:cs typeface="Times New Roman" panose="02020603050405020304" pitchFamily="18" charset="0"/>
              </a:rPr>
              <a:t> Animal hides and Gastrointestinal </a:t>
            </a:r>
            <a:r>
              <a:rPr lang="en-US" sz="2400" dirty="0">
                <a:solidFill>
                  <a:srgbClr val="FF0000"/>
                </a:solidFill>
                <a:latin typeface="Times New Roman" panose="02020603050405020304" pitchFamily="18" charset="0"/>
                <a:cs typeface="Times New Roman" panose="02020603050405020304" pitchFamily="18" charset="0"/>
              </a:rPr>
              <a:t>tract</a:t>
            </a:r>
          </a:p>
          <a:p>
            <a:pPr algn="l" rtl="0"/>
            <a:r>
              <a:rPr lang="en-US" sz="2400" dirty="0">
                <a:latin typeface="Times New Roman" panose="02020603050405020304" pitchFamily="18" charset="0"/>
                <a:cs typeface="Times New Roman" panose="02020603050405020304" pitchFamily="18" charset="0"/>
              </a:rPr>
              <a:t>The intestines of all humans and animals are full of microorganisms, some of which are beneficial but others are pathogenic. Bacterial pathogens such as </a:t>
            </a:r>
            <a:r>
              <a:rPr lang="en-US" sz="2400" i="1" dirty="0">
                <a:latin typeface="Times New Roman" panose="02020603050405020304" pitchFamily="18" charset="0"/>
                <a:cs typeface="Times New Roman" panose="02020603050405020304" pitchFamily="18" charset="0"/>
              </a:rPr>
              <a:t>Salmonella, Campylobacter and Escherichia coli </a:t>
            </a:r>
            <a:r>
              <a:rPr lang="en-US" sz="2400" i="1" dirty="0" smtClean="0">
                <a:latin typeface="Times New Roman" panose="02020603050405020304" pitchFamily="18" charset="0"/>
                <a:cs typeface="Times New Roman" panose="02020603050405020304" pitchFamily="18" charset="0"/>
              </a:rPr>
              <a:t>(O157:H7</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common examples. </a:t>
            </a:r>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Contamination </a:t>
            </a:r>
            <a:r>
              <a:rPr lang="en-US" sz="2400" dirty="0">
                <a:latin typeface="Times New Roman" panose="02020603050405020304" pitchFamily="18" charset="0"/>
                <a:cs typeface="Times New Roman" panose="02020603050405020304" pitchFamily="18" charset="0"/>
              </a:rPr>
              <a:t>of foods by </a:t>
            </a:r>
            <a:r>
              <a:rPr lang="en-US" sz="2400" dirty="0" err="1">
                <a:latin typeface="Times New Roman" panose="02020603050405020304" pitchFamily="18" charset="0"/>
                <a:cs typeface="Times New Roman" panose="02020603050405020304" pitchFamily="18" charset="0"/>
              </a:rPr>
              <a:t>faecal</a:t>
            </a:r>
            <a:r>
              <a:rPr lang="en-US" sz="2400" dirty="0">
                <a:latin typeface="Times New Roman" panose="02020603050405020304" pitchFamily="18" charset="0"/>
                <a:cs typeface="Times New Roman" panose="02020603050405020304" pitchFamily="18" charset="0"/>
              </a:rPr>
              <a:t> material is the major cause of food poisoning events. This includes indirect </a:t>
            </a:r>
            <a:r>
              <a:rPr lang="en-US" sz="2400" dirty="0" smtClean="0">
                <a:latin typeface="Times New Roman" panose="02020603050405020304" pitchFamily="18" charset="0"/>
                <a:cs typeface="Times New Roman" panose="02020603050405020304" pitchFamily="18" charset="0"/>
              </a:rPr>
              <a:t>contamination.</a:t>
            </a:r>
          </a:p>
          <a:p>
            <a:pPr algn="l" rtl="0"/>
            <a:r>
              <a:rPr lang="en-US" sz="2400" dirty="0">
                <a:latin typeface="Times New Roman" panose="02020603050405020304" pitchFamily="18" charset="0"/>
                <a:cs typeface="Times New Roman" panose="02020603050405020304" pitchFamily="18" charset="0"/>
              </a:rPr>
              <a:t>Many foodborne microorganisms are present in healthy animals raised for food, usually in their intestines, hides, feathers, etc. Meat and poultry carcasses can be contaminated during slaughter by contact with small amounts of intestinal contents. </a:t>
            </a:r>
            <a:r>
              <a:rPr lang="en-US" sz="2400" dirty="0" smtClean="0">
                <a:latin typeface="Times New Roman" panose="02020603050405020304" pitchFamily="18" charset="0"/>
                <a:cs typeface="Times New Roman" panose="02020603050405020304" pitchFamily="18" charset="0"/>
              </a:rPr>
              <a:t>microorganisms </a:t>
            </a:r>
            <a:r>
              <a:rPr lang="en-US" sz="2400" dirty="0">
                <a:latin typeface="Times New Roman" panose="02020603050405020304" pitchFamily="18" charset="0"/>
                <a:cs typeface="Times New Roman" panose="02020603050405020304" pitchFamily="18" charset="0"/>
              </a:rPr>
              <a:t>present in the animals’ intestines can easily contaminate the meat.</a:t>
            </a:r>
          </a:p>
          <a:p>
            <a:pPr algn="l" rtl="0"/>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Animal hides are an important source of contamination of the general environment, the hands of meat workers, and skinned meat carcasses. Hides are a primary source of </a:t>
            </a:r>
            <a:r>
              <a:rPr lang="en-US" sz="2400" i="1" dirty="0">
                <a:latin typeface="Times New Roman" panose="02020603050405020304" pitchFamily="18" charset="0"/>
                <a:cs typeface="Times New Roman" panose="02020603050405020304" pitchFamily="18" charset="0"/>
              </a:rPr>
              <a:t>E.coli O157:H7 </a:t>
            </a:r>
            <a:r>
              <a:rPr lang="en-US" sz="2400" dirty="0">
                <a:latin typeface="Times New Roman" panose="02020603050405020304" pitchFamily="18" charset="0"/>
                <a:cs typeface="Times New Roman" panose="02020603050405020304" pitchFamily="18" charset="0"/>
              </a:rPr>
              <a:t>and</a:t>
            </a:r>
            <a:r>
              <a:rPr lang="en-US" sz="2400" i="1" dirty="0">
                <a:latin typeface="Times New Roman" panose="02020603050405020304" pitchFamily="18" charset="0"/>
                <a:cs typeface="Times New Roman" panose="02020603050405020304" pitchFamily="18" charset="0"/>
              </a:rPr>
              <a:t> Salmonella</a:t>
            </a:r>
            <a:r>
              <a:rPr lang="en-US" sz="2400" dirty="0">
                <a:latin typeface="Times New Roman" panose="02020603050405020304" pitchFamily="18" charset="0"/>
                <a:cs typeface="Times New Roman" panose="02020603050405020304" pitchFamily="18" charset="0"/>
              </a:rPr>
              <a:t> species, both of which cause sickness and </a:t>
            </a:r>
            <a:r>
              <a:rPr lang="en-US" sz="2400" dirty="0" err="1">
                <a:latin typeface="Times New Roman" panose="02020603050405020304" pitchFamily="18" charset="0"/>
                <a:cs typeface="Times New Roman" panose="02020603050405020304" pitchFamily="18" charset="0"/>
              </a:rPr>
              <a:t>diarrhoea</a:t>
            </a:r>
            <a:r>
              <a:rPr lang="en-US" sz="2400" dirty="0">
                <a:latin typeface="Times New Roman" panose="02020603050405020304" pitchFamily="18" charset="0"/>
                <a:cs typeface="Times New Roman" panose="02020603050405020304" pitchFamily="18" charset="0"/>
              </a:rPr>
              <a:t>. Hides become contaminated either because the outside of the hide is dirty, or because once removed from the animal, the inside of the hide is a good breeding place for microorganisms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36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38" y="0"/>
            <a:ext cx="12093262" cy="6586418"/>
          </a:xfrm>
          <a:prstGeom prst="rect">
            <a:avLst/>
          </a:prstGeom>
        </p:spPr>
        <p:txBody>
          <a:bodyPr wrap="square">
            <a:spAutoFit/>
          </a:bodyPr>
          <a:lstStyle/>
          <a:p>
            <a:pPr algn="l" rtl="0"/>
            <a:r>
              <a:rPr lang="en-US" sz="2000" dirty="0">
                <a:solidFill>
                  <a:srgbClr val="FF0000"/>
                </a:solidFill>
                <a:latin typeface="Times New Roman" panose="02020603050405020304" pitchFamily="18" charset="0"/>
                <a:cs typeface="Times New Roman" panose="02020603050405020304" pitchFamily="18" charset="0"/>
              </a:rPr>
              <a:t>Food </a:t>
            </a:r>
            <a:r>
              <a:rPr lang="en-US" sz="2000" dirty="0" smtClean="0">
                <a:solidFill>
                  <a:srgbClr val="FF0000"/>
                </a:solidFill>
                <a:latin typeface="Times New Roman" panose="02020603050405020304" pitchFamily="18" charset="0"/>
                <a:cs typeface="Times New Roman" panose="02020603050405020304" pitchFamily="18" charset="0"/>
              </a:rPr>
              <a:t>handlers</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term food handler can be applied to anyone who touches or handles food, and this includes people who process, transport, prepare, cook and serve food. The presence of microorganisms on the hands and outer garments of food handlers reflects the standard of hygiene in the environment and the individuals’ personal hygiene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microorganisms transmitted to </a:t>
            </a:r>
            <a:r>
              <a:rPr lang="en-US" sz="2000" dirty="0" smtClean="0">
                <a:latin typeface="Times New Roman" panose="02020603050405020304" pitchFamily="18" charset="0"/>
                <a:cs typeface="Times New Roman" panose="02020603050405020304" pitchFamily="18" charset="0"/>
              </a:rPr>
              <a:t>foods. </a:t>
            </a:r>
            <a:r>
              <a:rPr lang="en-US" sz="2000" dirty="0">
                <a:latin typeface="Times New Roman" panose="02020603050405020304" pitchFamily="18" charset="0"/>
                <a:cs typeface="Times New Roman" panose="02020603050405020304" pitchFamily="18" charset="0"/>
              </a:rPr>
              <a:t>In food preparation at home, foodborne microorganisms can be introduced from the unwashed hands of people who are infected by bacteria and viruses, and who cook and serve the food to family members.</a:t>
            </a:r>
          </a:p>
          <a:p>
            <a:pPr algn="l" rtl="0"/>
            <a:endParaRPr lang="en-US" sz="2000" dirty="0">
              <a:latin typeface="Times New Roman" panose="02020603050405020304" pitchFamily="18" charset="0"/>
              <a:cs typeface="Times New Roman" panose="02020603050405020304" pitchFamily="18" charset="0"/>
            </a:endParaRPr>
          </a:p>
          <a:p>
            <a:pPr algn="l" rtl="0"/>
            <a:r>
              <a:rPr lang="en-US" sz="2000" dirty="0" smtClean="0">
                <a:solidFill>
                  <a:srgbClr val="FF0000"/>
                </a:solidFill>
                <a:latin typeface="Times New Roman" panose="02020603050405020304" pitchFamily="18" charset="0"/>
                <a:cs typeface="Times New Roman" panose="02020603050405020304" pitchFamily="18" charset="0"/>
              </a:rPr>
              <a:t>Food utensils </a:t>
            </a:r>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ood </a:t>
            </a:r>
            <a:r>
              <a:rPr lang="en-US" sz="2000" dirty="0">
                <a:latin typeface="Times New Roman" panose="02020603050405020304" pitchFamily="18" charset="0"/>
                <a:cs typeface="Times New Roman" panose="02020603050405020304" pitchFamily="18" charset="0"/>
              </a:rPr>
              <a:t>utensils are cutting boards, knives, spoons, bowls and other equipment used in food preparation, which may become contaminated during food processing and preparation. For example, in families where there is no access to running water, the food utensils may not be properly cleaned, stored and handled, and may become a major route of food contamination.</a:t>
            </a:r>
          </a:p>
          <a:p>
            <a:pPr algn="l" rtl="0"/>
            <a:endParaRPr lang="en-US" sz="2000" dirty="0">
              <a:latin typeface="Times New Roman" panose="02020603050405020304" pitchFamily="18" charset="0"/>
              <a:cs typeface="Times New Roman" panose="02020603050405020304" pitchFamily="18" charset="0"/>
            </a:endParaRPr>
          </a:p>
          <a:p>
            <a:pPr algn="l" rtl="0"/>
            <a:r>
              <a:rPr lang="en-US" sz="2000" dirty="0" smtClean="0">
                <a:solidFill>
                  <a:srgbClr val="FF0000"/>
                </a:solidFill>
                <a:latin typeface="Times New Roman" panose="02020603050405020304" pitchFamily="18" charset="0"/>
                <a:cs typeface="Times New Roman" panose="02020603050405020304" pitchFamily="18" charset="0"/>
              </a:rPr>
              <a:t>Cross-contamination </a:t>
            </a:r>
            <a:r>
              <a:rPr lang="en-US" sz="2000" dirty="0" smtClean="0">
                <a:latin typeface="Times New Roman" panose="02020603050405020304" pitchFamily="18" charset="0"/>
                <a:cs typeface="Times New Roman" panose="02020603050405020304" pitchFamily="18" charset="0"/>
              </a:rPr>
              <a:t>the cross-contamination of food is the transfer of harmful microorganisms between food items and food contact surfaces. Prepared food, utensils and surfaces may become contaminated by raw food products and microorganisms. These can be transferred from one food to another by using the same knife, cutting board or other utensil without washing it between uses. A food that is fully cooked can become re-contaminated if it touches raw foods or contaminated surfaces or utensils that contain pathogens. For example, you should never</a:t>
            </a:r>
            <a:r>
              <a:rPr lang="en-US" dirty="0" smtClean="0"/>
              <a:t>:</a:t>
            </a:r>
          </a:p>
          <a:p>
            <a:pPr algn="l" rtl="0"/>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allow </a:t>
            </a:r>
            <a:r>
              <a:rPr lang="en-US" sz="2000" dirty="0">
                <a:latin typeface="Times New Roman" panose="02020603050405020304" pitchFamily="18" charset="0"/>
                <a:cs typeface="Times New Roman" panose="02020603050405020304" pitchFamily="18" charset="0"/>
              </a:rPr>
              <a:t>raw meat to touch cooked meat</a:t>
            </a:r>
          </a:p>
          <a:p>
            <a:pPr algn="l" rtl="0"/>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put </a:t>
            </a:r>
            <a:r>
              <a:rPr lang="en-US" sz="2000" dirty="0">
                <a:latin typeface="Times New Roman" panose="02020603050405020304" pitchFamily="18" charset="0"/>
                <a:cs typeface="Times New Roman" panose="02020603050405020304" pitchFamily="18" charset="0"/>
              </a:rPr>
              <a:t>cooked meat on a cutting board that has just been used for raw meat without cleaning it first </a:t>
            </a:r>
            <a:r>
              <a:rPr lang="en-US" sz="2000" dirty="0" smtClean="0">
                <a:latin typeface="Times New Roman" panose="02020603050405020304" pitchFamily="18" charset="0"/>
                <a:cs typeface="Times New Roman" panose="02020603050405020304" pitchFamily="18" charset="0"/>
              </a:rPr>
              <a:t>store </a:t>
            </a:r>
            <a:r>
              <a:rPr lang="en-US" sz="2000" dirty="0">
                <a:latin typeface="Times New Roman" panose="02020603050405020304" pitchFamily="18" charset="0"/>
                <a:cs typeface="Times New Roman" panose="02020603050405020304" pitchFamily="18" charset="0"/>
              </a:rPr>
              <a:t>raw meat on </a:t>
            </a:r>
            <a:r>
              <a:rPr lang="en-US" sz="2000" dirty="0" smtClean="0">
                <a:solidFill>
                  <a:srgbClr val="C0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shelf above cooked meat so that it could leak blood and raw juices on to the cooked meat below</a:t>
            </a:r>
            <a:r>
              <a:rPr lang="en-US" dirty="0"/>
              <a:t>.</a:t>
            </a:r>
          </a:p>
          <a:p>
            <a:pPr algn="l" rtl="0"/>
            <a:endParaRPr lang="ar-SA" dirty="0"/>
          </a:p>
        </p:txBody>
      </p:sp>
    </p:spTree>
    <p:extLst>
      <p:ext uri="{BB962C8B-B14F-4D97-AF65-F5344CB8AC3E}">
        <p14:creationId xmlns:p14="http://schemas.microsoft.com/office/powerpoint/2010/main" val="328989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07470"/>
            <a:ext cx="11487955" cy="4708981"/>
          </a:xfrm>
          <a:prstGeom prst="rect">
            <a:avLst/>
          </a:prstGeom>
        </p:spPr>
        <p:txBody>
          <a:bodyPr wrap="square">
            <a:spAutoFit/>
          </a:bodyPr>
          <a:lstStyle/>
          <a:p>
            <a:pPr algn="l" rtl="0"/>
            <a:r>
              <a:rPr lang="en-US" sz="2400" dirty="0">
                <a:solidFill>
                  <a:srgbClr val="FF0000"/>
                </a:solidFill>
                <a:latin typeface="Times New Roman" panose="02020603050405020304" pitchFamily="18" charset="0"/>
                <a:cs typeface="Times New Roman" panose="02020603050405020304" pitchFamily="18" charset="0"/>
              </a:rPr>
              <a:t>Chemical changes caused by micro organisms </a:t>
            </a:r>
            <a:endParaRPr lang="en-US" sz="2400" dirty="0" smtClean="0">
              <a:solidFill>
                <a:srgbClr val="FF0000"/>
              </a:solidFill>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Degradation of carbohydrates </a:t>
            </a:r>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Degradation of N- </a:t>
            </a:r>
            <a:r>
              <a:rPr lang="en-US" sz="2400" dirty="0" smtClean="0">
                <a:latin typeface="Times New Roman" panose="02020603050405020304" pitchFamily="18" charset="0"/>
                <a:cs typeface="Times New Roman" panose="02020603050405020304" pitchFamily="18" charset="0"/>
              </a:rPr>
              <a:t>compounds</a:t>
            </a: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Degradation of lipids </a:t>
            </a:r>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Pectin </a:t>
            </a:r>
            <a:r>
              <a:rPr lang="en-US" sz="2400" dirty="0" smtClean="0">
                <a:latin typeface="Times New Roman" panose="02020603050405020304" pitchFamily="18" charset="0"/>
                <a:cs typeface="Times New Roman" panose="02020603050405020304" pitchFamily="18" charset="0"/>
              </a:rPr>
              <a:t>hydrolysis</a:t>
            </a:r>
          </a:p>
          <a:p>
            <a:pPr algn="l" rtl="0"/>
            <a:endParaRPr lang="en-US" sz="2400" dirty="0" smtClean="0">
              <a:latin typeface="Times New Roman" panose="02020603050405020304" pitchFamily="18" charset="0"/>
              <a:cs typeface="Times New Roman" panose="02020603050405020304" pitchFamily="18" charset="0"/>
            </a:endParaRPr>
          </a:p>
          <a:p>
            <a:pPr algn="l" rtl="0"/>
            <a:r>
              <a:rPr lang="en-US" sz="2400" dirty="0">
                <a:solidFill>
                  <a:srgbClr val="FF0000"/>
                </a:solidFill>
                <a:latin typeface="Times New Roman" panose="02020603050405020304" pitchFamily="18" charset="0"/>
                <a:cs typeface="Times New Roman" panose="02020603050405020304" pitchFamily="18" charset="0"/>
              </a:rPr>
              <a:t>Common Causes of Food </a:t>
            </a:r>
            <a:r>
              <a:rPr lang="en-US" sz="2400" dirty="0" smtClean="0">
                <a:solidFill>
                  <a:srgbClr val="FF0000"/>
                </a:solidFill>
                <a:latin typeface="Times New Roman" panose="02020603050405020304" pitchFamily="18" charset="0"/>
                <a:cs typeface="Times New Roman" panose="02020603050405020304" pitchFamily="18" charset="0"/>
              </a:rPr>
              <a:t>Spoilage</a:t>
            </a:r>
            <a:endParaRPr lang="en-US" sz="2400" dirty="0">
              <a:solidFill>
                <a:srgbClr val="FF0000"/>
              </a:solidFill>
              <a:latin typeface="Times New Roman" panose="02020603050405020304" pitchFamily="18" charset="0"/>
              <a:cs typeface="Times New Roman" panose="02020603050405020304" pitchFamily="18" charset="0"/>
            </a:endParaRPr>
          </a:p>
          <a:p>
            <a:pPr algn="l" rtl="0"/>
            <a:r>
              <a:rPr lang="ar-SA" sz="36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Inadequate </a:t>
            </a:r>
            <a:r>
              <a:rPr lang="en-US" sz="2400" dirty="0">
                <a:latin typeface="Times New Roman" panose="02020603050405020304" pitchFamily="18" charset="0"/>
                <a:cs typeface="Times New Roman" panose="02020603050405020304" pitchFamily="18" charset="0"/>
              </a:rPr>
              <a:t>storage </a:t>
            </a:r>
            <a:r>
              <a:rPr lang="en-US" sz="2400" dirty="0" smtClean="0">
                <a:latin typeface="Times New Roman" panose="02020603050405020304" pitchFamily="18" charset="0"/>
                <a:cs typeface="Times New Roman" panose="02020603050405020304" pitchFamily="18" charset="0"/>
              </a:rPr>
              <a:t>temperatures</a:t>
            </a: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Prolonged storage </a:t>
            </a:r>
            <a:r>
              <a:rPr lang="en-US" sz="2400" dirty="0" smtClean="0">
                <a:latin typeface="Times New Roman" panose="02020603050405020304" pitchFamily="18" charset="0"/>
                <a:cs typeface="Times New Roman" panose="02020603050405020304" pitchFamily="18" charset="0"/>
              </a:rPr>
              <a:t>times</a:t>
            </a: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Improper ventilation </a:t>
            </a:r>
            <a:endParaRPr lang="en-US" sz="2400" dirty="0" smtClean="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Cross contamination </a:t>
            </a:r>
            <a:endParaRPr lang="en-US" sz="2400" dirty="0" smtClean="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Excessive delays between receiving and </a:t>
            </a:r>
            <a:r>
              <a:rPr lang="en-US" sz="2400" dirty="0" smtClean="0">
                <a:latin typeface="Times New Roman" panose="02020603050405020304" pitchFamily="18" charset="0"/>
                <a:cs typeface="Times New Roman" panose="02020603050405020304" pitchFamily="18" charset="0"/>
              </a:rPr>
              <a:t>storing</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11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7" y="312721"/>
            <a:ext cx="12080383" cy="5262979"/>
          </a:xfrm>
          <a:prstGeom prst="rect">
            <a:avLst/>
          </a:prstGeom>
        </p:spPr>
        <p:txBody>
          <a:bodyPr wrap="square">
            <a:spAutoFit/>
          </a:bodyPr>
          <a:lstStyle/>
          <a:p>
            <a:pPr lvl="0" algn="l" rtl="0"/>
            <a:r>
              <a:rPr lang="en-US" sz="2800" dirty="0">
                <a:solidFill>
                  <a:srgbClr val="FF0000"/>
                </a:solidFill>
                <a:latin typeface="Times New Roman" panose="02020603050405020304" pitchFamily="18" charset="0"/>
                <a:cs typeface="Times New Roman" panose="02020603050405020304" pitchFamily="18" charset="0"/>
              </a:rPr>
              <a:t>2</a:t>
            </a:r>
            <a:r>
              <a:rPr lang="en-US" sz="2800" dirty="0" smtClean="0">
                <a:solidFill>
                  <a:srgbClr val="FF0000"/>
                </a:solidFill>
                <a:latin typeface="Times New Roman" panose="02020603050405020304" pitchFamily="18" charset="0"/>
                <a:cs typeface="Times New Roman" panose="02020603050405020304" pitchFamily="18" charset="0"/>
              </a:rPr>
              <a:t>- Chemical </a:t>
            </a:r>
            <a:r>
              <a:rPr lang="en-US" sz="2800" dirty="0">
                <a:solidFill>
                  <a:srgbClr val="FF0000"/>
                </a:solidFill>
                <a:latin typeface="Times New Roman" panose="02020603050405020304" pitchFamily="18" charset="0"/>
                <a:cs typeface="Times New Roman" panose="02020603050405020304" pitchFamily="18" charset="0"/>
              </a:rPr>
              <a:t>spoilage</a:t>
            </a:r>
          </a:p>
          <a:p>
            <a:pPr lvl="0" algn="l" rtl="0"/>
            <a:r>
              <a:rPr lang="en-US" sz="2800" dirty="0">
                <a:solidFill>
                  <a:prstClr val="black"/>
                </a:solidFill>
                <a:latin typeface="Times New Roman" panose="02020603050405020304" pitchFamily="18" charset="0"/>
                <a:cs typeface="Times New Roman" panose="02020603050405020304" pitchFamily="18" charset="0"/>
              </a:rPr>
              <a:t>Chemical reactions in food are responsible for changes in the </a:t>
            </a:r>
            <a:r>
              <a:rPr lang="en-US" sz="2800" dirty="0" err="1">
                <a:solidFill>
                  <a:prstClr val="black"/>
                </a:solidFill>
                <a:latin typeface="Times New Roman" panose="02020603050405020304" pitchFamily="18" charset="0"/>
                <a:cs typeface="Times New Roman" panose="02020603050405020304" pitchFamily="18" charset="0"/>
              </a:rPr>
              <a:t>colour</a:t>
            </a:r>
            <a:r>
              <a:rPr lang="en-US" sz="2800" dirty="0">
                <a:solidFill>
                  <a:prstClr val="black"/>
                </a:solidFill>
                <a:latin typeface="Times New Roman" panose="02020603050405020304" pitchFamily="18" charset="0"/>
                <a:cs typeface="Times New Roman" panose="02020603050405020304" pitchFamily="18" charset="0"/>
              </a:rPr>
              <a:t> and </a:t>
            </a:r>
            <a:r>
              <a:rPr lang="en-US" sz="2800" dirty="0" err="1">
                <a:solidFill>
                  <a:prstClr val="black"/>
                </a:solidFill>
                <a:latin typeface="Times New Roman" panose="02020603050405020304" pitchFamily="18" charset="0"/>
                <a:cs typeface="Times New Roman" panose="02020603050405020304" pitchFamily="18" charset="0"/>
              </a:rPr>
              <a:t>flavour</a:t>
            </a:r>
            <a:r>
              <a:rPr lang="en-US" sz="2800" dirty="0">
                <a:solidFill>
                  <a:prstClr val="black"/>
                </a:solidFill>
                <a:latin typeface="Times New Roman" panose="02020603050405020304" pitchFamily="18" charset="0"/>
                <a:cs typeface="Times New Roman" panose="02020603050405020304" pitchFamily="18" charset="0"/>
              </a:rPr>
              <a:t> of foods during processing and storage. Foods are of best quality when they are fresh, but after fruits and vegetables are harvested, or animals are slaughtered, chemical changes begin automatically within the foods and lead to deterioration in quality. Fats break down and become rancid (smell bad), and naturally-occurring enzymes promote major chemical changes in foods as they age.</a:t>
            </a:r>
          </a:p>
          <a:p>
            <a:pPr lvl="0" algn="l" rtl="0"/>
            <a:endParaRPr lang="en-US" sz="2800" dirty="0">
              <a:solidFill>
                <a:prstClr val="black"/>
              </a:solidFill>
              <a:latin typeface="Times New Roman" panose="02020603050405020304" pitchFamily="18" charset="0"/>
              <a:cs typeface="Times New Roman" panose="02020603050405020304" pitchFamily="18" charset="0"/>
            </a:endParaRPr>
          </a:p>
          <a:p>
            <a:pPr lvl="0" algn="l" rtl="0"/>
            <a:r>
              <a:rPr lang="en-US" sz="2800" dirty="0">
                <a:solidFill>
                  <a:prstClr val="black"/>
                </a:solidFill>
                <a:latin typeface="Times New Roman" panose="02020603050405020304" pitchFamily="18" charset="0"/>
                <a:cs typeface="Times New Roman" panose="02020603050405020304" pitchFamily="18" charset="0"/>
              </a:rPr>
              <a:t>1- </a:t>
            </a:r>
            <a:r>
              <a:rPr lang="en-US" sz="2800" dirty="0" err="1">
                <a:solidFill>
                  <a:prstClr val="black"/>
                </a:solidFill>
                <a:latin typeface="Times New Roman" panose="02020603050405020304" pitchFamily="18" charset="0"/>
                <a:cs typeface="Times New Roman" panose="02020603050405020304" pitchFamily="18" charset="0"/>
              </a:rPr>
              <a:t>Enzymic</a:t>
            </a:r>
            <a:r>
              <a:rPr lang="en-US" sz="2800" dirty="0">
                <a:solidFill>
                  <a:prstClr val="black"/>
                </a:solidFill>
                <a:latin typeface="Times New Roman" panose="02020603050405020304" pitchFamily="18" charset="0"/>
                <a:cs typeface="Times New Roman" panose="02020603050405020304" pitchFamily="18" charset="0"/>
              </a:rPr>
              <a:t> spoilage (autolysis)</a:t>
            </a:r>
          </a:p>
          <a:p>
            <a:pPr lvl="0" algn="l" rtl="0"/>
            <a:r>
              <a:rPr lang="en-US" sz="2800" dirty="0">
                <a:solidFill>
                  <a:prstClr val="black"/>
                </a:solidFill>
                <a:latin typeface="Times New Roman" panose="02020603050405020304" pitchFamily="18" charset="0"/>
                <a:cs typeface="Times New Roman" panose="02020603050405020304" pitchFamily="18" charset="0"/>
              </a:rPr>
              <a:t>2- </a:t>
            </a:r>
            <a:r>
              <a:rPr lang="en-US" sz="2800" dirty="0" err="1">
                <a:solidFill>
                  <a:prstClr val="black"/>
                </a:solidFill>
                <a:latin typeface="Times New Roman" panose="02020603050405020304" pitchFamily="18" charset="0"/>
                <a:cs typeface="Times New Roman" panose="02020603050405020304" pitchFamily="18" charset="0"/>
              </a:rPr>
              <a:t>Enzymic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browning</a:t>
            </a:r>
          </a:p>
          <a:p>
            <a:pPr lvl="0"/>
            <a:r>
              <a:rPr lang="en-US" sz="2800" dirty="0">
                <a:solidFill>
                  <a:prstClr val="black"/>
                </a:solidFill>
                <a:latin typeface="Times New Roman" panose="02020603050405020304" pitchFamily="18" charset="0"/>
                <a:cs typeface="Times New Roman" panose="02020603050405020304" pitchFamily="18" charset="0"/>
              </a:rPr>
              <a:t>3- </a:t>
            </a:r>
            <a:r>
              <a:rPr lang="en-US" sz="2800" dirty="0" err="1">
                <a:solidFill>
                  <a:prstClr val="black"/>
                </a:solidFill>
                <a:latin typeface="Times New Roman" panose="02020603050405020304" pitchFamily="18" charset="0"/>
                <a:cs typeface="Times New Roman" panose="02020603050405020304" pitchFamily="18" charset="0"/>
              </a:rPr>
              <a:t>Maillard</a:t>
            </a:r>
            <a:r>
              <a:rPr lang="en-US" sz="2800" dirty="0">
                <a:solidFill>
                  <a:prstClr val="black"/>
                </a:solidFill>
                <a:latin typeface="Times New Roman" panose="02020603050405020304" pitchFamily="18" charset="0"/>
                <a:cs typeface="Times New Roman" panose="02020603050405020304" pitchFamily="18" charset="0"/>
              </a:rPr>
              <a:t> reaction </a:t>
            </a:r>
          </a:p>
          <a:p>
            <a:pPr lvl="0" algn="l" rtl="0"/>
            <a:endParaRPr lang="ar-SA" sz="2800" dirty="0">
              <a:solidFill>
                <a:prstClr val="black"/>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108" y="3528645"/>
            <a:ext cx="4618892" cy="261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9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6007495"/>
              </p:ext>
            </p:extLst>
          </p:nvPr>
        </p:nvGraphicFramePr>
        <p:xfrm>
          <a:off x="106015" y="397565"/>
          <a:ext cx="11105322" cy="5953665"/>
        </p:xfrm>
        <a:graphic>
          <a:graphicData uri="http://schemas.openxmlformats.org/drawingml/2006/table">
            <a:tbl>
              <a:tblPr/>
              <a:tblGrid>
                <a:gridCol w="3701774"/>
                <a:gridCol w="3701774"/>
                <a:gridCol w="3701774"/>
              </a:tblGrid>
              <a:tr h="435197">
                <a:tc gridSpan="3">
                  <a:txBody>
                    <a:bodyPr/>
                    <a:lstStyle/>
                    <a:p>
                      <a:pPr algn="l"/>
                      <a:r>
                        <a:rPr lang="en-US" sz="1800" dirty="0">
                          <a:latin typeface="Times New Roman" panose="02020603050405020304" pitchFamily="18" charset="0"/>
                          <a:cs typeface="Times New Roman" panose="02020603050405020304" pitchFamily="18" charset="0"/>
                        </a:rPr>
                        <a:t>Enzymes that cause food spoilage</a:t>
                      </a:r>
                    </a:p>
                  </a:txBody>
                  <a:tcPr marL="60157" marR="60157" marT="30078" marB="30078" anchor="ctr"/>
                </a:tc>
                <a:tc hMerge="1">
                  <a:txBody>
                    <a:bodyPr/>
                    <a:lstStyle/>
                    <a:p>
                      <a:pPr rtl="1"/>
                      <a:endParaRPr lang="ar-SA"/>
                    </a:p>
                  </a:txBody>
                  <a:tcPr/>
                </a:tc>
                <a:tc hMerge="1">
                  <a:txBody>
                    <a:bodyPr/>
                    <a:lstStyle/>
                    <a:p>
                      <a:pPr rtl="1"/>
                      <a:endParaRPr lang="ar-SA"/>
                    </a:p>
                  </a:txBody>
                  <a:tcPr/>
                </a:tc>
              </a:tr>
              <a:tr h="374191">
                <a:tc>
                  <a:txBody>
                    <a:bodyPr/>
                    <a:lstStyle/>
                    <a:p>
                      <a:pPr algn="l" fontAlgn="ctr"/>
                      <a:r>
                        <a:rPr lang="en-US" sz="1800" b="1" dirty="0">
                          <a:effectLst/>
                          <a:latin typeface="Times New Roman" panose="02020603050405020304" pitchFamily="18" charset="0"/>
                          <a:cs typeface="Times New Roman" panose="02020603050405020304" pitchFamily="18" charset="0"/>
                        </a:rPr>
                        <a:t>enzyme</a:t>
                      </a:r>
                    </a:p>
                  </a:txBody>
                  <a:tcPr marL="50131" marR="50131" marT="50131" marB="50131" anchor="ctr">
                    <a:lnL>
                      <a:noFill/>
                    </a:lnL>
                    <a:lnR w="9525" cap="flat" cmpd="sng" algn="ctr">
                      <a:solidFill>
                        <a:srgbClr val="CCCCCC"/>
                      </a:solidFill>
                      <a:prstDash val="solid"/>
                      <a:round/>
                      <a:headEnd type="none" w="med" len="med"/>
                      <a:tailEnd type="none" w="med" len="med"/>
                    </a:lnR>
                    <a:lnB w="9525" cap="flat" cmpd="sng" algn="ctr">
                      <a:solidFill>
                        <a:srgbClr val="E6E6E6"/>
                      </a:solidFill>
                      <a:prstDash val="solid"/>
                      <a:round/>
                      <a:headEnd type="none" w="med" len="med"/>
                      <a:tailEnd type="none" w="med" len="med"/>
                    </a:lnB>
                  </a:tcPr>
                </a:tc>
                <a:tc>
                  <a:txBody>
                    <a:bodyPr/>
                    <a:lstStyle/>
                    <a:p>
                      <a:pPr algn="l" fontAlgn="ctr"/>
                      <a:r>
                        <a:rPr lang="en-US" sz="1800" b="1">
                          <a:effectLst/>
                          <a:latin typeface="Times New Roman" panose="02020603050405020304" pitchFamily="18" charset="0"/>
                          <a:cs typeface="Times New Roman" panose="02020603050405020304" pitchFamily="18" charset="0"/>
                        </a:rPr>
                        <a:t>food</a:t>
                      </a:r>
                    </a:p>
                  </a:txBody>
                  <a:tcPr marL="50131" marR="50131" marT="50131" marB="5013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6E6E6"/>
                      </a:solidFill>
                      <a:prstDash val="solid"/>
                      <a:round/>
                      <a:headEnd type="none" w="med" len="med"/>
                      <a:tailEnd type="none" w="med" len="med"/>
                    </a:lnB>
                  </a:tcPr>
                </a:tc>
                <a:tc>
                  <a:txBody>
                    <a:bodyPr/>
                    <a:lstStyle/>
                    <a:p>
                      <a:pPr algn="l" fontAlgn="ctr"/>
                      <a:r>
                        <a:rPr lang="en-US" sz="1800" b="1" dirty="0">
                          <a:effectLst/>
                          <a:latin typeface="Times New Roman" panose="02020603050405020304" pitchFamily="18" charset="0"/>
                          <a:cs typeface="Times New Roman" panose="02020603050405020304" pitchFamily="18" charset="0"/>
                        </a:rPr>
                        <a:t>spoilage action</a:t>
                      </a:r>
                    </a:p>
                  </a:txBody>
                  <a:tcPr marL="50131" marR="50131" marT="50131" marB="50131" anchor="ctr">
                    <a:lnL w="9525" cap="flat" cmpd="sng" algn="ctr">
                      <a:solidFill>
                        <a:srgbClr val="CCCCCC"/>
                      </a:solidFill>
                      <a:prstDash val="solid"/>
                      <a:round/>
                      <a:headEnd type="none" w="med" len="med"/>
                      <a:tailEnd type="none" w="med" len="med"/>
                    </a:lnL>
                    <a:lnR>
                      <a:noFill/>
                    </a:lnR>
                    <a:lnT>
                      <a:noFill/>
                    </a:lnT>
                    <a:lnB w="9525" cap="flat" cmpd="sng" algn="ctr">
                      <a:solidFill>
                        <a:srgbClr val="E6E6E6"/>
                      </a:solidFill>
                      <a:prstDash val="solid"/>
                      <a:round/>
                      <a:headEnd type="none" w="med" len="med"/>
                      <a:tailEnd type="none" w="med" len="med"/>
                    </a:lnB>
                  </a:tcPr>
                </a:tc>
              </a:tr>
              <a:tr h="374191">
                <a:tc>
                  <a:txBody>
                    <a:bodyPr/>
                    <a:lstStyle/>
                    <a:p>
                      <a:pPr algn="l" fontAlgn="ctr"/>
                      <a:r>
                        <a:rPr lang="en-US" sz="1800" b="1" dirty="0">
                          <a:effectLst/>
                          <a:latin typeface="Times New Roman" panose="02020603050405020304" pitchFamily="18" charset="0"/>
                          <a:cs typeface="Times New Roman" panose="02020603050405020304" pitchFamily="18" charset="0"/>
                        </a:rPr>
                        <a:t>ascorbic acid oxidase</a:t>
                      </a:r>
                    </a:p>
                  </a:txBody>
                  <a:tcPr marL="50131" marR="50131" marT="50131" marB="50131" anchor="ctr">
                    <a:lnL>
                      <a:noFill/>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vegetables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destruction of vitamin C</a:t>
                      </a:r>
                    </a:p>
                  </a:txBody>
                  <a:tcPr marL="50131" marR="50131" marT="50131" marB="50131" anchor="ctr">
                    <a:lnL w="9525" cap="flat" cmpd="sng" algn="ctr">
                      <a:solidFill>
                        <a:srgbClr val="E6E6E6"/>
                      </a:solidFill>
                      <a:prstDash val="solid"/>
                      <a:round/>
                      <a:headEnd type="none" w="med" len="med"/>
                      <a:tailEnd type="none" w="med" len="med"/>
                    </a:lnL>
                    <a:lnR>
                      <a:noFill/>
                    </a:lnR>
                    <a:lnT w="9525" cap="flat" cmpd="sng" algn="ctr">
                      <a:solidFill>
                        <a:srgbClr val="E6E6E6"/>
                      </a:solidFill>
                      <a:prstDash val="solid"/>
                      <a:round/>
                      <a:headEnd type="none" w="med" len="med"/>
                      <a:tailEnd type="none" w="med" len="med"/>
                    </a:lnT>
                    <a:lnB>
                      <a:noFill/>
                    </a:lnB>
                    <a:solidFill>
                      <a:srgbClr val="FFFFFF"/>
                    </a:solidFill>
                  </a:tcPr>
                </a:tc>
              </a:tr>
              <a:tr h="374191">
                <a:tc rowSpan="3">
                  <a:txBody>
                    <a:bodyPr/>
                    <a:lstStyle/>
                    <a:p>
                      <a:pPr algn="l" fontAlgn="t"/>
                      <a:r>
                        <a:rPr lang="en-US" sz="1800" b="1" dirty="0">
                          <a:effectLst/>
                          <a:latin typeface="Times New Roman" panose="02020603050405020304" pitchFamily="18" charset="0"/>
                          <a:cs typeface="Times New Roman" panose="02020603050405020304" pitchFamily="18" charset="0"/>
                        </a:rPr>
                        <a:t>lipase</a:t>
                      </a:r>
                    </a:p>
                  </a:txBody>
                  <a:tcPr marL="50131" marR="50131" marT="50131" marB="50131">
                    <a:lnL>
                      <a:noFill/>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cereals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discoloration</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2F2F2"/>
                    </a:solidFill>
                  </a:tcPr>
                </a:tc>
              </a:tr>
              <a:tr h="374191">
                <a:tc vMerge="1">
                  <a:txBody>
                    <a:bodyPr/>
                    <a:lstStyle/>
                    <a:p>
                      <a:pPr rtl="1"/>
                      <a:endParaRPr lang="ar-SA"/>
                    </a:p>
                  </a:txBody>
                  <a:tcPr/>
                </a:tc>
                <a:tc>
                  <a:txBody>
                    <a:bodyPr/>
                    <a:lstStyle/>
                    <a:p>
                      <a:pPr algn="l" fontAlgn="ctr"/>
                      <a:r>
                        <a:rPr lang="en-US" sz="1800" dirty="0">
                          <a:effectLst/>
                          <a:latin typeface="Times New Roman" panose="02020603050405020304" pitchFamily="18" charset="0"/>
                          <a:cs typeface="Times New Roman" panose="02020603050405020304" pitchFamily="18" charset="0"/>
                        </a:rPr>
                        <a:t>milk</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hydrolytic rancidity</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FFFFF"/>
                    </a:solidFill>
                  </a:tcPr>
                </a:tc>
              </a:tr>
              <a:tr h="374191">
                <a:tc vMerge="1">
                  <a:txBody>
                    <a:bodyPr/>
                    <a:lstStyle/>
                    <a:p>
                      <a:pPr rtl="1"/>
                      <a:endParaRPr lang="ar-SA"/>
                    </a:p>
                  </a:txBody>
                  <a:tcPr/>
                </a:tc>
                <a:tc>
                  <a:txBody>
                    <a:bodyPr/>
                    <a:lstStyle/>
                    <a:p>
                      <a:pPr algn="l" fontAlgn="ctr"/>
                      <a:r>
                        <a:rPr lang="en-US" sz="1800" dirty="0">
                          <a:effectLst/>
                          <a:latin typeface="Times New Roman" panose="02020603050405020304" pitchFamily="18" charset="0"/>
                          <a:cs typeface="Times New Roman" panose="02020603050405020304" pitchFamily="18" charset="0"/>
                        </a:rPr>
                        <a:t>oils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hydrolytic rancidity</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2F2F2"/>
                    </a:solidFill>
                  </a:tcPr>
                </a:tc>
              </a:tr>
              <a:tr h="374191">
                <a:tc>
                  <a:txBody>
                    <a:bodyPr/>
                    <a:lstStyle/>
                    <a:p>
                      <a:pPr algn="l" fontAlgn="ctr"/>
                      <a:r>
                        <a:rPr lang="en-US" sz="1800" b="1">
                          <a:effectLst/>
                          <a:latin typeface="Times New Roman" panose="02020603050405020304" pitchFamily="18" charset="0"/>
                          <a:cs typeface="Times New Roman" panose="02020603050405020304" pitchFamily="18" charset="0"/>
                        </a:rPr>
                        <a:t>lipoxygenase</a:t>
                      </a:r>
                    </a:p>
                  </a:txBody>
                  <a:tcPr marL="50131" marR="50131" marT="50131" marB="50131" anchor="ctr">
                    <a:lnL>
                      <a:noFill/>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vegetables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destruction of vitamin A, off-</a:t>
                      </a:r>
                      <a:r>
                        <a:rPr lang="en-US" sz="1800" dirty="0" err="1">
                          <a:effectLst/>
                          <a:latin typeface="Times New Roman" panose="02020603050405020304" pitchFamily="18" charset="0"/>
                          <a:cs typeface="Times New Roman" panose="02020603050405020304" pitchFamily="18" charset="0"/>
                        </a:rPr>
                        <a:t>flavour</a:t>
                      </a:r>
                      <a:endParaRPr lang="en-US" sz="1800" dirty="0">
                        <a:effectLst/>
                        <a:latin typeface="Times New Roman" panose="02020603050405020304" pitchFamily="18" charset="0"/>
                        <a:cs typeface="Times New Roman" panose="02020603050405020304" pitchFamily="18" charset="0"/>
                      </a:endParaRP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FFFFF"/>
                    </a:solidFill>
                  </a:tcPr>
                </a:tc>
              </a:tr>
              <a:tr h="374191">
                <a:tc rowSpan="2">
                  <a:txBody>
                    <a:bodyPr/>
                    <a:lstStyle/>
                    <a:p>
                      <a:pPr algn="l" fontAlgn="t"/>
                      <a:r>
                        <a:rPr lang="en-US" sz="1800" b="1">
                          <a:effectLst/>
                          <a:latin typeface="Times New Roman" panose="02020603050405020304" pitchFamily="18" charset="0"/>
                          <a:cs typeface="Times New Roman" panose="02020603050405020304" pitchFamily="18" charset="0"/>
                        </a:rPr>
                        <a:t>pectic enzyme</a:t>
                      </a:r>
                    </a:p>
                  </a:txBody>
                  <a:tcPr marL="50131" marR="50131" marT="50131" marB="50131">
                    <a:lnL>
                      <a:noFill/>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citrus juices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destruction of </a:t>
                      </a:r>
                      <a:r>
                        <a:rPr lang="en-US" sz="1800" dirty="0" err="1">
                          <a:effectLst/>
                          <a:latin typeface="Times New Roman" panose="02020603050405020304" pitchFamily="18" charset="0"/>
                          <a:cs typeface="Times New Roman" panose="02020603050405020304" pitchFamily="18" charset="0"/>
                        </a:rPr>
                        <a:t>pectic</a:t>
                      </a:r>
                      <a:r>
                        <a:rPr lang="en-US" sz="1800" dirty="0">
                          <a:effectLst/>
                          <a:latin typeface="Times New Roman" panose="02020603050405020304" pitchFamily="18" charset="0"/>
                          <a:cs typeface="Times New Roman" panose="02020603050405020304" pitchFamily="18" charset="0"/>
                        </a:rPr>
                        <a:t> substances</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2F2F2"/>
                    </a:solidFill>
                  </a:tcPr>
                </a:tc>
              </a:tr>
              <a:tr h="374191">
                <a:tc vMerge="1">
                  <a:txBody>
                    <a:bodyPr/>
                    <a:lstStyle/>
                    <a:p>
                      <a:pPr rtl="1"/>
                      <a:endParaRPr lang="ar-SA"/>
                    </a:p>
                  </a:txBody>
                  <a:tcPr/>
                </a:tc>
                <a:tc>
                  <a:txBody>
                    <a:bodyPr/>
                    <a:lstStyle/>
                    <a:p>
                      <a:pPr algn="l" fontAlgn="ctr"/>
                      <a:r>
                        <a:rPr lang="en-US" sz="1800" dirty="0">
                          <a:effectLst/>
                          <a:latin typeface="Times New Roman" panose="02020603050405020304" pitchFamily="18" charset="0"/>
                          <a:cs typeface="Times New Roman" panose="02020603050405020304" pitchFamily="18" charset="0"/>
                        </a:rPr>
                        <a:t>fruits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excessive softening</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FFFFF"/>
                    </a:solidFill>
                  </a:tcPr>
                </a:tc>
              </a:tr>
              <a:tr h="374191">
                <a:tc>
                  <a:txBody>
                    <a:bodyPr/>
                    <a:lstStyle/>
                    <a:p>
                      <a:pPr algn="l" fontAlgn="ctr"/>
                      <a:r>
                        <a:rPr lang="en-US" sz="1800" b="1">
                          <a:effectLst/>
                          <a:latin typeface="Times New Roman" panose="02020603050405020304" pitchFamily="18" charset="0"/>
                          <a:cs typeface="Times New Roman" panose="02020603050405020304" pitchFamily="18" charset="0"/>
                        </a:rPr>
                        <a:t>peroxidase</a:t>
                      </a:r>
                    </a:p>
                  </a:txBody>
                  <a:tcPr marL="50131" marR="50131" marT="50131" marB="50131" anchor="ctr">
                    <a:lnL>
                      <a:noFill/>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fruits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browning</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2F2F2"/>
                    </a:solidFill>
                  </a:tcPr>
                </a:tc>
              </a:tr>
              <a:tr h="374191">
                <a:tc>
                  <a:txBody>
                    <a:bodyPr/>
                    <a:lstStyle/>
                    <a:p>
                      <a:pPr algn="l" fontAlgn="ctr"/>
                      <a:r>
                        <a:rPr lang="en-US" sz="1800" b="1">
                          <a:effectLst/>
                          <a:latin typeface="Times New Roman" panose="02020603050405020304" pitchFamily="18" charset="0"/>
                          <a:cs typeface="Times New Roman" panose="02020603050405020304" pitchFamily="18" charset="0"/>
                        </a:rPr>
                        <a:t>polyphenoloxidase</a:t>
                      </a:r>
                    </a:p>
                  </a:txBody>
                  <a:tcPr marL="50131" marR="50131" marT="50131" marB="50131" anchor="ctr">
                    <a:lnL>
                      <a:noFill/>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fruits, vegetables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browning, off-</a:t>
                      </a:r>
                      <a:r>
                        <a:rPr lang="en-US" sz="1800" dirty="0" err="1">
                          <a:effectLst/>
                          <a:latin typeface="Times New Roman" panose="02020603050405020304" pitchFamily="18" charset="0"/>
                          <a:cs typeface="Times New Roman" panose="02020603050405020304" pitchFamily="18" charset="0"/>
                        </a:rPr>
                        <a:t>flavour</a:t>
                      </a:r>
                      <a:r>
                        <a:rPr lang="en-US" sz="1800" dirty="0">
                          <a:effectLst/>
                          <a:latin typeface="Times New Roman" panose="02020603050405020304" pitchFamily="18" charset="0"/>
                          <a:cs typeface="Times New Roman" panose="02020603050405020304" pitchFamily="18" charset="0"/>
                        </a:rPr>
                        <a:t>, vitamin loss</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FFFFF"/>
                    </a:solidFill>
                  </a:tcPr>
                </a:tc>
              </a:tr>
              <a:tr h="609510">
                <a:tc rowSpan="3">
                  <a:txBody>
                    <a:bodyPr/>
                    <a:lstStyle/>
                    <a:p>
                      <a:pPr algn="l" fontAlgn="t"/>
                      <a:r>
                        <a:rPr lang="en-US" sz="1800" b="1" dirty="0">
                          <a:effectLst/>
                          <a:latin typeface="Times New Roman" panose="02020603050405020304" pitchFamily="18" charset="0"/>
                          <a:cs typeface="Times New Roman" panose="02020603050405020304" pitchFamily="18" charset="0"/>
                        </a:rPr>
                        <a:t>protease</a:t>
                      </a:r>
                    </a:p>
                  </a:txBody>
                  <a:tcPr marL="50131" marR="50131" marT="50131" marB="50131">
                    <a:lnL>
                      <a:noFill/>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eggs</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reduction of shelf life of fresh and dried whole eggs</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2F2F2"/>
                    </a:solidFill>
                  </a:tcPr>
                </a:tc>
              </a:tr>
              <a:tr h="374191">
                <a:tc vMerge="1">
                  <a:txBody>
                    <a:bodyPr/>
                    <a:lstStyle/>
                    <a:p>
                      <a:pPr rtl="1"/>
                      <a:endParaRPr lang="ar-SA"/>
                    </a:p>
                  </a:txBody>
                  <a:tcPr/>
                </a:tc>
                <a:tc>
                  <a:txBody>
                    <a:bodyPr/>
                    <a:lstStyle/>
                    <a:p>
                      <a:pPr algn="l" fontAlgn="ctr"/>
                      <a:r>
                        <a:rPr lang="en-US" sz="1800">
                          <a:effectLst/>
                          <a:latin typeface="Times New Roman" panose="02020603050405020304" pitchFamily="18" charset="0"/>
                          <a:cs typeface="Times New Roman" panose="02020603050405020304" pitchFamily="18" charset="0"/>
                        </a:rPr>
                        <a:t>crab, lobster</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err="1">
                          <a:effectLst/>
                          <a:latin typeface="Times New Roman" panose="02020603050405020304" pitchFamily="18" charset="0"/>
                          <a:cs typeface="Times New Roman" panose="02020603050405020304" pitchFamily="18" charset="0"/>
                        </a:rPr>
                        <a:t>overtenderization</a:t>
                      </a:r>
                      <a:endParaRPr lang="en-US" sz="1800" dirty="0">
                        <a:effectLst/>
                        <a:latin typeface="Times New Roman" panose="02020603050405020304" pitchFamily="18" charset="0"/>
                        <a:cs typeface="Times New Roman" panose="02020603050405020304" pitchFamily="18" charset="0"/>
                      </a:endParaRP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FFFFF"/>
                    </a:solidFill>
                  </a:tcPr>
                </a:tc>
              </a:tr>
              <a:tr h="374191">
                <a:tc vMerge="1">
                  <a:txBody>
                    <a:bodyPr/>
                    <a:lstStyle/>
                    <a:p>
                      <a:pPr rtl="1"/>
                      <a:endParaRPr lang="ar-SA"/>
                    </a:p>
                  </a:txBody>
                  <a:tcPr/>
                </a:tc>
                <a:tc>
                  <a:txBody>
                    <a:bodyPr/>
                    <a:lstStyle/>
                    <a:p>
                      <a:pPr algn="l" fontAlgn="ctr"/>
                      <a:r>
                        <a:rPr lang="en-US" sz="1800">
                          <a:effectLst/>
                          <a:latin typeface="Times New Roman" panose="02020603050405020304" pitchFamily="18" charset="0"/>
                          <a:cs typeface="Times New Roman" panose="02020603050405020304" pitchFamily="18" charset="0"/>
                        </a:rPr>
                        <a:t>flour</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2F2F2"/>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reduction of gluten formation</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2F2F2"/>
                    </a:solidFill>
                  </a:tcPr>
                </a:tc>
              </a:tr>
              <a:tr h="374191">
                <a:tc>
                  <a:txBody>
                    <a:bodyPr/>
                    <a:lstStyle/>
                    <a:p>
                      <a:pPr algn="l" fontAlgn="ctr"/>
                      <a:r>
                        <a:rPr lang="en-US" sz="1800" b="1" dirty="0" err="1">
                          <a:effectLst/>
                          <a:latin typeface="Times New Roman" panose="02020603050405020304" pitchFamily="18" charset="0"/>
                          <a:cs typeface="+mj-cs"/>
                        </a:rPr>
                        <a:t>thiaminase</a:t>
                      </a:r>
                      <a:endParaRPr lang="en-US" sz="1800" b="1" dirty="0">
                        <a:effectLst/>
                        <a:latin typeface="Times New Roman" panose="02020603050405020304" pitchFamily="18" charset="0"/>
                        <a:cs typeface="+mj-cs"/>
                      </a:endParaRPr>
                    </a:p>
                  </a:txBody>
                  <a:tcPr marL="50131" marR="50131" marT="50131" marB="50131" anchor="ctr">
                    <a:lnL>
                      <a:noFill/>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a:effectLst/>
                          <a:latin typeface="Times New Roman" panose="02020603050405020304" pitchFamily="18" charset="0"/>
                          <a:cs typeface="Times New Roman" panose="02020603050405020304" pitchFamily="18" charset="0"/>
                        </a:rPr>
                        <a:t>meats, fish</a:t>
                      </a:r>
                    </a:p>
                  </a:txBody>
                  <a:tcPr marL="50131" marR="50131" marT="50131" marB="50131"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a:noFill/>
                    </a:lnT>
                    <a:lnB>
                      <a:noFill/>
                    </a:lnB>
                    <a:solidFill>
                      <a:srgbClr val="FFFFFF"/>
                    </a:solidFill>
                  </a:tcPr>
                </a:tc>
                <a:tc>
                  <a:txBody>
                    <a:bodyPr/>
                    <a:lstStyle/>
                    <a:p>
                      <a:pPr algn="l" fontAlgn="ctr"/>
                      <a:r>
                        <a:rPr lang="en-US" sz="1800" dirty="0">
                          <a:effectLst/>
                          <a:latin typeface="Times New Roman" panose="02020603050405020304" pitchFamily="18" charset="0"/>
                          <a:cs typeface="Times New Roman" panose="02020603050405020304" pitchFamily="18" charset="0"/>
                        </a:rPr>
                        <a:t>destruction of thiamin</a:t>
                      </a:r>
                    </a:p>
                  </a:txBody>
                  <a:tcPr marL="50131" marR="50131" marT="50131" marB="50131" anchor="ctr">
                    <a:lnL w="9525" cap="flat" cmpd="sng" algn="ctr">
                      <a:solidFill>
                        <a:srgbClr val="E6E6E6"/>
                      </a:solidFill>
                      <a:prstDash val="solid"/>
                      <a:round/>
                      <a:headEnd type="none" w="med" len="med"/>
                      <a:tailEnd type="none" w="med" len="med"/>
                    </a:lnL>
                    <a:lnR>
                      <a:noFill/>
                    </a:lnR>
                    <a:lnT>
                      <a:noFill/>
                    </a:lnT>
                    <a:lnB>
                      <a:noFill/>
                    </a:lnB>
                    <a:solidFill>
                      <a:srgbClr val="FFFFFF"/>
                    </a:solidFill>
                  </a:tcPr>
                </a:tc>
              </a:tr>
            </a:tbl>
          </a:graphicData>
        </a:graphic>
      </p:graphicFrame>
      <p:sp>
        <p:nvSpPr>
          <p:cNvPr id="3" name="Rectangle 1"/>
          <p:cNvSpPr>
            <a:spLocks noChangeArrowheads="1"/>
          </p:cNvSpPr>
          <p:nvPr/>
        </p:nvSpPr>
        <p:spPr bwMode="auto">
          <a:xfrm>
            <a:off x="2636838" y="171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173044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2" y="481300"/>
            <a:ext cx="11771291" cy="4678204"/>
          </a:xfrm>
          <a:prstGeom prst="rect">
            <a:avLst/>
          </a:prstGeom>
        </p:spPr>
        <p:txBody>
          <a:bodyPr wrap="square">
            <a:spAutoFit/>
          </a:bodyPr>
          <a:lstStyle/>
          <a:p>
            <a:r>
              <a:rPr lang="en-US" sz="2800" dirty="0" err="1" smtClean="0">
                <a:solidFill>
                  <a:srgbClr val="C00000"/>
                </a:solidFill>
                <a:latin typeface="Times New Roman" panose="02020603050405020304" pitchFamily="18" charset="0"/>
                <a:cs typeface="Times New Roman" panose="02020603050405020304" pitchFamily="18" charset="0"/>
              </a:rPr>
              <a:t>Enzymic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spoilage (autolysis)</a:t>
            </a:r>
          </a:p>
          <a:p>
            <a:r>
              <a:rPr lang="en-US" sz="2800" dirty="0">
                <a:latin typeface="Times New Roman" panose="02020603050405020304" pitchFamily="18" charset="0"/>
                <a:cs typeface="Times New Roman" panose="02020603050405020304" pitchFamily="18" charset="0"/>
              </a:rPr>
              <a:t>Every living organism uses </a:t>
            </a:r>
            <a:r>
              <a:rPr lang="en-US" sz="2800" dirty="0" err="1">
                <a:latin typeface="Times New Roman" panose="02020603050405020304" pitchFamily="18" charset="0"/>
                <a:cs typeface="Times New Roman" panose="02020603050405020304" pitchFamily="18" charset="0"/>
              </a:rPr>
              <a:t>specialised</a:t>
            </a:r>
            <a:r>
              <a:rPr lang="en-US" sz="2800" dirty="0">
                <a:latin typeface="Times New Roman" panose="02020603050405020304" pitchFamily="18" charset="0"/>
                <a:cs typeface="Times New Roman" panose="02020603050405020304" pitchFamily="18" charset="0"/>
              </a:rPr>
              <a:t> proteins called enzymes to drive the chemical reactions in its cells. After death, enzymes play a role in the decomposition of once-living tissue, in a process called autolysis (self-destruction) or enzymic spoilage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example, some enzymes in a tomato help it to ripen, but other enzymes cause it to decay </a:t>
            </a:r>
            <a:r>
              <a:rPr lang="en-US" sz="2800" dirty="0" smtClean="0">
                <a:latin typeface="Times New Roman" panose="02020603050405020304" pitchFamily="18" charset="0"/>
                <a:cs typeface="Times New Roman" panose="02020603050405020304" pitchFamily="18" charset="0"/>
              </a:rPr>
              <a:t>. Once </a:t>
            </a:r>
            <a:r>
              <a:rPr lang="en-US" sz="2800" dirty="0">
                <a:latin typeface="Times New Roman" panose="02020603050405020304" pitchFamily="18" charset="0"/>
                <a:cs typeface="Times New Roman" panose="02020603050405020304" pitchFamily="18" charset="0"/>
              </a:rPr>
              <a:t>enzymic spoilage is under way, it produces damage to the tomato skin, so moulds can </a:t>
            </a:r>
            <a:r>
              <a:rPr lang="en-US" sz="2800" dirty="0" smtClean="0">
                <a:latin typeface="Times New Roman" panose="02020603050405020304" pitchFamily="18" charset="0"/>
                <a:cs typeface="Times New Roman" panose="02020603050405020304" pitchFamily="18" charset="0"/>
              </a:rPr>
              <a:t>begin attack </a:t>
            </a:r>
            <a:r>
              <a:rPr lang="en-US" sz="2800" dirty="0">
                <a:latin typeface="Times New Roman" panose="02020603050405020304" pitchFamily="18" charset="0"/>
                <a:cs typeface="Times New Roman" panose="02020603050405020304" pitchFamily="18" charset="0"/>
              </a:rPr>
              <a:t>it as well, speeding the process of decay</a:t>
            </a:r>
            <a:r>
              <a:rPr lang="en-US" sz="2800" dirty="0" smtClean="0">
                <a:latin typeface="Times New Roman" panose="02020603050405020304" pitchFamily="18" charset="0"/>
                <a:cs typeface="Times New Roman" panose="02020603050405020304" pitchFamily="18" charset="0"/>
              </a:rPr>
              <a:t>.</a:t>
            </a:r>
          </a:p>
          <a:p>
            <a:endParaRPr lang="en-US" sz="2800" dirty="0">
              <a:solidFill>
                <a:schemeClr val="bg1">
                  <a:lumMod val="95000"/>
                  <a:lumOff val="5000"/>
                </a:schemeClr>
              </a:solidFill>
              <a:latin typeface="Times New Roman" panose="02020603050405020304" pitchFamily="18" charset="0"/>
              <a:cs typeface="Times New Roman" panose="02020603050405020304" pitchFamily="18" charset="0"/>
            </a:endParaRPr>
          </a:p>
          <a:p>
            <a:endParaRPr lang="en-US" dirty="0">
              <a:solidFill>
                <a:schemeClr val="bg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499" y="4121238"/>
            <a:ext cx="8487177" cy="2736761"/>
          </a:xfrm>
          <a:prstGeom prst="rect">
            <a:avLst/>
          </a:prstGeom>
        </p:spPr>
      </p:pic>
    </p:spTree>
    <p:extLst>
      <p:ext uri="{BB962C8B-B14F-4D97-AF65-F5344CB8AC3E}">
        <p14:creationId xmlns:p14="http://schemas.microsoft.com/office/powerpoint/2010/main" val="475265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35846"/>
            <a:ext cx="12192000" cy="3693319"/>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Enzymic browning</a:t>
            </a:r>
          </a:p>
          <a:p>
            <a:endParaRPr lang="en-US" sz="2600" dirty="0" smtClean="0">
              <a:solidFill>
                <a:srgbClr val="002060"/>
              </a:solidFill>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When </a:t>
            </a:r>
            <a:r>
              <a:rPr lang="en-US" sz="2600" dirty="0">
                <a:latin typeface="Times New Roman" panose="02020603050405020304" pitchFamily="18" charset="0"/>
                <a:cs typeface="Times New Roman" panose="02020603050405020304" pitchFamily="18" charset="0"/>
              </a:rPr>
              <a:t>the cells of fruits and vegetables such as apples, potatoes, bananas and avocado are cut and exposed to the air, enzymes present in the cells bring about a chemical reaction in which colourless compounds are converted into </a:t>
            </a:r>
            <a:r>
              <a:rPr lang="en-US" sz="2600" dirty="0" smtClean="0">
                <a:latin typeface="Times New Roman" panose="02020603050405020304" pitchFamily="18" charset="0"/>
                <a:cs typeface="Times New Roman" panose="02020603050405020304" pitchFamily="18" charset="0"/>
              </a:rPr>
              <a:t>brown- colored </a:t>
            </a:r>
            <a:r>
              <a:rPr lang="en-US" sz="2600" dirty="0">
                <a:latin typeface="Times New Roman" panose="02020603050405020304" pitchFamily="18" charset="0"/>
                <a:cs typeface="Times New Roman" panose="02020603050405020304" pitchFamily="18" charset="0"/>
              </a:rPr>
              <a:t>compounds. This is called enzymic browning. If the food is cooked very soon after cutting, the enzymes are destroyed by heat and the browning does not occur. For example, apples are prone to discolouration if cut open when raw, but when cooked they do not go brown</a:t>
            </a:r>
            <a:r>
              <a:rPr lang="en-US" sz="2600" dirty="0">
                <a:solidFill>
                  <a:srgbClr val="002060"/>
                </a:solidFill>
                <a:latin typeface="Times New Roman" panose="02020603050405020304" pitchFamily="18" charset="0"/>
                <a:cs typeface="Times New Roman" panose="02020603050405020304" pitchFamily="18" charset="0"/>
              </a:rPr>
              <a:t>.</a:t>
            </a:r>
          </a:p>
          <a:p>
            <a:endParaRPr lang="en-US"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530" y="3876540"/>
            <a:ext cx="7521262" cy="2884867"/>
          </a:xfrm>
          <a:prstGeom prst="rect">
            <a:avLst/>
          </a:prstGeom>
        </p:spPr>
      </p:pic>
    </p:spTree>
    <p:extLst>
      <p:ext uri="{BB962C8B-B14F-4D97-AF65-F5344CB8AC3E}">
        <p14:creationId xmlns:p14="http://schemas.microsoft.com/office/powerpoint/2010/main" val="27572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8624"/>
            <a:ext cx="12192000" cy="5016758"/>
          </a:xfrm>
          <a:prstGeom prst="rect">
            <a:avLst/>
          </a:prstGeom>
        </p:spPr>
        <p:txBody>
          <a:bodyPr wrap="square">
            <a:spAutoFit/>
          </a:bodyPr>
          <a:lstStyle/>
          <a:p>
            <a:pPr algn="l"/>
            <a:r>
              <a:rPr lang="en-US" sz="2800" dirty="0" err="1" smtClean="0">
                <a:solidFill>
                  <a:srgbClr val="C00000"/>
                </a:solidFill>
                <a:latin typeface="Times New Roman" panose="02020603050405020304" pitchFamily="18" charset="0"/>
                <a:cs typeface="Times New Roman" panose="02020603050405020304" pitchFamily="18" charset="0"/>
              </a:rPr>
              <a:t>Maillard</a:t>
            </a:r>
            <a:r>
              <a:rPr lang="en-US" sz="2800" dirty="0" smtClean="0">
                <a:solidFill>
                  <a:srgbClr val="C00000"/>
                </a:solidFill>
                <a:latin typeface="Times New Roman" panose="02020603050405020304" pitchFamily="18" charset="0"/>
                <a:cs typeface="Times New Roman" panose="02020603050405020304" pitchFamily="18" charset="0"/>
              </a:rPr>
              <a:t> reaction</a:t>
            </a:r>
          </a:p>
          <a:p>
            <a:pPr algn="l"/>
            <a:r>
              <a:rPr lang="en-US" sz="2800" dirty="0" smtClean="0">
                <a:solidFill>
                  <a:srgbClr val="C00000"/>
                </a:solidFill>
                <a:latin typeface="Times New Roman" panose="02020603050405020304" pitchFamily="18" charset="0"/>
                <a:cs typeface="Times New Roman" panose="02020603050405020304" pitchFamily="18" charset="0"/>
              </a:rPr>
              <a:t> </a:t>
            </a:r>
          </a:p>
          <a:p>
            <a:pPr algn="l"/>
            <a:r>
              <a:rPr lang="en-US" sz="2400" dirty="0" smtClean="0">
                <a:latin typeface="Times New Roman" panose="02020603050405020304" pitchFamily="18" charset="0"/>
                <a:cs typeface="Times New Roman" panose="02020603050405020304" pitchFamily="18" charset="0"/>
              </a:rPr>
              <a:t>Another chemical reaction that causes major food spoilage is </a:t>
            </a:r>
            <a:r>
              <a:rPr lang="en-US" sz="2400" dirty="0" err="1" smtClean="0">
                <a:latin typeface="Times New Roman" panose="02020603050405020304" pitchFamily="18" charset="0"/>
                <a:cs typeface="Times New Roman" panose="02020603050405020304" pitchFamily="18" charset="0"/>
              </a:rPr>
              <a:t>nonenzymatic</a:t>
            </a:r>
            <a:r>
              <a:rPr lang="en-US" sz="2400" dirty="0" smtClean="0">
                <a:latin typeface="Times New Roman" panose="02020603050405020304" pitchFamily="18" charset="0"/>
                <a:cs typeface="Times New Roman" panose="02020603050405020304" pitchFamily="18" charset="0"/>
              </a:rPr>
              <a:t> browning, also known as the </a:t>
            </a:r>
            <a:r>
              <a:rPr lang="en-US" sz="2400" dirty="0" err="1" smtClean="0">
                <a:latin typeface="Times New Roman" panose="02020603050405020304" pitchFamily="18" charset="0"/>
                <a:cs typeface="Times New Roman" panose="02020603050405020304" pitchFamily="18" charset="0"/>
              </a:rPr>
              <a:t>Maillard</a:t>
            </a:r>
            <a:r>
              <a:rPr lang="en-US" sz="2400" dirty="0" smtClean="0">
                <a:latin typeface="Times New Roman" panose="02020603050405020304" pitchFamily="18" charset="0"/>
                <a:cs typeface="Times New Roman" panose="02020603050405020304" pitchFamily="18" charset="0"/>
              </a:rPr>
              <a:t> reaction. This reaction takes place between reducing sugars (simple monosaccharides capable of carrying out reduction reactions) and the amino group of proteins or amino acids present in foods.</a:t>
            </a:r>
          </a:p>
          <a:p>
            <a:pPr algn="l"/>
            <a:r>
              <a:rPr lang="en-US" sz="2400" dirty="0" smtClean="0">
                <a:latin typeface="Times New Roman" panose="02020603050405020304" pitchFamily="18" charset="0"/>
                <a:cs typeface="Times New Roman" panose="02020603050405020304" pitchFamily="18" charset="0"/>
              </a:rPr>
              <a:t> The products of the </a:t>
            </a:r>
            <a:r>
              <a:rPr lang="en-US" sz="2400" dirty="0" err="1" smtClean="0">
                <a:latin typeface="Times New Roman" panose="02020603050405020304" pitchFamily="18" charset="0"/>
                <a:cs typeface="Times New Roman" panose="02020603050405020304" pitchFamily="18" charset="0"/>
              </a:rPr>
              <a:t>Maillard</a:t>
            </a:r>
            <a:r>
              <a:rPr lang="en-US" sz="2400" dirty="0" smtClean="0">
                <a:latin typeface="Times New Roman" panose="02020603050405020304" pitchFamily="18" charset="0"/>
                <a:cs typeface="Times New Roman" panose="02020603050405020304" pitchFamily="18" charset="0"/>
              </a:rPr>
              <a:t> reaction lead to a darkening of </a:t>
            </a:r>
            <a:r>
              <a:rPr lang="en-US" sz="2400" dirty="0" err="1" smtClean="0">
                <a:latin typeface="Times New Roman" panose="02020603050405020304" pitchFamily="18" charset="0"/>
                <a:cs typeface="Times New Roman" panose="02020603050405020304" pitchFamily="18" charset="0"/>
              </a:rPr>
              <a:t>colour</a:t>
            </a:r>
            <a:r>
              <a:rPr lang="en-US" sz="2400" dirty="0" smtClean="0">
                <a:latin typeface="Times New Roman" panose="02020603050405020304" pitchFamily="18" charset="0"/>
                <a:cs typeface="Times New Roman" panose="02020603050405020304" pitchFamily="18" charset="0"/>
              </a:rPr>
              <a:t>, reduced solubility of proteins, development of bitter </a:t>
            </a:r>
            <a:r>
              <a:rPr lang="en-US" sz="2400" dirty="0" err="1" smtClean="0">
                <a:latin typeface="Times New Roman" panose="02020603050405020304" pitchFamily="18" charset="0"/>
                <a:cs typeface="Times New Roman" panose="02020603050405020304" pitchFamily="18" charset="0"/>
              </a:rPr>
              <a:t>flavours</a:t>
            </a:r>
            <a:r>
              <a:rPr lang="en-US" sz="2400" dirty="0" smtClean="0">
                <a:latin typeface="Times New Roman" panose="02020603050405020304" pitchFamily="18" charset="0"/>
                <a:cs typeface="Times New Roman" panose="02020603050405020304" pitchFamily="18" charset="0"/>
              </a:rPr>
              <a:t>, and reduced nutritional availability of certain amino acids such as lysine.</a:t>
            </a:r>
          </a:p>
          <a:p>
            <a:pPr algn="l"/>
            <a:r>
              <a:rPr lang="en-US" sz="2400" dirty="0" smtClean="0">
                <a:latin typeface="Times New Roman" panose="02020603050405020304" pitchFamily="18" charset="0"/>
                <a:cs typeface="Times New Roman" panose="02020603050405020304" pitchFamily="18" charset="0"/>
              </a:rPr>
              <a:t> The rate of this reaction is influenced by the water activity, temperature, and pH of the food product. </a:t>
            </a:r>
          </a:p>
          <a:p>
            <a:pPr algn="l"/>
            <a:r>
              <a:rPr lang="en-US" sz="2400" dirty="0" err="1" smtClean="0">
                <a:latin typeface="Times New Roman" panose="02020603050405020304" pitchFamily="18" charset="0"/>
                <a:cs typeface="Times New Roman" panose="02020603050405020304" pitchFamily="18" charset="0"/>
              </a:rPr>
              <a:t>Nonenzymatic</a:t>
            </a:r>
            <a:r>
              <a:rPr lang="en-US" sz="2400" dirty="0" smtClean="0">
                <a:latin typeface="Times New Roman" panose="02020603050405020304" pitchFamily="18" charset="0"/>
                <a:cs typeface="Times New Roman" panose="02020603050405020304" pitchFamily="18" charset="0"/>
              </a:rPr>
              <a:t> browning causes spoilage during the storage of dry milk, dry whole eggs, and breakfast cereals. </a:t>
            </a:r>
            <a:endParaRPr lang="ar-SA" dirty="0"/>
          </a:p>
        </p:txBody>
      </p:sp>
    </p:spTree>
    <p:extLst>
      <p:ext uri="{BB962C8B-B14F-4D97-AF65-F5344CB8AC3E}">
        <p14:creationId xmlns:p14="http://schemas.microsoft.com/office/powerpoint/2010/main" val="114969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3" y="401065"/>
            <a:ext cx="11874321" cy="5262979"/>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Food </a:t>
            </a:r>
            <a:r>
              <a:rPr lang="en-US" sz="2800" dirty="0" smtClean="0">
                <a:solidFill>
                  <a:srgbClr val="C00000"/>
                </a:solidFill>
                <a:latin typeface="Times New Roman" panose="02020603050405020304" pitchFamily="18" charset="0"/>
                <a:cs typeface="Times New Roman" panose="02020603050405020304" pitchFamily="18" charset="0"/>
              </a:rPr>
              <a:t>Inspection</a:t>
            </a:r>
            <a:endParaRPr lang="en-US" sz="2800"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Examination of foods to assure wholesome and clean products free from unsafe microbes or chemical contamination, natural or added deleterious substances, and decomposition during production, processing, </a:t>
            </a:r>
            <a:r>
              <a:rPr lang="en-US" sz="2800" dirty="0" smtClean="0">
                <a:latin typeface="Times New Roman" panose="02020603050405020304" pitchFamily="18" charset="0"/>
                <a:cs typeface="Times New Roman" panose="02020603050405020304" pitchFamily="18" charset="0"/>
              </a:rPr>
              <a:t>packaging</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rgbClr val="C00000"/>
                </a:solidFill>
                <a:latin typeface="Times New Roman" panose="02020603050405020304" pitchFamily="18" charset="0"/>
                <a:cs typeface="Times New Roman" panose="02020603050405020304" pitchFamily="18" charset="0"/>
              </a:rPr>
              <a:t>Key features and benefits of risk-based food inspection</a:t>
            </a:r>
          </a:p>
          <a:p>
            <a:endParaRPr lang="ar-IQ" sz="2800" dirty="0" smtClean="0">
              <a:solidFill>
                <a:srgbClr val="C00000"/>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1-Focuses </a:t>
            </a:r>
            <a:r>
              <a:rPr lang="en-US" sz="2800" dirty="0">
                <a:latin typeface="Times New Roman" panose="02020603050405020304" pitchFamily="18" charset="0"/>
                <a:cs typeface="Times New Roman" panose="02020603050405020304" pitchFamily="18" charset="0"/>
              </a:rPr>
              <a:t>on points of the food chain or processes that pose highest risk.</a:t>
            </a:r>
          </a:p>
          <a:p>
            <a:r>
              <a:rPr lang="en-US" sz="2800" dirty="0">
                <a:latin typeface="Times New Roman" panose="02020603050405020304" pitchFamily="18" charset="0"/>
                <a:cs typeface="Times New Roman" panose="02020603050405020304" pitchFamily="18" charset="0"/>
              </a:rPr>
              <a:t>2-Minimizes costs to food operators by reducing unnecessary inspection and testing costs.</a:t>
            </a:r>
          </a:p>
          <a:p>
            <a:r>
              <a:rPr lang="en-US" sz="2800" dirty="0">
                <a:latin typeface="Times New Roman" panose="02020603050405020304" pitchFamily="18" charset="0"/>
                <a:cs typeface="Times New Roman" panose="02020603050405020304" pitchFamily="18" charset="0"/>
              </a:rPr>
              <a:t>3-Promotes preventive rather than reactive approach to food control.</a:t>
            </a:r>
          </a:p>
          <a:p>
            <a:r>
              <a:rPr lang="en-US" sz="2800" dirty="0">
                <a:latin typeface="Times New Roman" panose="02020603050405020304" pitchFamily="18" charset="0"/>
                <a:cs typeface="Times New Roman" panose="02020603050405020304" pitchFamily="18" charset="0"/>
              </a:rPr>
              <a:t>4- Optimizes the efficiency of food control and use of inspection resources</a:t>
            </a:r>
            <a:r>
              <a:rPr lang="en-US" sz="2400" dirty="0" smtClean="0">
                <a:solidFill>
                  <a:srgbClr val="002060"/>
                </a:solidFill>
                <a:latin typeface="Times New Roman" panose="02020603050405020304" pitchFamily="18" charset="0"/>
                <a:cs typeface="Times New Roman" panose="02020603050405020304" pitchFamily="18" charset="0"/>
              </a:rPr>
              <a:t>.</a:t>
            </a:r>
            <a:endParaRPr lang="ar-SA"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69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67" y="297415"/>
            <a:ext cx="11874322" cy="4462760"/>
          </a:xfrm>
          <a:prstGeom prst="rect">
            <a:avLst/>
          </a:prstGeom>
        </p:spPr>
        <p:txBody>
          <a:bodyPr wrap="square">
            <a:spAutoFit/>
          </a:bodyPr>
          <a:lstStyle/>
          <a:p>
            <a:r>
              <a:rPr lang="en-US" sz="3200" dirty="0">
                <a:solidFill>
                  <a:srgbClr val="C00000"/>
                </a:solidFill>
                <a:latin typeface="Times New Roman" panose="02020603050405020304" pitchFamily="18" charset="0"/>
                <a:cs typeface="Times New Roman" panose="02020603050405020304" pitchFamily="18" charset="0"/>
              </a:rPr>
              <a:t>3</a:t>
            </a:r>
            <a:r>
              <a:rPr lang="en-US" sz="3200" dirty="0" smtClean="0">
                <a:solidFill>
                  <a:srgbClr val="C00000"/>
                </a:solidFill>
                <a:latin typeface="Times New Roman" panose="02020603050405020304" pitchFamily="18" charset="0"/>
                <a:cs typeface="Times New Roman" panose="02020603050405020304" pitchFamily="18" charset="0"/>
              </a:rPr>
              <a:t>- Physical spoilage</a:t>
            </a:r>
          </a:p>
          <a:p>
            <a:endParaRPr lang="en-US" sz="2800" dirty="0">
              <a:solidFill>
                <a:srgbClr val="C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Physical spoilage indicated by moisture gain or loss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Also Physical </a:t>
            </a:r>
            <a:r>
              <a:rPr lang="en-US" sz="2800" dirty="0">
                <a:latin typeface="Times New Roman" panose="02020603050405020304" pitchFamily="18" charset="0"/>
                <a:cs typeface="Times New Roman" panose="02020603050405020304" pitchFamily="18" charset="0"/>
              </a:rPr>
              <a:t>spoilage is due to physical damage to food during harvesting, processing or distribution. The damage increases the chance of chemical or microbial spoilage and contamination because the protective outer layer of the food is bruised or broken and microorganisms can enter the foodstuff more easily. For example you may have noticed that when an apple skin is damaged, the apple rots more </a:t>
            </a:r>
            <a:r>
              <a:rPr lang="en-US" sz="2800" dirty="0" smtClean="0">
                <a:latin typeface="Times New Roman" panose="02020603050405020304" pitchFamily="18" charset="0"/>
                <a:cs typeface="Times New Roman" panose="02020603050405020304" pitchFamily="18" charset="0"/>
              </a:rPr>
              <a:t>quickly.</a:t>
            </a:r>
          </a:p>
          <a:p>
            <a:r>
              <a:rPr lang="en-US" sz="2800" dirty="0" smtClean="0">
                <a:solidFill>
                  <a:schemeClr val="bg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448" y="3876540"/>
            <a:ext cx="6297769" cy="2430475"/>
          </a:xfrm>
          <a:prstGeom prst="rect">
            <a:avLst/>
          </a:prstGeom>
        </p:spPr>
      </p:pic>
    </p:spTree>
    <p:extLst>
      <p:ext uri="{BB962C8B-B14F-4D97-AF65-F5344CB8AC3E}">
        <p14:creationId xmlns:p14="http://schemas.microsoft.com/office/powerpoint/2010/main" val="285139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080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287011"/>
            <a:ext cx="11900452" cy="5693866"/>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What is Food Preservation?</a:t>
            </a:r>
          </a:p>
          <a:p>
            <a:r>
              <a:rPr lang="en-US" sz="2800" dirty="0">
                <a:latin typeface="Times New Roman" panose="02020603050405020304" pitchFamily="18" charset="0"/>
                <a:cs typeface="Times New Roman" panose="02020603050405020304" pitchFamily="18" charset="0"/>
              </a:rPr>
              <a:t>Food preservation is one of the methods to protect food from unwanted </a:t>
            </a:r>
            <a:r>
              <a:rPr lang="en-US" sz="2800" b="1" dirty="0">
                <a:latin typeface="Times New Roman" panose="02020603050405020304" pitchFamily="18" charset="0"/>
                <a:cs typeface="Times New Roman" panose="02020603050405020304" pitchFamily="18" charset="0"/>
              </a:rPr>
              <a:t>microbial</a:t>
            </a:r>
            <a:r>
              <a:rPr lang="en-US" sz="28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growth</a:t>
            </a:r>
            <a:r>
              <a:rPr lang="en-US" sz="2800" dirty="0" smtClean="0">
                <a:latin typeface="Times New Roman" panose="02020603050405020304" pitchFamily="18" charset="0"/>
                <a:cs typeface="Times New Roman" panose="02020603050405020304" pitchFamily="18" charset="0"/>
              </a:rPr>
              <a:t> or </a:t>
            </a:r>
            <a:r>
              <a:rPr lang="en-US" sz="2800" b="1" dirty="0" smtClean="0">
                <a:latin typeface="Times New Roman" panose="02020603050405020304" pitchFamily="18" charset="0"/>
                <a:cs typeface="Times New Roman" panose="02020603050405020304" pitchFamily="18" charset="0"/>
              </a:rPr>
              <a:t>chemical or </a:t>
            </a:r>
            <a:r>
              <a:rPr lang="en-US" sz="2800" b="1" dirty="0" err="1" smtClean="0">
                <a:latin typeface="Times New Roman" panose="02020603050405020304" pitchFamily="18" charset="0"/>
                <a:cs typeface="Times New Roman" panose="02020603050405020304" pitchFamily="18" charset="0"/>
              </a:rPr>
              <a:t>enzymal</a:t>
            </a:r>
            <a:r>
              <a:rPr lang="en-US" sz="2800" b="1" dirty="0" smtClean="0">
                <a:latin typeface="Times New Roman" panose="02020603050405020304" pitchFamily="18" charset="0"/>
                <a:cs typeface="Times New Roman" panose="02020603050405020304" pitchFamily="18" charset="0"/>
              </a:rPr>
              <a:t> spoilage.</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After the food is produced, we store and protect by covering </a:t>
            </a:r>
            <a:r>
              <a:rPr lang="en-US" sz="2800" dirty="0" smtClean="0">
                <a:latin typeface="Times New Roman" panose="02020603050405020304" pitchFamily="18" charset="0"/>
                <a:cs typeface="Times New Roman" panose="02020603050405020304" pitchFamily="18" charset="0"/>
              </a:rPr>
              <a:t>with </a:t>
            </a:r>
            <a:r>
              <a:rPr lang="en-US" sz="2800" dirty="0">
                <a:latin typeface="Times New Roman" panose="02020603050405020304" pitchFamily="18" charset="0"/>
                <a:cs typeface="Times New Roman" panose="02020603050405020304" pitchFamily="18" charset="0"/>
              </a:rPr>
              <a:t>lids to keep away flies and other insects. By this, we are protecting it from any infection caused by them. This is a short-term condition. Food preservation, on the other hand, is done to preserve food for a longer time</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Objectives of Food Preservation</a:t>
            </a:r>
          </a:p>
          <a:p>
            <a:r>
              <a:rPr lang="en-US" sz="2800" dirty="0">
                <a:latin typeface="Times New Roman" panose="02020603050405020304" pitchFamily="18" charset="0"/>
                <a:cs typeface="Times New Roman" panose="02020603050405020304" pitchFamily="18" charset="0"/>
              </a:rPr>
              <a:t>Following are the important objectives of food preservation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1- To </a:t>
            </a:r>
            <a:r>
              <a:rPr lang="en-US" sz="2800" dirty="0">
                <a:latin typeface="Times New Roman" panose="02020603050405020304" pitchFamily="18" charset="0"/>
                <a:cs typeface="Times New Roman" panose="02020603050405020304" pitchFamily="18" charset="0"/>
              </a:rPr>
              <a:t>prevent microbial contamination.</a:t>
            </a:r>
          </a:p>
          <a:p>
            <a:r>
              <a:rPr lang="en-US" sz="2800" dirty="0" smtClean="0">
                <a:latin typeface="Times New Roman" panose="02020603050405020304" pitchFamily="18" charset="0"/>
                <a:cs typeface="Times New Roman" panose="02020603050405020304" pitchFamily="18" charset="0"/>
              </a:rPr>
              <a:t>2- To </a:t>
            </a:r>
            <a:r>
              <a:rPr lang="en-US" sz="2800" dirty="0">
                <a:latin typeface="Times New Roman" panose="02020603050405020304" pitchFamily="18" charset="0"/>
                <a:cs typeface="Times New Roman" panose="02020603050405020304" pitchFamily="18" charset="0"/>
              </a:rPr>
              <a:t>kill pathogens.</a:t>
            </a:r>
          </a:p>
          <a:p>
            <a:r>
              <a:rPr lang="en-US" sz="2800" dirty="0" smtClean="0">
                <a:latin typeface="Times New Roman" panose="02020603050405020304" pitchFamily="18" charset="0"/>
                <a:cs typeface="Times New Roman" panose="02020603050405020304" pitchFamily="18" charset="0"/>
              </a:rPr>
              <a:t>3- To minimize </a:t>
            </a:r>
            <a:r>
              <a:rPr lang="en-US" sz="2800" dirty="0">
                <a:latin typeface="Times New Roman" panose="02020603050405020304" pitchFamily="18" charset="0"/>
                <a:cs typeface="Times New Roman" panose="02020603050405020304" pitchFamily="18" charset="0"/>
              </a:rPr>
              <a:t>food spoilage and food poisoning.</a:t>
            </a:r>
            <a:endParaRPr lang="ar-S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62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34" y="315569"/>
            <a:ext cx="11595651" cy="6124754"/>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Food Preservation Methods</a:t>
            </a:r>
          </a:p>
          <a:p>
            <a:r>
              <a:rPr lang="en-US" sz="2800" dirty="0">
                <a:latin typeface="Times New Roman" panose="02020603050405020304" pitchFamily="18" charset="0"/>
                <a:cs typeface="Times New Roman" panose="02020603050405020304" pitchFamily="18" charset="0"/>
              </a:rPr>
              <a:t>Food preservation started long back in ancient times. Cooling, freezing, fermentation, sun-drying, etc., are few age-old food preservation techniques. With the advent of technology, modern methods of food preservation were developed. Chemicals and other natural substances were used for preservation. These substances are known as preservatives</a:t>
            </a:r>
            <a:r>
              <a:rPr lang="en-US" sz="2800" dirty="0" smtClean="0">
                <a:solidFill>
                  <a:srgbClr val="002060"/>
                </a:solidFill>
                <a:latin typeface="Times New Roman" panose="02020603050405020304" pitchFamily="18" charset="0"/>
                <a:cs typeface="Times New Roman" panose="02020603050405020304" pitchFamily="18" charset="0"/>
              </a:rPr>
              <a:t>.</a:t>
            </a:r>
          </a:p>
          <a:p>
            <a:endParaRPr lang="en-US" sz="2800" dirty="0" smtClean="0">
              <a:solidFill>
                <a:schemeClr val="bg1"/>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 C</a:t>
            </a:r>
            <a:r>
              <a:rPr lang="en-US" sz="2800" dirty="0" smtClean="0">
                <a:solidFill>
                  <a:srgbClr val="FF0000"/>
                </a:solidFill>
                <a:latin typeface="Times New Roman" panose="02020603050405020304" pitchFamily="18" charset="0"/>
                <a:cs typeface="Times New Roman" panose="02020603050405020304" pitchFamily="18" charset="0"/>
              </a:rPr>
              <a:t>ommon </a:t>
            </a:r>
            <a:r>
              <a:rPr lang="en-US" sz="2800" dirty="0">
                <a:solidFill>
                  <a:srgbClr val="FF0000"/>
                </a:solidFill>
                <a:latin typeface="Times New Roman" panose="02020603050405020304" pitchFamily="18" charset="0"/>
                <a:cs typeface="Times New Roman" panose="02020603050405020304" pitchFamily="18" charset="0"/>
              </a:rPr>
              <a:t>Methods of Food Preservation</a:t>
            </a:r>
          </a:p>
          <a:p>
            <a:r>
              <a:rPr lang="en-US" sz="2800" dirty="0">
                <a:latin typeface="Times New Roman" panose="02020603050405020304" pitchFamily="18" charset="0"/>
                <a:cs typeface="Times New Roman" panose="02020603050405020304" pitchFamily="18" charset="0"/>
              </a:rPr>
              <a:t>Chilling.</a:t>
            </a:r>
          </a:p>
          <a:p>
            <a:r>
              <a:rPr lang="en-US" sz="2800" dirty="0">
                <a:latin typeface="Times New Roman" panose="02020603050405020304" pitchFamily="18" charset="0"/>
                <a:cs typeface="Times New Roman" panose="02020603050405020304" pitchFamily="18" charset="0"/>
              </a:rPr>
              <a:t>Freezing.</a:t>
            </a:r>
          </a:p>
          <a:p>
            <a:r>
              <a:rPr lang="en-US" sz="2800" dirty="0">
                <a:latin typeface="Times New Roman" panose="02020603050405020304" pitchFamily="18" charset="0"/>
                <a:cs typeface="Times New Roman" panose="02020603050405020304" pitchFamily="18" charset="0"/>
              </a:rPr>
              <a:t>Sugaring.</a:t>
            </a:r>
          </a:p>
          <a:p>
            <a:r>
              <a:rPr lang="en-US" sz="2800" dirty="0">
                <a:latin typeface="Times New Roman" panose="02020603050405020304" pitchFamily="18" charset="0"/>
                <a:cs typeface="Times New Roman" panose="02020603050405020304" pitchFamily="18" charset="0"/>
              </a:rPr>
              <a:t>Salting.</a:t>
            </a:r>
          </a:p>
          <a:p>
            <a:r>
              <a:rPr lang="en-US" sz="2800" dirty="0">
                <a:latin typeface="Times New Roman" panose="02020603050405020304" pitchFamily="18" charset="0"/>
                <a:cs typeface="Times New Roman" panose="02020603050405020304" pitchFamily="18" charset="0"/>
              </a:rPr>
              <a:t>Canning.</a:t>
            </a:r>
          </a:p>
          <a:p>
            <a:r>
              <a:rPr lang="en-US" sz="2800" dirty="0">
                <a:latin typeface="Times New Roman" panose="02020603050405020304" pitchFamily="18" charset="0"/>
                <a:cs typeface="Times New Roman" panose="02020603050405020304" pitchFamily="18" charset="0"/>
              </a:rPr>
              <a:t>Vacuum Packing</a:t>
            </a:r>
            <a:endParaRPr lang="ar-S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37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94" y="464494"/>
            <a:ext cx="11558337" cy="5324535"/>
          </a:xfrm>
          <a:prstGeom prst="rect">
            <a:avLst/>
          </a:prstGeom>
        </p:spPr>
        <p:txBody>
          <a:bodyPr wrap="square">
            <a:spAutoFit/>
          </a:bodyPr>
          <a:lstStyle/>
          <a:p>
            <a:pPr algn="l" rtl="0"/>
            <a:r>
              <a:rPr lang="en-US" sz="2800" dirty="0" smtClean="0">
                <a:solidFill>
                  <a:srgbClr val="C00000"/>
                </a:solidFill>
                <a:latin typeface="Times New Roman" pitchFamily="18" charset="0"/>
                <a:cs typeface="Times New Roman" pitchFamily="18" charset="0"/>
              </a:rPr>
              <a:t>Food poisoning</a:t>
            </a:r>
          </a:p>
          <a:p>
            <a:pPr algn="l" rtl="0"/>
            <a:r>
              <a:rPr lang="en-US" sz="2400" dirty="0" smtClean="0">
                <a:latin typeface="Times New Roman" pitchFamily="18" charset="0"/>
                <a:cs typeface="Times New Roman" pitchFamily="18" charset="0"/>
              </a:rPr>
              <a:t>also </a:t>
            </a:r>
            <a:r>
              <a:rPr lang="en-US" sz="2400" dirty="0">
                <a:latin typeface="Times New Roman" pitchFamily="18" charset="0"/>
                <a:cs typeface="Times New Roman" pitchFamily="18" charset="0"/>
              </a:rPr>
              <a:t>called foodborne illness, is illness caused by eating contaminated </a:t>
            </a:r>
            <a:r>
              <a:rPr lang="en-US" sz="2400" dirty="0" smtClean="0">
                <a:latin typeface="Times New Roman" pitchFamily="18" charset="0"/>
                <a:cs typeface="Times New Roman" pitchFamily="18" charset="0"/>
              </a:rPr>
              <a:t>food</a:t>
            </a:r>
          </a:p>
          <a:p>
            <a:pPr algn="l" rtl="0"/>
            <a:r>
              <a:rPr lang="en-US" sz="2400" dirty="0" smtClean="0">
                <a:latin typeface="Times New Roman" pitchFamily="18" charset="0"/>
                <a:cs typeface="Times New Roman" pitchFamily="18" charset="0"/>
              </a:rPr>
              <a:t>1- Infectious </a:t>
            </a:r>
            <a:r>
              <a:rPr lang="en-US" sz="2400" dirty="0">
                <a:latin typeface="Times New Roman" pitchFamily="18" charset="0"/>
                <a:cs typeface="Times New Roman" pitchFamily="18" charset="0"/>
              </a:rPr>
              <a:t>organisms </a:t>
            </a:r>
            <a:r>
              <a:rPr lang="en-US" sz="2400" dirty="0" smtClean="0">
                <a:latin typeface="Times New Roman" pitchFamily="18" charset="0"/>
                <a:cs typeface="Times New Roman" pitchFamily="18" charset="0"/>
              </a:rPr>
              <a:t>including </a:t>
            </a:r>
            <a:r>
              <a:rPr lang="en-US" sz="2400" dirty="0">
                <a:latin typeface="Times New Roman" pitchFamily="18" charset="0"/>
                <a:cs typeface="Times New Roman" pitchFamily="18" charset="0"/>
              </a:rPr>
              <a:t>bacteria, viruses and parasites </a:t>
            </a:r>
            <a:r>
              <a:rPr lang="en-US" sz="2400" dirty="0" smtClean="0">
                <a:latin typeface="Times New Roman" pitchFamily="18" charset="0"/>
                <a:cs typeface="Times New Roman" pitchFamily="18" charset="0"/>
              </a:rPr>
              <a:t>or </a:t>
            </a:r>
            <a:r>
              <a:rPr lang="en-US" sz="2400" dirty="0">
                <a:latin typeface="Times New Roman" pitchFamily="18" charset="0"/>
                <a:cs typeface="Times New Roman" pitchFamily="18" charset="0"/>
              </a:rPr>
              <a:t>their </a:t>
            </a:r>
            <a:r>
              <a:rPr lang="en-US" sz="2400" dirty="0" smtClean="0">
                <a:latin typeface="Times New Roman" pitchFamily="18" charset="0"/>
                <a:cs typeface="Times New Roman" pitchFamily="18" charset="0"/>
              </a:rPr>
              <a:t>toxins </a:t>
            </a:r>
          </a:p>
          <a:p>
            <a:pPr algn="l" rtl="0"/>
            <a:r>
              <a:rPr lang="en-US" sz="2400" dirty="0" smtClean="0">
                <a:latin typeface="Times New Roman" pitchFamily="18" charset="0"/>
                <a:cs typeface="Times New Roman" pitchFamily="18" charset="0"/>
              </a:rPr>
              <a:t>2-toxic chemical (heavy metal)</a:t>
            </a:r>
          </a:p>
          <a:p>
            <a:pPr algn="l" rtl="0"/>
            <a:r>
              <a:rPr lang="en-US" sz="2400" dirty="0" smtClean="0">
                <a:latin typeface="Times New Roman" pitchFamily="18" charset="0"/>
                <a:cs typeface="Times New Roman" pitchFamily="18" charset="0"/>
              </a:rPr>
              <a:t>3-toxic accumulation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agrochemicals</a:t>
            </a:r>
            <a:r>
              <a:rPr lang="en-US" sz="2400" dirty="0">
                <a:latin typeface="Times New Roman" pitchFamily="18" charset="0"/>
                <a:cs typeface="Times New Roman" pitchFamily="18" charset="0"/>
              </a:rPr>
              <a:t>, hormones and antibiotics used on farm </a:t>
            </a:r>
            <a:r>
              <a:rPr lang="en-US" sz="2400" dirty="0" smtClean="0">
                <a:latin typeface="Times New Roman" pitchFamily="18" charset="0"/>
                <a:cs typeface="Times New Roman" pitchFamily="18" charset="0"/>
              </a:rPr>
              <a:t>animals</a:t>
            </a:r>
          </a:p>
          <a:p>
            <a:pPr algn="l" rtl="0"/>
            <a:r>
              <a:rPr lang="en-US" sz="2400" dirty="0" smtClean="0">
                <a:latin typeface="Times New Roman" pitchFamily="18" charset="0"/>
                <a:cs typeface="Times New Roman" pitchFamily="18" charset="0"/>
              </a:rPr>
              <a:t>4- having toxic fish or </a:t>
            </a:r>
            <a:r>
              <a:rPr lang="en-US" sz="2400" dirty="0" err="1" smtClean="0">
                <a:latin typeface="Times New Roman" pitchFamily="18" charset="0"/>
                <a:cs typeface="Times New Roman" pitchFamily="18" charset="0"/>
              </a:rPr>
              <a:t>mashroom</a:t>
            </a:r>
            <a:r>
              <a:rPr lang="en-US" sz="2400" dirty="0" smtClean="0">
                <a:latin typeface="Times New Roman" pitchFamily="18" charset="0"/>
                <a:cs typeface="Times New Roman" pitchFamily="18" charset="0"/>
              </a:rPr>
              <a:t> </a:t>
            </a:r>
          </a:p>
          <a:p>
            <a:pPr algn="l" rtl="0"/>
            <a:endParaRPr lang="en-US" sz="2400" dirty="0">
              <a:latin typeface="Times New Roman" pitchFamily="18" charset="0"/>
              <a:cs typeface="Times New Roman" pitchFamily="18" charset="0"/>
            </a:endParaRPr>
          </a:p>
          <a:p>
            <a:pPr marL="342900" indent="-342900" algn="l" rtl="0">
              <a:buFont typeface="Arial" charset="0"/>
              <a:buChar char="•"/>
            </a:pPr>
            <a:r>
              <a:rPr lang="en-US" sz="2400" b="1" dirty="0" smtClean="0">
                <a:solidFill>
                  <a:srgbClr val="C00000"/>
                </a:solidFill>
                <a:latin typeface="Times New Roman" pitchFamily="18" charset="0"/>
                <a:cs typeface="Times New Roman" pitchFamily="18" charset="0"/>
              </a:rPr>
              <a:t>Bacterial in  food </a:t>
            </a:r>
          </a:p>
          <a:p>
            <a:pPr algn="l" rtl="0"/>
            <a:r>
              <a:rPr lang="en-US" sz="2400" dirty="0" smtClean="0">
                <a:latin typeface="Times New Roman" pitchFamily="18" charset="0"/>
                <a:cs typeface="Times New Roman" pitchFamily="18" charset="0"/>
              </a:rPr>
              <a:t>1- Bacteria casing food spoilage  </a:t>
            </a:r>
          </a:p>
          <a:p>
            <a:pPr marL="342900" indent="-342900" algn="l" rtl="0">
              <a:buFont typeface="Arial" charset="0"/>
              <a:buChar char="•"/>
            </a:pPr>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2- Pathogenic bacteria ( </a:t>
            </a:r>
            <a:r>
              <a:rPr lang="en-US" sz="2400" b="1" dirty="0" smtClean="0">
                <a:latin typeface="Times New Roman" pitchFamily="18" charset="0"/>
                <a:cs typeface="Times New Roman" pitchFamily="18" charset="0"/>
              </a:rPr>
              <a:t>pathogenic illness transmitted by food </a:t>
            </a:r>
            <a:r>
              <a:rPr lang="en-US" sz="2400" dirty="0" smtClean="0">
                <a:latin typeface="Times New Roman" pitchFamily="18" charset="0"/>
                <a:cs typeface="Times New Roman" pitchFamily="18" charset="0"/>
              </a:rPr>
              <a:t>or   </a:t>
            </a:r>
            <a:r>
              <a:rPr lang="en-US" sz="2400" b="1" dirty="0" smtClean="0">
                <a:latin typeface="Times New Roman" pitchFamily="18" charset="0"/>
                <a:cs typeface="Times New Roman" pitchFamily="18" charset="0"/>
              </a:rPr>
              <a:t>casing food illness</a:t>
            </a:r>
            <a:r>
              <a:rPr lang="en-US" sz="2400" dirty="0" smtClean="0">
                <a:latin typeface="Times New Roman" pitchFamily="18" charset="0"/>
                <a:cs typeface="Times New Roman" pitchFamily="18" charset="0"/>
              </a:rPr>
              <a:t>)</a:t>
            </a:r>
          </a:p>
          <a:p>
            <a:pPr algn="l" rtl="0"/>
            <a:r>
              <a:rPr lang="en-US" sz="2400" dirty="0" smtClean="0">
                <a:latin typeface="Times New Roman" pitchFamily="18" charset="0"/>
                <a:cs typeface="Times New Roman" pitchFamily="18" charset="0"/>
              </a:rPr>
              <a:t> These </a:t>
            </a:r>
            <a:r>
              <a:rPr lang="en-US" sz="2400" dirty="0">
                <a:latin typeface="Times New Roman" pitchFamily="18" charset="0"/>
                <a:cs typeface="Times New Roman" pitchFamily="18" charset="0"/>
              </a:rPr>
              <a:t>microorganisms </a:t>
            </a: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odorless and </a:t>
            </a:r>
            <a:r>
              <a:rPr lang="en-US" sz="2400" dirty="0" err="1">
                <a:latin typeface="Times New Roman" pitchFamily="18" charset="0"/>
                <a:cs typeface="Times New Roman" pitchFamily="18" charset="0"/>
              </a:rPr>
              <a:t>flavourless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and do </a:t>
            </a:r>
            <a:r>
              <a:rPr lang="en-US" sz="2400" dirty="0">
                <a:latin typeface="Times New Roman" pitchFamily="18" charset="0"/>
                <a:cs typeface="Times New Roman" pitchFamily="18" charset="0"/>
              </a:rPr>
              <a:t>not </a:t>
            </a:r>
            <a:r>
              <a:rPr lang="en-US" sz="2400" dirty="0" smtClean="0">
                <a:latin typeface="Times New Roman" pitchFamily="18" charset="0"/>
                <a:cs typeface="Times New Roman" pitchFamily="18" charset="0"/>
              </a:rPr>
              <a:t>change in food  </a:t>
            </a:r>
            <a:r>
              <a:rPr lang="en-US" sz="2400" dirty="0">
                <a:latin typeface="Times New Roman" pitchFamily="18" charset="0"/>
                <a:cs typeface="Times New Roman" pitchFamily="18" charset="0"/>
              </a:rPr>
              <a:t>texture, </a:t>
            </a:r>
            <a:r>
              <a:rPr lang="en-US" sz="2400" dirty="0" err="1" smtClean="0">
                <a:latin typeface="Times New Roman" pitchFamily="18" charset="0"/>
                <a:cs typeface="Times New Roman" pitchFamily="18" charset="0"/>
              </a:rPr>
              <a:t>odour</a:t>
            </a:r>
            <a:r>
              <a:rPr lang="en-US" sz="2400" dirty="0">
                <a:latin typeface="Times New Roman" pitchFamily="18" charset="0"/>
                <a:cs typeface="Times New Roman" pitchFamily="18" charset="0"/>
              </a:rPr>
              <a:t>, or </a:t>
            </a:r>
            <a:r>
              <a:rPr lang="en-US" sz="2400" dirty="0" smtClean="0">
                <a:latin typeface="Times New Roman" pitchFamily="18" charset="0"/>
                <a:cs typeface="Times New Roman" pitchFamily="18" charset="0"/>
              </a:rPr>
              <a:t>taste </a:t>
            </a:r>
            <a:r>
              <a:rPr lang="en-US" sz="2400" dirty="0" smtClean="0">
                <a:solidFill>
                  <a:srgbClr val="C00000"/>
                </a:solidFill>
                <a:latin typeface="Times New Roman" pitchFamily="18" charset="0"/>
                <a:cs typeface="Times New Roman" pitchFamily="18" charset="0"/>
              </a:rPr>
              <a:t>(undetectable </a:t>
            </a:r>
            <a:r>
              <a:rPr lang="en-US" sz="2400" dirty="0">
                <a:solidFill>
                  <a:srgbClr val="C00000"/>
                </a:solidFill>
                <a:latin typeface="Times New Roman" pitchFamily="18" charset="0"/>
                <a:cs typeface="Times New Roman" pitchFamily="18" charset="0"/>
              </a:rPr>
              <a:t>outside the </a:t>
            </a:r>
            <a:r>
              <a:rPr lang="en-US" sz="2400" dirty="0" smtClean="0">
                <a:solidFill>
                  <a:srgbClr val="C00000"/>
                </a:solidFill>
                <a:latin typeface="Times New Roman" pitchFamily="18" charset="0"/>
                <a:cs typeface="Times New Roman" pitchFamily="18" charset="0"/>
              </a:rPr>
              <a:t>lab)</a:t>
            </a:r>
          </a:p>
          <a:p>
            <a:pPr algn="l" rtl="0"/>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4797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56" y="475222"/>
            <a:ext cx="11809927" cy="6370975"/>
          </a:xfrm>
          <a:prstGeom prst="rect">
            <a:avLst/>
          </a:prstGeom>
        </p:spPr>
        <p:txBody>
          <a:bodyPr wrap="square">
            <a:spAutoFit/>
          </a:bodyPr>
          <a:lstStyle/>
          <a:p>
            <a:pPr algn="l" rtl="0"/>
            <a:r>
              <a:rPr lang="en-US" sz="2800" dirty="0">
                <a:solidFill>
                  <a:srgbClr val="C00000"/>
                </a:solidFill>
                <a:latin typeface="Times New Roman" panose="02020603050405020304" pitchFamily="18" charset="0"/>
                <a:cs typeface="Times New Roman" panose="02020603050405020304" pitchFamily="18" charset="0"/>
              </a:rPr>
              <a:t>Food </a:t>
            </a:r>
            <a:r>
              <a:rPr lang="en-US" sz="2800" dirty="0" smtClean="0">
                <a:solidFill>
                  <a:srgbClr val="C00000"/>
                </a:solidFill>
                <a:latin typeface="Times New Roman" panose="02020603050405020304" pitchFamily="18" charset="0"/>
                <a:cs typeface="Times New Roman" panose="02020603050405020304" pitchFamily="18" charset="0"/>
              </a:rPr>
              <a:t>spoilage</a:t>
            </a:r>
          </a:p>
          <a:p>
            <a:pPr algn="l" rtl="0"/>
            <a:endParaRPr lang="en-US" sz="2000" dirty="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Food </a:t>
            </a:r>
            <a:r>
              <a:rPr lang="en-US" sz="2000" dirty="0">
                <a:latin typeface="Times New Roman" panose="02020603050405020304" pitchFamily="18" charset="0"/>
                <a:cs typeface="Times New Roman" panose="02020603050405020304" pitchFamily="18" charset="0"/>
              </a:rPr>
              <a:t>spoilage is the process where a food product becomes unsuitable to ingest by the consumer. The cause of such a process is due to many outside factors as a side-effect of the type of product it is, as well as how the product is packaged and stored.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Due </a:t>
            </a:r>
            <a:r>
              <a:rPr lang="en-US" sz="2000" dirty="0">
                <a:latin typeface="Times New Roman" panose="02020603050405020304" pitchFamily="18" charset="0"/>
                <a:cs typeface="Times New Roman" panose="02020603050405020304" pitchFamily="18" charset="0"/>
              </a:rPr>
              <a:t>to food spoilage, </a:t>
            </a:r>
            <a:r>
              <a:rPr lang="en-US" sz="2000" dirty="0" smtClean="0">
                <a:latin typeface="Times New Roman" panose="02020603050405020304" pitchFamily="18" charset="0"/>
                <a:cs typeface="Times New Roman" panose="02020603050405020304" pitchFamily="18" charset="0"/>
              </a:rPr>
              <a:t>one-third </a:t>
            </a:r>
            <a:r>
              <a:rPr lang="en-US" sz="2000" dirty="0">
                <a:latin typeface="Times New Roman" panose="02020603050405020304" pitchFamily="18" charset="0"/>
                <a:cs typeface="Times New Roman" panose="02020603050405020304" pitchFamily="18" charset="0"/>
              </a:rPr>
              <a:t>of the world's food produced for the consumption of humans is lost every year</a:t>
            </a:r>
            <a:r>
              <a:rPr lang="en-US" sz="2000" dirty="0" smtClean="0">
                <a:latin typeface="Times New Roman" panose="02020603050405020304" pitchFamily="18" charset="0"/>
                <a:cs typeface="Times New Roman" panose="02020603050405020304" pitchFamily="18" charset="0"/>
              </a:rPr>
              <a:t>. Bacteria </a:t>
            </a:r>
            <a:r>
              <a:rPr lang="en-US" sz="2000" dirty="0">
                <a:latin typeface="Times New Roman" panose="02020603050405020304" pitchFamily="18" charset="0"/>
                <a:cs typeface="Times New Roman" panose="02020603050405020304" pitchFamily="18" charset="0"/>
              </a:rPr>
              <a:t>and various fungi are the cause of spoilage and can create serious consequences for the consumers, but there are preventive measures that can be taken.</a:t>
            </a:r>
            <a:endParaRPr lang="ar-SA" sz="2000" dirty="0" smtClean="0">
              <a:latin typeface="Times New Roman" panose="02020603050405020304" pitchFamily="18" charset="0"/>
              <a:cs typeface="Times New Roman" panose="02020603050405020304" pitchFamily="18" charset="0"/>
            </a:endParaRPr>
          </a:p>
          <a:p>
            <a:pPr algn="l" rtl="0"/>
            <a:endParaRPr lang="ar-SA" sz="2000" dirty="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Signs </a:t>
            </a:r>
            <a:r>
              <a:rPr lang="en-US" sz="2000" dirty="0">
                <a:latin typeface="Times New Roman" panose="02020603050405020304" pitchFamily="18" charset="0"/>
                <a:cs typeface="Times New Roman" panose="02020603050405020304" pitchFamily="18" charset="0"/>
              </a:rPr>
              <a:t>of food spoilage may include an appearance different from the food in its fresh form, such as a change in </a:t>
            </a:r>
            <a:r>
              <a:rPr lang="en-US" sz="2000" dirty="0">
                <a:solidFill>
                  <a:srgbClr val="C00000"/>
                </a:solidFill>
                <a:latin typeface="Times New Roman" panose="02020603050405020304" pitchFamily="18" charset="0"/>
                <a:cs typeface="Times New Roman" panose="02020603050405020304" pitchFamily="18" charset="0"/>
              </a:rPr>
              <a:t>color</a:t>
            </a:r>
            <a:r>
              <a:rPr lang="en-US" sz="2000" dirty="0">
                <a:latin typeface="Times New Roman" panose="02020603050405020304" pitchFamily="18" charset="0"/>
                <a:cs typeface="Times New Roman" panose="02020603050405020304" pitchFamily="18" charset="0"/>
              </a:rPr>
              <a:t>, a change in </a:t>
            </a:r>
            <a:r>
              <a:rPr lang="en-US" sz="2000" dirty="0">
                <a:solidFill>
                  <a:srgbClr val="C00000"/>
                </a:solidFill>
                <a:latin typeface="Times New Roman" panose="02020603050405020304" pitchFamily="18" charset="0"/>
                <a:cs typeface="Times New Roman" panose="02020603050405020304" pitchFamily="18" charset="0"/>
              </a:rPr>
              <a:t>texture</a:t>
            </a:r>
            <a:r>
              <a:rPr lang="en-US" sz="2000" dirty="0">
                <a:latin typeface="Times New Roman" panose="02020603050405020304" pitchFamily="18" charset="0"/>
                <a:cs typeface="Times New Roman" panose="02020603050405020304" pitchFamily="18" charset="0"/>
              </a:rPr>
              <a:t>, an unpleasant </a:t>
            </a:r>
            <a:r>
              <a:rPr lang="en-US" sz="2000" dirty="0" err="1">
                <a:solidFill>
                  <a:srgbClr val="C00000"/>
                </a:solidFill>
                <a:latin typeface="Times New Roman" panose="02020603050405020304" pitchFamily="18" charset="0"/>
                <a:cs typeface="Times New Roman" panose="02020603050405020304" pitchFamily="18" charset="0"/>
              </a:rPr>
              <a:t>odour</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 an </a:t>
            </a:r>
            <a:r>
              <a:rPr lang="en-US" sz="2000" dirty="0">
                <a:solidFill>
                  <a:srgbClr val="C00000"/>
                </a:solidFill>
                <a:latin typeface="Times New Roman" panose="02020603050405020304" pitchFamily="18" charset="0"/>
                <a:cs typeface="Times New Roman" panose="02020603050405020304" pitchFamily="18" charset="0"/>
              </a:rPr>
              <a:t>undesirable taste</a:t>
            </a:r>
            <a:r>
              <a:rPr lang="en-US" sz="2000" dirty="0">
                <a:latin typeface="Times New Roman" panose="02020603050405020304" pitchFamily="18" charset="0"/>
                <a:cs typeface="Times New Roman" panose="02020603050405020304" pitchFamily="18" charset="0"/>
              </a:rPr>
              <a:t>. The item may become </a:t>
            </a:r>
            <a:r>
              <a:rPr lang="en-US" sz="2000" dirty="0">
                <a:solidFill>
                  <a:srgbClr val="C00000"/>
                </a:solidFill>
                <a:latin typeface="Times New Roman" panose="02020603050405020304" pitchFamily="18" charset="0"/>
                <a:cs typeface="Times New Roman" panose="02020603050405020304" pitchFamily="18" charset="0"/>
              </a:rPr>
              <a:t>softer</a:t>
            </a:r>
            <a:r>
              <a:rPr lang="en-US" sz="2000" dirty="0">
                <a:latin typeface="Times New Roman" panose="02020603050405020304" pitchFamily="18" charset="0"/>
                <a:cs typeface="Times New Roman" panose="02020603050405020304" pitchFamily="18" charset="0"/>
              </a:rPr>
              <a:t> than normal</a:t>
            </a:r>
            <a:r>
              <a:rPr lang="en-US" sz="2000" dirty="0" smtClean="0">
                <a:latin typeface="Times New Roman" panose="02020603050405020304" pitchFamily="18" charset="0"/>
                <a:cs typeface="Times New Roman" panose="02020603050405020304" pitchFamily="18" charset="0"/>
              </a:rPr>
              <a:t>.</a:t>
            </a:r>
          </a:p>
          <a:p>
            <a:pPr algn="l" rtl="0"/>
            <a:endParaRPr lang="en-US" sz="2000" dirty="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 But eating </a:t>
            </a:r>
            <a:r>
              <a:rPr lang="en-US" sz="2000" dirty="0">
                <a:latin typeface="Times New Roman" panose="02020603050405020304" pitchFamily="18" charset="0"/>
                <a:cs typeface="Times New Roman" panose="02020603050405020304" pitchFamily="18" charset="0"/>
              </a:rPr>
              <a:t>deteriorated food </a:t>
            </a:r>
            <a:r>
              <a:rPr lang="en-US" sz="2000" dirty="0" smtClean="0">
                <a:latin typeface="Times New Roman" panose="02020603050405020304" pitchFamily="18" charset="0"/>
                <a:cs typeface="Times New Roman" panose="02020603050405020304" pitchFamily="18" charset="0"/>
              </a:rPr>
              <a:t>not considered </a:t>
            </a:r>
            <a:r>
              <a:rPr lang="en-US" sz="2000" dirty="0">
                <a:latin typeface="Times New Roman" panose="02020603050405020304" pitchFamily="18" charset="0"/>
                <a:cs typeface="Times New Roman" panose="02020603050405020304" pitchFamily="18" charset="0"/>
              </a:rPr>
              <a:t>safe due to mycotoxins or microbial wastes</a:t>
            </a:r>
            <a:r>
              <a:rPr lang="en-US" sz="2000" dirty="0" smtClean="0">
                <a:latin typeface="Times New Roman" panose="02020603050405020304" pitchFamily="18" charset="0"/>
                <a:cs typeface="Times New Roman" panose="02020603050405020304" pitchFamily="18" charset="0"/>
              </a:rPr>
              <a:t>.</a:t>
            </a:r>
          </a:p>
          <a:p>
            <a:pPr algn="l" rtl="0"/>
            <a:endParaRPr lang="en-US" sz="2000" dirty="0" smtClean="0">
              <a:latin typeface="Times New Roman" panose="02020603050405020304" pitchFamily="18" charset="0"/>
              <a:cs typeface="Times New Roman" panose="02020603050405020304" pitchFamily="18" charset="0"/>
            </a:endParaRPr>
          </a:p>
          <a:p>
            <a:pPr marL="342900" indent="-342900" algn="l" rtl="0">
              <a:buFont typeface="Arial" pitchFamily="34" charset="0"/>
              <a:buChar char="•"/>
            </a:pPr>
            <a:r>
              <a:rPr lang="en-US" sz="2000" dirty="0">
                <a:latin typeface="Times New Roman" panose="02020603050405020304" pitchFamily="18" charset="0"/>
                <a:cs typeface="Times New Roman" panose="02020603050405020304" pitchFamily="18" charset="0"/>
              </a:rPr>
              <a:t>Food spoilage can be the result of: – insect damage – physical injury – enzymatic </a:t>
            </a:r>
            <a:r>
              <a:rPr lang="en-US" sz="2000" dirty="0" err="1" smtClean="0">
                <a:latin typeface="Times New Roman" panose="02020603050405020304" pitchFamily="18" charset="0"/>
                <a:cs typeface="Times New Roman" panose="02020603050405020304" pitchFamily="18" charset="0"/>
              </a:rPr>
              <a:t>degenration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microbial </a:t>
            </a:r>
            <a:r>
              <a:rPr lang="en-US" sz="2000" dirty="0" smtClean="0">
                <a:latin typeface="Times New Roman" panose="02020603050405020304" pitchFamily="18" charset="0"/>
                <a:cs typeface="Times New Roman" panose="02020603050405020304" pitchFamily="18" charset="0"/>
              </a:rPr>
              <a:t>activity</a:t>
            </a:r>
          </a:p>
          <a:p>
            <a:endParaRPr lang="en-US" sz="20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2000" dirty="0" smtClean="0">
                <a:latin typeface="Times New Roman" panose="02020603050405020304" pitchFamily="18" charset="0"/>
                <a:cs typeface="Times New Roman" panose="02020603050405020304" pitchFamily="18" charset="0"/>
              </a:rPr>
              <a:t>Food </a:t>
            </a:r>
            <a:r>
              <a:rPr lang="en-US" sz="2000" dirty="0">
                <a:latin typeface="Times New Roman" panose="02020603050405020304" pitchFamily="18" charset="0"/>
                <a:cs typeface="Times New Roman" panose="02020603050405020304" pitchFamily="18" charset="0"/>
              </a:rPr>
              <a:t>that is capable of spoiling is referred to as perishable food.</a:t>
            </a:r>
          </a:p>
          <a:p>
            <a:endParaRPr lang="en-US" sz="2000" dirty="0">
              <a:latin typeface="Times New Roman" panose="02020603050405020304" pitchFamily="18" charset="0"/>
              <a:cs typeface="Times New Roman" panose="02020603050405020304" pitchFamily="18" charset="0"/>
            </a:endParaRPr>
          </a:p>
          <a:p>
            <a:pPr algn="l" rtl="0"/>
            <a:endParaRPr lang="ar-S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92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95003"/>
            <a:ext cx="12076090" cy="6124754"/>
          </a:xfrm>
          <a:prstGeom prst="rect">
            <a:avLst/>
          </a:prstGeom>
        </p:spPr>
        <p:txBody>
          <a:bodyPr wrap="square">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Perishable foods </a:t>
            </a:r>
          </a:p>
          <a:p>
            <a:r>
              <a:rPr lang="en-US" sz="2600" dirty="0" smtClean="0">
                <a:latin typeface="Times New Roman" panose="02020603050405020304" pitchFamily="18" charset="0"/>
                <a:cs typeface="Times New Roman" panose="02020603050405020304" pitchFamily="18" charset="0"/>
              </a:rPr>
              <a:t>Perishable foods are those likely to spoil, decay or become unsafe to consume if not kept refrigerated at 4°C or below, or frozen at 0 °C or below. Examples of foods that must be kept refrigerated for safety include meat, poultry, fish, dairy products, and all cooked leftovers. Refrigeration slows bacterial growth.</a:t>
            </a:r>
          </a:p>
          <a:p>
            <a:endParaRPr lang="en-US" sz="2600" dirty="0" smtClean="0">
              <a:solidFill>
                <a:srgbClr val="002060"/>
              </a:solidFill>
              <a:latin typeface="Times New Roman" panose="02020603050405020304" pitchFamily="18" charset="0"/>
              <a:cs typeface="Times New Roman" panose="02020603050405020304" pitchFamily="18" charset="0"/>
            </a:endParaRPr>
          </a:p>
          <a:p>
            <a:r>
              <a:rPr lang="en-US" sz="2600" dirty="0" smtClean="0">
                <a:solidFill>
                  <a:srgbClr val="C00000"/>
                </a:solidFill>
                <a:latin typeface="Times New Roman" panose="02020603050405020304" pitchFamily="18" charset="0"/>
                <a:cs typeface="Times New Roman" panose="02020603050405020304" pitchFamily="18" charset="0"/>
              </a:rPr>
              <a:t>Perishable foods </a:t>
            </a:r>
            <a:r>
              <a:rPr lang="en-US" sz="2600" dirty="0" smtClean="0">
                <a:latin typeface="Times New Roman" panose="02020603050405020304" pitchFamily="18" charset="0"/>
                <a:cs typeface="Times New Roman" panose="02020603050405020304" pitchFamily="18" charset="0"/>
              </a:rPr>
              <a:t>are foods like fresh meat, seafood, and ripe fruits.</a:t>
            </a:r>
          </a:p>
          <a:p>
            <a:endParaRPr lang="en-US" sz="2600" dirty="0" smtClean="0">
              <a:solidFill>
                <a:schemeClr val="bg1"/>
              </a:solidFill>
              <a:latin typeface="Times New Roman" panose="02020603050405020304" pitchFamily="18" charset="0"/>
              <a:cs typeface="Times New Roman" panose="02020603050405020304" pitchFamily="18" charset="0"/>
            </a:endParaRPr>
          </a:p>
          <a:p>
            <a:r>
              <a:rPr lang="en-US" sz="2600" dirty="0" smtClean="0">
                <a:solidFill>
                  <a:srgbClr val="C00000"/>
                </a:solidFill>
                <a:latin typeface="Times New Roman" panose="02020603050405020304" pitchFamily="18" charset="0"/>
                <a:cs typeface="Times New Roman" panose="02020603050405020304" pitchFamily="18" charset="0"/>
              </a:rPr>
              <a:t>Semi-perishable foods</a:t>
            </a:r>
            <a:r>
              <a:rPr lang="en-US" sz="2600" dirty="0" smtClean="0">
                <a:latin typeface="Times New Roman" panose="02020603050405020304" pitchFamily="18" charset="0"/>
                <a:cs typeface="Times New Roman" panose="02020603050405020304" pitchFamily="18" charset="0"/>
              </a:rPr>
              <a:t>  commodities are those that do not require refrigeration, but still have a limited shelf life. They include things like potatoes, onions, pumpkins and salamis. These items are usually kept on shelves in the store room complex, where they get plenty of air.</a:t>
            </a:r>
          </a:p>
          <a:p>
            <a:r>
              <a:rPr lang="en-US" sz="2600" dirty="0" smtClean="0">
                <a:latin typeface="Times New Roman" panose="02020603050405020304" pitchFamily="18" charset="0"/>
                <a:cs typeface="Times New Roman" panose="02020603050405020304" pitchFamily="18" charset="0"/>
              </a:rPr>
              <a:t>While</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smtClean="0">
                <a:solidFill>
                  <a:srgbClr val="C00000"/>
                </a:solidFill>
                <a:latin typeface="Times New Roman" panose="02020603050405020304" pitchFamily="18" charset="0"/>
                <a:cs typeface="Times New Roman" panose="02020603050405020304" pitchFamily="18" charset="0"/>
              </a:rPr>
              <a:t>non-perishable foods </a:t>
            </a:r>
            <a:r>
              <a:rPr lang="en-US" sz="2600" dirty="0" smtClean="0">
                <a:latin typeface="Times New Roman" panose="02020603050405020304" pitchFamily="18" charset="0"/>
                <a:cs typeface="Times New Roman" panose="02020603050405020304" pitchFamily="18" charset="0"/>
              </a:rPr>
              <a:t>are items that do not spoil or decay.... for example; canned goods, all pasta types, sugar, flour, curls (and chips if air-sealed), spices are non perishable as well</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55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2" y="339840"/>
            <a:ext cx="10127087" cy="5632311"/>
          </a:xfrm>
          <a:prstGeom prst="rect">
            <a:avLst/>
          </a:prstGeom>
        </p:spPr>
        <p:txBody>
          <a:bodyPr wrap="square">
            <a:spAutoFit/>
          </a:bodyPr>
          <a:lstStyle/>
          <a:p>
            <a:pPr algn="l" rtl="0"/>
            <a:r>
              <a:rPr lang="en-US" sz="2400" dirty="0" smtClean="0">
                <a:latin typeface="Times New Roman" panose="02020603050405020304" pitchFamily="18" charset="0"/>
                <a:cs typeface="Times New Roman" panose="02020603050405020304" pitchFamily="18" charset="0"/>
              </a:rPr>
              <a:t>Type of Food spoilage </a:t>
            </a:r>
          </a:p>
          <a:p>
            <a:pPr algn="l" rtl="0"/>
            <a:r>
              <a:rPr lang="en-US" sz="2400" dirty="0" smtClean="0">
                <a:solidFill>
                  <a:srgbClr val="FF0000"/>
                </a:solidFill>
                <a:latin typeface="Times New Roman" panose="02020603050405020304" pitchFamily="18" charset="0"/>
                <a:cs typeface="Times New Roman" panose="02020603050405020304" pitchFamily="18" charset="0"/>
              </a:rPr>
              <a:t>a</a:t>
            </a:r>
            <a:r>
              <a:rPr lang="en-US" sz="2400" dirty="0">
                <a:solidFill>
                  <a:srgbClr val="FF0000"/>
                </a:solidFill>
                <a:latin typeface="Times New Roman" panose="02020603050405020304" pitchFamily="18" charset="0"/>
                <a:cs typeface="Times New Roman" panose="02020603050405020304" pitchFamily="18" charset="0"/>
              </a:rPr>
              <a:t>. Microbial spoilage </a:t>
            </a:r>
            <a:r>
              <a:rPr lang="en-US" sz="2400" dirty="0">
                <a:latin typeface="Times New Roman" panose="02020603050405020304" pitchFamily="18" charset="0"/>
                <a:cs typeface="Times New Roman" panose="02020603050405020304" pitchFamily="18" charset="0"/>
              </a:rPr>
              <a:t>• Growth of microorganisms • Enzyme production</a:t>
            </a:r>
          </a:p>
          <a:p>
            <a:pPr algn="l" rtl="0"/>
            <a:r>
              <a:rPr lang="en-US" sz="2400" dirty="0">
                <a:latin typeface="Times New Roman" panose="02020603050405020304" pitchFamily="18" charset="0"/>
                <a:cs typeface="Times New Roman" panose="02020603050405020304" pitchFamily="18" charset="0"/>
              </a:rPr>
              <a:t>Microbial Spoilage </a:t>
            </a:r>
            <a:r>
              <a:rPr lang="en-US" sz="2400" dirty="0" smtClean="0">
                <a:latin typeface="Times New Roman" panose="02020603050405020304" pitchFamily="18" charset="0"/>
                <a:cs typeface="Times New Roman" panose="02020603050405020304" pitchFamily="18" charset="0"/>
              </a:rPr>
              <a:t>Bacteria ,Yeast and </a:t>
            </a:r>
            <a:r>
              <a:rPr lang="en-US" sz="2400" dirty="0" err="1" smtClean="0">
                <a:latin typeface="Times New Roman" panose="02020603050405020304" pitchFamily="18" charset="0"/>
                <a:cs typeface="Times New Roman" panose="02020603050405020304" pitchFamily="18" charset="0"/>
              </a:rPr>
              <a:t>mould</a:t>
            </a:r>
            <a:r>
              <a:rPr lang="en-US" sz="2400" dirty="0" smtClean="0">
                <a:latin typeface="Times New Roman" panose="02020603050405020304" pitchFamily="18" charset="0"/>
                <a:cs typeface="Times New Roman" panose="02020603050405020304" pitchFamily="18" charset="0"/>
              </a:rPr>
              <a:t> </a:t>
            </a:r>
          </a:p>
          <a:p>
            <a:pPr algn="l" rtl="0"/>
            <a:r>
              <a:rPr lang="en-US" sz="2400" dirty="0" smtClean="0">
                <a:solidFill>
                  <a:srgbClr val="FF0000"/>
                </a:solidFill>
                <a:latin typeface="Times New Roman" panose="02020603050405020304" pitchFamily="18" charset="0"/>
                <a:cs typeface="Times New Roman" panose="02020603050405020304" pitchFamily="18" charset="0"/>
              </a:rPr>
              <a:t>b. Physical </a:t>
            </a:r>
            <a:r>
              <a:rPr lang="en-US" sz="2400" dirty="0">
                <a:solidFill>
                  <a:srgbClr val="FF0000"/>
                </a:solidFill>
                <a:latin typeface="Times New Roman" panose="02020603050405020304" pitchFamily="18" charset="0"/>
                <a:cs typeface="Times New Roman" panose="02020603050405020304" pitchFamily="18" charset="0"/>
              </a:rPr>
              <a:t>spoilage • </a:t>
            </a:r>
            <a:r>
              <a:rPr lang="en-US" sz="2400" dirty="0">
                <a:latin typeface="Times New Roman" panose="02020603050405020304" pitchFamily="18" charset="0"/>
                <a:cs typeface="Times New Roman" panose="02020603050405020304" pitchFamily="18" charset="0"/>
              </a:rPr>
              <a:t>moisture loss or </a:t>
            </a:r>
            <a:r>
              <a:rPr lang="en-US" sz="2400" dirty="0" smtClean="0">
                <a:latin typeface="Times New Roman" panose="02020603050405020304" pitchFamily="18" charset="0"/>
                <a:cs typeface="Times New Roman" panose="02020603050405020304" pitchFamily="18" charset="0"/>
              </a:rPr>
              <a:t>gain, insect </a:t>
            </a:r>
            <a:r>
              <a:rPr lang="en-US" sz="2400" dirty="0">
                <a:latin typeface="Times New Roman" panose="02020603050405020304" pitchFamily="18" charset="0"/>
                <a:cs typeface="Times New Roman" panose="02020603050405020304" pitchFamily="18" charset="0"/>
              </a:rPr>
              <a:t>damage – physical injury</a:t>
            </a:r>
          </a:p>
          <a:p>
            <a:pPr algn="l" rtl="0"/>
            <a:r>
              <a:rPr lang="en-US" sz="2400" dirty="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Chemical spoilage • </a:t>
            </a:r>
            <a:r>
              <a:rPr lang="en-US" sz="2400" dirty="0">
                <a:latin typeface="Times New Roman" panose="02020603050405020304" pitchFamily="18" charset="0"/>
                <a:cs typeface="Times New Roman" panose="02020603050405020304" pitchFamily="18" charset="0"/>
              </a:rPr>
              <a:t>Oxidation of fat • Browning of fruits and </a:t>
            </a:r>
            <a:r>
              <a:rPr lang="en-US" sz="2400" dirty="0" smtClean="0">
                <a:latin typeface="Times New Roman" panose="02020603050405020304" pitchFamily="18" charset="0"/>
                <a:cs typeface="Times New Roman" panose="02020603050405020304" pitchFamily="18" charset="0"/>
              </a:rPr>
              <a:t>vegetables, enzymatic degradation</a:t>
            </a:r>
          </a:p>
          <a:p>
            <a:pPr algn="l" rtl="0"/>
            <a:endParaRPr lang="en-US" sz="2400" dirty="0">
              <a:latin typeface="Times New Roman" panose="02020603050405020304" pitchFamily="18" charset="0"/>
              <a:cs typeface="Times New Roman" panose="02020603050405020304" pitchFamily="18" charset="0"/>
            </a:endParaRPr>
          </a:p>
          <a:p>
            <a:pPr algn="l" rtl="0"/>
            <a:r>
              <a:rPr lang="en-US" sz="2400" dirty="0">
                <a:latin typeface="Times New Roman" panose="02020603050405020304" pitchFamily="18" charset="0"/>
                <a:cs typeface="Times New Roman" panose="02020603050405020304" pitchFamily="18" charset="0"/>
              </a:rPr>
              <a:t>Some spoiled foods are harmless to eat, and may simply be diminished in quality. • But foods exhibiting certain types of spoilage may be harmful to consume. </a:t>
            </a:r>
            <a:endParaRPr lang="en-US" sz="2400" dirty="0" smtClean="0">
              <a:latin typeface="Times New Roman" panose="02020603050405020304" pitchFamily="18" charset="0"/>
              <a:cs typeface="Times New Roman" panose="02020603050405020304" pitchFamily="18" charset="0"/>
            </a:endParaRPr>
          </a:p>
          <a:p>
            <a:pPr algn="l" rtl="0"/>
            <a:endParaRPr lang="en-US" sz="2400" dirty="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Uncooked </a:t>
            </a:r>
            <a:r>
              <a:rPr lang="en-US" sz="2400" dirty="0">
                <a:latin typeface="Times New Roman" panose="02020603050405020304" pitchFamily="18" charset="0"/>
                <a:cs typeface="Times New Roman" panose="02020603050405020304" pitchFamily="18" charset="0"/>
              </a:rPr>
              <a:t>or under-cooked animal flesh that spoils is typically quite toxic, and consumption can result in serious illness or death. </a:t>
            </a:r>
            <a:endParaRPr lang="en-US" sz="2400" dirty="0" smtClean="0">
              <a:latin typeface="Times New Roman" panose="02020603050405020304" pitchFamily="18" charset="0"/>
              <a:cs typeface="Times New Roman" panose="02020603050405020304" pitchFamily="18" charset="0"/>
            </a:endParaRPr>
          </a:p>
          <a:p>
            <a:pPr algn="l" rtl="0"/>
            <a:endParaRPr lang="en-US" sz="2400" dirty="0">
              <a:latin typeface="Times New Roman" panose="02020603050405020304" pitchFamily="18" charset="0"/>
              <a:cs typeface="Times New Roman" panose="02020603050405020304" pitchFamily="18" charset="0"/>
            </a:endParaRPr>
          </a:p>
          <a:p>
            <a:pPr algn="l" rtl="0"/>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toxic effects from consuming spoiled food are known as "food poisoning", and more properly </a:t>
            </a:r>
            <a:r>
              <a:rPr lang="en-US" sz="2400" dirty="0" err="1">
                <a:latin typeface="Times New Roman" panose="02020603050405020304" pitchFamily="18" charset="0"/>
                <a:cs typeface="Times New Roman" panose="02020603050405020304" pitchFamily="18" charset="0"/>
              </a:rPr>
              <a:t>as"foodborne</a:t>
            </a:r>
            <a:r>
              <a:rPr lang="en-US" sz="2400" dirty="0">
                <a:latin typeface="Times New Roman" panose="02020603050405020304" pitchFamily="18" charset="0"/>
                <a:cs typeface="Times New Roman" panose="02020603050405020304" pitchFamily="18" charset="0"/>
              </a:rPr>
              <a:t> illness”.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2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197346"/>
            <a:ext cx="11912957" cy="6001643"/>
          </a:xfrm>
          <a:prstGeom prst="rect">
            <a:avLst/>
          </a:prstGeom>
        </p:spPr>
        <p:txBody>
          <a:bodyPr wrap="square">
            <a:spAutoFit/>
          </a:bodyPr>
          <a:lstStyle/>
          <a:p>
            <a:r>
              <a:rPr lang="en-US" sz="2400" dirty="0" smtClean="0">
                <a:solidFill>
                  <a:srgbClr val="C00000"/>
                </a:solidFill>
                <a:latin typeface="Times New Roman" panose="02020603050405020304" pitchFamily="18" charset="0"/>
                <a:cs typeface="Times New Roman" panose="02020603050405020304" pitchFamily="18" charset="0"/>
              </a:rPr>
              <a:t>1  </a:t>
            </a:r>
            <a:r>
              <a:rPr lang="en-US" sz="2400" dirty="0">
                <a:solidFill>
                  <a:srgbClr val="C00000"/>
                </a:solidFill>
                <a:latin typeface="Times New Roman" panose="02020603050405020304" pitchFamily="18" charset="0"/>
                <a:cs typeface="Times New Roman" panose="02020603050405020304" pitchFamily="18" charset="0"/>
              </a:rPr>
              <a:t>Microbial spoilage</a:t>
            </a:r>
          </a:p>
          <a:p>
            <a:r>
              <a:rPr lang="en-US" sz="2400" dirty="0">
                <a:latin typeface="Times New Roman" panose="02020603050405020304" pitchFamily="18" charset="0"/>
                <a:cs typeface="Times New Roman" panose="02020603050405020304" pitchFamily="18" charset="0"/>
              </a:rPr>
              <a:t>Microbial spoilage is caused by microorganisms like fungi (moulds, yeasts) and bacteria. They spoil food by growing in it and producing substances that change the </a:t>
            </a:r>
            <a:r>
              <a:rPr lang="en-US" sz="2400" dirty="0" smtClean="0">
                <a:latin typeface="Times New Roman" panose="02020603050405020304" pitchFamily="18" charset="0"/>
                <a:cs typeface="Times New Roman" panose="02020603050405020304" pitchFamily="18" charset="0"/>
              </a:rPr>
              <a:t>color, </a:t>
            </a:r>
            <a:r>
              <a:rPr lang="en-US" sz="2400" dirty="0">
                <a:latin typeface="Times New Roman" panose="02020603050405020304" pitchFamily="18" charset="0"/>
                <a:cs typeface="Times New Roman" panose="02020603050405020304" pitchFamily="18" charset="0"/>
              </a:rPr>
              <a:t>texture and </a:t>
            </a:r>
            <a:r>
              <a:rPr lang="en-US" sz="2400" dirty="0" smtClean="0">
                <a:latin typeface="Times New Roman" panose="02020603050405020304" pitchFamily="18" charset="0"/>
                <a:cs typeface="Times New Roman" panose="02020603050405020304" pitchFamily="18" charset="0"/>
              </a:rPr>
              <a:t>odor </a:t>
            </a:r>
            <a:r>
              <a:rPr lang="en-US" sz="2400" dirty="0">
                <a:latin typeface="Times New Roman" panose="02020603050405020304" pitchFamily="18" charset="0"/>
                <a:cs typeface="Times New Roman" panose="02020603050405020304" pitchFamily="18" charset="0"/>
              </a:rPr>
              <a:t>of the food. Eventually the food will be unfit for human consumption.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food is covered with a furry growth and becomes soft and smells bad, the spoilage is caused by the growth of moulds and yeasts </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Microbial </a:t>
            </a:r>
            <a:r>
              <a:rPr lang="en-US" sz="2400" dirty="0">
                <a:latin typeface="Times New Roman" panose="02020603050405020304" pitchFamily="18" charset="0"/>
                <a:cs typeface="Times New Roman" panose="02020603050405020304" pitchFamily="18" charset="0"/>
              </a:rPr>
              <a:t>spoilage by moulds and yeasts includes souring of milk, growth of mould on bread and rotting of fruit and vegetables</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pPr marL="342900" indent="-342900">
              <a:buFont typeface="Arial" pitchFamily="34" charset="0"/>
              <a:buChar char="•"/>
            </a:pP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organisms are rarely harmful to humans, but bacterial contamination is often more dangerous because the food does not always look bad, even if it is severely infected.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microorganisms get access to food, they utilise the nutrients found in it and their numbers rapidly increase. They change the food’s flavour and synthesise new compounds that can be harmful to humans. </a:t>
            </a:r>
            <a:endParaRPr lang="ar-S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5504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392</TotalTime>
  <Words>2534</Words>
  <Application>Microsoft Office PowerPoint</Application>
  <PresentationFormat>مخصص</PresentationFormat>
  <Paragraphs>185</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Retrospect</vt:lpstr>
      <vt:lpstr>Food Inspection and Preservation Dr. Aseel MH Abed Al-Radah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shosho</dc:creator>
  <cp:lastModifiedBy>cx</cp:lastModifiedBy>
  <cp:revision>48</cp:revision>
  <cp:lastPrinted>2021-04-02T11:21:43Z</cp:lastPrinted>
  <dcterms:created xsi:type="dcterms:W3CDTF">2021-04-02T11:51:12Z</dcterms:created>
  <dcterms:modified xsi:type="dcterms:W3CDTF">2024-03-26T00:55:32Z</dcterms:modified>
</cp:coreProperties>
</file>