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9" r:id="rId4"/>
    <p:sldId id="270" r:id="rId5"/>
    <p:sldId id="269" r:id="rId6"/>
    <p:sldId id="260" r:id="rId7"/>
    <p:sldId id="261" r:id="rId8"/>
    <p:sldId id="262" r:id="rId9"/>
    <p:sldId id="275" r:id="rId10"/>
    <p:sldId id="263" r:id="rId11"/>
    <p:sldId id="258" r:id="rId12"/>
    <p:sldId id="257" r:id="rId13"/>
    <p:sldId id="264" r:id="rId14"/>
    <p:sldId id="265" r:id="rId15"/>
    <p:sldId id="266" r:id="rId16"/>
    <p:sldId id="268" r:id="rId17"/>
    <p:sldId id="271" r:id="rId18"/>
    <p:sldId id="272" r:id="rId19"/>
    <p:sldId id="273"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21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3/25/2024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3/25/2024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543" y="112092"/>
            <a:ext cx="8808910" cy="1646302"/>
          </a:xfrm>
        </p:spPr>
        <p:txBody>
          <a:bodyPr/>
          <a:lstStyle/>
          <a:p>
            <a:r>
              <a:rPr lang="en-US" sz="6000" dirty="0" smtClean="0">
                <a:solidFill>
                  <a:schemeClr val="tx1"/>
                </a:solidFill>
                <a:latin typeface="Times New Roman" panose="02020603050405020304" pitchFamily="18" charset="0"/>
                <a:cs typeface="Times New Roman" panose="02020603050405020304" pitchFamily="18" charset="0"/>
              </a:rPr>
              <a:t>Antimicrobial </a:t>
            </a:r>
            <a:r>
              <a:rPr lang="en-US" sz="6000" dirty="0">
                <a:solidFill>
                  <a:schemeClr val="tx1"/>
                </a:solidFill>
                <a:latin typeface="Times New Roman" panose="02020603050405020304" pitchFamily="18" charset="0"/>
                <a:cs typeface="Times New Roman" panose="02020603050405020304" pitchFamily="18" charset="0"/>
              </a:rPr>
              <a:t>resistance</a:t>
            </a:r>
            <a:endParaRPr lang="ar-SA" sz="6000"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682819" y="1803897"/>
            <a:ext cx="7766936" cy="1096899"/>
          </a:xfrm>
        </p:spPr>
        <p:txBody>
          <a:bodyPr>
            <a:normAutofit/>
          </a:bodyPr>
          <a:lstStyle/>
          <a:p>
            <a:pPr algn="l"/>
            <a:r>
              <a:rPr lang="en-US" sz="2800" dirty="0" smtClean="0">
                <a:solidFill>
                  <a:schemeClr val="tx1"/>
                </a:solidFill>
                <a:latin typeface="Times New Roman" panose="02020603050405020304" pitchFamily="18" charset="0"/>
                <a:cs typeface="Times New Roman" panose="02020603050405020304" pitchFamily="18" charset="0"/>
              </a:rPr>
              <a:t>Dr. Aseel MH Abd-Alrada </a:t>
            </a:r>
            <a:endParaRPr lang="ar-SA" sz="2800" dirty="0">
              <a:solidFill>
                <a:schemeClr val="tx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84" y="2456717"/>
            <a:ext cx="9050215" cy="3979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74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941" y="252855"/>
            <a:ext cx="11668259" cy="193899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Is antibiotic resistance a problem?</a:t>
            </a:r>
          </a:p>
          <a:p>
            <a:r>
              <a:rPr lang="en-US" sz="2400" dirty="0">
                <a:latin typeface="Times New Roman" panose="02020603050405020304" pitchFamily="18" charset="0"/>
                <a:cs typeface="Times New Roman" panose="02020603050405020304" pitchFamily="18" charset="0"/>
              </a:rPr>
              <a:t>• Antibiotic resistance leads to treatment failures</a:t>
            </a:r>
          </a:p>
          <a:p>
            <a:r>
              <a:rPr lang="en-US" sz="2400" dirty="0">
                <a:latin typeface="Times New Roman" panose="02020603050405020304" pitchFamily="18" charset="0"/>
                <a:cs typeface="Times New Roman" panose="02020603050405020304" pitchFamily="18" charset="0"/>
              </a:rPr>
              <a:t>• Antibiotic resistance threatens our ability to </a:t>
            </a:r>
            <a:r>
              <a:rPr lang="en-US" sz="2400" dirty="0" smtClean="0">
                <a:latin typeface="Times New Roman" panose="02020603050405020304" pitchFamily="18" charset="0"/>
                <a:cs typeface="Times New Roman" panose="02020603050405020304" pitchFamily="18" charset="0"/>
              </a:rPr>
              <a:t>perform modern </a:t>
            </a:r>
            <a:r>
              <a:rPr lang="en-US" sz="2400" dirty="0">
                <a:latin typeface="Times New Roman" panose="02020603050405020304" pitchFamily="18" charset="0"/>
                <a:cs typeface="Times New Roman" panose="02020603050405020304" pitchFamily="18" charset="0"/>
              </a:rPr>
              <a:t>medical procedures</a:t>
            </a:r>
          </a:p>
          <a:p>
            <a:r>
              <a:rPr lang="en-US" sz="2400" dirty="0">
                <a:latin typeface="Times New Roman" panose="02020603050405020304" pitchFamily="18" charset="0"/>
                <a:cs typeface="Times New Roman" panose="02020603050405020304" pitchFamily="18" charset="0"/>
              </a:rPr>
              <a:t>• Antibiotic resistance imposes a major economic </a:t>
            </a:r>
            <a:r>
              <a:rPr lang="en-US" sz="2400" dirty="0" smtClean="0">
                <a:latin typeface="Times New Roman" panose="02020603050405020304" pitchFamily="18" charset="0"/>
                <a:cs typeface="Times New Roman" panose="02020603050405020304" pitchFamily="18" charset="0"/>
              </a:rPr>
              <a:t>burden on </a:t>
            </a:r>
            <a:r>
              <a:rPr lang="en-US" sz="2400" dirty="0">
                <a:latin typeface="Times New Roman" panose="02020603050405020304" pitchFamily="18" charset="0"/>
                <a:cs typeface="Times New Roman" panose="02020603050405020304" pitchFamily="18" charset="0"/>
              </a:rPr>
              <a:t>society</a:t>
            </a:r>
          </a:p>
          <a:p>
            <a:r>
              <a:rPr lang="en-US" sz="2400" dirty="0">
                <a:latin typeface="Times New Roman" panose="02020603050405020304" pitchFamily="18" charset="0"/>
                <a:cs typeface="Times New Roman" panose="02020603050405020304" pitchFamily="18" charset="0"/>
              </a:rPr>
              <a:t>• Antibiotic resistant bacteria already cause many </a:t>
            </a:r>
            <a:r>
              <a:rPr lang="en-US" sz="2400" dirty="0" smtClean="0">
                <a:latin typeface="Times New Roman" panose="02020603050405020304" pitchFamily="18" charset="0"/>
                <a:cs typeface="Times New Roman" panose="02020603050405020304" pitchFamily="18" charset="0"/>
              </a:rPr>
              <a:t>deaths around </a:t>
            </a:r>
            <a:r>
              <a:rPr lang="en-US" sz="2400" dirty="0">
                <a:latin typeface="Times New Roman" panose="02020603050405020304" pitchFamily="18" charset="0"/>
                <a:cs typeface="Times New Roman" panose="02020603050405020304" pitchFamily="18" charset="0"/>
              </a:rPr>
              <a:t>the world</a:t>
            </a:r>
            <a:endParaRPr lang="ar-SA"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6377"/>
            <a:ext cx="12192000" cy="4526924"/>
          </a:xfrm>
          <a:prstGeom prst="rect">
            <a:avLst/>
          </a:prstGeom>
        </p:spPr>
      </p:pic>
    </p:spTree>
    <p:extLst>
      <p:ext uri="{BB962C8B-B14F-4D97-AF65-F5344CB8AC3E}">
        <p14:creationId xmlns:p14="http://schemas.microsoft.com/office/powerpoint/2010/main" val="1677781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1368"/>
            <a:ext cx="11552349" cy="5632311"/>
          </a:xfrm>
          <a:prstGeom prst="rect">
            <a:avLst/>
          </a:prstGeom>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Alteration in the target sites of antibiotics is a common mechanism of resistance. </a:t>
            </a:r>
            <a:r>
              <a:rPr lang="en-US" sz="2400" dirty="0">
                <a:latin typeface="Times New Roman" panose="02020603050405020304" pitchFamily="18" charset="0"/>
                <a:cs typeface="Times New Roman" panose="02020603050405020304" pitchFamily="18" charset="0"/>
              </a:rPr>
              <a:t>Examples of clinical strains showing resistance can be found for every class of antibiotic, regardless of the mechanism of action. </a:t>
            </a:r>
            <a:endParaRPr lang="en-US" sz="2400" dirty="0" smtClean="0">
              <a:latin typeface="Times New Roman" panose="02020603050405020304" pitchFamily="18" charset="0"/>
              <a:cs typeface="Times New Roman" panose="02020603050405020304" pitchFamily="18" charset="0"/>
            </a:endParaRPr>
          </a:p>
          <a:p>
            <a:endParaRPr lang="en-US" sz="2400" dirty="0" smtClean="0">
              <a:solidFill>
                <a:srgbClr val="C00000"/>
              </a:solidFill>
              <a:latin typeface="Times New Roman" panose="02020603050405020304" pitchFamily="18" charset="0"/>
              <a:cs typeface="Times New Roman" panose="02020603050405020304" pitchFamily="18" charset="0"/>
            </a:endParaRPr>
          </a:p>
          <a:p>
            <a:r>
              <a:rPr lang="en-US" sz="2400" dirty="0" smtClean="0">
                <a:solidFill>
                  <a:srgbClr val="C00000"/>
                </a:solidFill>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Target </a:t>
            </a:r>
            <a:r>
              <a:rPr lang="en-US" sz="2400" dirty="0">
                <a:latin typeface="Times New Roman" panose="02020603050405020304" pitchFamily="18" charset="0"/>
                <a:cs typeface="Times New Roman" panose="02020603050405020304" pitchFamily="18" charset="0"/>
              </a:rPr>
              <a:t>site changes often result from spontaneous mutation of a bacterial gene on the chromosome and selection in the presence of the antibiotic</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Examples include mutations in RNA polymerase and DNA gyrase, resulting in resistance to the </a:t>
            </a:r>
            <a:r>
              <a:rPr lang="en-US" sz="2400" dirty="0" err="1">
                <a:latin typeface="Times New Roman" panose="02020603050405020304" pitchFamily="18" charset="0"/>
                <a:cs typeface="Times New Roman" panose="02020603050405020304" pitchFamily="18" charset="0"/>
              </a:rPr>
              <a:t>rifamycins</a:t>
            </a:r>
            <a:r>
              <a:rPr lang="en-US" sz="2400" dirty="0">
                <a:latin typeface="Times New Roman" panose="02020603050405020304" pitchFamily="18" charset="0"/>
                <a:cs typeface="Times New Roman" panose="02020603050405020304" pitchFamily="18" charset="0"/>
              </a:rPr>
              <a:t> and quinolones, respectively</a:t>
            </a:r>
            <a:r>
              <a:rPr lang="en-US" sz="2400" dirty="0" smtClean="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other cases, </a:t>
            </a:r>
            <a:r>
              <a:rPr lang="en-US" sz="2400" dirty="0" smtClean="0">
                <a:latin typeface="Times New Roman" panose="02020603050405020304" pitchFamily="18" charset="0"/>
                <a:cs typeface="Times New Roman" panose="02020603050405020304" pitchFamily="18" charset="0"/>
              </a:rPr>
              <a:t>gaining </a:t>
            </a:r>
            <a:r>
              <a:rPr lang="en-US" sz="2400" dirty="0">
                <a:latin typeface="Times New Roman" panose="02020603050405020304" pitchFamily="18" charset="0"/>
                <a:cs typeface="Times New Roman" panose="02020603050405020304" pitchFamily="18" charset="0"/>
              </a:rPr>
              <a:t>of resistance may involve transfer of resistance genes from other organisms by some form of genetic exchange (conjugation, transduction, or transformation). </a:t>
            </a:r>
            <a:endParaRPr lang="en-US"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Examples </a:t>
            </a:r>
            <a:r>
              <a:rPr lang="en-US" sz="2400" dirty="0">
                <a:latin typeface="Times New Roman" panose="02020603050405020304" pitchFamily="18" charset="0"/>
                <a:cs typeface="Times New Roman" panose="02020603050405020304" pitchFamily="18" charset="0"/>
              </a:rPr>
              <a:t>of these mechanisms include </a:t>
            </a:r>
            <a:r>
              <a:rPr lang="en-US" sz="2400" dirty="0" smtClean="0">
                <a:latin typeface="Times New Roman" panose="02020603050405020304" pitchFamily="18" charset="0"/>
                <a:cs typeface="Times New Roman" panose="02020603050405020304" pitchFamily="18" charset="0"/>
              </a:rPr>
              <a:t>gaining </a:t>
            </a:r>
            <a:r>
              <a:rPr lang="en-US" sz="2400" dirty="0">
                <a:latin typeface="Times New Roman" panose="02020603050405020304" pitchFamily="18" charset="0"/>
                <a:cs typeface="Times New Roman" panose="02020603050405020304" pitchFamily="18" charset="0"/>
              </a:rPr>
              <a:t>of the </a:t>
            </a:r>
            <a:r>
              <a:rPr lang="en-US" sz="2400" dirty="0" err="1">
                <a:latin typeface="Times New Roman" panose="02020603050405020304" pitchFamily="18" charset="0"/>
                <a:cs typeface="Times New Roman" panose="02020603050405020304" pitchFamily="18" charset="0"/>
              </a:rPr>
              <a:t>mecA</a:t>
            </a:r>
            <a:r>
              <a:rPr lang="en-US" sz="2400" dirty="0">
                <a:latin typeface="Times New Roman" panose="02020603050405020304" pitchFamily="18" charset="0"/>
                <a:cs typeface="Times New Roman" panose="02020603050405020304" pitchFamily="18" charset="0"/>
              </a:rPr>
              <a:t> genes encoding methicillin resistance in Staphylococcus aureus and the various van genes in enterococci encoding resistance to </a:t>
            </a:r>
            <a:r>
              <a:rPr lang="en-US" sz="2400" dirty="0" err="1">
                <a:latin typeface="Times New Roman" panose="02020603050405020304" pitchFamily="18" charset="0"/>
                <a:cs typeface="Times New Roman" panose="02020603050405020304" pitchFamily="18" charset="0"/>
              </a:rPr>
              <a:t>glycopeptides</a:t>
            </a:r>
            <a:r>
              <a:rPr lang="en-US" sz="2400" dirty="0">
                <a:latin typeface="Times New Roman" panose="02020603050405020304" pitchFamily="18" charset="0"/>
                <a:cs typeface="Times New Roman" panose="02020603050405020304" pitchFamily="18" charset="0"/>
              </a:rPr>
              <a:t>.</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239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3327"/>
            <a:ext cx="11217499" cy="4401205"/>
          </a:xfrm>
          <a:prstGeom prst="rect">
            <a:avLst/>
          </a:prstGeom>
        </p:spPr>
        <p:txBody>
          <a:bodyPr wrap="square">
            <a:spAutoFit/>
          </a:bodyPr>
          <a:lstStyle/>
          <a:p>
            <a:r>
              <a:rPr lang="en-US" sz="2800" dirty="0" smtClean="0">
                <a:solidFill>
                  <a:srgbClr val="C00000"/>
                </a:solidFill>
                <a:latin typeface="Times New Roman" panose="02020603050405020304" pitchFamily="18" charset="0"/>
                <a:cs typeface="Times New Roman" panose="02020603050405020304" pitchFamily="18" charset="0"/>
              </a:rPr>
              <a:t>fundamental </a:t>
            </a:r>
            <a:r>
              <a:rPr lang="en-US" sz="2800" dirty="0">
                <a:solidFill>
                  <a:srgbClr val="C00000"/>
                </a:solidFill>
                <a:latin typeface="Times New Roman" panose="02020603050405020304" pitchFamily="18" charset="0"/>
                <a:cs typeface="Times New Roman" panose="02020603050405020304" pitchFamily="18" charset="0"/>
              </a:rPr>
              <a:t>mechanisms of antimicrobial resistance </a:t>
            </a:r>
            <a:r>
              <a:rPr lang="en-US" sz="2800" dirty="0" smtClean="0">
                <a:solidFill>
                  <a:srgbClr val="C00000"/>
                </a:solidFill>
                <a:latin typeface="Times New Roman" panose="02020603050405020304" pitchFamily="18" charset="0"/>
                <a:cs typeface="Times New Roman" panose="02020603050405020304" pitchFamily="18" charset="0"/>
              </a:rPr>
              <a:t>are</a:t>
            </a:r>
          </a:p>
          <a:p>
            <a:r>
              <a:rPr lang="en-US" sz="2800" dirty="0" smtClean="0">
                <a:latin typeface="Times New Roman" panose="02020603050405020304" pitchFamily="18" charset="0"/>
                <a:cs typeface="Times New Roman" panose="02020603050405020304" pitchFamily="18" charset="0"/>
              </a:rPr>
              <a:t>(1) enzymatic degradation of antibacterial drugs.</a:t>
            </a:r>
          </a:p>
          <a:p>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2) alteration of bacterial proteins that are antimicrobial </a:t>
            </a:r>
            <a:r>
              <a:rPr lang="en-US" sz="2800" dirty="0" smtClean="0">
                <a:latin typeface="Times New Roman" panose="02020603050405020304" pitchFamily="18" charset="0"/>
                <a:cs typeface="Times New Roman" panose="02020603050405020304" pitchFamily="18" charset="0"/>
              </a:rPr>
              <a:t>targets.</a:t>
            </a:r>
          </a:p>
          <a:p>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3) changes in membrane permeability to antibiotics.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Antibiotic </a:t>
            </a:r>
            <a:r>
              <a:rPr lang="en-US" sz="2800" dirty="0">
                <a:latin typeface="Times New Roman" panose="02020603050405020304" pitchFamily="18" charset="0"/>
                <a:cs typeface="Times New Roman" panose="02020603050405020304" pitchFamily="18" charset="0"/>
              </a:rPr>
              <a:t>resistance can be either plasmid mediated or maintained on the bacterial chromosome.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most important mechanism of resistance to the </a:t>
            </a:r>
            <a:r>
              <a:rPr lang="en-US" sz="2800" dirty="0" err="1">
                <a:latin typeface="Times New Roman" panose="02020603050405020304" pitchFamily="18" charset="0"/>
                <a:cs typeface="Times New Roman" panose="02020603050405020304" pitchFamily="18" charset="0"/>
              </a:rPr>
              <a:t>penicillins</a:t>
            </a:r>
            <a:r>
              <a:rPr lang="en-US" sz="2800" dirty="0">
                <a:latin typeface="Times New Roman" panose="02020603050405020304" pitchFamily="18" charset="0"/>
                <a:cs typeface="Times New Roman" panose="02020603050405020304" pitchFamily="18" charset="0"/>
              </a:rPr>
              <a:t> and </a:t>
            </a:r>
            <a:r>
              <a:rPr lang="en-US" sz="2800" dirty="0" err="1">
                <a:latin typeface="Times New Roman" panose="02020603050405020304" pitchFamily="18" charset="0"/>
                <a:cs typeface="Times New Roman" panose="02020603050405020304" pitchFamily="18" charset="0"/>
              </a:rPr>
              <a:t>cephalosporins</a:t>
            </a:r>
            <a:r>
              <a:rPr lang="en-US" sz="2800" dirty="0">
                <a:latin typeface="Times New Roman" panose="02020603050405020304" pitchFamily="18" charset="0"/>
                <a:cs typeface="Times New Roman" panose="02020603050405020304" pitchFamily="18" charset="0"/>
              </a:rPr>
              <a:t> is antibiotic hydrolysis mediated by the bacterial enzyme β-lactamase. The expression of chromosomal β-lactamase can either be induced or stably </a:t>
            </a:r>
            <a:r>
              <a:rPr lang="en-US" sz="2800" dirty="0" err="1">
                <a:latin typeface="Times New Roman" panose="02020603050405020304" pitchFamily="18" charset="0"/>
                <a:cs typeface="Times New Roman" panose="02020603050405020304" pitchFamily="18" charset="0"/>
              </a:rPr>
              <a:t>derepressed</a:t>
            </a:r>
            <a:r>
              <a:rPr lang="en-US" sz="2800" dirty="0">
                <a:latin typeface="Times New Roman" panose="02020603050405020304" pitchFamily="18" charset="0"/>
                <a:cs typeface="Times New Roman" panose="02020603050405020304" pitchFamily="18" charset="0"/>
              </a:rPr>
              <a:t> by exposure to β-lactam </a:t>
            </a:r>
            <a:r>
              <a:rPr lang="en-US" sz="2800" dirty="0" smtClean="0">
                <a:latin typeface="Times New Roman" panose="02020603050405020304" pitchFamily="18" charset="0"/>
                <a:cs typeface="Times New Roman" panose="02020603050405020304" pitchFamily="18" charset="0"/>
              </a:rPr>
              <a:t>drugs.</a:t>
            </a:r>
            <a:endParaRPr lang="ar-S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7964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25" y="253062"/>
            <a:ext cx="11706896" cy="6124754"/>
          </a:xfrm>
          <a:prstGeom prst="rect">
            <a:avLst/>
          </a:prstGeom>
        </p:spPr>
        <p:txBody>
          <a:bodyPr wrap="square">
            <a:spAutoFit/>
          </a:bodyPr>
          <a:lstStyle/>
          <a:p>
            <a:r>
              <a:rPr lang="en-US" sz="2800" dirty="0">
                <a:solidFill>
                  <a:srgbClr val="C00000"/>
                </a:solidFill>
                <a:latin typeface="Times New Roman" panose="02020603050405020304" pitchFamily="18" charset="0"/>
                <a:cs typeface="Times New Roman" panose="02020603050405020304" pitchFamily="18" charset="0"/>
              </a:rPr>
              <a:t>Antibiotic resistant bacteria each year cause:</a:t>
            </a:r>
          </a:p>
          <a:p>
            <a:r>
              <a:rPr lang="en-US" sz="2800" dirty="0">
                <a:latin typeface="Times New Roman" panose="02020603050405020304" pitchFamily="18" charset="0"/>
                <a:cs typeface="Times New Roman" panose="02020603050405020304" pitchFamily="18" charset="0"/>
              </a:rPr>
              <a:t>• More than 38,000 deaths in </a:t>
            </a:r>
            <a:r>
              <a:rPr lang="en-US" sz="2800" dirty="0" err="1">
                <a:latin typeface="Times New Roman" panose="02020603050405020304" pitchFamily="18" charset="0"/>
                <a:cs typeface="Times New Roman" panose="02020603050405020304" pitchFamily="18" charset="0"/>
              </a:rPr>
              <a:t>Thailanda</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More than 23,000 deaths in the </a:t>
            </a:r>
            <a:r>
              <a:rPr lang="en-US" sz="2800" dirty="0" err="1">
                <a:latin typeface="Times New Roman" panose="02020603050405020304" pitchFamily="18" charset="0"/>
                <a:cs typeface="Times New Roman" panose="02020603050405020304" pitchFamily="18" charset="0"/>
              </a:rPr>
              <a:t>USAb</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25,000 deaths in the European </a:t>
            </a:r>
            <a:r>
              <a:rPr lang="en-US" sz="2800" dirty="0" err="1" smtClean="0">
                <a:latin typeface="Times New Roman" panose="02020603050405020304" pitchFamily="18" charset="0"/>
                <a:cs typeface="Times New Roman" panose="02020603050405020304" pitchFamily="18" charset="0"/>
              </a:rPr>
              <a:t>Unionc</a:t>
            </a:r>
            <a:endParaRPr lang="en-US"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dirty="0" smtClean="0">
                <a:solidFill>
                  <a:srgbClr val="C00000"/>
                </a:solidFill>
                <a:latin typeface="Times New Roman" panose="02020603050405020304" pitchFamily="18" charset="0"/>
                <a:cs typeface="Times New Roman" panose="02020603050405020304" pitchFamily="18" charset="0"/>
              </a:rPr>
              <a:t>Antibiotic </a:t>
            </a:r>
            <a:r>
              <a:rPr lang="en-US" sz="2800" dirty="0">
                <a:solidFill>
                  <a:srgbClr val="C00000"/>
                </a:solidFill>
                <a:latin typeface="Times New Roman" panose="02020603050405020304" pitchFamily="18" charset="0"/>
                <a:cs typeface="Times New Roman" panose="02020603050405020304" pitchFamily="18" charset="0"/>
              </a:rPr>
              <a:t>resistance is a global </a:t>
            </a:r>
            <a:r>
              <a:rPr lang="en-US" sz="2800" dirty="0" smtClean="0">
                <a:solidFill>
                  <a:srgbClr val="C00000"/>
                </a:solidFill>
                <a:latin typeface="Times New Roman" panose="02020603050405020304" pitchFamily="18" charset="0"/>
                <a:cs typeface="Times New Roman" panose="02020603050405020304" pitchFamily="18" charset="0"/>
              </a:rPr>
              <a:t>issue</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Exists on all continents</a:t>
            </a:r>
          </a:p>
          <a:p>
            <a:r>
              <a:rPr lang="en-US" sz="2800" dirty="0">
                <a:latin typeface="Times New Roman" panose="02020603050405020304" pitchFamily="18" charset="0"/>
                <a:cs typeface="Times New Roman" panose="02020603050405020304" pitchFamily="18" charset="0"/>
              </a:rPr>
              <a:t>– Affects both low- and high income countries</a:t>
            </a:r>
          </a:p>
          <a:p>
            <a:r>
              <a:rPr lang="en-US" sz="2800" dirty="0">
                <a:latin typeface="Times New Roman" panose="02020603050405020304" pitchFamily="18" charset="0"/>
                <a:cs typeface="Times New Roman" panose="02020603050405020304" pitchFamily="18" charset="0"/>
              </a:rPr>
              <a:t>– Affects both strong and weak health </a:t>
            </a:r>
            <a:r>
              <a:rPr lang="en-US" sz="2800" dirty="0" smtClean="0">
                <a:latin typeface="Times New Roman" panose="02020603050405020304" pitchFamily="18" charset="0"/>
                <a:cs typeface="Times New Roman" panose="02020603050405020304" pitchFamily="18" charset="0"/>
              </a:rPr>
              <a:t>systems</a:t>
            </a:r>
          </a:p>
          <a:p>
            <a:r>
              <a:rPr lang="en-US" sz="2800" dirty="0">
                <a:latin typeface="Times New Roman" panose="02020603050405020304" pitchFamily="18" charset="0"/>
                <a:cs typeface="Times New Roman" panose="02020603050405020304" pitchFamily="18" charset="0"/>
              </a:rPr>
              <a:t> but the consequences of antibiotic resistance are</a:t>
            </a:r>
          </a:p>
          <a:p>
            <a:r>
              <a:rPr lang="en-US" sz="2800" dirty="0">
                <a:latin typeface="Times New Roman" panose="02020603050405020304" pitchFamily="18" charset="0"/>
                <a:cs typeface="Times New Roman" panose="02020603050405020304" pitchFamily="18" charset="0"/>
              </a:rPr>
              <a:t>most severe for the poor. </a:t>
            </a:r>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•For example</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South Asia (India, Pakistan, Afghanistan, Nepal, Bangladesh)</a:t>
            </a:r>
          </a:p>
          <a:p>
            <a:r>
              <a:rPr lang="en-US" sz="2800" dirty="0">
                <a:latin typeface="Times New Roman" panose="02020603050405020304" pitchFamily="18" charset="0"/>
                <a:cs typeface="Times New Roman" panose="02020603050405020304" pitchFamily="18" charset="0"/>
              </a:rPr>
              <a:t>one newborn child dies every 5 minutes from </a:t>
            </a:r>
            <a:r>
              <a:rPr lang="en-US" sz="2800" dirty="0" smtClean="0">
                <a:latin typeface="Times New Roman" panose="02020603050405020304" pitchFamily="18" charset="0"/>
                <a:cs typeface="Times New Roman" panose="02020603050405020304" pitchFamily="18" charset="0"/>
              </a:rPr>
              <a:t>blood stream </a:t>
            </a:r>
            <a:r>
              <a:rPr lang="en-US" sz="2800" dirty="0">
                <a:latin typeface="Times New Roman" panose="02020603050405020304" pitchFamily="18" charset="0"/>
                <a:cs typeface="Times New Roman" panose="02020603050405020304" pitchFamily="18" charset="0"/>
              </a:rPr>
              <a:t>infections (sepsis) because the antibiotics </a:t>
            </a:r>
            <a:r>
              <a:rPr lang="en-US" sz="2800" dirty="0" smtClean="0">
                <a:latin typeface="Times New Roman" panose="02020603050405020304" pitchFamily="18" charset="0"/>
                <a:cs typeface="Times New Roman" panose="02020603050405020304" pitchFamily="18" charset="0"/>
              </a:rPr>
              <a:t>given are </a:t>
            </a:r>
            <a:r>
              <a:rPr lang="en-US" sz="2800" dirty="0">
                <a:latin typeface="Times New Roman" panose="02020603050405020304" pitchFamily="18" charset="0"/>
                <a:cs typeface="Times New Roman" panose="02020603050405020304" pitchFamily="18" charset="0"/>
              </a:rPr>
              <a:t>not effective due to bacterial </a:t>
            </a:r>
            <a:r>
              <a:rPr lang="en-US" sz="2800" dirty="0" smtClean="0">
                <a:latin typeface="Times New Roman" panose="02020603050405020304" pitchFamily="18" charset="0"/>
                <a:cs typeface="Times New Roman" panose="02020603050405020304" pitchFamily="18" charset="0"/>
              </a:rPr>
              <a:t>resistance</a:t>
            </a:r>
            <a:endParaRPr lang="ar-SA" sz="2800" dirty="0"/>
          </a:p>
        </p:txBody>
      </p:sp>
    </p:spTree>
    <p:extLst>
      <p:ext uri="{BB962C8B-B14F-4D97-AF65-F5344CB8AC3E}">
        <p14:creationId xmlns:p14="http://schemas.microsoft.com/office/powerpoint/2010/main" val="32908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09" y="0"/>
            <a:ext cx="9929611" cy="4401205"/>
          </a:xfrm>
          <a:prstGeom prst="rect">
            <a:avLst/>
          </a:prstGeom>
        </p:spPr>
        <p:txBody>
          <a:bodyPr wrap="square">
            <a:spAutoFit/>
          </a:bodyPr>
          <a:lstStyle/>
          <a:p>
            <a:r>
              <a:rPr lang="en-US" sz="2800" b="1" dirty="0" smtClean="0">
                <a:solidFill>
                  <a:srgbClr val="C00000"/>
                </a:solidFill>
                <a:latin typeface="Times New Roman" panose="02020603050405020304" pitchFamily="18" charset="0"/>
                <a:cs typeface="Times New Roman" panose="02020603050405020304" pitchFamily="18" charset="0"/>
              </a:rPr>
              <a:t>How did we end up here?</a:t>
            </a:r>
          </a:p>
          <a:p>
            <a:r>
              <a:rPr lang="en-US" sz="2000" b="1" dirty="0" smtClean="0">
                <a:solidFill>
                  <a:srgbClr val="C00000"/>
                </a:solidFill>
                <a:latin typeface="Times New Roman" panose="02020603050405020304" pitchFamily="18" charset="0"/>
                <a:cs typeface="Times New Roman" panose="02020603050405020304" pitchFamily="18" charset="0"/>
              </a:rPr>
              <a:t>USE &amp; INAPPROPRIATE USE OF ANTIBIOTICS</a:t>
            </a:r>
          </a:p>
          <a:p>
            <a:r>
              <a:rPr lang="en-US" sz="2400" dirty="0" smtClean="0">
                <a:latin typeface="Times New Roman" panose="02020603050405020304" pitchFamily="18" charset="0"/>
                <a:cs typeface="Times New Roman" panose="02020603050405020304" pitchFamily="18" charset="0"/>
              </a:rPr>
              <a:t>• Use in human and animal medicine</a:t>
            </a:r>
          </a:p>
          <a:p>
            <a:r>
              <a:rPr lang="en-US" sz="2400" dirty="0" smtClean="0">
                <a:latin typeface="Times New Roman" panose="02020603050405020304" pitchFamily="18" charset="0"/>
                <a:cs typeface="Times New Roman" panose="02020603050405020304" pitchFamily="18" charset="0"/>
              </a:rPr>
              <a:t>• Use to increase growth of farm animals</a:t>
            </a:r>
          </a:p>
          <a:p>
            <a:r>
              <a:rPr lang="en-US" sz="2400" dirty="0" smtClean="0">
                <a:latin typeface="Times New Roman" panose="02020603050405020304" pitchFamily="18" charset="0"/>
                <a:cs typeface="Times New Roman" panose="02020603050405020304" pitchFamily="18" charset="0"/>
              </a:rPr>
              <a:t>• Use for routine prophylaxis in farm animals</a:t>
            </a:r>
          </a:p>
          <a:p>
            <a:r>
              <a:rPr lang="en-US" sz="2400" dirty="0" smtClean="0">
                <a:latin typeface="Times New Roman" panose="02020603050405020304" pitchFamily="18" charset="0"/>
                <a:cs typeface="Times New Roman" panose="02020603050405020304" pitchFamily="18" charset="0"/>
              </a:rPr>
              <a:t>Selection and maintenance of resistance</a:t>
            </a:r>
          </a:p>
          <a:p>
            <a:r>
              <a:rPr lang="en-US" sz="2000" b="1" dirty="0">
                <a:solidFill>
                  <a:srgbClr val="C00000"/>
                </a:solidFill>
                <a:latin typeface="Times New Roman" panose="02020603050405020304" pitchFamily="18" charset="0"/>
                <a:cs typeface="Times New Roman" panose="02020603050405020304" pitchFamily="18" charset="0"/>
              </a:rPr>
              <a:t>SPREAD </a:t>
            </a:r>
            <a:r>
              <a:rPr lang="en-US" sz="2000" b="1" dirty="0" smtClean="0">
                <a:solidFill>
                  <a:srgbClr val="C00000"/>
                </a:solidFill>
                <a:latin typeface="Times New Roman" panose="02020603050405020304" pitchFamily="18" charset="0"/>
                <a:cs typeface="Times New Roman" panose="02020603050405020304" pitchFamily="18" charset="0"/>
              </a:rPr>
              <a:t>OF RESISTANT </a:t>
            </a:r>
            <a:r>
              <a:rPr lang="en-US" sz="2000" b="1" dirty="0">
                <a:solidFill>
                  <a:srgbClr val="C00000"/>
                </a:solidFill>
                <a:latin typeface="Times New Roman" panose="02020603050405020304" pitchFamily="18" charset="0"/>
                <a:cs typeface="Times New Roman" panose="02020603050405020304" pitchFamily="18" charset="0"/>
              </a:rPr>
              <a:t>BACTERIA</a:t>
            </a:r>
          </a:p>
          <a:p>
            <a:r>
              <a:rPr lang="en-US" sz="2400" dirty="0">
                <a:latin typeface="Times New Roman" panose="02020603050405020304" pitchFamily="18" charset="0"/>
                <a:cs typeface="Times New Roman" panose="02020603050405020304" pitchFamily="18" charset="0"/>
              </a:rPr>
              <a:t>• Poor hygiene </a:t>
            </a:r>
            <a:r>
              <a:rPr lang="en-US" sz="2400" dirty="0" smtClean="0">
                <a:latin typeface="Times New Roman" panose="02020603050405020304" pitchFamily="18" charset="0"/>
                <a:cs typeface="Times New Roman" panose="02020603050405020304" pitchFamily="18" charset="0"/>
              </a:rPr>
              <a:t>and sanitation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Food and water</a:t>
            </a:r>
          </a:p>
          <a:p>
            <a:r>
              <a:rPr lang="en-US" sz="2400" dirty="0">
                <a:latin typeface="Times New Roman" panose="02020603050405020304" pitchFamily="18" charset="0"/>
                <a:cs typeface="Times New Roman" panose="02020603050405020304" pitchFamily="18" charset="0"/>
              </a:rPr>
              <a:t>• Travel </a:t>
            </a:r>
            <a:endParaRPr lang="en-US" sz="2400" dirty="0" smtClean="0">
              <a:latin typeface="Times New Roman" panose="02020603050405020304" pitchFamily="18" charset="0"/>
              <a:cs typeface="Times New Roman" panose="02020603050405020304" pitchFamily="18" charset="0"/>
            </a:endParaRPr>
          </a:p>
          <a:p>
            <a:r>
              <a:rPr lang="en-US" sz="2000" b="1" dirty="0">
                <a:solidFill>
                  <a:srgbClr val="C00000"/>
                </a:solidFill>
                <a:latin typeface="Times New Roman" panose="02020603050405020304" pitchFamily="18" charset="0"/>
                <a:cs typeface="Times New Roman" panose="02020603050405020304" pitchFamily="18" charset="0"/>
              </a:rPr>
              <a:t>LACK OF NEW ANTIBIOTICS</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Older antibiotics are rapidly becoming </a:t>
            </a:r>
            <a:r>
              <a:rPr lang="en-US" sz="2400" dirty="0" smtClean="0">
                <a:latin typeface="Times New Roman" panose="02020603050405020304" pitchFamily="18" charset="0"/>
                <a:cs typeface="Times New Roman" panose="02020603050405020304" pitchFamily="18" charset="0"/>
              </a:rPr>
              <a:t>ineffective due </a:t>
            </a:r>
            <a:r>
              <a:rPr lang="en-US" sz="2400" dirty="0">
                <a:latin typeface="Times New Roman" panose="02020603050405020304" pitchFamily="18" charset="0"/>
                <a:cs typeface="Times New Roman" panose="02020603050405020304" pitchFamily="18" charset="0"/>
              </a:rPr>
              <a:t>to antibiotic resistance </a:t>
            </a:r>
            <a:endParaRPr lang="ar-SA"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0" y="4401204"/>
            <a:ext cx="12192000" cy="2456795"/>
          </a:xfrm>
          <a:prstGeom prst="rect">
            <a:avLst/>
          </a:prstGeom>
        </p:spPr>
      </p:pic>
    </p:spTree>
    <p:extLst>
      <p:ext uri="{BB962C8B-B14F-4D97-AF65-F5344CB8AC3E}">
        <p14:creationId xmlns:p14="http://schemas.microsoft.com/office/powerpoint/2010/main" val="3445252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375101"/>
            <a:ext cx="11050073" cy="6124754"/>
          </a:xfrm>
          <a:prstGeom prst="rect">
            <a:avLst/>
          </a:prstGeom>
        </p:spPr>
        <p:txBody>
          <a:bodyPr wrap="square">
            <a:spAutoFit/>
          </a:bodyPr>
          <a:lstStyle/>
          <a:p>
            <a:r>
              <a:rPr lang="en-US" sz="2800" dirty="0">
                <a:solidFill>
                  <a:srgbClr val="C00000"/>
                </a:solidFill>
                <a:latin typeface="Times New Roman" panose="02020603050405020304" pitchFamily="18" charset="0"/>
                <a:cs typeface="Times New Roman" panose="02020603050405020304" pitchFamily="18" charset="0"/>
              </a:rPr>
              <a:t>WHAT CAN YOU DO?</a:t>
            </a:r>
          </a:p>
          <a:p>
            <a:r>
              <a:rPr lang="en-US" sz="2800" dirty="0">
                <a:latin typeface="Times New Roman" panose="02020603050405020304" pitchFamily="18" charset="0"/>
                <a:cs typeface="Times New Roman" panose="02020603050405020304" pitchFamily="18" charset="0"/>
              </a:rPr>
              <a:t>• Use antibiotics only when you need it</a:t>
            </a:r>
          </a:p>
          <a:p>
            <a:r>
              <a:rPr lang="en-US" sz="2800" dirty="0">
                <a:latin typeface="Times New Roman" panose="02020603050405020304" pitchFamily="18" charset="0"/>
                <a:cs typeface="Times New Roman" panose="02020603050405020304" pitchFamily="18" charset="0"/>
              </a:rPr>
              <a:t>– Not for a common cold or the flu</a:t>
            </a:r>
          </a:p>
          <a:p>
            <a:r>
              <a:rPr lang="en-US" sz="2800" dirty="0">
                <a:latin typeface="Times New Roman" panose="02020603050405020304" pitchFamily="18" charset="0"/>
                <a:cs typeface="Times New Roman" panose="02020603050405020304" pitchFamily="18" charset="0"/>
              </a:rPr>
              <a:t>• Ask your doctor for advise</a:t>
            </a:r>
          </a:p>
          <a:p>
            <a:r>
              <a:rPr lang="en-US" sz="2800" dirty="0">
                <a:latin typeface="Times New Roman" panose="02020603050405020304" pitchFamily="18" charset="0"/>
                <a:cs typeface="Times New Roman" panose="02020603050405020304" pitchFamily="18" charset="0"/>
              </a:rPr>
              <a:t>– Don’t </a:t>
            </a:r>
            <a:r>
              <a:rPr lang="en-US" sz="2800" dirty="0" smtClean="0">
                <a:latin typeface="Times New Roman" panose="02020603050405020304" pitchFamily="18" charset="0"/>
                <a:cs typeface="Times New Roman" panose="02020603050405020304" pitchFamily="18" charset="0"/>
              </a:rPr>
              <a:t>pressure, Don’t </a:t>
            </a:r>
            <a:r>
              <a:rPr lang="en-US" sz="2800" dirty="0">
                <a:latin typeface="Times New Roman" panose="02020603050405020304" pitchFamily="18" charset="0"/>
                <a:cs typeface="Times New Roman" panose="02020603050405020304" pitchFamily="18" charset="0"/>
              </a:rPr>
              <a:t>self medicate</a:t>
            </a:r>
          </a:p>
          <a:p>
            <a:r>
              <a:rPr lang="en-US" sz="2800" dirty="0">
                <a:latin typeface="Times New Roman" panose="02020603050405020304" pitchFamily="18" charset="0"/>
                <a:cs typeface="Times New Roman" panose="02020603050405020304" pitchFamily="18" charset="0"/>
              </a:rPr>
              <a:t>• Wash your hands, especially</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Before and after handling and preparing </a:t>
            </a:r>
            <a:r>
              <a:rPr lang="en-US" sz="2800" dirty="0" smtClean="0">
                <a:latin typeface="Times New Roman" panose="02020603050405020304" pitchFamily="18" charset="0"/>
                <a:cs typeface="Times New Roman" panose="02020603050405020304" pitchFamily="18" charset="0"/>
              </a:rPr>
              <a:t>food and After </a:t>
            </a:r>
            <a:r>
              <a:rPr lang="en-US" sz="2800" dirty="0">
                <a:latin typeface="Times New Roman" panose="02020603050405020304" pitchFamily="18" charset="0"/>
                <a:cs typeface="Times New Roman" panose="02020603050405020304" pitchFamily="18" charset="0"/>
              </a:rPr>
              <a:t>visiting the bathroom</a:t>
            </a:r>
          </a:p>
          <a:p>
            <a:r>
              <a:rPr lang="en-US" sz="2800" dirty="0">
                <a:latin typeface="Times New Roman" panose="02020603050405020304" pitchFamily="18" charset="0"/>
                <a:cs typeface="Times New Roman" panose="02020603050405020304" pitchFamily="18" charset="0"/>
              </a:rPr>
              <a:t>• Teach others about antibiotic </a:t>
            </a:r>
            <a:r>
              <a:rPr lang="en-US" sz="2800" dirty="0" smtClean="0">
                <a:latin typeface="Times New Roman" panose="02020603050405020304" pitchFamily="18" charset="0"/>
                <a:cs typeface="Times New Roman" panose="02020603050405020304" pitchFamily="18" charset="0"/>
              </a:rPr>
              <a:t>resistance.</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Veterinarians: Protect Your Patients</a:t>
            </a:r>
          </a:p>
          <a:p>
            <a:r>
              <a:rPr lang="en-US" sz="2800" dirty="0">
                <a:latin typeface="Times New Roman" panose="02020603050405020304" pitchFamily="18" charset="0"/>
                <a:cs typeface="Times New Roman" panose="02020603050405020304" pitchFamily="18" charset="0"/>
              </a:rPr>
              <a:t>Veterinarians are leaders and stewards in preserving the effectiveness of antibiotics for animals and people. Working with animal owners and producers, veterinarians can slow antibiotic resistance by implementing disease prevention strategies and improving the use of antibiotics while also guaranteeing high-quality medical care for animal patients.</a:t>
            </a:r>
            <a:endParaRPr lang="ar-S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9320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89" y="265527"/>
            <a:ext cx="11372045" cy="3046988"/>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Maintain Accurate Records of Treatment &amp; Outcomes</a:t>
            </a:r>
          </a:p>
          <a:p>
            <a:r>
              <a:rPr lang="en-US" sz="2400" dirty="0">
                <a:latin typeface="Times New Roman" panose="02020603050405020304" pitchFamily="18" charset="0"/>
                <a:cs typeface="Times New Roman" panose="02020603050405020304" pitchFamily="18" charset="0"/>
              </a:rPr>
              <a:t>Document and review diagnostic test results and patient response to therapy. Re-evaluate reason for prescribing, dose, and duration as needed.</a:t>
            </a:r>
          </a:p>
          <a:p>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Select </a:t>
            </a:r>
            <a:r>
              <a:rPr lang="en-US" sz="2400" dirty="0">
                <a:latin typeface="Times New Roman" panose="02020603050405020304" pitchFamily="18" charset="0"/>
                <a:cs typeface="Times New Roman" panose="02020603050405020304" pitchFamily="18" charset="0"/>
              </a:rPr>
              <a:t>&amp; Use Antibiotics Appropriately</a:t>
            </a:r>
          </a:p>
          <a:p>
            <a:r>
              <a:rPr lang="en-US" sz="2400" dirty="0">
                <a:latin typeface="Times New Roman" panose="02020603050405020304" pitchFamily="18" charset="0"/>
                <a:cs typeface="Times New Roman" panose="02020603050405020304" pitchFamily="18" charset="0"/>
              </a:rPr>
              <a:t>Follow regulatory requirements (antibiotic use should involve veterinary oversight per U.S. guidance). Use current established guidelines and diagnostic tests to assess the need, selection, dose, frequency, and duration of antibiotics.</a:t>
            </a:r>
            <a:endParaRPr lang="ar-SA"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51538"/>
            <a:ext cx="12192000" cy="3406462"/>
          </a:xfrm>
          <a:prstGeom prst="rect">
            <a:avLst/>
          </a:prstGeom>
        </p:spPr>
      </p:pic>
    </p:spTree>
    <p:extLst>
      <p:ext uri="{BB962C8B-B14F-4D97-AF65-F5344CB8AC3E}">
        <p14:creationId xmlns:p14="http://schemas.microsoft.com/office/powerpoint/2010/main" val="2755660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0"/>
            <a:ext cx="12191999" cy="3908762"/>
          </a:xfrm>
          <a:prstGeom prst="rect">
            <a:avLst/>
          </a:prstGeom>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Alternatives to antibiotics</a:t>
            </a:r>
          </a:p>
          <a:p>
            <a:r>
              <a:rPr lang="en-US" sz="2000" dirty="0">
                <a:latin typeface="Times New Roman" panose="02020603050405020304" pitchFamily="18" charset="0"/>
                <a:cs typeface="Times New Roman" panose="02020603050405020304" pitchFamily="18" charset="0"/>
              </a:rPr>
              <a:t>Scientists have speculated </a:t>
            </a:r>
            <a:r>
              <a:rPr lang="en-US" sz="2000" dirty="0" smtClean="0">
                <a:latin typeface="Times New Roman" panose="02020603050405020304" pitchFamily="18" charset="0"/>
                <a:cs typeface="Times New Roman" panose="02020603050405020304" pitchFamily="18" charset="0"/>
              </a:rPr>
              <a:t>what we </a:t>
            </a:r>
            <a:r>
              <a:rPr lang="en-US" sz="2000" dirty="0">
                <a:latin typeface="Times New Roman" panose="02020603050405020304" pitchFamily="18" charset="0"/>
                <a:cs typeface="Times New Roman" panose="02020603050405020304" pitchFamily="18" charset="0"/>
              </a:rPr>
              <a:t>could do if worst came to </a:t>
            </a:r>
            <a:r>
              <a:rPr lang="en-US" sz="2000" dirty="0" smtClean="0">
                <a:latin typeface="Times New Roman" panose="02020603050405020304" pitchFamily="18" charset="0"/>
                <a:cs typeface="Times New Roman" panose="02020603050405020304" pitchFamily="18" charset="0"/>
              </a:rPr>
              <a:t>worst and </a:t>
            </a:r>
            <a:r>
              <a:rPr lang="en-US" sz="2000" dirty="0">
                <a:latin typeface="Times New Roman" panose="02020603050405020304" pitchFamily="18" charset="0"/>
                <a:cs typeface="Times New Roman" panose="02020603050405020304" pitchFamily="18" charset="0"/>
              </a:rPr>
              <a:t>we had to make do without any</a:t>
            </a:r>
          </a:p>
          <a:p>
            <a:r>
              <a:rPr lang="en-US" sz="2000" dirty="0">
                <a:latin typeface="Times New Roman" panose="02020603050405020304" pitchFamily="18" charset="0"/>
                <a:cs typeface="Times New Roman" panose="02020603050405020304" pitchFamily="18" charset="0"/>
              </a:rPr>
              <a:t>antibiotics. Researchers are </a:t>
            </a:r>
            <a:r>
              <a:rPr lang="en-US" sz="2000" dirty="0" smtClean="0">
                <a:latin typeface="Times New Roman" panose="02020603050405020304" pitchFamily="18" charset="0"/>
                <a:cs typeface="Times New Roman" panose="02020603050405020304" pitchFamily="18" charset="0"/>
              </a:rPr>
              <a:t>exploring other </a:t>
            </a:r>
            <a:r>
              <a:rPr lang="en-US" sz="2000" dirty="0">
                <a:latin typeface="Times New Roman" panose="02020603050405020304" pitchFamily="18" charset="0"/>
                <a:cs typeface="Times New Roman" panose="02020603050405020304" pitchFamily="18" charset="0"/>
              </a:rPr>
              <a:t>possibilities. Bacteriophages and</a:t>
            </a:r>
          </a:p>
          <a:p>
            <a:r>
              <a:rPr lang="en-US" sz="2400" dirty="0">
                <a:solidFill>
                  <a:srgbClr val="FF0000"/>
                </a:solidFill>
                <a:latin typeface="Times New Roman" panose="02020603050405020304" pitchFamily="18" charset="0"/>
                <a:cs typeface="Times New Roman" panose="02020603050405020304" pitchFamily="18" charset="0"/>
              </a:rPr>
              <a:t>phage therapy</a:t>
            </a:r>
          </a:p>
          <a:p>
            <a:r>
              <a:rPr lang="en-US" sz="2000" dirty="0">
                <a:latin typeface="Times New Roman" panose="02020603050405020304" pitchFamily="18" charset="0"/>
                <a:cs typeface="Times New Roman" panose="02020603050405020304" pitchFamily="18" charset="0"/>
              </a:rPr>
              <a:t>Bacteriophages are viruses </a:t>
            </a:r>
            <a:r>
              <a:rPr lang="en-US" sz="2000" dirty="0" smtClean="0">
                <a:latin typeface="Times New Roman" panose="02020603050405020304" pitchFamily="18" charset="0"/>
                <a:cs typeface="Times New Roman" panose="02020603050405020304" pitchFamily="18" charset="0"/>
              </a:rPr>
              <a:t>that infect </a:t>
            </a:r>
            <a:r>
              <a:rPr lang="en-US" sz="2000" dirty="0">
                <a:latin typeface="Times New Roman" panose="02020603050405020304" pitchFamily="18" charset="0"/>
                <a:cs typeface="Times New Roman" panose="02020603050405020304" pitchFamily="18" charset="0"/>
              </a:rPr>
              <a:t>bacteria – their name </a:t>
            </a:r>
            <a:r>
              <a:rPr lang="en-US" sz="2000" dirty="0" err="1" smtClean="0">
                <a:latin typeface="Times New Roman" panose="02020603050405020304" pitchFamily="18" charset="0"/>
                <a:cs typeface="Times New Roman" panose="02020603050405020304" pitchFamily="18" charset="0"/>
              </a:rPr>
              <a:t>translatesas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‘bacteria eaters’. Until recently,</a:t>
            </a:r>
          </a:p>
          <a:p>
            <a:r>
              <a:rPr lang="en-US" sz="2000" dirty="0" smtClean="0">
                <a:latin typeface="Times New Roman" panose="02020603050405020304" pitchFamily="18" charset="0"/>
                <a:cs typeface="Times New Roman" panose="02020603050405020304" pitchFamily="18" charset="0"/>
              </a:rPr>
              <a:t> they </a:t>
            </a:r>
            <a:r>
              <a:rPr lang="en-US" sz="2000" dirty="0">
                <a:latin typeface="Times New Roman" panose="02020603050405020304" pitchFamily="18" charset="0"/>
                <a:cs typeface="Times New Roman" panose="02020603050405020304" pitchFamily="18" charset="0"/>
              </a:rPr>
              <a:t>received little attention </a:t>
            </a:r>
            <a:r>
              <a:rPr lang="en-US" sz="2000" dirty="0" smtClean="0">
                <a:latin typeface="Times New Roman" panose="02020603050405020304" pitchFamily="18" charset="0"/>
                <a:cs typeface="Times New Roman" panose="02020603050405020304" pitchFamily="18" charset="0"/>
              </a:rPr>
              <a:t>from Western </a:t>
            </a:r>
            <a:r>
              <a:rPr lang="en-US" sz="2000" dirty="0">
                <a:latin typeface="Times New Roman" panose="02020603050405020304" pitchFamily="18" charset="0"/>
                <a:cs typeface="Times New Roman" panose="02020603050405020304" pitchFamily="18" charset="0"/>
              </a:rPr>
              <a:t>doctors – widely </a:t>
            </a:r>
            <a:r>
              <a:rPr lang="en-US" sz="2000" dirty="0" smtClean="0">
                <a:latin typeface="Times New Roman" panose="02020603050405020304" pitchFamily="18" charset="0"/>
                <a:cs typeface="Times New Roman" panose="02020603050405020304" pitchFamily="18" charset="0"/>
              </a:rPr>
              <a:t>available and </a:t>
            </a:r>
            <a:r>
              <a:rPr lang="en-US" sz="2000" dirty="0">
                <a:latin typeface="Times New Roman" panose="02020603050405020304" pitchFamily="18" charset="0"/>
                <a:cs typeface="Times New Roman" panose="02020603050405020304" pitchFamily="18" charset="0"/>
              </a:rPr>
              <a:t>effective antibiotics were </a:t>
            </a:r>
            <a:r>
              <a:rPr lang="en-US" sz="2000" dirty="0" smtClean="0">
                <a:latin typeface="Times New Roman" panose="02020603050405020304" pitchFamily="18" charset="0"/>
                <a:cs typeface="Times New Roman" panose="02020603050405020304" pitchFamily="18" charset="0"/>
              </a:rPr>
              <a:t>much easier </a:t>
            </a:r>
            <a:r>
              <a:rPr lang="en-US" sz="2000" dirty="0">
                <a:latin typeface="Times New Roman" panose="02020603050405020304" pitchFamily="18" charset="0"/>
                <a:cs typeface="Times New Roman" panose="02020603050405020304" pitchFamily="18" charset="0"/>
              </a:rPr>
              <a:t>to use. In the former </a:t>
            </a:r>
            <a:r>
              <a:rPr lang="en-US" sz="2000" dirty="0" smtClean="0">
                <a:latin typeface="Times New Roman" panose="02020603050405020304" pitchFamily="18" charset="0"/>
                <a:cs typeface="Times New Roman" panose="02020603050405020304" pitchFamily="18" charset="0"/>
              </a:rPr>
              <a:t>Soviet Union</a:t>
            </a:r>
            <a:r>
              <a:rPr lang="en-US" sz="2000" dirty="0">
                <a:latin typeface="Times New Roman" panose="02020603050405020304" pitchFamily="18" charset="0"/>
                <a:cs typeface="Times New Roman" panose="02020603050405020304" pitchFamily="18" charset="0"/>
              </a:rPr>
              <a:t>, however, access to </a:t>
            </a:r>
            <a:r>
              <a:rPr lang="en-US" sz="2000" dirty="0" smtClean="0">
                <a:latin typeface="Times New Roman" panose="02020603050405020304" pitchFamily="18" charset="0"/>
                <a:cs typeface="Times New Roman" panose="02020603050405020304" pitchFamily="18" charset="0"/>
              </a:rPr>
              <a:t>cutting-edge antibiotics </a:t>
            </a:r>
            <a:r>
              <a:rPr lang="en-US" sz="2000" dirty="0">
                <a:latin typeface="Times New Roman" panose="02020603050405020304" pitchFamily="18" charset="0"/>
                <a:cs typeface="Times New Roman" panose="02020603050405020304" pitchFamily="18" charset="0"/>
              </a:rPr>
              <a:t>was severely limited, </a:t>
            </a:r>
            <a:r>
              <a:rPr lang="en-US" sz="2000" dirty="0" smtClean="0">
                <a:latin typeface="Times New Roman" panose="02020603050405020304" pitchFamily="18" charset="0"/>
                <a:cs typeface="Times New Roman" panose="02020603050405020304" pitchFamily="18" charset="0"/>
              </a:rPr>
              <a:t>and some </a:t>
            </a:r>
            <a:r>
              <a:rPr lang="en-US" sz="2000" dirty="0">
                <a:latin typeface="Times New Roman" panose="02020603050405020304" pitchFamily="18" charset="0"/>
                <a:cs typeface="Times New Roman" panose="02020603050405020304" pitchFamily="18" charset="0"/>
              </a:rPr>
              <a:t>scientists used </a:t>
            </a:r>
            <a:r>
              <a:rPr lang="en-US" sz="2000" dirty="0" smtClean="0">
                <a:latin typeface="Times New Roman" panose="02020603050405020304" pitchFamily="18" charset="0"/>
                <a:cs typeface="Times New Roman" panose="02020603050405020304" pitchFamily="18" charset="0"/>
              </a:rPr>
              <a:t>bacteriophages to </a:t>
            </a:r>
            <a:r>
              <a:rPr lang="en-US" sz="2000" dirty="0">
                <a:latin typeface="Times New Roman" panose="02020603050405020304" pitchFamily="18" charset="0"/>
                <a:cs typeface="Times New Roman" panose="02020603050405020304" pitchFamily="18" charset="0"/>
              </a:rPr>
              <a:t>treat many </a:t>
            </a:r>
            <a:r>
              <a:rPr lang="en-US" sz="2000" dirty="0" smtClean="0">
                <a:latin typeface="Times New Roman" panose="02020603050405020304" pitchFamily="18" charset="0"/>
                <a:cs typeface="Times New Roman" panose="02020603050405020304" pitchFamily="18" charset="0"/>
              </a:rPr>
              <a:t>infections</a:t>
            </a:r>
          </a:p>
          <a:p>
            <a:r>
              <a:rPr lang="en-US" sz="2000" dirty="0" smtClean="0">
                <a:latin typeface="Times New Roman" panose="02020603050405020304" pitchFamily="18" charset="0"/>
                <a:cs typeface="Times New Roman" panose="02020603050405020304" pitchFamily="18" charset="0"/>
              </a:rPr>
              <a:t>“ </a:t>
            </a:r>
            <a:r>
              <a:rPr lang="en-US" sz="2000" dirty="0" smtClean="0">
                <a:solidFill>
                  <a:srgbClr val="FF0000"/>
                </a:solidFill>
                <a:latin typeface="Times New Roman" panose="02020603050405020304" pitchFamily="18" charset="0"/>
                <a:cs typeface="Times New Roman" panose="02020603050405020304" pitchFamily="18" charset="0"/>
              </a:rPr>
              <a:t>Voluntarily </a:t>
            </a:r>
            <a:r>
              <a:rPr lang="en-US" sz="2000" dirty="0">
                <a:solidFill>
                  <a:srgbClr val="FF0000"/>
                </a:solidFill>
                <a:latin typeface="Times New Roman" panose="02020603050405020304" pitchFamily="18" charset="0"/>
                <a:cs typeface="Times New Roman" panose="02020603050405020304" pitchFamily="18" charset="0"/>
              </a:rPr>
              <a:t>letting </a:t>
            </a:r>
            <a:r>
              <a:rPr lang="en-US" sz="2000" dirty="0" smtClean="0">
                <a:solidFill>
                  <a:srgbClr val="FF0000"/>
                </a:solidFill>
                <a:latin typeface="Times New Roman" panose="02020603050405020304" pitchFamily="18" charset="0"/>
                <a:cs typeface="Times New Roman" panose="02020603050405020304" pitchFamily="18" charset="0"/>
              </a:rPr>
              <a:t>bacterial viruses </a:t>
            </a:r>
            <a:r>
              <a:rPr lang="en-US" sz="2000" dirty="0">
                <a:solidFill>
                  <a:srgbClr val="FF0000"/>
                </a:solidFill>
                <a:latin typeface="Times New Roman" panose="02020603050405020304" pitchFamily="18" charset="0"/>
                <a:cs typeface="Times New Roman" panose="02020603050405020304" pitchFamily="18" charset="0"/>
              </a:rPr>
              <a:t>into our body is an </a:t>
            </a:r>
            <a:r>
              <a:rPr lang="en-US" sz="2000" dirty="0" smtClean="0">
                <a:solidFill>
                  <a:srgbClr val="FF0000"/>
                </a:solidFill>
                <a:latin typeface="Times New Roman" panose="02020603050405020304" pitchFamily="18" charset="0"/>
                <a:cs typeface="Times New Roman" panose="02020603050405020304" pitchFamily="18" charset="0"/>
              </a:rPr>
              <a:t>unpleasant idea</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for many of us, even if they </a:t>
            </a:r>
            <a:r>
              <a:rPr lang="en-US" sz="2000" dirty="0" smtClean="0">
                <a:latin typeface="Times New Roman" panose="02020603050405020304" pitchFamily="18" charset="0"/>
                <a:cs typeface="Times New Roman" panose="02020603050405020304" pitchFamily="18" charset="0"/>
              </a:rPr>
              <a:t>kill pathogenic </a:t>
            </a:r>
            <a:r>
              <a:rPr lang="en-US" sz="2000" dirty="0">
                <a:latin typeface="Times New Roman" panose="02020603050405020304" pitchFamily="18" charset="0"/>
                <a:cs typeface="Times New Roman" panose="02020603050405020304" pitchFamily="18" charset="0"/>
              </a:rPr>
              <a:t>bacteria – this in part </a:t>
            </a:r>
            <a:r>
              <a:rPr lang="en-US" sz="2000" dirty="0" smtClean="0">
                <a:latin typeface="Times New Roman" panose="02020603050405020304" pitchFamily="18" charset="0"/>
                <a:cs typeface="Times New Roman" panose="02020603050405020304" pitchFamily="18" charset="0"/>
              </a:rPr>
              <a:t>is why </a:t>
            </a:r>
            <a:r>
              <a:rPr lang="en-US" sz="2000" dirty="0">
                <a:latin typeface="Times New Roman" panose="02020603050405020304" pitchFamily="18" charset="0"/>
                <a:cs typeface="Times New Roman" panose="02020603050405020304" pitchFamily="18" charset="0"/>
              </a:rPr>
              <a:t>phage therapy has been slow </a:t>
            </a:r>
            <a:r>
              <a:rPr lang="en-US" sz="2000" dirty="0" smtClean="0">
                <a:latin typeface="Times New Roman" panose="02020603050405020304" pitchFamily="18" charset="0"/>
                <a:cs typeface="Times New Roman" panose="02020603050405020304" pitchFamily="18" charset="0"/>
              </a:rPr>
              <a:t>to take </a:t>
            </a:r>
            <a:r>
              <a:rPr lang="en-US" sz="2000" dirty="0">
                <a:latin typeface="Times New Roman" panose="02020603050405020304" pitchFamily="18" charset="0"/>
                <a:cs typeface="Times New Roman" panose="02020603050405020304" pitchFamily="18" charset="0"/>
              </a:rPr>
              <a:t>off in Western countries. </a:t>
            </a:r>
            <a:r>
              <a:rPr lang="en-US" sz="2000" dirty="0" smtClean="0">
                <a:latin typeface="Times New Roman" panose="02020603050405020304" pitchFamily="18" charset="0"/>
                <a:cs typeface="Times New Roman" panose="02020603050405020304" pitchFamily="18" charset="0"/>
              </a:rPr>
              <a:t>With antibiotic </a:t>
            </a:r>
            <a:r>
              <a:rPr lang="en-US" sz="2000" dirty="0">
                <a:latin typeface="Times New Roman" panose="02020603050405020304" pitchFamily="18" charset="0"/>
                <a:cs typeface="Times New Roman" panose="02020603050405020304" pitchFamily="18" charset="0"/>
              </a:rPr>
              <a:t>resistance becoming </a:t>
            </a:r>
            <a:r>
              <a:rPr lang="en-US" sz="2000" dirty="0" smtClean="0">
                <a:latin typeface="Times New Roman" panose="02020603050405020304" pitchFamily="18" charset="0"/>
                <a:cs typeface="Times New Roman" panose="02020603050405020304" pitchFamily="18" charset="0"/>
              </a:rPr>
              <a:t>an ever </a:t>
            </a:r>
            <a:r>
              <a:rPr lang="en-US" sz="2000" dirty="0">
                <a:latin typeface="Times New Roman" panose="02020603050405020304" pitchFamily="18" charset="0"/>
                <a:cs typeface="Times New Roman" panose="02020603050405020304" pitchFamily="18" charset="0"/>
              </a:rPr>
              <a:t>more real issue, though, </a:t>
            </a:r>
            <a:r>
              <a:rPr lang="en-US" sz="2000" dirty="0" smtClean="0">
                <a:latin typeface="Times New Roman" panose="02020603050405020304" pitchFamily="18" charset="0"/>
                <a:cs typeface="Times New Roman" panose="02020603050405020304" pitchFamily="18" charset="0"/>
              </a:rPr>
              <a:t>the US </a:t>
            </a:r>
            <a:r>
              <a:rPr lang="en-US" sz="2000" dirty="0">
                <a:latin typeface="Times New Roman" panose="02020603050405020304" pitchFamily="18" charset="0"/>
                <a:cs typeface="Times New Roman" panose="02020603050405020304" pitchFamily="18" charset="0"/>
              </a:rPr>
              <a:t>National Institute of Allergy </a:t>
            </a:r>
            <a:r>
              <a:rPr lang="en-US" sz="2000" dirty="0" smtClean="0">
                <a:latin typeface="Times New Roman" panose="02020603050405020304" pitchFamily="18" charset="0"/>
                <a:cs typeface="Times New Roman" panose="02020603050405020304" pitchFamily="18" charset="0"/>
              </a:rPr>
              <a:t>and infectious </a:t>
            </a:r>
            <a:r>
              <a:rPr lang="en-US" sz="2000" dirty="0">
                <a:latin typeface="Times New Roman" panose="02020603050405020304" pitchFamily="18" charset="0"/>
                <a:cs typeface="Times New Roman" panose="02020603050405020304" pitchFamily="18" charset="0"/>
              </a:rPr>
              <a:t>Diseases is planning largescale clinical trials of </a:t>
            </a:r>
            <a:r>
              <a:rPr lang="en-US" sz="2000" dirty="0" smtClean="0">
                <a:latin typeface="Times New Roman" panose="02020603050405020304" pitchFamily="18" charset="0"/>
                <a:cs typeface="Times New Roman" panose="02020603050405020304" pitchFamily="18" charset="0"/>
              </a:rPr>
              <a:t>phage-based therapies</a:t>
            </a:r>
            <a:endParaRPr lang="ar-SA" sz="2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4217855"/>
            <a:ext cx="8075052" cy="26401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5054" y="4217854"/>
            <a:ext cx="4116945" cy="2640145"/>
          </a:xfrm>
          <a:prstGeom prst="rect">
            <a:avLst/>
          </a:prstGeom>
        </p:spPr>
      </p:pic>
    </p:spTree>
    <p:extLst>
      <p:ext uri="{BB962C8B-B14F-4D97-AF65-F5344CB8AC3E}">
        <p14:creationId xmlns:p14="http://schemas.microsoft.com/office/powerpoint/2010/main" val="385184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183" y="333502"/>
            <a:ext cx="11809926" cy="5693866"/>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Antivirulence</a:t>
            </a:r>
            <a:r>
              <a:rPr lang="en-US" sz="2800" dirty="0">
                <a:solidFill>
                  <a:srgbClr val="FF0000"/>
                </a:solidFill>
                <a:latin typeface="Times New Roman" panose="02020603050405020304" pitchFamily="18" charset="0"/>
                <a:cs typeface="Times New Roman" panose="02020603050405020304" pitchFamily="18" charset="0"/>
              </a:rPr>
              <a:t> drugs</a:t>
            </a:r>
          </a:p>
          <a:p>
            <a:r>
              <a:rPr lang="en-US" sz="2400" dirty="0">
                <a:latin typeface="Times New Roman" panose="02020603050405020304" pitchFamily="18" charset="0"/>
                <a:cs typeface="Times New Roman" panose="02020603050405020304" pitchFamily="18" charset="0"/>
              </a:rPr>
              <a:t>Traditional antibiotics inhibit </a:t>
            </a:r>
            <a:r>
              <a:rPr lang="en-US" sz="2400" dirty="0" smtClean="0">
                <a:latin typeface="Times New Roman" panose="02020603050405020304" pitchFamily="18" charset="0"/>
                <a:cs typeface="Times New Roman" panose="02020603050405020304" pitchFamily="18" charset="0"/>
              </a:rPr>
              <a:t>the growth </a:t>
            </a:r>
            <a:r>
              <a:rPr lang="en-US" sz="2400" dirty="0">
                <a:latin typeface="Times New Roman" panose="02020603050405020304" pitchFamily="18" charset="0"/>
                <a:cs typeface="Times New Roman" panose="02020603050405020304" pitchFamily="18" charset="0"/>
              </a:rPr>
              <a:t>of bacteria or kill </a:t>
            </a:r>
            <a:r>
              <a:rPr lang="en-US" sz="2400" dirty="0" smtClean="0">
                <a:latin typeface="Times New Roman" panose="02020603050405020304" pitchFamily="18" charset="0"/>
                <a:cs typeface="Times New Roman" panose="02020603050405020304" pitchFamily="18" charset="0"/>
              </a:rPr>
              <a:t>them outright</a:t>
            </a:r>
            <a:r>
              <a:rPr lang="en-US" sz="2400" dirty="0">
                <a:latin typeface="Times New Roman" panose="02020603050405020304" pitchFamily="18" charset="0"/>
                <a:cs typeface="Times New Roman" panose="02020603050405020304" pitchFamily="18" charset="0"/>
              </a:rPr>
              <a:t>. A novel class of </a:t>
            </a:r>
            <a:r>
              <a:rPr lang="en-US" sz="2400" dirty="0" smtClean="0">
                <a:latin typeface="Times New Roman" panose="02020603050405020304" pitchFamily="18" charset="0"/>
                <a:cs typeface="Times New Roman" panose="02020603050405020304" pitchFamily="18" charset="0"/>
              </a:rPr>
              <a:t>drugs called </a:t>
            </a:r>
            <a:r>
              <a:rPr lang="en-US" sz="2400" dirty="0" err="1">
                <a:latin typeface="Times New Roman" panose="02020603050405020304" pitchFamily="18" charset="0"/>
                <a:cs typeface="Times New Roman" panose="02020603050405020304" pitchFamily="18" charset="0"/>
              </a:rPr>
              <a:t>antivirulence</a:t>
            </a:r>
            <a:r>
              <a:rPr lang="en-US" sz="2400" dirty="0">
                <a:latin typeface="Times New Roman" panose="02020603050405020304" pitchFamily="18" charset="0"/>
                <a:cs typeface="Times New Roman" panose="02020603050405020304" pitchFamily="18" charset="0"/>
              </a:rPr>
              <a:t> drugs </a:t>
            </a:r>
            <a:r>
              <a:rPr lang="en-US" sz="2400" dirty="0" err="1">
                <a:latin typeface="Times New Roman" panose="02020603050405020304" pitchFamily="18" charset="0"/>
                <a:cs typeface="Times New Roman" panose="02020603050405020304" pitchFamily="18" charset="0"/>
              </a:rPr>
              <a:t>insteaddisables</a:t>
            </a:r>
            <a:r>
              <a:rPr lang="en-US" sz="2400" dirty="0">
                <a:latin typeface="Times New Roman" panose="02020603050405020304" pitchFamily="18" charset="0"/>
                <a:cs typeface="Times New Roman" panose="02020603050405020304" pitchFamily="18" charset="0"/>
              </a:rPr>
              <a:t> the specific proteins </a:t>
            </a:r>
            <a:r>
              <a:rPr lang="en-US" sz="2400" dirty="0" smtClean="0">
                <a:latin typeface="Times New Roman" panose="02020603050405020304" pitchFamily="18" charset="0"/>
                <a:cs typeface="Times New Roman" panose="02020603050405020304" pitchFamily="18" charset="0"/>
              </a:rPr>
              <a:t>the bacterium </a:t>
            </a:r>
            <a:r>
              <a:rPr lang="en-US" sz="2400" dirty="0">
                <a:latin typeface="Times New Roman" panose="02020603050405020304" pitchFamily="18" charset="0"/>
                <a:cs typeface="Times New Roman" panose="02020603050405020304" pitchFamily="18" charset="0"/>
              </a:rPr>
              <a:t>uses to attach to our cells,</a:t>
            </a:r>
          </a:p>
          <a:p>
            <a:r>
              <a:rPr lang="en-US" sz="2400" dirty="0">
                <a:latin typeface="Times New Roman" panose="02020603050405020304" pitchFamily="18" charset="0"/>
                <a:cs typeface="Times New Roman" panose="02020603050405020304" pitchFamily="18" charset="0"/>
              </a:rPr>
              <a:t>preventing it from establishing </a:t>
            </a:r>
            <a:r>
              <a:rPr lang="en-US" sz="2400" dirty="0" smtClean="0">
                <a:latin typeface="Times New Roman" panose="02020603050405020304" pitchFamily="18" charset="0"/>
                <a:cs typeface="Times New Roman" panose="02020603050405020304" pitchFamily="18" charset="0"/>
              </a:rPr>
              <a:t>an infection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Because </a:t>
            </a:r>
            <a:r>
              <a:rPr lang="en-US" sz="2400" dirty="0" err="1">
                <a:latin typeface="Times New Roman" panose="02020603050405020304" pitchFamily="18" charset="0"/>
                <a:cs typeface="Times New Roman" panose="02020603050405020304" pitchFamily="18" charset="0"/>
              </a:rPr>
              <a:t>antivirulence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drugs ‘disarm</a:t>
            </a:r>
            <a:r>
              <a:rPr lang="en-US" sz="2400" dirty="0">
                <a:latin typeface="Times New Roman" panose="02020603050405020304" pitchFamily="18" charset="0"/>
                <a:cs typeface="Times New Roman" panose="02020603050405020304" pitchFamily="18" charset="0"/>
              </a:rPr>
              <a:t>’ rather than kill </a:t>
            </a:r>
            <a:r>
              <a:rPr lang="en-US" sz="2400" dirty="0" smtClean="0">
                <a:latin typeface="Times New Roman" panose="02020603050405020304" pitchFamily="18" charset="0"/>
                <a:cs typeface="Times New Roman" panose="02020603050405020304" pitchFamily="18" charset="0"/>
              </a:rPr>
              <a:t>bacteria, they </a:t>
            </a:r>
            <a:r>
              <a:rPr lang="en-US" sz="2400" dirty="0">
                <a:latin typeface="Times New Roman" panose="02020603050405020304" pitchFamily="18" charset="0"/>
                <a:cs typeface="Times New Roman" panose="02020603050405020304" pitchFamily="18" charset="0"/>
              </a:rPr>
              <a:t>may not drive </a:t>
            </a:r>
            <a:r>
              <a:rPr lang="en-US" sz="2400" dirty="0" smtClean="0">
                <a:latin typeface="Times New Roman" panose="02020603050405020304" pitchFamily="18" charset="0"/>
                <a:cs typeface="Times New Roman" panose="02020603050405020304" pitchFamily="18" charset="0"/>
              </a:rPr>
              <a:t>development of </a:t>
            </a:r>
            <a:r>
              <a:rPr lang="en-US" sz="2400" dirty="0">
                <a:latin typeface="Times New Roman" panose="02020603050405020304" pitchFamily="18" charset="0"/>
                <a:cs typeface="Times New Roman" panose="02020603050405020304" pitchFamily="18" charset="0"/>
              </a:rPr>
              <a:t>antibiotic resistance </a:t>
            </a:r>
            <a:r>
              <a:rPr lang="en-US" sz="2400" dirty="0" smtClean="0">
                <a:latin typeface="Times New Roman" panose="02020603050405020304" pitchFamily="18" charset="0"/>
                <a:cs typeface="Times New Roman" panose="02020603050405020304" pitchFamily="18" charset="0"/>
              </a:rPr>
              <a:t>because susceptible </a:t>
            </a:r>
            <a:r>
              <a:rPr lang="en-US" sz="2400" dirty="0">
                <a:latin typeface="Times New Roman" panose="02020603050405020304" pitchFamily="18" charset="0"/>
                <a:cs typeface="Times New Roman" panose="02020603050405020304" pitchFamily="18" charset="0"/>
              </a:rPr>
              <a:t>organisms can still </a:t>
            </a:r>
            <a:r>
              <a:rPr lang="en-US" sz="2400" dirty="0" smtClean="0">
                <a:latin typeface="Times New Roman" panose="02020603050405020304" pitchFamily="18" charset="0"/>
                <a:cs typeface="Times New Roman" panose="02020603050405020304" pitchFamily="18" charset="0"/>
              </a:rPr>
              <a:t>pass on </a:t>
            </a:r>
            <a:r>
              <a:rPr lang="en-US" sz="2400" dirty="0">
                <a:latin typeface="Times New Roman" panose="02020603050405020304" pitchFamily="18" charset="0"/>
                <a:cs typeface="Times New Roman" panose="02020603050405020304" pitchFamily="18" charset="0"/>
              </a:rPr>
              <a:t>their genetic material: </a:t>
            </a:r>
            <a:r>
              <a:rPr lang="en-US" sz="2400" dirty="0" smtClean="0">
                <a:latin typeface="Times New Roman" panose="02020603050405020304" pitchFamily="18" charset="0"/>
                <a:cs typeface="Times New Roman" panose="02020603050405020304" pitchFamily="18" charset="0"/>
              </a:rPr>
              <a:t>resistance is </a:t>
            </a:r>
            <a:r>
              <a:rPr lang="en-US" sz="2400" dirty="0">
                <a:latin typeface="Times New Roman" panose="02020603050405020304" pitchFamily="18" charset="0"/>
                <a:cs typeface="Times New Roman" panose="02020603050405020304" pitchFamily="18" charset="0"/>
              </a:rPr>
              <a:t>not selected for. A study </a:t>
            </a:r>
            <a:r>
              <a:rPr lang="en-US" sz="2400" dirty="0" smtClean="0">
                <a:latin typeface="Times New Roman" panose="02020603050405020304" pitchFamily="18" charset="0"/>
                <a:cs typeface="Times New Roman" panose="02020603050405020304" pitchFamily="18" charset="0"/>
              </a:rPr>
              <a:t>of </a:t>
            </a:r>
            <a:r>
              <a:rPr lang="en-US" sz="2400" dirty="0" err="1" smtClean="0">
                <a:latin typeface="Times New Roman" panose="02020603050405020304" pitchFamily="18" charset="0"/>
                <a:cs typeface="Times New Roman" panose="02020603050405020304" pitchFamily="18" charset="0"/>
              </a:rPr>
              <a:t>antivirulence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drugs has shown </a:t>
            </a:r>
            <a:r>
              <a:rPr lang="en-US" sz="2400" dirty="0" smtClean="0">
                <a:latin typeface="Times New Roman" panose="02020603050405020304" pitchFamily="18" charset="0"/>
                <a:cs typeface="Times New Roman" panose="02020603050405020304" pitchFamily="18" charset="0"/>
              </a:rPr>
              <a:t>that drug-resistant </a:t>
            </a:r>
            <a:r>
              <a:rPr lang="en-US" sz="2400" dirty="0">
                <a:latin typeface="Times New Roman" panose="02020603050405020304" pitchFamily="18" charset="0"/>
                <a:cs typeface="Times New Roman" panose="02020603050405020304" pitchFamily="18" charset="0"/>
              </a:rPr>
              <a:t>bacterial strains </a:t>
            </a:r>
            <a:r>
              <a:rPr lang="en-US" sz="2400" dirty="0" smtClean="0">
                <a:latin typeface="Times New Roman" panose="02020603050405020304" pitchFamily="18" charset="0"/>
                <a:cs typeface="Times New Roman" panose="02020603050405020304" pitchFamily="18" charset="0"/>
              </a:rPr>
              <a:t>will not </a:t>
            </a:r>
            <a:r>
              <a:rPr lang="en-US" sz="2400" dirty="0">
                <a:latin typeface="Times New Roman" panose="02020603050405020304" pitchFamily="18" charset="0"/>
                <a:cs typeface="Times New Roman" panose="02020603050405020304" pitchFamily="18" charset="0"/>
              </a:rPr>
              <a:t>come to dominate </a:t>
            </a:r>
            <a:r>
              <a:rPr lang="en-US" sz="2400" dirty="0" smtClean="0">
                <a:latin typeface="Times New Roman" panose="02020603050405020304" pitchFamily="18" charset="0"/>
                <a:cs typeface="Times New Roman" panose="02020603050405020304" pitchFamily="18" charset="0"/>
              </a:rPr>
              <a:t>susceptible ones</a:t>
            </a:r>
            <a:r>
              <a:rPr lang="en-US" sz="2400" dirty="0">
                <a:latin typeface="Times New Roman" panose="02020603050405020304" pitchFamily="18" charset="0"/>
                <a:cs typeface="Times New Roman" panose="02020603050405020304" pitchFamily="18" charset="0"/>
              </a:rPr>
              <a:t>; this means that the drug </a:t>
            </a:r>
            <a:r>
              <a:rPr lang="en-US" sz="2400" dirty="0" smtClean="0">
                <a:latin typeface="Times New Roman" panose="02020603050405020304" pitchFamily="18" charset="0"/>
                <a:cs typeface="Times New Roman" panose="02020603050405020304" pitchFamily="18" charset="0"/>
              </a:rPr>
              <a:t>can remain effective.</a:t>
            </a:r>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An </a:t>
            </a:r>
            <a:r>
              <a:rPr lang="en-US" sz="2400" dirty="0" err="1">
                <a:latin typeface="Times New Roman" panose="02020603050405020304" pitchFamily="18" charset="0"/>
                <a:cs typeface="Times New Roman" panose="02020603050405020304" pitchFamily="18" charset="0"/>
              </a:rPr>
              <a:t>antivirulence</a:t>
            </a:r>
            <a:r>
              <a:rPr lang="en-US" sz="2400" dirty="0">
                <a:latin typeface="Times New Roman" panose="02020603050405020304" pitchFamily="18" charset="0"/>
                <a:cs typeface="Times New Roman" panose="02020603050405020304" pitchFamily="18" charset="0"/>
              </a:rPr>
              <a:t> drug </a:t>
            </a:r>
            <a:r>
              <a:rPr lang="en-US" sz="2400" dirty="0" smtClean="0">
                <a:latin typeface="Times New Roman" panose="02020603050405020304" pitchFamily="18" charset="0"/>
                <a:cs typeface="Times New Roman" panose="02020603050405020304" pitchFamily="18" charset="0"/>
              </a:rPr>
              <a:t>has recently </a:t>
            </a:r>
            <a:r>
              <a:rPr lang="en-US" sz="2400" dirty="0">
                <a:latin typeface="Times New Roman" panose="02020603050405020304" pitchFamily="18" charset="0"/>
                <a:cs typeface="Times New Roman" panose="02020603050405020304" pitchFamily="18" charset="0"/>
              </a:rPr>
              <a:t>been found to be </a:t>
            </a:r>
            <a:r>
              <a:rPr lang="en-US" sz="2400" dirty="0" smtClean="0">
                <a:latin typeface="Times New Roman" panose="02020603050405020304" pitchFamily="18" charset="0"/>
                <a:cs typeface="Times New Roman" panose="02020603050405020304" pitchFamily="18" charset="0"/>
              </a:rPr>
              <a:t>effective against </a:t>
            </a:r>
            <a:r>
              <a:rPr lang="en-US" sz="2400" dirty="0">
                <a:latin typeface="Times New Roman" panose="02020603050405020304" pitchFamily="18" charset="0"/>
                <a:cs typeface="Times New Roman" panose="02020603050405020304" pitchFamily="18" charset="0"/>
              </a:rPr>
              <a:t>MRSA infections in </a:t>
            </a:r>
            <a:r>
              <a:rPr lang="en-US" sz="2400" dirty="0" smtClean="0">
                <a:latin typeface="Times New Roman" panose="02020603050405020304" pitchFamily="18" charset="0"/>
                <a:cs typeface="Times New Roman" panose="02020603050405020304" pitchFamily="18" charset="0"/>
              </a:rPr>
              <a:t>mice.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MRSA is a dangerous strain </a:t>
            </a:r>
            <a:r>
              <a:rPr lang="en-US" sz="2400" dirty="0" smtClean="0">
                <a:latin typeface="Times New Roman" panose="02020603050405020304" pitchFamily="18" charset="0"/>
                <a:cs typeface="Times New Roman" panose="02020603050405020304" pitchFamily="18" charset="0"/>
              </a:rPr>
              <a:t>that causes </a:t>
            </a:r>
            <a:r>
              <a:rPr lang="en-US" sz="2400" dirty="0">
                <a:latin typeface="Times New Roman" panose="02020603050405020304" pitchFamily="18" charset="0"/>
                <a:cs typeface="Times New Roman" panose="02020603050405020304" pitchFamily="18" charset="0"/>
              </a:rPr>
              <a:t>infections in hospitals, </a:t>
            </a:r>
            <a:r>
              <a:rPr lang="en-US" sz="2400" dirty="0" smtClean="0">
                <a:latin typeface="Times New Roman" panose="02020603050405020304" pitchFamily="18" charset="0"/>
                <a:cs typeface="Times New Roman" panose="02020603050405020304" pitchFamily="18" charset="0"/>
              </a:rPr>
              <a:t>care homes </a:t>
            </a:r>
            <a:r>
              <a:rPr lang="en-US" sz="2400" dirty="0">
                <a:latin typeface="Times New Roman" panose="02020603050405020304" pitchFamily="18" charset="0"/>
                <a:cs typeface="Times New Roman" panose="02020603050405020304" pitchFamily="18" charset="0"/>
              </a:rPr>
              <a:t>and even in gym locker </a:t>
            </a:r>
            <a:r>
              <a:rPr lang="en-US" sz="2400" dirty="0" smtClean="0">
                <a:latin typeface="Times New Roman" panose="02020603050405020304" pitchFamily="18" charset="0"/>
                <a:cs typeface="Times New Roman" panose="02020603050405020304" pitchFamily="18" charset="0"/>
              </a:rPr>
              <a:t>rooms, so </a:t>
            </a:r>
            <a:r>
              <a:rPr lang="en-US" sz="2400" dirty="0">
                <a:latin typeface="Times New Roman" panose="02020603050405020304" pitchFamily="18" charset="0"/>
                <a:cs typeface="Times New Roman" panose="02020603050405020304" pitchFamily="18" charset="0"/>
              </a:rPr>
              <a:t>to find a drug that is </a:t>
            </a:r>
            <a:r>
              <a:rPr lang="en-US" sz="2400" dirty="0" smtClean="0">
                <a:latin typeface="Times New Roman" panose="02020603050405020304" pitchFamily="18" charset="0"/>
                <a:cs typeface="Times New Roman" panose="02020603050405020304" pitchFamily="18" charset="0"/>
              </a:rPr>
              <a:t>effective against </a:t>
            </a:r>
            <a:r>
              <a:rPr lang="en-US" sz="2400" dirty="0">
                <a:latin typeface="Times New Roman" panose="02020603050405020304" pitchFamily="18" charset="0"/>
                <a:cs typeface="Times New Roman" panose="02020603050405020304" pitchFamily="18" charset="0"/>
              </a:rPr>
              <a:t>this bacterium is a </a:t>
            </a:r>
            <a:r>
              <a:rPr lang="en-US" sz="2400" dirty="0" smtClean="0">
                <a:latin typeface="Times New Roman" panose="02020603050405020304" pitchFamily="18" charset="0"/>
                <a:cs typeface="Times New Roman" panose="02020603050405020304" pitchFamily="18" charset="0"/>
              </a:rPr>
              <a:t>positive step </a:t>
            </a:r>
            <a:r>
              <a:rPr lang="en-US" sz="2400" dirty="0">
                <a:latin typeface="Times New Roman" panose="02020603050405020304" pitchFamily="18" charset="0"/>
                <a:cs typeface="Times New Roman" panose="02020603050405020304" pitchFamily="18" charset="0"/>
              </a:rPr>
              <a:t>forward</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5585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6479"/>
            <a:ext cx="12192000" cy="5324535"/>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Bacteriocins</a:t>
            </a:r>
            <a:endParaRPr lang="en-US" sz="2800" dirty="0">
              <a:solidFill>
                <a:srgbClr val="FF0000"/>
              </a:solidFill>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Bacteriocins</a:t>
            </a:r>
            <a:r>
              <a:rPr lang="en-US" sz="2400" dirty="0">
                <a:latin typeface="Times New Roman" panose="02020603050405020304" pitchFamily="18" charset="0"/>
                <a:cs typeface="Times New Roman" panose="02020603050405020304" pitchFamily="18" charset="0"/>
              </a:rPr>
              <a:t> are proteins </a:t>
            </a:r>
            <a:r>
              <a:rPr lang="en-US" sz="2400" dirty="0" smtClean="0">
                <a:latin typeface="Times New Roman" panose="02020603050405020304" pitchFamily="18" charset="0"/>
                <a:cs typeface="Times New Roman" panose="02020603050405020304" pitchFamily="18" charset="0"/>
              </a:rPr>
              <a:t>produced by </a:t>
            </a:r>
            <a:r>
              <a:rPr lang="en-US" sz="2400" dirty="0">
                <a:latin typeface="Times New Roman" panose="02020603050405020304" pitchFamily="18" charset="0"/>
                <a:cs typeface="Times New Roman" panose="02020603050405020304" pitchFamily="18" charset="0"/>
              </a:rPr>
              <a:t>bacteria that are toxic to similar </a:t>
            </a:r>
            <a:r>
              <a:rPr lang="en-US" sz="2400" dirty="0" smtClean="0">
                <a:latin typeface="Times New Roman" panose="02020603050405020304" pitchFamily="18" charset="0"/>
                <a:cs typeface="Times New Roman" panose="02020603050405020304" pitchFamily="18" charset="0"/>
              </a:rPr>
              <a:t>or closely </a:t>
            </a:r>
            <a:r>
              <a:rPr lang="en-US" sz="2400" dirty="0">
                <a:latin typeface="Times New Roman" panose="02020603050405020304" pitchFamily="18" charset="0"/>
                <a:cs typeface="Times New Roman" panose="02020603050405020304" pitchFamily="18" charset="0"/>
              </a:rPr>
              <a:t>related bacteria. Essentially,</a:t>
            </a:r>
          </a:p>
          <a:p>
            <a:r>
              <a:rPr lang="en-US" sz="2400" dirty="0">
                <a:latin typeface="Times New Roman" panose="02020603050405020304" pitchFamily="18" charset="0"/>
                <a:cs typeface="Times New Roman" panose="02020603050405020304" pitchFamily="18" charset="0"/>
              </a:rPr>
              <a:t>they are narrow-spectrum </a:t>
            </a:r>
            <a:r>
              <a:rPr lang="en-US" sz="2400" dirty="0" smtClean="0">
                <a:latin typeface="Times New Roman" panose="02020603050405020304" pitchFamily="18" charset="0"/>
                <a:cs typeface="Times New Roman" panose="02020603050405020304" pitchFamily="18" charset="0"/>
              </a:rPr>
              <a:t>antibiotics that </a:t>
            </a:r>
            <a:r>
              <a:rPr lang="en-US" sz="2400" dirty="0">
                <a:latin typeface="Times New Roman" panose="02020603050405020304" pitchFamily="18" charset="0"/>
                <a:cs typeface="Times New Roman" panose="02020603050405020304" pitchFamily="18" charset="0"/>
              </a:rPr>
              <a:t>bacteria produce to </a:t>
            </a:r>
            <a:r>
              <a:rPr lang="en-US" sz="2400" dirty="0" smtClean="0">
                <a:latin typeface="Times New Roman" panose="02020603050405020304" pitchFamily="18" charset="0"/>
                <a:cs typeface="Times New Roman" panose="02020603050405020304" pitchFamily="18" charset="0"/>
              </a:rPr>
              <a:t>eliminate competitors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Bacteriocins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that </a:t>
            </a:r>
            <a:r>
              <a:rPr lang="en-US" sz="2400" dirty="0" smtClean="0">
                <a:latin typeface="Times New Roman" panose="02020603050405020304" pitchFamily="18" charset="0"/>
                <a:cs typeface="Times New Roman" panose="02020603050405020304" pitchFamily="18" charset="0"/>
              </a:rPr>
              <a:t>attack pathogens </a:t>
            </a:r>
            <a:r>
              <a:rPr lang="en-US" sz="2400" dirty="0">
                <a:latin typeface="Times New Roman" panose="02020603050405020304" pitchFamily="18" charset="0"/>
                <a:cs typeface="Times New Roman" panose="02020603050405020304" pitchFamily="18" charset="0"/>
              </a:rPr>
              <a:t>and are produced </a:t>
            </a:r>
            <a:r>
              <a:rPr lang="en-US" sz="2400" dirty="0" smtClean="0">
                <a:latin typeface="Times New Roman" panose="02020603050405020304" pitchFamily="18" charset="0"/>
                <a:cs typeface="Times New Roman" panose="02020603050405020304" pitchFamily="18" charset="0"/>
              </a:rPr>
              <a:t>by bacteria </a:t>
            </a:r>
            <a:r>
              <a:rPr lang="en-US" sz="2400" dirty="0">
                <a:latin typeface="Times New Roman" panose="02020603050405020304" pitchFamily="18" charset="0"/>
                <a:cs typeface="Times New Roman" panose="02020603050405020304" pitchFamily="18" charset="0"/>
              </a:rPr>
              <a:t>that are harmless to </a:t>
            </a:r>
            <a:r>
              <a:rPr lang="en-US" sz="2400" dirty="0" smtClean="0">
                <a:latin typeface="Times New Roman" panose="02020603050405020304" pitchFamily="18" charset="0"/>
                <a:cs typeface="Times New Roman" panose="02020603050405020304" pitchFamily="18" charset="0"/>
              </a:rPr>
              <a:t>us would </a:t>
            </a:r>
            <a:r>
              <a:rPr lang="en-US" sz="2400" dirty="0">
                <a:latin typeface="Times New Roman" panose="02020603050405020304" pitchFamily="18" charset="0"/>
                <a:cs typeface="Times New Roman" panose="02020603050405020304" pitchFamily="18" charset="0"/>
              </a:rPr>
              <a:t>make ideal antibiotics.</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number of </a:t>
            </a:r>
            <a:r>
              <a:rPr lang="en-US" sz="2400" dirty="0" err="1" smtClean="0">
                <a:latin typeface="Times New Roman" panose="02020603050405020304" pitchFamily="18" charset="0"/>
                <a:cs typeface="Times New Roman" panose="02020603050405020304" pitchFamily="18" charset="0"/>
              </a:rPr>
              <a:t>bacteriocins</a:t>
            </a:r>
            <a:r>
              <a:rPr lang="en-US" sz="2400" dirty="0" smtClean="0">
                <a:latin typeface="Times New Roman" panose="02020603050405020304" pitchFamily="18" charset="0"/>
                <a:cs typeface="Times New Roman" panose="02020603050405020304" pitchFamily="18" charset="0"/>
              </a:rPr>
              <a:t> are </a:t>
            </a:r>
            <a:r>
              <a:rPr lang="en-US" sz="2400" dirty="0">
                <a:latin typeface="Times New Roman" panose="02020603050405020304" pitchFamily="18" charset="0"/>
                <a:cs typeface="Times New Roman" panose="02020603050405020304" pitchFamily="18" charset="0"/>
              </a:rPr>
              <a:t>now being studied for </a:t>
            </a:r>
            <a:r>
              <a:rPr lang="en-US" sz="2400" dirty="0" smtClean="0">
                <a:latin typeface="Times New Roman" panose="02020603050405020304" pitchFamily="18" charset="0"/>
                <a:cs typeface="Times New Roman" panose="02020603050405020304" pitchFamily="18" charset="0"/>
              </a:rPr>
              <a:t>potential use </a:t>
            </a:r>
            <a:r>
              <a:rPr lang="en-US" sz="2400" dirty="0">
                <a:latin typeface="Times New Roman" panose="02020603050405020304" pitchFamily="18" charset="0"/>
                <a:cs typeface="Times New Roman" panose="02020603050405020304" pitchFamily="18" charset="0"/>
              </a:rPr>
              <a:t>as antibacterial medication.</a:t>
            </a:r>
          </a:p>
          <a:p>
            <a:r>
              <a:rPr lang="en-US" sz="2400" dirty="0">
                <a:latin typeface="Times New Roman" panose="02020603050405020304" pitchFamily="18" charset="0"/>
                <a:cs typeface="Times New Roman" panose="02020603050405020304" pitchFamily="18" charset="0"/>
              </a:rPr>
              <a:t>They are also increasingly used </a:t>
            </a:r>
            <a:r>
              <a:rPr lang="en-US" sz="2400" dirty="0" smtClean="0">
                <a:latin typeface="Times New Roman" panose="02020603050405020304" pitchFamily="18" charset="0"/>
                <a:cs typeface="Times New Roman" panose="02020603050405020304" pitchFamily="18" charset="0"/>
              </a:rPr>
              <a:t>to</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prevent </a:t>
            </a:r>
            <a:r>
              <a:rPr lang="en-US" sz="2400" dirty="0">
                <a:latin typeface="Times New Roman" panose="02020603050405020304" pitchFamily="18" charset="0"/>
                <a:cs typeface="Times New Roman" panose="02020603050405020304" pitchFamily="18" charset="0"/>
              </a:rPr>
              <a:t>the growth of </a:t>
            </a:r>
            <a:r>
              <a:rPr lang="en-US" sz="2400" dirty="0" smtClean="0">
                <a:latin typeface="Times New Roman" panose="02020603050405020304" pitchFamily="18" charset="0"/>
                <a:cs typeface="Times New Roman" panose="02020603050405020304" pitchFamily="18" charset="0"/>
              </a:rPr>
              <a:t>dangerous bacteria </a:t>
            </a:r>
            <a:r>
              <a:rPr lang="en-US" sz="2400" dirty="0">
                <a:latin typeface="Times New Roman" panose="02020603050405020304" pitchFamily="18" charset="0"/>
                <a:cs typeface="Times New Roman" panose="02020603050405020304" pitchFamily="18" charset="0"/>
              </a:rPr>
              <a:t>in </a:t>
            </a:r>
            <a:r>
              <a:rPr lang="en-US" sz="2400" dirty="0" smtClean="0">
                <a:latin typeface="Times New Roman" panose="02020603050405020304" pitchFamily="18" charset="0"/>
                <a:cs typeface="Times New Roman" panose="02020603050405020304" pitchFamily="18" charset="0"/>
              </a:rPr>
              <a:t>food.</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extending </a:t>
            </a:r>
            <a:r>
              <a:rPr lang="en-US" sz="2400" dirty="0">
                <a:latin typeface="Times New Roman" panose="02020603050405020304" pitchFamily="18" charset="0"/>
                <a:cs typeface="Times New Roman" panose="02020603050405020304" pitchFamily="18" charset="0"/>
              </a:rPr>
              <a:t>shelf </a:t>
            </a:r>
            <a:r>
              <a:rPr lang="en-US" sz="2400" dirty="0" smtClean="0">
                <a:latin typeface="Times New Roman" panose="02020603050405020304" pitchFamily="18" charset="0"/>
                <a:cs typeface="Times New Roman" panose="02020603050405020304" pitchFamily="18" charset="0"/>
              </a:rPr>
              <a:t>life. </a:t>
            </a:r>
          </a:p>
          <a:p>
            <a:pPr marL="342900" indent="-34290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delaying </a:t>
            </a:r>
            <a:r>
              <a:rPr lang="en-US" sz="2400" dirty="0">
                <a:latin typeface="Times New Roman" panose="02020603050405020304" pitchFamily="18" charset="0"/>
                <a:cs typeface="Times New Roman" panose="02020603050405020304" pitchFamily="18" charset="0"/>
              </a:rPr>
              <a:t>food </a:t>
            </a:r>
            <a:r>
              <a:rPr lang="en-US" sz="2400" dirty="0" smtClean="0">
                <a:latin typeface="Times New Roman" panose="02020603050405020304" pitchFamily="18" charset="0"/>
                <a:cs typeface="Times New Roman" panose="02020603050405020304" pitchFamily="18" charset="0"/>
              </a:rPr>
              <a:t>spoilage.</a:t>
            </a:r>
            <a:r>
              <a:rPr lang="en-US" sz="2400" dirty="0" smtClean="0">
                <a:solidFill>
                  <a:srgbClr val="FF0000"/>
                </a:solidFill>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One example </a:t>
            </a:r>
            <a:r>
              <a:rPr lang="en-US" sz="2400" dirty="0">
                <a:latin typeface="Times New Roman" panose="02020603050405020304" pitchFamily="18" charset="0"/>
                <a:cs typeface="Times New Roman" panose="02020603050405020304" pitchFamily="18" charset="0"/>
              </a:rPr>
              <a:t>is </a:t>
            </a:r>
            <a:r>
              <a:rPr lang="en-US" sz="2400" dirty="0" err="1">
                <a:latin typeface="Times New Roman" panose="02020603050405020304" pitchFamily="18" charset="0"/>
                <a:cs typeface="Times New Roman" panose="02020603050405020304" pitchFamily="18" charset="0"/>
              </a:rPr>
              <a:t>nisin</a:t>
            </a:r>
            <a:r>
              <a:rPr lang="en-US" sz="2400" dirty="0">
                <a:latin typeface="Times New Roman" panose="02020603050405020304" pitchFamily="18" charset="0"/>
                <a:cs typeface="Times New Roman" panose="02020603050405020304" pitchFamily="18" charset="0"/>
              </a:rPr>
              <a:t>, which is </a:t>
            </a:r>
            <a:r>
              <a:rPr lang="en-US" sz="2400" dirty="0" smtClean="0">
                <a:latin typeface="Times New Roman" panose="02020603050405020304" pitchFamily="18" charset="0"/>
                <a:cs typeface="Times New Roman" panose="02020603050405020304" pitchFamily="18" charset="0"/>
              </a:rPr>
              <a:t>approved and </a:t>
            </a:r>
            <a:r>
              <a:rPr lang="en-US" sz="2400" dirty="0">
                <a:latin typeface="Times New Roman" panose="02020603050405020304" pitchFamily="18" charset="0"/>
                <a:cs typeface="Times New Roman" panose="02020603050405020304" pitchFamily="18" charset="0"/>
              </a:rPr>
              <a:t>used in food production and </a:t>
            </a:r>
            <a:r>
              <a:rPr lang="en-US" sz="2400" dirty="0" smtClean="0">
                <a:latin typeface="Times New Roman" panose="02020603050405020304" pitchFamily="18" charset="0"/>
                <a:cs typeface="Times New Roman" panose="02020603050405020304" pitchFamily="18" charset="0"/>
              </a:rPr>
              <a:t>is  known </a:t>
            </a:r>
            <a:r>
              <a:rPr lang="en-US" sz="2400" dirty="0">
                <a:latin typeface="Times New Roman" panose="02020603050405020304" pitchFamily="18" charset="0"/>
                <a:cs typeface="Times New Roman" panose="02020603050405020304" pitchFamily="18" charset="0"/>
              </a:rPr>
              <a:t>as E2</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907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4030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discovery of antibiotics transformed our world by making previously incurable illnesses treatable and allowing medical procedures like operations and chemotherapy to be performed </a:t>
            </a:r>
            <a:r>
              <a:rPr lang="en-US" sz="2400" dirty="0" smtClean="0">
                <a:latin typeface="Times New Roman" panose="02020603050405020304" pitchFamily="18" charset="0"/>
                <a:cs typeface="Times New Roman" panose="02020603050405020304" pitchFamily="18" charset="0"/>
              </a:rPr>
              <a:t>safely</a:t>
            </a:r>
          </a:p>
          <a:p>
            <a:r>
              <a:rPr lang="en-US" sz="2400" dirty="0" smtClean="0">
                <a:latin typeface="Times New Roman" panose="02020603050405020304" pitchFamily="18" charset="0"/>
                <a:cs typeface="Times New Roman" panose="02020603050405020304" pitchFamily="18" charset="0"/>
              </a:rPr>
              <a:t>Antibiotic </a:t>
            </a:r>
            <a:r>
              <a:rPr lang="en-US" sz="2400" dirty="0">
                <a:latin typeface="Times New Roman" panose="02020603050405020304" pitchFamily="18" charset="0"/>
                <a:cs typeface="Times New Roman" panose="02020603050405020304" pitchFamily="18" charset="0"/>
              </a:rPr>
              <a:t>resistance occurs when bacteria change in response to medicines and develop the ability to defeat drugs. While antibiotic resistance occurs naturally, the </a:t>
            </a:r>
            <a:r>
              <a:rPr lang="en-US" sz="2400" dirty="0">
                <a:solidFill>
                  <a:srgbClr val="FF0000"/>
                </a:solidFill>
                <a:latin typeface="Times New Roman" panose="02020603050405020304" pitchFamily="18" charset="0"/>
                <a:cs typeface="Times New Roman" panose="02020603050405020304" pitchFamily="18" charset="0"/>
              </a:rPr>
              <a:t>overuse</a:t>
            </a:r>
            <a:r>
              <a:rPr lang="en-US" sz="2400" dirty="0">
                <a:latin typeface="Times New Roman" panose="02020603050405020304" pitchFamily="18" charset="0"/>
                <a:cs typeface="Times New Roman" panose="02020603050405020304" pitchFamily="18" charset="0"/>
              </a:rPr>
              <a:t> and </a:t>
            </a:r>
            <a:r>
              <a:rPr lang="en-US" sz="2400" dirty="0">
                <a:solidFill>
                  <a:srgbClr val="FF0000"/>
                </a:solidFill>
                <a:latin typeface="Times New Roman" panose="02020603050405020304" pitchFamily="18" charset="0"/>
                <a:cs typeface="Times New Roman" panose="02020603050405020304" pitchFamily="18" charset="0"/>
              </a:rPr>
              <a:t>misuse</a:t>
            </a:r>
            <a:r>
              <a:rPr lang="en-US" sz="2400" dirty="0">
                <a:latin typeface="Times New Roman" panose="02020603050405020304" pitchFamily="18" charset="0"/>
                <a:cs typeface="Times New Roman" panose="02020603050405020304" pitchFamily="18" charset="0"/>
              </a:rPr>
              <a:t> of antibiotics has accelerated the process.</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Antibiotic </a:t>
            </a:r>
            <a:r>
              <a:rPr lang="en-US" sz="2400" dirty="0">
                <a:latin typeface="Times New Roman" panose="02020603050405020304" pitchFamily="18" charset="0"/>
                <a:cs typeface="Times New Roman" panose="02020603050405020304" pitchFamily="18" charset="0"/>
              </a:rPr>
              <a:t>resistance is one of the biggest public health challenges of our time. Each year in the U.S., at least 2.8 million people get an antibiotic-resistant infection, and more than 35,000 people die</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Fighting </a:t>
            </a:r>
            <a:r>
              <a:rPr lang="en-US" sz="2400" dirty="0">
                <a:latin typeface="Times New Roman" panose="02020603050405020304" pitchFamily="18" charset="0"/>
                <a:cs typeface="Times New Roman" panose="02020603050405020304" pitchFamily="18" charset="0"/>
              </a:rPr>
              <a:t>this threat is a public health priority that requires a collaborative global approach across sectors. CDC is working to combat this threat</a:t>
            </a:r>
            <a:r>
              <a:rPr lang="en-US" sz="2400" dirty="0" smtClean="0">
                <a:latin typeface="Times New Roman" panose="02020603050405020304" pitchFamily="18" charset="0"/>
                <a:cs typeface="Times New Roman" panose="02020603050405020304" pitchFamily="18" charset="0"/>
              </a:rPr>
              <a:t>.</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Humans use an estimated 34.8 billion antibiotic doses each year, with global consumption increasing 65% between 2000 and 2015. In the United Kingdom, 1 in 5 antibiotics are prescribed unnecessarily. In the United States, this number rises to 1 in 3. Meanwhile, 17% of the substandard or falsified medicines reported to the World Health Organization are antibiotics, which has further contributed to drug resistance </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104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86011" y="5974087"/>
            <a:ext cx="2657907" cy="369332"/>
          </a:xfrm>
          <a:prstGeom prst="rect">
            <a:avLst/>
          </a:prstGeom>
        </p:spPr>
        <p:txBody>
          <a:bodyPr wrap="none">
            <a:spAutoFit/>
          </a:bodyPr>
          <a:lstStyle/>
          <a:p>
            <a:r>
              <a:rPr lang="en-US" dirty="0"/>
              <a:t>Dr. Aseel MH Abd-Alrada</a:t>
            </a:r>
            <a:endParaRPr lang="ar-SA"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374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608" y="220555"/>
            <a:ext cx="8873544" cy="378565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 Antibiotics are medicines for bacterial infections</a:t>
            </a:r>
          </a:p>
          <a:p>
            <a:r>
              <a:rPr lang="en-US" sz="2400" dirty="0">
                <a:latin typeface="Times New Roman" panose="02020603050405020304" pitchFamily="18" charset="0"/>
                <a:cs typeface="Times New Roman" panose="02020603050405020304" pitchFamily="18" charset="0"/>
              </a:rPr>
              <a:t>• Examples of antibiotics:</a:t>
            </a:r>
          </a:p>
          <a:p>
            <a:r>
              <a:rPr lang="en-US" sz="2400" dirty="0">
                <a:latin typeface="Times New Roman" panose="02020603050405020304" pitchFamily="18" charset="0"/>
                <a:cs typeface="Times New Roman" panose="02020603050405020304" pitchFamily="18" charset="0"/>
              </a:rPr>
              <a:t>– Penicillin and Ciprofloxacin</a:t>
            </a:r>
          </a:p>
          <a:p>
            <a:r>
              <a:rPr lang="en-US" sz="2400" dirty="0">
                <a:latin typeface="Times New Roman" panose="02020603050405020304" pitchFamily="18" charset="0"/>
                <a:cs typeface="Times New Roman" panose="02020603050405020304" pitchFamily="18" charset="0"/>
              </a:rPr>
              <a:t>• Penicillin was discovered by Alexander Fleming in 1928</a:t>
            </a:r>
          </a:p>
          <a:p>
            <a:r>
              <a:rPr lang="en-US" sz="2400" dirty="0">
                <a:latin typeface="Times New Roman" panose="02020603050405020304" pitchFamily="18" charset="0"/>
                <a:cs typeface="Times New Roman" panose="02020603050405020304" pitchFamily="18" charset="0"/>
              </a:rPr>
              <a:t>– Introduced as medicine in the 1940’s</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Antibiotics can have “broad” or “narrow” spectrum</a:t>
            </a: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Broad spectrum</a:t>
            </a:r>
            <a:r>
              <a:rPr lang="en-US" sz="2400" dirty="0">
                <a:latin typeface="Times New Roman" panose="02020603050405020304" pitchFamily="18" charset="0"/>
                <a:cs typeface="Times New Roman" panose="02020603050405020304" pitchFamily="18" charset="0"/>
              </a:rPr>
              <a:t>: Active against many different types of bacteria</a:t>
            </a:r>
          </a:p>
          <a:p>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Narrow spectrum</a:t>
            </a:r>
            <a:r>
              <a:rPr lang="en-US" sz="2400" dirty="0">
                <a:latin typeface="Times New Roman" panose="02020603050405020304" pitchFamily="18" charset="0"/>
                <a:cs typeface="Times New Roman" panose="02020603050405020304" pitchFamily="18" charset="0"/>
              </a:rPr>
              <a:t>: Active against one or a few types of </a:t>
            </a:r>
            <a:r>
              <a:rPr lang="en-US" sz="2400" dirty="0" smtClean="0">
                <a:latin typeface="Times New Roman" panose="02020603050405020304" pitchFamily="18" charset="0"/>
                <a:cs typeface="Times New Roman" panose="02020603050405020304" pitchFamily="18" charset="0"/>
              </a:rPr>
              <a:t>bacteria</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Antibiotics can </a:t>
            </a:r>
            <a:r>
              <a:rPr lang="en-US" sz="2400" dirty="0" smtClean="0">
                <a:latin typeface="Times New Roman" panose="02020603050405020304" pitchFamily="18" charset="0"/>
                <a:cs typeface="Times New Roman" panose="02020603050405020304" pitchFamily="18" charset="0"/>
              </a:rPr>
              <a:t>have A bacteriostatic or A bactericidal </a:t>
            </a:r>
            <a:r>
              <a:rPr lang="en-US" sz="2400" dirty="0">
                <a:latin typeface="Times New Roman" panose="02020603050405020304" pitchFamily="18" charset="0"/>
                <a:cs typeface="Times New Roman" panose="02020603050405020304" pitchFamily="18" charset="0"/>
              </a:rPr>
              <a:t>Activity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6207"/>
            <a:ext cx="8950817" cy="2851793"/>
          </a:xfrm>
          <a:prstGeom prst="rect">
            <a:avLst/>
          </a:prstGeom>
        </p:spPr>
      </p:pic>
    </p:spTree>
    <p:extLst>
      <p:ext uri="{BB962C8B-B14F-4D97-AF65-F5344CB8AC3E}">
        <p14:creationId xmlns:p14="http://schemas.microsoft.com/office/powerpoint/2010/main" val="344018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93262" cy="35545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48506"/>
            <a:ext cx="12093262" cy="3509493"/>
          </a:xfrm>
          <a:prstGeom prst="rect">
            <a:avLst/>
          </a:prstGeom>
        </p:spPr>
      </p:pic>
    </p:spTree>
    <p:extLst>
      <p:ext uri="{BB962C8B-B14F-4D97-AF65-F5344CB8AC3E}">
        <p14:creationId xmlns:p14="http://schemas.microsoft.com/office/powerpoint/2010/main" val="4092889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546" y="391355"/>
            <a:ext cx="11307651" cy="369332"/>
          </a:xfrm>
          <a:prstGeom prst="rect">
            <a:avLst/>
          </a:prstGeom>
        </p:spPr>
        <p:txBody>
          <a:bodyPr wrap="square">
            <a:spAutoFit/>
          </a:bodyPr>
          <a:lstStyle/>
          <a:p>
            <a:r>
              <a:rPr lang="en-US" dirty="0"/>
              <a:t> </a:t>
            </a:r>
            <a:endParaRPr lang="ar-SA" dirty="0"/>
          </a:p>
        </p:txBody>
      </p:sp>
      <p:sp>
        <p:nvSpPr>
          <p:cNvPr id="3" name="Rectangle 2"/>
          <p:cNvSpPr/>
          <p:nvPr/>
        </p:nvSpPr>
        <p:spPr>
          <a:xfrm>
            <a:off x="257578" y="391355"/>
            <a:ext cx="12041746" cy="3416320"/>
          </a:xfrm>
          <a:prstGeom prst="rect">
            <a:avLst/>
          </a:prstGeom>
        </p:spPr>
        <p:txBody>
          <a:bodyPr wrap="square">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A </a:t>
            </a:r>
            <a:r>
              <a:rPr lang="en-US" sz="2400" dirty="0">
                <a:solidFill>
                  <a:srgbClr val="FF0000"/>
                </a:solidFill>
                <a:latin typeface="Times New Roman" panose="02020603050405020304" pitchFamily="18" charset="0"/>
                <a:cs typeface="Times New Roman" panose="02020603050405020304" pitchFamily="18" charset="0"/>
              </a:rPr>
              <a:t>bacteriostatic </a:t>
            </a:r>
            <a:r>
              <a:rPr lang="en-US" sz="2400" dirty="0">
                <a:latin typeface="Times New Roman" panose="02020603050405020304" pitchFamily="18" charset="0"/>
                <a:cs typeface="Times New Roman" panose="02020603050405020304" pitchFamily="18" charset="0"/>
              </a:rPr>
              <a:t>agent or</a:t>
            </a:r>
            <a:r>
              <a:rPr lang="en-US" sz="2400" dirty="0">
                <a:solidFill>
                  <a:srgbClr val="FF0000"/>
                </a:solidFill>
                <a:latin typeface="Times New Roman" panose="02020603050405020304" pitchFamily="18" charset="0"/>
                <a:cs typeface="Times New Roman" panose="02020603050405020304" pitchFamily="18" charset="0"/>
              </a:rPr>
              <a:t> bacteriostat</a:t>
            </a:r>
            <a:r>
              <a:rPr lang="en-US" sz="2400" dirty="0">
                <a:latin typeface="Times New Roman" panose="02020603050405020304" pitchFamily="18" charset="0"/>
                <a:cs typeface="Times New Roman" panose="02020603050405020304" pitchFamily="18" charset="0"/>
              </a:rPr>
              <a:t>, abbreviated </a:t>
            </a:r>
            <a:r>
              <a:rPr lang="en-US" sz="2400" dirty="0" err="1">
                <a:solidFill>
                  <a:srgbClr val="FF0000"/>
                </a:solidFill>
                <a:latin typeface="Times New Roman" panose="02020603050405020304" pitchFamily="18" charset="0"/>
                <a:cs typeface="Times New Roman" panose="02020603050405020304" pitchFamily="18" charset="0"/>
              </a:rPr>
              <a:t>Bstatic</a:t>
            </a:r>
            <a:r>
              <a:rPr lang="en-US" sz="2400" dirty="0">
                <a:latin typeface="Times New Roman" panose="02020603050405020304" pitchFamily="18" charset="0"/>
                <a:cs typeface="Times New Roman" panose="02020603050405020304" pitchFamily="18" charset="0"/>
              </a:rPr>
              <a:t>, is a biological or chemical agent that stops bacteria from reproducing, while not necessarily killing them otherwise. Depending on their application, bacteriostatic antibiotics, disinfectants, antiseptics and preservatives can be distinguished. When bacteriostatic antimicrobials are used, the duration of therapy must be sufficient to allow host defense mechanisms to eradicate the bacteria. Upon removal of the bacteriostat, the bacteria usually start to grow again. This is in contrast to bactericides, which kill </a:t>
            </a:r>
            <a:r>
              <a:rPr lang="en-US" sz="2400" dirty="0" smtClean="0">
                <a:latin typeface="Times New Roman" panose="02020603050405020304" pitchFamily="18" charset="0"/>
                <a:cs typeface="Times New Roman" panose="02020603050405020304" pitchFamily="18" charset="0"/>
              </a:rPr>
              <a:t>bacteria.</a:t>
            </a:r>
          </a:p>
          <a:p>
            <a:r>
              <a:rPr lang="en-US" sz="2400" dirty="0">
                <a:solidFill>
                  <a:srgbClr val="FF0000"/>
                </a:solidFill>
                <a:latin typeface="Times New Roman" panose="02020603050405020304" pitchFamily="18" charset="0"/>
                <a:cs typeface="Times New Roman" panose="02020603050405020304" pitchFamily="18" charset="0"/>
              </a:rPr>
              <a:t>A bactericide </a:t>
            </a:r>
            <a:r>
              <a:rPr lang="en-US" sz="2400" dirty="0">
                <a:latin typeface="Times New Roman" panose="02020603050405020304" pitchFamily="18" charset="0"/>
                <a:cs typeface="Times New Roman" panose="02020603050405020304" pitchFamily="18" charset="0"/>
              </a:rPr>
              <a:t>or </a:t>
            </a:r>
            <a:r>
              <a:rPr lang="en-US" sz="2400" dirty="0" err="1">
                <a:solidFill>
                  <a:srgbClr val="FF0000"/>
                </a:solidFill>
                <a:latin typeface="Times New Roman" panose="02020603050405020304" pitchFamily="18" charset="0"/>
                <a:cs typeface="Times New Roman" panose="02020603050405020304" pitchFamily="18" charset="0"/>
              </a:rPr>
              <a:t>bacteriocide</a:t>
            </a:r>
            <a:r>
              <a:rPr lang="en-US" sz="2400" dirty="0">
                <a:latin typeface="Times New Roman" panose="02020603050405020304" pitchFamily="18" charset="0"/>
                <a:cs typeface="Times New Roman" panose="02020603050405020304" pitchFamily="18" charset="0"/>
              </a:rPr>
              <a:t>, sometimes abbreviated </a:t>
            </a:r>
            <a:r>
              <a:rPr lang="en-US" sz="2400" dirty="0" err="1">
                <a:solidFill>
                  <a:srgbClr val="FF0000"/>
                </a:solidFill>
                <a:latin typeface="Times New Roman" panose="02020603050405020304" pitchFamily="18" charset="0"/>
                <a:cs typeface="Times New Roman" panose="02020603050405020304" pitchFamily="18" charset="0"/>
              </a:rPr>
              <a:t>Bcidal</a:t>
            </a:r>
            <a:r>
              <a:rPr lang="en-US" sz="2400" dirty="0">
                <a:latin typeface="Times New Roman" panose="02020603050405020304" pitchFamily="18" charset="0"/>
                <a:cs typeface="Times New Roman" panose="02020603050405020304" pitchFamily="18" charset="0"/>
              </a:rPr>
              <a:t>, is a substance which kills bacteria. Bactericides are disinfectants, antiseptics, or antibiotics</a:t>
            </a:r>
            <a:endParaRPr lang="ar-SA"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59" y="3807675"/>
            <a:ext cx="8023537" cy="2953733"/>
          </a:xfrm>
          <a:prstGeom prst="rect">
            <a:avLst/>
          </a:prstGeom>
        </p:spPr>
      </p:pic>
    </p:spTree>
    <p:extLst>
      <p:ext uri="{BB962C8B-B14F-4D97-AF65-F5344CB8AC3E}">
        <p14:creationId xmlns:p14="http://schemas.microsoft.com/office/powerpoint/2010/main" val="897848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304" y="272070"/>
            <a:ext cx="11307651" cy="526297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Antibiotics are effective against bacteria</a:t>
            </a:r>
          </a:p>
          <a:p>
            <a:r>
              <a:rPr lang="en-US" sz="2400" dirty="0">
                <a:latin typeface="Times New Roman" panose="02020603050405020304" pitchFamily="18" charset="0"/>
                <a:cs typeface="Times New Roman" panose="02020603050405020304" pitchFamily="18" charset="0"/>
              </a:rPr>
              <a:t>– However, antibiotics have only marginal effect </a:t>
            </a:r>
            <a:r>
              <a:rPr lang="en-US" sz="2400" dirty="0" smtClean="0">
                <a:latin typeface="Times New Roman" panose="02020603050405020304" pitchFamily="18" charset="0"/>
                <a:cs typeface="Times New Roman" panose="02020603050405020304" pitchFamily="18" charset="0"/>
              </a:rPr>
              <a:t>against some </a:t>
            </a:r>
            <a:r>
              <a:rPr lang="en-US" sz="2400" dirty="0">
                <a:latin typeface="Times New Roman" panose="02020603050405020304" pitchFamily="18" charset="0"/>
                <a:cs typeface="Times New Roman" panose="02020603050405020304" pitchFamily="18" charset="0"/>
              </a:rPr>
              <a:t>bacterial infections such as uncomplicated </a:t>
            </a:r>
            <a:r>
              <a:rPr lang="en-US" sz="2400" dirty="0" smtClean="0">
                <a:latin typeface="Times New Roman" panose="02020603050405020304" pitchFamily="18" charset="0"/>
                <a:cs typeface="Times New Roman" panose="02020603050405020304" pitchFamily="18" charset="0"/>
              </a:rPr>
              <a:t>sinus infections </a:t>
            </a:r>
            <a:r>
              <a:rPr lang="en-US" sz="2400" dirty="0">
                <a:latin typeface="Times New Roman" panose="02020603050405020304" pitchFamily="18" charset="0"/>
                <a:cs typeface="Times New Roman" panose="02020603050405020304" pitchFamily="18" charset="0"/>
              </a:rPr>
              <a:t>and ear infections (bacterial otitis)</a:t>
            </a:r>
          </a:p>
          <a:p>
            <a:r>
              <a:rPr lang="en-US" sz="2400" dirty="0">
                <a:latin typeface="Times New Roman" panose="02020603050405020304" pitchFamily="18" charset="0"/>
                <a:cs typeface="Times New Roman" panose="02020603050405020304" pitchFamily="18" charset="0"/>
              </a:rPr>
              <a:t>– The body’s immune system can normally take care </a:t>
            </a:r>
            <a:r>
              <a:rPr lang="en-US" sz="2400" dirty="0" smtClean="0">
                <a:latin typeface="Times New Roman" panose="02020603050405020304" pitchFamily="18" charset="0"/>
                <a:cs typeface="Times New Roman" panose="02020603050405020304" pitchFamily="18" charset="0"/>
              </a:rPr>
              <a:t>of these </a:t>
            </a:r>
            <a:r>
              <a:rPr lang="en-US" sz="2400" dirty="0">
                <a:latin typeface="Times New Roman" panose="02020603050405020304" pitchFamily="18" charset="0"/>
                <a:cs typeface="Times New Roman" panose="02020603050405020304" pitchFamily="18" charset="0"/>
              </a:rPr>
              <a:t>infections without antibiotics</a:t>
            </a:r>
          </a:p>
          <a:p>
            <a:r>
              <a:rPr lang="en-US" sz="2400" dirty="0">
                <a:latin typeface="Times New Roman" panose="02020603050405020304" pitchFamily="18" charset="0"/>
                <a:cs typeface="Times New Roman" panose="02020603050405020304" pitchFamily="18" charset="0"/>
              </a:rPr>
              <a:t>• But for some bacterial infections antibiotics </a:t>
            </a:r>
            <a:r>
              <a:rPr lang="en-US" sz="2400" dirty="0" smtClean="0">
                <a:latin typeface="Times New Roman" panose="02020603050405020304" pitchFamily="18" charset="0"/>
                <a:cs typeface="Times New Roman" panose="02020603050405020304" pitchFamily="18" charset="0"/>
              </a:rPr>
              <a:t>are life-saving </a:t>
            </a:r>
            <a:r>
              <a:rPr lang="en-US" sz="2400" dirty="0">
                <a:latin typeface="Times New Roman" panose="02020603050405020304" pitchFamily="18" charset="0"/>
                <a:cs typeface="Times New Roman" panose="02020603050405020304" pitchFamily="18" charset="0"/>
              </a:rPr>
              <a:t>medicines!</a:t>
            </a:r>
          </a:p>
          <a:p>
            <a:r>
              <a:rPr lang="en-US" sz="2400" dirty="0">
                <a:latin typeface="Times New Roman" panose="02020603050405020304" pitchFamily="18" charset="0"/>
                <a:cs typeface="Times New Roman" panose="02020603050405020304" pitchFamily="18" charset="0"/>
              </a:rPr>
              <a:t>– For example for blood stream infections (sepsis) </a:t>
            </a:r>
            <a:r>
              <a:rPr lang="en-US" sz="2400" dirty="0" smtClean="0">
                <a:latin typeface="Times New Roman" panose="02020603050405020304" pitchFamily="18" charset="0"/>
                <a:cs typeface="Times New Roman" panose="02020603050405020304" pitchFamily="18" charset="0"/>
              </a:rPr>
              <a:t>and pneumonia </a:t>
            </a:r>
            <a:r>
              <a:rPr lang="en-US" sz="2400" dirty="0">
                <a:latin typeface="Times New Roman" panose="02020603050405020304" pitchFamily="18" charset="0"/>
                <a:cs typeface="Times New Roman" panose="02020603050405020304" pitchFamily="18" charset="0"/>
              </a:rPr>
              <a:t>Before antibiotics there was no effective cure </a:t>
            </a:r>
            <a:r>
              <a:rPr lang="en-US" sz="2400" dirty="0" smtClean="0">
                <a:latin typeface="Times New Roman" panose="02020603050405020304" pitchFamily="18" charset="0"/>
                <a:cs typeface="Times New Roman" panose="02020603050405020304" pitchFamily="18" charset="0"/>
              </a:rPr>
              <a:t>for bacterial </a:t>
            </a:r>
            <a:r>
              <a:rPr lang="en-US" sz="2400" dirty="0">
                <a:latin typeface="Times New Roman" panose="02020603050405020304" pitchFamily="18" charset="0"/>
                <a:cs typeface="Times New Roman" panose="02020603050405020304" pitchFamily="18" charset="0"/>
              </a:rPr>
              <a:t>infections</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Antibiotics were considered “a miracle cure</a:t>
            </a:r>
            <a:r>
              <a:rPr lang="en-US" sz="2400" dirty="0" smtClean="0">
                <a:latin typeface="Times New Roman" panose="02020603050405020304" pitchFamily="18" charset="0"/>
                <a:cs typeface="Times New Roman" panose="02020603050405020304" pitchFamily="18" charset="0"/>
              </a:rPr>
              <a:t>”</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smtClean="0">
                <a:solidFill>
                  <a:srgbClr val="C00000"/>
                </a:solidFill>
                <a:latin typeface="Times New Roman" panose="02020603050405020304" pitchFamily="18" charset="0"/>
                <a:cs typeface="Times New Roman" panose="02020603050405020304" pitchFamily="18" charset="0"/>
              </a:rPr>
              <a:t>Saved </a:t>
            </a:r>
            <a:r>
              <a:rPr lang="en-US" sz="2400" dirty="0">
                <a:solidFill>
                  <a:srgbClr val="C00000"/>
                </a:solidFill>
                <a:latin typeface="Times New Roman" panose="02020603050405020304" pitchFamily="18" charset="0"/>
                <a:cs typeface="Times New Roman" panose="02020603050405020304" pitchFamily="18" charset="0"/>
              </a:rPr>
              <a:t>countless </a:t>
            </a:r>
            <a:r>
              <a:rPr lang="en-US" sz="2400" dirty="0" smtClean="0">
                <a:solidFill>
                  <a:srgbClr val="C00000"/>
                </a:solidFill>
                <a:latin typeface="Times New Roman" panose="02020603050405020304" pitchFamily="18" charset="0"/>
                <a:cs typeface="Times New Roman" panose="02020603050405020304" pitchFamily="18" charset="0"/>
              </a:rPr>
              <a:t>lives</a:t>
            </a:r>
          </a:p>
          <a:p>
            <a:r>
              <a:rPr lang="en-US" sz="2400" dirty="0" smtClean="0">
                <a:solidFill>
                  <a:srgbClr val="C00000"/>
                </a:solidFill>
                <a:latin typeface="Times New Roman" panose="02020603050405020304" pitchFamily="18" charset="0"/>
                <a:cs typeface="Times New Roman" panose="02020603050405020304" pitchFamily="18" charset="0"/>
              </a:rPr>
              <a:t>             Made </a:t>
            </a:r>
            <a:r>
              <a:rPr lang="en-US" sz="2400" dirty="0">
                <a:solidFill>
                  <a:srgbClr val="C00000"/>
                </a:solidFill>
                <a:latin typeface="Times New Roman" panose="02020603050405020304" pitchFamily="18" charset="0"/>
                <a:cs typeface="Times New Roman" panose="02020603050405020304" pitchFamily="18" charset="0"/>
              </a:rPr>
              <a:t>modern medicine possible</a:t>
            </a:r>
          </a:p>
          <a:p>
            <a:r>
              <a:rPr lang="en-US" sz="2400" dirty="0">
                <a:latin typeface="Times New Roman" panose="02020603050405020304" pitchFamily="18" charset="0"/>
                <a:cs typeface="Times New Roman" panose="02020603050405020304" pitchFamily="18" charset="0"/>
              </a:rPr>
              <a:t>• Antibiotics cure infections, prevent </a:t>
            </a:r>
            <a:r>
              <a:rPr lang="en-US" sz="2400" dirty="0" smtClean="0">
                <a:latin typeface="Times New Roman" panose="02020603050405020304" pitchFamily="18" charset="0"/>
                <a:cs typeface="Times New Roman" panose="02020603050405020304" pitchFamily="18" charset="0"/>
              </a:rPr>
              <a:t>infections upon </a:t>
            </a:r>
            <a:r>
              <a:rPr lang="en-US" sz="2400" dirty="0">
                <a:latin typeface="Times New Roman" panose="02020603050405020304" pitchFamily="18" charset="0"/>
                <a:cs typeface="Times New Roman" panose="02020603050405020304" pitchFamily="18" charset="0"/>
              </a:rPr>
              <a:t>surgery, and make transplantations </a:t>
            </a:r>
            <a:r>
              <a:rPr lang="en-US" sz="2400" dirty="0" smtClean="0">
                <a:latin typeface="Times New Roman" panose="02020603050405020304" pitchFamily="18" charset="0"/>
                <a:cs typeface="Times New Roman" panose="02020603050405020304" pitchFamily="18" charset="0"/>
              </a:rPr>
              <a:t>and cancer </a:t>
            </a:r>
            <a:r>
              <a:rPr lang="en-US" sz="2400" dirty="0">
                <a:latin typeface="Times New Roman" panose="02020603050405020304" pitchFamily="18" charset="0"/>
                <a:cs typeface="Times New Roman" panose="02020603050405020304" pitchFamily="18" charset="0"/>
              </a:rPr>
              <a:t>treatment safer</a:t>
            </a:r>
            <a:endParaRPr lang="ar-SA"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682580" y="4466168"/>
            <a:ext cx="512108" cy="243861"/>
          </a:xfrm>
          <a:prstGeom prst="rect">
            <a:avLst/>
          </a:prstGeom>
        </p:spPr>
      </p:pic>
      <p:pic>
        <p:nvPicPr>
          <p:cNvPr id="7" name="Picture 6"/>
          <p:cNvPicPr>
            <a:picLocks noChangeAspect="1"/>
          </p:cNvPicPr>
          <p:nvPr/>
        </p:nvPicPr>
        <p:blipFill>
          <a:blip r:embed="rId2"/>
          <a:stretch>
            <a:fillRect/>
          </a:stretch>
        </p:blipFill>
        <p:spPr>
          <a:xfrm>
            <a:off x="682580" y="4066923"/>
            <a:ext cx="512108" cy="243861"/>
          </a:xfrm>
          <a:prstGeom prst="rect">
            <a:avLst/>
          </a:prstGeom>
        </p:spPr>
      </p:pic>
    </p:spTree>
    <p:extLst>
      <p:ext uri="{BB962C8B-B14F-4D97-AF65-F5344CB8AC3E}">
        <p14:creationId xmlns:p14="http://schemas.microsoft.com/office/powerpoint/2010/main" val="3673932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7882"/>
            <a:ext cx="12191999" cy="5693866"/>
          </a:xfrm>
          <a:prstGeom prst="rect">
            <a:avLst/>
          </a:prstGeom>
        </p:spPr>
        <p:txBody>
          <a:bodyPr wrap="square">
            <a:spAutoFit/>
          </a:bodyPr>
          <a:lstStyle/>
          <a:p>
            <a:r>
              <a:rPr lang="en-US" sz="2800" dirty="0" smtClean="0">
                <a:solidFill>
                  <a:srgbClr val="FF0000"/>
                </a:solidFill>
                <a:latin typeface="Times New Roman" panose="02020603050405020304" pitchFamily="18" charset="0"/>
                <a:cs typeface="Times New Roman" panose="02020603050405020304" pitchFamily="18" charset="0"/>
              </a:rPr>
              <a:t>Anti Microbial  Resistance   AMR</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Antibiotic resistance happens when germs like bacteria and fungi develop the ability to defeat the drugs designed to kill them. That means the germs are not killed and continue to grow.</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Infections caused by antibiotic-resistant germs are difficult, and sometimes impossible, to treat. In most cases, antibiotic-resistant infections require extended hospital stays, additional follow-up doctor visits, and costly and toxic alternatives.</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Antibiotic resistance does not mean the body is becoming resistant to antibiotics; it is that bacteria have become resistant to the antibiotics designed to kill them</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Antibiotic </a:t>
            </a:r>
            <a:r>
              <a:rPr lang="en-US" sz="2800" dirty="0">
                <a:solidFill>
                  <a:srgbClr val="FF0000"/>
                </a:solidFill>
                <a:latin typeface="Times New Roman" panose="02020603050405020304" pitchFamily="18" charset="0"/>
                <a:cs typeface="Times New Roman" panose="02020603050405020304" pitchFamily="18" charset="0"/>
              </a:rPr>
              <a:t>resistance could lead to the end of modern medicine as we know it.</a:t>
            </a:r>
            <a:endParaRPr lang="en-US" sz="2800"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4139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89" y="95141"/>
            <a:ext cx="11784169" cy="3046988"/>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Massive use of antibiotics the past 80 years, </a:t>
            </a:r>
            <a:r>
              <a:rPr lang="en-US" sz="2400" dirty="0" smtClean="0">
                <a:latin typeface="Times New Roman" panose="02020603050405020304" pitchFamily="18" charset="0"/>
                <a:cs typeface="Times New Roman" panose="02020603050405020304" pitchFamily="18" charset="0"/>
              </a:rPr>
              <a:t>both </a:t>
            </a:r>
            <a:r>
              <a:rPr lang="en-US" sz="2400" dirty="0" smtClean="0">
                <a:solidFill>
                  <a:srgbClr val="FF0000"/>
                </a:solidFill>
                <a:latin typeface="Times New Roman" panose="02020603050405020304" pitchFamily="18" charset="0"/>
                <a:cs typeface="Times New Roman" panose="02020603050405020304" pitchFamily="18" charset="0"/>
              </a:rPr>
              <a:t>appropriate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a:t>
            </a:r>
            <a:r>
              <a:rPr lang="en-US" sz="2400" dirty="0">
                <a:solidFill>
                  <a:srgbClr val="FF0000"/>
                </a:solidFill>
                <a:latin typeface="Times New Roman" panose="02020603050405020304" pitchFamily="18" charset="0"/>
                <a:cs typeface="Times New Roman" panose="02020603050405020304" pitchFamily="18" charset="0"/>
              </a:rPr>
              <a:t>inappropriate</a:t>
            </a:r>
            <a:r>
              <a:rPr lang="en-US" sz="2400" dirty="0">
                <a:latin typeface="Times New Roman" panose="02020603050405020304" pitchFamily="18" charset="0"/>
                <a:cs typeface="Times New Roman" panose="02020603050405020304" pitchFamily="18" charset="0"/>
              </a:rPr>
              <a:t> has lead to antibiotic resistance </a:t>
            </a:r>
          </a:p>
          <a:p>
            <a:r>
              <a:rPr lang="en-US" sz="2400" dirty="0">
                <a:latin typeface="Times New Roman" panose="02020603050405020304" pitchFamily="18" charset="0"/>
                <a:cs typeface="Times New Roman" panose="02020603050405020304" pitchFamily="18" charset="0"/>
              </a:rPr>
              <a:t>Increased occurrence and spread </a:t>
            </a:r>
            <a:r>
              <a:rPr lang="en-US" sz="2400" dirty="0" smtClean="0">
                <a:latin typeface="Times New Roman" panose="02020603050405020304" pitchFamily="18" charset="0"/>
                <a:cs typeface="Times New Roman" panose="02020603050405020304" pitchFamily="18" charset="0"/>
              </a:rPr>
              <a:t>of bacteria </a:t>
            </a:r>
            <a:r>
              <a:rPr lang="en-US" sz="2400" dirty="0">
                <a:latin typeface="Times New Roman" panose="02020603050405020304" pitchFamily="18" charset="0"/>
                <a:cs typeface="Times New Roman" panose="02020603050405020304" pitchFamily="18" charset="0"/>
              </a:rPr>
              <a:t>that are resistant to antibiotics </a:t>
            </a:r>
          </a:p>
          <a:p>
            <a:endParaRPr lang="en-US" sz="2400" dirty="0" smtClean="0">
              <a:latin typeface="Times New Roman" panose="02020603050405020304" pitchFamily="18"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ANTIBIOTIC </a:t>
            </a:r>
            <a:r>
              <a:rPr lang="en-US" sz="2400" dirty="0">
                <a:solidFill>
                  <a:srgbClr val="FF0000"/>
                </a:solidFill>
                <a:latin typeface="Times New Roman" panose="02020603050405020304" pitchFamily="18" charset="0"/>
                <a:cs typeface="Times New Roman" panose="02020603050405020304" pitchFamily="18" charset="0"/>
              </a:rPr>
              <a:t>RESISTANCE = </a:t>
            </a:r>
            <a:r>
              <a:rPr lang="en-US" sz="2400" dirty="0">
                <a:latin typeface="Times New Roman" panose="02020603050405020304" pitchFamily="18" charset="0"/>
                <a:cs typeface="Times New Roman" panose="02020603050405020304" pitchFamily="18" charset="0"/>
              </a:rPr>
              <a:t>The ability of bacteria </a:t>
            </a:r>
            <a:r>
              <a:rPr lang="en-US" sz="2400" dirty="0" smtClean="0">
                <a:latin typeface="Times New Roman" panose="02020603050405020304" pitchFamily="18" charset="0"/>
                <a:cs typeface="Times New Roman" panose="02020603050405020304" pitchFamily="18" charset="0"/>
              </a:rPr>
              <a:t>to protect </a:t>
            </a:r>
            <a:r>
              <a:rPr lang="en-US" sz="2400" dirty="0">
                <a:latin typeface="Times New Roman" panose="02020603050405020304" pitchFamily="18" charset="0"/>
                <a:cs typeface="Times New Roman" panose="02020603050405020304" pitchFamily="18" charset="0"/>
              </a:rPr>
              <a:t>themselves against the effects of an antibiotic</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Bacteria are experts at surviving in changing environments</a:t>
            </a:r>
          </a:p>
          <a:p>
            <a:r>
              <a:rPr lang="en-US" sz="2400" dirty="0">
                <a:latin typeface="Times New Roman" panose="02020603050405020304" pitchFamily="18" charset="0"/>
                <a:cs typeface="Times New Roman" panose="02020603050405020304" pitchFamily="18" charset="0"/>
              </a:rPr>
              <a:t>• In large bacterial populations there are often a </a:t>
            </a:r>
            <a:r>
              <a:rPr lang="en-US" sz="2400" dirty="0" smtClean="0">
                <a:latin typeface="Times New Roman" panose="02020603050405020304" pitchFamily="18" charset="0"/>
                <a:cs typeface="Times New Roman" panose="02020603050405020304" pitchFamily="18" charset="0"/>
              </a:rPr>
              <a:t>few resistant </a:t>
            </a:r>
            <a:r>
              <a:rPr lang="en-US" sz="2400" dirty="0">
                <a:latin typeface="Times New Roman" panose="02020603050405020304" pitchFamily="18" charset="0"/>
                <a:cs typeface="Times New Roman" panose="02020603050405020304" pitchFamily="18" charset="0"/>
              </a:rPr>
              <a:t>bacteria </a:t>
            </a:r>
            <a:endParaRPr lang="ar-SA"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87521"/>
            <a:ext cx="12192000" cy="3670479"/>
          </a:xfrm>
          <a:prstGeom prst="rect">
            <a:avLst/>
          </a:prstGeom>
        </p:spPr>
      </p:pic>
    </p:spTree>
    <p:extLst>
      <p:ext uri="{BB962C8B-B14F-4D97-AF65-F5344CB8AC3E}">
        <p14:creationId xmlns:p14="http://schemas.microsoft.com/office/powerpoint/2010/main" val="1632283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461"/>
            <a:ext cx="12192000" cy="5632311"/>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With few exceptions, commercial dairy, egg, meat, and seafood operations </a:t>
            </a:r>
            <a:r>
              <a:rPr lang="en-US" sz="2400" dirty="0">
                <a:solidFill>
                  <a:srgbClr val="FF0000"/>
                </a:solidFill>
                <a:latin typeface="Times New Roman" panose="02020603050405020304" pitchFamily="18" charset="0"/>
                <a:cs typeface="Times New Roman" panose="02020603050405020304" pitchFamily="18" charset="0"/>
              </a:rPr>
              <a:t>prophylactically </a:t>
            </a:r>
            <a:r>
              <a:rPr lang="en-US" sz="2400" dirty="0">
                <a:latin typeface="Times New Roman" panose="02020603050405020304" pitchFamily="18" charset="0"/>
                <a:cs typeface="Times New Roman" panose="02020603050405020304" pitchFamily="18" charset="0"/>
              </a:rPr>
              <a:t>administer antibiotics to </a:t>
            </a:r>
            <a:r>
              <a:rPr lang="en-US" sz="2400" dirty="0">
                <a:solidFill>
                  <a:srgbClr val="FF0000"/>
                </a:solidFill>
                <a:latin typeface="Times New Roman" panose="02020603050405020304" pitchFamily="18" charset="0"/>
                <a:cs typeface="Times New Roman" panose="02020603050405020304" pitchFamily="18" charset="0"/>
              </a:rPr>
              <a:t>accelerate growth </a:t>
            </a:r>
            <a:r>
              <a:rPr lang="en-US" sz="2400" dirty="0">
                <a:latin typeface="Times New Roman" panose="02020603050405020304" pitchFamily="18" charset="0"/>
                <a:cs typeface="Times New Roman" panose="02020603050405020304" pitchFamily="18" charset="0"/>
              </a:rPr>
              <a:t>and prevent the </a:t>
            </a:r>
            <a:r>
              <a:rPr lang="en-US" sz="2400" dirty="0">
                <a:solidFill>
                  <a:srgbClr val="FF0000"/>
                </a:solidFill>
                <a:latin typeface="Times New Roman" panose="02020603050405020304" pitchFamily="18" charset="0"/>
                <a:cs typeface="Times New Roman" panose="02020603050405020304" pitchFamily="18" charset="0"/>
              </a:rPr>
              <a:t>spread of bacterial infections </a:t>
            </a:r>
            <a:r>
              <a:rPr lang="en-US" sz="2400" dirty="0">
                <a:latin typeface="Times New Roman" panose="02020603050405020304" pitchFamily="18" charset="0"/>
                <a:cs typeface="Times New Roman" panose="02020603050405020304" pitchFamily="18" charset="0"/>
              </a:rPr>
              <a:t>among animals living in overcrowded and inevitably unsanitary conditions. </a:t>
            </a: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the United States, 80% of all antibiotics sold each year are administered to animals living on factory farms. Globally, this figure is between 70% and 80</a:t>
            </a:r>
            <a:r>
              <a:rPr lang="en-US" sz="2400" dirty="0" smtClean="0">
                <a:latin typeface="Times New Roman" panose="02020603050405020304" pitchFamily="18" charset="0"/>
                <a:cs typeface="Times New Roman" panose="02020603050405020304" pitchFamily="18" charset="0"/>
              </a:rPr>
              <a:t>%). </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main four types of resistance to </a:t>
            </a:r>
            <a:r>
              <a:rPr lang="en-US" sz="2400" dirty="0" smtClean="0">
                <a:latin typeface="Times New Roman" panose="02020603050405020304" pitchFamily="18" charset="0"/>
                <a:cs typeface="Times New Roman" panose="02020603050405020304" pitchFamily="18" charset="0"/>
              </a:rPr>
              <a:t>antibiotics develops</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1. </a:t>
            </a:r>
            <a:r>
              <a:rPr lang="en-US" sz="2400" dirty="0">
                <a:solidFill>
                  <a:srgbClr val="FF0000"/>
                </a:solidFill>
                <a:latin typeface="Times New Roman" panose="02020603050405020304" pitchFamily="18" charset="0"/>
                <a:cs typeface="Times New Roman" panose="02020603050405020304" pitchFamily="18" charset="0"/>
              </a:rPr>
              <a:t>Natural (</a:t>
            </a:r>
            <a:r>
              <a:rPr lang="en-US" sz="2400" dirty="0" err="1">
                <a:solidFill>
                  <a:srgbClr val="FF0000"/>
                </a:solidFill>
                <a:latin typeface="Times New Roman" panose="02020603050405020304" pitchFamily="18" charset="0"/>
                <a:cs typeface="Times New Roman" panose="02020603050405020304" pitchFamily="18" charset="0"/>
              </a:rPr>
              <a:t>Intrensic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resistance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structural characteristics </a:t>
            </a:r>
            <a:r>
              <a:rPr lang="en-US" sz="2400" dirty="0" smtClean="0">
                <a:latin typeface="Times New Roman" panose="02020603050405020304" pitchFamily="18" charset="0"/>
                <a:cs typeface="Times New Roman" panose="02020603050405020304" pitchFamily="18" charset="0"/>
              </a:rPr>
              <a:t>of bacteria </a:t>
            </a:r>
            <a:r>
              <a:rPr lang="en-US" sz="2400" dirty="0">
                <a:latin typeface="Times New Roman" panose="02020603050405020304" pitchFamily="18" charset="0"/>
                <a:cs typeface="Times New Roman" panose="02020603050405020304" pitchFamily="18" charset="0"/>
              </a:rPr>
              <a:t>and it is not associated with the use of </a:t>
            </a:r>
            <a:r>
              <a:rPr lang="en-US" sz="2400" dirty="0" smtClean="0">
                <a:latin typeface="Times New Roman" panose="02020603050405020304" pitchFamily="18" charset="0"/>
                <a:cs typeface="Times New Roman" panose="02020603050405020304" pitchFamily="18" charset="0"/>
              </a:rPr>
              <a:t>antibiotics)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a:t>
            </a:r>
            <a:r>
              <a:rPr lang="en-US" sz="2400" dirty="0">
                <a:solidFill>
                  <a:srgbClr val="FF0000"/>
                </a:solidFill>
                <a:latin typeface="Times New Roman" panose="02020603050405020304" pitchFamily="18" charset="0"/>
                <a:cs typeface="Times New Roman" panose="02020603050405020304" pitchFamily="18" charset="0"/>
              </a:rPr>
              <a:t>. Acquired resistance </a:t>
            </a:r>
            <a:r>
              <a:rPr lang="en-US" sz="2400" dirty="0" smtClean="0">
                <a:latin typeface="Times New Roman" panose="02020603050405020304" pitchFamily="18" charset="0"/>
                <a:cs typeface="Times New Roman" panose="02020603050405020304" pitchFamily="18" charset="0"/>
              </a:rPr>
              <a:t>(As </a:t>
            </a:r>
            <a:r>
              <a:rPr lang="en-US" sz="2400" dirty="0">
                <a:latin typeface="Times New Roman" panose="02020603050405020304" pitchFamily="18" charset="0"/>
                <a:cs typeface="Times New Roman" panose="02020603050405020304" pitchFamily="18" charset="0"/>
              </a:rPr>
              <a:t>result of the changes </a:t>
            </a:r>
            <a:r>
              <a:rPr lang="en-US" sz="2400" dirty="0" smtClean="0">
                <a:latin typeface="Times New Roman" panose="02020603050405020304" pitchFamily="18" charset="0"/>
                <a:cs typeface="Times New Roman" panose="02020603050405020304" pitchFamily="18" charset="0"/>
              </a:rPr>
              <a:t>in the </a:t>
            </a:r>
            <a:r>
              <a:rPr lang="en-US" sz="2400" dirty="0">
                <a:latin typeface="Times New Roman" panose="02020603050405020304" pitchFamily="18" charset="0"/>
                <a:cs typeface="Times New Roman" panose="02020603050405020304" pitchFamily="18" charset="0"/>
              </a:rPr>
              <a:t>genetic characteristics of </a:t>
            </a:r>
            <a:r>
              <a:rPr lang="en-US" sz="2400" dirty="0" smtClean="0">
                <a:latin typeface="Times New Roman" panose="02020603050405020304" pitchFamily="18" charset="0"/>
                <a:cs typeface="Times New Roman" panose="02020603050405020304" pitchFamily="18" charset="0"/>
              </a:rPr>
              <a:t>bacteria)</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3.</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Cross-resistance </a:t>
            </a:r>
            <a:r>
              <a:rPr lang="en-US" sz="2400" dirty="0" smtClean="0">
                <a:latin typeface="Times New Roman" panose="02020603050405020304" pitchFamily="18" charset="0"/>
                <a:cs typeface="Times New Roman" panose="02020603050405020304" pitchFamily="18" charset="0"/>
              </a:rPr>
              <a:t>(resistant </a:t>
            </a:r>
            <a:r>
              <a:rPr lang="en-US" sz="2400" dirty="0">
                <a:latin typeface="Times New Roman" panose="02020603050405020304" pitchFamily="18" charset="0"/>
                <a:cs typeface="Times New Roman" panose="02020603050405020304" pitchFamily="18" charset="0"/>
              </a:rPr>
              <a:t>to a certain drug, that acts with the same </a:t>
            </a:r>
            <a:r>
              <a:rPr lang="en-US" sz="2400" dirty="0" smtClean="0">
                <a:latin typeface="Times New Roman" panose="02020603050405020304" pitchFamily="18" charset="0"/>
                <a:cs typeface="Times New Roman" panose="02020603050405020304" pitchFamily="18" charset="0"/>
              </a:rPr>
              <a:t>or similar </a:t>
            </a:r>
            <a:r>
              <a:rPr lang="en-US" sz="2400" dirty="0">
                <a:latin typeface="Times New Roman" panose="02020603050405020304" pitchFamily="18" charset="0"/>
                <a:cs typeface="Times New Roman" panose="02020603050405020304" pitchFamily="18" charset="0"/>
              </a:rPr>
              <a:t>mechanism and also resistant to other </a:t>
            </a:r>
            <a:r>
              <a:rPr lang="en-US" sz="2400" dirty="0" smtClean="0">
                <a:latin typeface="Times New Roman" panose="02020603050405020304" pitchFamily="18" charset="0"/>
                <a:cs typeface="Times New Roman" panose="02020603050405020304" pitchFamily="18" charset="0"/>
              </a:rPr>
              <a:t>drugs like resistance </a:t>
            </a:r>
            <a:r>
              <a:rPr lang="en-US" sz="2400" dirty="0">
                <a:latin typeface="Times New Roman" panose="02020603050405020304" pitchFamily="18" charset="0"/>
                <a:cs typeface="Times New Roman" panose="02020603050405020304" pitchFamily="18" charset="0"/>
              </a:rPr>
              <a:t>between erythromycin, neomycin-kanamycin or resistance </a:t>
            </a:r>
            <a:r>
              <a:rPr lang="en-US" sz="2400" dirty="0" smtClean="0">
                <a:latin typeface="Times New Roman" panose="02020603050405020304" pitchFamily="18" charset="0"/>
                <a:cs typeface="Times New Roman" panose="02020603050405020304" pitchFamily="18" charset="0"/>
              </a:rPr>
              <a:t>between </a:t>
            </a:r>
            <a:r>
              <a:rPr lang="en-US" sz="2400" dirty="0" err="1" smtClean="0">
                <a:latin typeface="Times New Roman" panose="02020603050405020304" pitchFamily="18" charset="0"/>
                <a:cs typeface="Times New Roman" panose="02020603050405020304" pitchFamily="18" charset="0"/>
              </a:rPr>
              <a:t>cephalosporins</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a:t>
            </a:r>
            <a:r>
              <a:rPr lang="en-US" sz="2400" dirty="0" err="1">
                <a:latin typeface="Times New Roman" panose="02020603050405020304" pitchFamily="18" charset="0"/>
                <a:cs typeface="Times New Roman" panose="02020603050405020304" pitchFamily="18" charset="0"/>
              </a:rPr>
              <a:t>penicillins</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4. </a:t>
            </a:r>
            <a:r>
              <a:rPr lang="en-US" sz="2400" dirty="0">
                <a:solidFill>
                  <a:srgbClr val="FF0000"/>
                </a:solidFill>
                <a:latin typeface="Times New Roman" panose="02020603050405020304" pitchFamily="18" charset="0"/>
                <a:cs typeface="Times New Roman" panose="02020603050405020304" pitchFamily="18" charset="0"/>
              </a:rPr>
              <a:t>Multi-drug resistance and </a:t>
            </a:r>
            <a:r>
              <a:rPr lang="en-US" sz="2400" dirty="0" smtClean="0">
                <a:solidFill>
                  <a:srgbClr val="FF0000"/>
                </a:solidFill>
                <a:latin typeface="Times New Roman" panose="02020603050405020304" pitchFamily="18" charset="0"/>
                <a:cs typeface="Times New Roman" panose="02020603050405020304" pitchFamily="18" charset="0"/>
              </a:rPr>
              <a:t>pan-resistance </a:t>
            </a:r>
            <a:r>
              <a:rPr lang="en-US" sz="2400" dirty="0" smtClean="0">
                <a:latin typeface="Times New Roman" panose="02020603050405020304" pitchFamily="18" charset="0"/>
                <a:cs typeface="Times New Roman" panose="02020603050405020304" pitchFamily="18" charset="0"/>
              </a:rPr>
              <a:t>(Multidrug-resistant </a:t>
            </a:r>
            <a:r>
              <a:rPr lang="en-US" sz="2400" dirty="0">
                <a:latin typeface="Times New Roman" panose="02020603050405020304" pitchFamily="18" charset="0"/>
                <a:cs typeface="Times New Roman" panose="02020603050405020304" pitchFamily="18" charset="0"/>
              </a:rPr>
              <a:t>organisms are usually bacteria that </a:t>
            </a:r>
            <a:r>
              <a:rPr lang="en-US" sz="2400" dirty="0" smtClean="0">
                <a:latin typeface="Times New Roman" panose="02020603050405020304" pitchFamily="18" charset="0"/>
                <a:cs typeface="Times New Roman" panose="02020603050405020304" pitchFamily="18" charset="0"/>
              </a:rPr>
              <a:t>have become </a:t>
            </a:r>
            <a:r>
              <a:rPr lang="en-US" sz="2400" dirty="0">
                <a:latin typeface="Times New Roman" panose="02020603050405020304" pitchFamily="18" charset="0"/>
                <a:cs typeface="Times New Roman" panose="02020603050405020304" pitchFamily="18" charset="0"/>
              </a:rPr>
              <a:t>resistant to the antibiotics used to treat </a:t>
            </a:r>
            <a:r>
              <a:rPr lang="en-US" sz="2400" dirty="0" smtClean="0">
                <a:latin typeface="Times New Roman" panose="02020603050405020304" pitchFamily="18" charset="0"/>
                <a:cs typeface="Times New Roman" panose="02020603050405020304" pitchFamily="18" charset="0"/>
              </a:rPr>
              <a:t>them).</a:t>
            </a:r>
            <a:endParaRPr lang="ar-S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023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286</TotalTime>
  <Words>1966</Words>
  <Application>Microsoft Office PowerPoint</Application>
  <PresentationFormat>مخصص</PresentationFormat>
  <Paragraphs>138</Paragraphs>
  <Slides>20</Slides>
  <Notes>0</Notes>
  <HiddenSlides>0</HiddenSlides>
  <MMClips>0</MMClips>
  <ScaleCrop>false</ScaleCrop>
  <HeadingPairs>
    <vt:vector size="4" baseType="variant">
      <vt:variant>
        <vt:lpstr>نسق</vt:lpstr>
      </vt:variant>
      <vt:variant>
        <vt:i4>1</vt:i4>
      </vt:variant>
      <vt:variant>
        <vt:lpstr>عناوين الشرائح</vt:lpstr>
      </vt:variant>
      <vt:variant>
        <vt:i4>20</vt:i4>
      </vt:variant>
    </vt:vector>
  </HeadingPairs>
  <TitlesOfParts>
    <vt:vector size="21" baseType="lpstr">
      <vt:lpstr>Facet</vt:lpstr>
      <vt:lpstr>Antimicrobial resistance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shosho</dc:creator>
  <cp:lastModifiedBy>cx</cp:lastModifiedBy>
  <cp:revision>61</cp:revision>
  <dcterms:created xsi:type="dcterms:W3CDTF">2020-12-28T16:17:47Z</dcterms:created>
  <dcterms:modified xsi:type="dcterms:W3CDTF">2024-03-26T00:56:13Z</dcterms:modified>
</cp:coreProperties>
</file>