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1" r:id="rId4"/>
    <p:sldId id="258" r:id="rId5"/>
    <p:sldId id="259" r:id="rId6"/>
    <p:sldId id="260"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CB5C21-2407-4403-87AD-BBED7E944F38}" type="datetimeFigureOut">
              <a:rPr lang="en-US" smtClean="0"/>
              <a:t>6/8/2024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3916BE-DA2A-4FDA-9F48-216F862371E2}" type="slidenum">
              <a:rPr lang="en-US" smtClean="0"/>
              <a:t>‹#›</a:t>
            </a:fld>
            <a:endParaRPr lang="en-US"/>
          </a:p>
        </p:txBody>
      </p:sp>
    </p:spTree>
    <p:extLst>
      <p:ext uri="{BB962C8B-B14F-4D97-AF65-F5344CB8AC3E}">
        <p14:creationId xmlns:p14="http://schemas.microsoft.com/office/powerpoint/2010/main" val="3790666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3916BE-DA2A-4FDA-9F48-216F862371E2}" type="slidenum">
              <a:rPr lang="en-US" smtClean="0"/>
              <a:t>1</a:t>
            </a:fld>
            <a:endParaRPr lang="en-US"/>
          </a:p>
        </p:txBody>
      </p:sp>
    </p:spTree>
    <p:extLst>
      <p:ext uri="{BB962C8B-B14F-4D97-AF65-F5344CB8AC3E}">
        <p14:creationId xmlns:p14="http://schemas.microsoft.com/office/powerpoint/2010/main" val="2162995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FC5C7-8AB3-1A89-29C6-EBC72AEA2E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A2B9730-12DB-C8DC-1F7C-1AA16B1D0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20BC28C-BF2D-6CC3-D3C7-7E32FBAB3DEB}"/>
              </a:ext>
            </a:extLst>
          </p:cNvPr>
          <p:cNvSpPr>
            <a:spLocks noGrp="1"/>
          </p:cNvSpPr>
          <p:nvPr>
            <p:ph type="dt" sz="half" idx="10"/>
          </p:nvPr>
        </p:nvSpPr>
        <p:spPr/>
        <p:txBody>
          <a:bodyPr/>
          <a:lstStyle/>
          <a:p>
            <a:fld id="{12866D3B-5912-43C9-A067-D461D80E027B}" type="datetimeFigureOut">
              <a:rPr lang="en-US" smtClean="0"/>
              <a:t>6/8/2024</a:t>
            </a:fld>
            <a:endParaRPr lang="en-US"/>
          </a:p>
        </p:txBody>
      </p:sp>
      <p:sp>
        <p:nvSpPr>
          <p:cNvPr id="5" name="Footer Placeholder 4">
            <a:extLst>
              <a:ext uri="{FF2B5EF4-FFF2-40B4-BE49-F238E27FC236}">
                <a16:creationId xmlns:a16="http://schemas.microsoft.com/office/drawing/2014/main" id="{5E3D0054-BB1A-B863-210F-6971218581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6D2702-E8DC-F8DD-4E75-02FB9BD006FC}"/>
              </a:ext>
            </a:extLst>
          </p:cNvPr>
          <p:cNvSpPr>
            <a:spLocks noGrp="1"/>
          </p:cNvSpPr>
          <p:nvPr>
            <p:ph type="sldNum" sz="quarter" idx="12"/>
          </p:nvPr>
        </p:nvSpPr>
        <p:spPr/>
        <p:txBody>
          <a:bodyPr/>
          <a:lstStyle/>
          <a:p>
            <a:fld id="{2FC3C6F1-34B1-40AC-923A-5B6EDF85C9A0}" type="slidenum">
              <a:rPr lang="en-US" smtClean="0"/>
              <a:t>‹#›</a:t>
            </a:fld>
            <a:endParaRPr lang="en-US"/>
          </a:p>
        </p:txBody>
      </p:sp>
    </p:spTree>
    <p:extLst>
      <p:ext uri="{BB962C8B-B14F-4D97-AF65-F5344CB8AC3E}">
        <p14:creationId xmlns:p14="http://schemas.microsoft.com/office/powerpoint/2010/main" val="3414995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A643D-9DF9-7F66-08FE-507CBD08C0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F3746A-62CD-5ABA-CC70-0BCA320E8E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60153C-C806-A607-E5BD-0D30AE51496D}"/>
              </a:ext>
            </a:extLst>
          </p:cNvPr>
          <p:cNvSpPr>
            <a:spLocks noGrp="1"/>
          </p:cNvSpPr>
          <p:nvPr>
            <p:ph type="dt" sz="half" idx="10"/>
          </p:nvPr>
        </p:nvSpPr>
        <p:spPr/>
        <p:txBody>
          <a:bodyPr/>
          <a:lstStyle/>
          <a:p>
            <a:fld id="{12866D3B-5912-43C9-A067-D461D80E027B}" type="datetimeFigureOut">
              <a:rPr lang="en-US" smtClean="0"/>
              <a:t>6/8/2024</a:t>
            </a:fld>
            <a:endParaRPr lang="en-US"/>
          </a:p>
        </p:txBody>
      </p:sp>
      <p:sp>
        <p:nvSpPr>
          <p:cNvPr id="5" name="Footer Placeholder 4">
            <a:extLst>
              <a:ext uri="{FF2B5EF4-FFF2-40B4-BE49-F238E27FC236}">
                <a16:creationId xmlns:a16="http://schemas.microsoft.com/office/drawing/2014/main" id="{E690907F-925F-4B87-773A-BAD36576AD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68207E-C12A-6D78-90DC-23518B54A456}"/>
              </a:ext>
            </a:extLst>
          </p:cNvPr>
          <p:cNvSpPr>
            <a:spLocks noGrp="1"/>
          </p:cNvSpPr>
          <p:nvPr>
            <p:ph type="sldNum" sz="quarter" idx="12"/>
          </p:nvPr>
        </p:nvSpPr>
        <p:spPr/>
        <p:txBody>
          <a:bodyPr/>
          <a:lstStyle/>
          <a:p>
            <a:fld id="{2FC3C6F1-34B1-40AC-923A-5B6EDF85C9A0}" type="slidenum">
              <a:rPr lang="en-US" smtClean="0"/>
              <a:t>‹#›</a:t>
            </a:fld>
            <a:endParaRPr lang="en-US"/>
          </a:p>
        </p:txBody>
      </p:sp>
    </p:spTree>
    <p:extLst>
      <p:ext uri="{BB962C8B-B14F-4D97-AF65-F5344CB8AC3E}">
        <p14:creationId xmlns:p14="http://schemas.microsoft.com/office/powerpoint/2010/main" val="2289942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5C2E68-220B-0D88-4595-7621C94684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EAB221-7C48-7DD6-6BAE-4256933FC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2D1FF9-8AC0-27B5-E51F-0251B6EB9977}"/>
              </a:ext>
            </a:extLst>
          </p:cNvPr>
          <p:cNvSpPr>
            <a:spLocks noGrp="1"/>
          </p:cNvSpPr>
          <p:nvPr>
            <p:ph type="dt" sz="half" idx="10"/>
          </p:nvPr>
        </p:nvSpPr>
        <p:spPr/>
        <p:txBody>
          <a:bodyPr/>
          <a:lstStyle/>
          <a:p>
            <a:fld id="{12866D3B-5912-43C9-A067-D461D80E027B}" type="datetimeFigureOut">
              <a:rPr lang="en-US" smtClean="0"/>
              <a:t>6/8/2024</a:t>
            </a:fld>
            <a:endParaRPr lang="en-US"/>
          </a:p>
        </p:txBody>
      </p:sp>
      <p:sp>
        <p:nvSpPr>
          <p:cNvPr id="5" name="Footer Placeholder 4">
            <a:extLst>
              <a:ext uri="{FF2B5EF4-FFF2-40B4-BE49-F238E27FC236}">
                <a16:creationId xmlns:a16="http://schemas.microsoft.com/office/drawing/2014/main" id="{7C91E607-7850-B39C-A4AC-344072EA1F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DA6A11-A3DF-6663-B2AD-B3A3F616C97B}"/>
              </a:ext>
            </a:extLst>
          </p:cNvPr>
          <p:cNvSpPr>
            <a:spLocks noGrp="1"/>
          </p:cNvSpPr>
          <p:nvPr>
            <p:ph type="sldNum" sz="quarter" idx="12"/>
          </p:nvPr>
        </p:nvSpPr>
        <p:spPr/>
        <p:txBody>
          <a:bodyPr/>
          <a:lstStyle/>
          <a:p>
            <a:fld id="{2FC3C6F1-34B1-40AC-923A-5B6EDF85C9A0}" type="slidenum">
              <a:rPr lang="en-US" smtClean="0"/>
              <a:t>‹#›</a:t>
            </a:fld>
            <a:endParaRPr lang="en-US"/>
          </a:p>
        </p:txBody>
      </p:sp>
    </p:spTree>
    <p:extLst>
      <p:ext uri="{BB962C8B-B14F-4D97-AF65-F5344CB8AC3E}">
        <p14:creationId xmlns:p14="http://schemas.microsoft.com/office/powerpoint/2010/main" val="3085737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4B8AE-83A3-59A6-88CB-1135E5F984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5DA53F-965C-272B-D529-6E3DC3F8E1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274BD9-A489-259C-A4BF-3A33A23047E8}"/>
              </a:ext>
            </a:extLst>
          </p:cNvPr>
          <p:cNvSpPr>
            <a:spLocks noGrp="1"/>
          </p:cNvSpPr>
          <p:nvPr>
            <p:ph type="dt" sz="half" idx="10"/>
          </p:nvPr>
        </p:nvSpPr>
        <p:spPr/>
        <p:txBody>
          <a:bodyPr/>
          <a:lstStyle/>
          <a:p>
            <a:fld id="{12866D3B-5912-43C9-A067-D461D80E027B}" type="datetimeFigureOut">
              <a:rPr lang="en-US" smtClean="0"/>
              <a:t>6/8/2024</a:t>
            </a:fld>
            <a:endParaRPr lang="en-US"/>
          </a:p>
        </p:txBody>
      </p:sp>
      <p:sp>
        <p:nvSpPr>
          <p:cNvPr id="5" name="Footer Placeholder 4">
            <a:extLst>
              <a:ext uri="{FF2B5EF4-FFF2-40B4-BE49-F238E27FC236}">
                <a16:creationId xmlns:a16="http://schemas.microsoft.com/office/drawing/2014/main" id="{EE1CB2D2-55D7-A27D-05A8-7A4E3C9DBF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724390-2E3A-99DD-AB71-DF32B032EF79}"/>
              </a:ext>
            </a:extLst>
          </p:cNvPr>
          <p:cNvSpPr>
            <a:spLocks noGrp="1"/>
          </p:cNvSpPr>
          <p:nvPr>
            <p:ph type="sldNum" sz="quarter" idx="12"/>
          </p:nvPr>
        </p:nvSpPr>
        <p:spPr/>
        <p:txBody>
          <a:bodyPr/>
          <a:lstStyle/>
          <a:p>
            <a:fld id="{2FC3C6F1-34B1-40AC-923A-5B6EDF85C9A0}" type="slidenum">
              <a:rPr lang="en-US" smtClean="0"/>
              <a:t>‹#›</a:t>
            </a:fld>
            <a:endParaRPr lang="en-US"/>
          </a:p>
        </p:txBody>
      </p:sp>
    </p:spTree>
    <p:extLst>
      <p:ext uri="{BB962C8B-B14F-4D97-AF65-F5344CB8AC3E}">
        <p14:creationId xmlns:p14="http://schemas.microsoft.com/office/powerpoint/2010/main" val="328124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7CB93-3A1F-20F2-6A50-C5C6325548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BFF248A-D997-EC16-7A90-41F287BF4E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B50C61-CCE6-70F6-DC05-BA8C9C4BAAC0}"/>
              </a:ext>
            </a:extLst>
          </p:cNvPr>
          <p:cNvSpPr>
            <a:spLocks noGrp="1"/>
          </p:cNvSpPr>
          <p:nvPr>
            <p:ph type="dt" sz="half" idx="10"/>
          </p:nvPr>
        </p:nvSpPr>
        <p:spPr/>
        <p:txBody>
          <a:bodyPr/>
          <a:lstStyle/>
          <a:p>
            <a:fld id="{12866D3B-5912-43C9-A067-D461D80E027B}" type="datetimeFigureOut">
              <a:rPr lang="en-US" smtClean="0"/>
              <a:t>6/8/2024</a:t>
            </a:fld>
            <a:endParaRPr lang="en-US"/>
          </a:p>
        </p:txBody>
      </p:sp>
      <p:sp>
        <p:nvSpPr>
          <p:cNvPr id="5" name="Footer Placeholder 4">
            <a:extLst>
              <a:ext uri="{FF2B5EF4-FFF2-40B4-BE49-F238E27FC236}">
                <a16:creationId xmlns:a16="http://schemas.microsoft.com/office/drawing/2014/main" id="{81D118A7-F861-8F34-8854-D72AAF0179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BFF6FB-E9C4-7F1D-8215-0039666F0F9C}"/>
              </a:ext>
            </a:extLst>
          </p:cNvPr>
          <p:cNvSpPr>
            <a:spLocks noGrp="1"/>
          </p:cNvSpPr>
          <p:nvPr>
            <p:ph type="sldNum" sz="quarter" idx="12"/>
          </p:nvPr>
        </p:nvSpPr>
        <p:spPr/>
        <p:txBody>
          <a:bodyPr/>
          <a:lstStyle/>
          <a:p>
            <a:fld id="{2FC3C6F1-34B1-40AC-923A-5B6EDF85C9A0}" type="slidenum">
              <a:rPr lang="en-US" smtClean="0"/>
              <a:t>‹#›</a:t>
            </a:fld>
            <a:endParaRPr lang="en-US"/>
          </a:p>
        </p:txBody>
      </p:sp>
    </p:spTree>
    <p:extLst>
      <p:ext uri="{BB962C8B-B14F-4D97-AF65-F5344CB8AC3E}">
        <p14:creationId xmlns:p14="http://schemas.microsoft.com/office/powerpoint/2010/main" val="426712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73030-CF03-D43C-8C1F-1971B45CC3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ECD351-820E-4E26-5D22-0AB5B938609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41A30D-9865-C82D-FE5A-3BF9CE026E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71DE967-1F12-4AE1-258A-F258D55FE506}"/>
              </a:ext>
            </a:extLst>
          </p:cNvPr>
          <p:cNvSpPr>
            <a:spLocks noGrp="1"/>
          </p:cNvSpPr>
          <p:nvPr>
            <p:ph type="dt" sz="half" idx="10"/>
          </p:nvPr>
        </p:nvSpPr>
        <p:spPr/>
        <p:txBody>
          <a:bodyPr/>
          <a:lstStyle/>
          <a:p>
            <a:fld id="{12866D3B-5912-43C9-A067-D461D80E027B}" type="datetimeFigureOut">
              <a:rPr lang="en-US" smtClean="0"/>
              <a:t>6/8/2024</a:t>
            </a:fld>
            <a:endParaRPr lang="en-US"/>
          </a:p>
        </p:txBody>
      </p:sp>
      <p:sp>
        <p:nvSpPr>
          <p:cNvPr id="6" name="Footer Placeholder 5">
            <a:extLst>
              <a:ext uri="{FF2B5EF4-FFF2-40B4-BE49-F238E27FC236}">
                <a16:creationId xmlns:a16="http://schemas.microsoft.com/office/drawing/2014/main" id="{EA96788C-3131-B3BE-DDF6-FABBB20C0C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D1C22B-480C-A77C-C741-F8CB00CDA3BD}"/>
              </a:ext>
            </a:extLst>
          </p:cNvPr>
          <p:cNvSpPr>
            <a:spLocks noGrp="1"/>
          </p:cNvSpPr>
          <p:nvPr>
            <p:ph type="sldNum" sz="quarter" idx="12"/>
          </p:nvPr>
        </p:nvSpPr>
        <p:spPr/>
        <p:txBody>
          <a:bodyPr/>
          <a:lstStyle/>
          <a:p>
            <a:fld id="{2FC3C6F1-34B1-40AC-923A-5B6EDF85C9A0}" type="slidenum">
              <a:rPr lang="en-US" smtClean="0"/>
              <a:t>‹#›</a:t>
            </a:fld>
            <a:endParaRPr lang="en-US"/>
          </a:p>
        </p:txBody>
      </p:sp>
    </p:spTree>
    <p:extLst>
      <p:ext uri="{BB962C8B-B14F-4D97-AF65-F5344CB8AC3E}">
        <p14:creationId xmlns:p14="http://schemas.microsoft.com/office/powerpoint/2010/main" val="3648035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8E774-B465-E328-CA84-00ACA8AD706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96E736C-AB8F-A555-3AB7-0AE13AC11F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FC60C42-16A6-6AB2-2660-19D5F2540E8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9343698-CF63-A583-2F8E-5D3391FCA3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FC9030-2886-B1E5-990E-ED5C3D1EA2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3AE2738-FEA6-71FA-0AD5-F40FB685590B}"/>
              </a:ext>
            </a:extLst>
          </p:cNvPr>
          <p:cNvSpPr>
            <a:spLocks noGrp="1"/>
          </p:cNvSpPr>
          <p:nvPr>
            <p:ph type="dt" sz="half" idx="10"/>
          </p:nvPr>
        </p:nvSpPr>
        <p:spPr/>
        <p:txBody>
          <a:bodyPr/>
          <a:lstStyle/>
          <a:p>
            <a:fld id="{12866D3B-5912-43C9-A067-D461D80E027B}" type="datetimeFigureOut">
              <a:rPr lang="en-US" smtClean="0"/>
              <a:t>6/8/2024</a:t>
            </a:fld>
            <a:endParaRPr lang="en-US"/>
          </a:p>
        </p:txBody>
      </p:sp>
      <p:sp>
        <p:nvSpPr>
          <p:cNvPr id="8" name="Footer Placeholder 7">
            <a:extLst>
              <a:ext uri="{FF2B5EF4-FFF2-40B4-BE49-F238E27FC236}">
                <a16:creationId xmlns:a16="http://schemas.microsoft.com/office/drawing/2014/main" id="{99DCEB12-B396-6C7C-D489-9AEC78E36F0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12D4623-7008-40A5-AB77-69D3A9295AF1}"/>
              </a:ext>
            </a:extLst>
          </p:cNvPr>
          <p:cNvSpPr>
            <a:spLocks noGrp="1"/>
          </p:cNvSpPr>
          <p:nvPr>
            <p:ph type="sldNum" sz="quarter" idx="12"/>
          </p:nvPr>
        </p:nvSpPr>
        <p:spPr/>
        <p:txBody>
          <a:bodyPr/>
          <a:lstStyle/>
          <a:p>
            <a:fld id="{2FC3C6F1-34B1-40AC-923A-5B6EDF85C9A0}" type="slidenum">
              <a:rPr lang="en-US" smtClean="0"/>
              <a:t>‹#›</a:t>
            </a:fld>
            <a:endParaRPr lang="en-US"/>
          </a:p>
        </p:txBody>
      </p:sp>
    </p:spTree>
    <p:extLst>
      <p:ext uri="{BB962C8B-B14F-4D97-AF65-F5344CB8AC3E}">
        <p14:creationId xmlns:p14="http://schemas.microsoft.com/office/powerpoint/2010/main" val="1191246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4C95A-2371-15E5-26F1-B1A6FB2212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40B8032-15E9-376E-B98A-D05B88E1A5D7}"/>
              </a:ext>
            </a:extLst>
          </p:cNvPr>
          <p:cNvSpPr>
            <a:spLocks noGrp="1"/>
          </p:cNvSpPr>
          <p:nvPr>
            <p:ph type="dt" sz="half" idx="10"/>
          </p:nvPr>
        </p:nvSpPr>
        <p:spPr/>
        <p:txBody>
          <a:bodyPr/>
          <a:lstStyle/>
          <a:p>
            <a:fld id="{12866D3B-5912-43C9-A067-D461D80E027B}" type="datetimeFigureOut">
              <a:rPr lang="en-US" smtClean="0"/>
              <a:t>6/8/2024</a:t>
            </a:fld>
            <a:endParaRPr lang="en-US"/>
          </a:p>
        </p:txBody>
      </p:sp>
      <p:sp>
        <p:nvSpPr>
          <p:cNvPr id="4" name="Footer Placeholder 3">
            <a:extLst>
              <a:ext uri="{FF2B5EF4-FFF2-40B4-BE49-F238E27FC236}">
                <a16:creationId xmlns:a16="http://schemas.microsoft.com/office/drawing/2014/main" id="{83B7B31B-4D83-50C1-0143-A5EB9A948B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1370F56-2347-FF58-729C-C63BB931D3A5}"/>
              </a:ext>
            </a:extLst>
          </p:cNvPr>
          <p:cNvSpPr>
            <a:spLocks noGrp="1"/>
          </p:cNvSpPr>
          <p:nvPr>
            <p:ph type="sldNum" sz="quarter" idx="12"/>
          </p:nvPr>
        </p:nvSpPr>
        <p:spPr/>
        <p:txBody>
          <a:bodyPr/>
          <a:lstStyle/>
          <a:p>
            <a:fld id="{2FC3C6F1-34B1-40AC-923A-5B6EDF85C9A0}" type="slidenum">
              <a:rPr lang="en-US" smtClean="0"/>
              <a:t>‹#›</a:t>
            </a:fld>
            <a:endParaRPr lang="en-US"/>
          </a:p>
        </p:txBody>
      </p:sp>
    </p:spTree>
    <p:extLst>
      <p:ext uri="{BB962C8B-B14F-4D97-AF65-F5344CB8AC3E}">
        <p14:creationId xmlns:p14="http://schemas.microsoft.com/office/powerpoint/2010/main" val="1337766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FD9293-A54B-996E-1BBE-0D9378FCCE4C}"/>
              </a:ext>
            </a:extLst>
          </p:cNvPr>
          <p:cNvSpPr>
            <a:spLocks noGrp="1"/>
          </p:cNvSpPr>
          <p:nvPr>
            <p:ph type="dt" sz="half" idx="10"/>
          </p:nvPr>
        </p:nvSpPr>
        <p:spPr/>
        <p:txBody>
          <a:bodyPr/>
          <a:lstStyle/>
          <a:p>
            <a:fld id="{12866D3B-5912-43C9-A067-D461D80E027B}" type="datetimeFigureOut">
              <a:rPr lang="en-US" smtClean="0"/>
              <a:t>6/8/2024</a:t>
            </a:fld>
            <a:endParaRPr lang="en-US"/>
          </a:p>
        </p:txBody>
      </p:sp>
      <p:sp>
        <p:nvSpPr>
          <p:cNvPr id="3" name="Footer Placeholder 2">
            <a:extLst>
              <a:ext uri="{FF2B5EF4-FFF2-40B4-BE49-F238E27FC236}">
                <a16:creationId xmlns:a16="http://schemas.microsoft.com/office/drawing/2014/main" id="{065C8656-CC30-0151-E844-05F0BA0D14C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720E709-C470-7DC2-BC8F-F410AFCD6950}"/>
              </a:ext>
            </a:extLst>
          </p:cNvPr>
          <p:cNvSpPr>
            <a:spLocks noGrp="1"/>
          </p:cNvSpPr>
          <p:nvPr>
            <p:ph type="sldNum" sz="quarter" idx="12"/>
          </p:nvPr>
        </p:nvSpPr>
        <p:spPr/>
        <p:txBody>
          <a:bodyPr/>
          <a:lstStyle/>
          <a:p>
            <a:fld id="{2FC3C6F1-34B1-40AC-923A-5B6EDF85C9A0}" type="slidenum">
              <a:rPr lang="en-US" smtClean="0"/>
              <a:t>‹#›</a:t>
            </a:fld>
            <a:endParaRPr lang="en-US"/>
          </a:p>
        </p:txBody>
      </p:sp>
    </p:spTree>
    <p:extLst>
      <p:ext uri="{BB962C8B-B14F-4D97-AF65-F5344CB8AC3E}">
        <p14:creationId xmlns:p14="http://schemas.microsoft.com/office/powerpoint/2010/main" val="802913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C5CE0-8634-7E05-9D88-E5C7DA3432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4FAFEF4-C9DA-B10E-48C2-D8E588D2A8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1DEDA2-16FF-0E06-EC0E-F0BB65C036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07A228-C4E7-7CC7-878C-F59DE285AD47}"/>
              </a:ext>
            </a:extLst>
          </p:cNvPr>
          <p:cNvSpPr>
            <a:spLocks noGrp="1"/>
          </p:cNvSpPr>
          <p:nvPr>
            <p:ph type="dt" sz="half" idx="10"/>
          </p:nvPr>
        </p:nvSpPr>
        <p:spPr/>
        <p:txBody>
          <a:bodyPr/>
          <a:lstStyle/>
          <a:p>
            <a:fld id="{12866D3B-5912-43C9-A067-D461D80E027B}" type="datetimeFigureOut">
              <a:rPr lang="en-US" smtClean="0"/>
              <a:t>6/8/2024</a:t>
            </a:fld>
            <a:endParaRPr lang="en-US"/>
          </a:p>
        </p:txBody>
      </p:sp>
      <p:sp>
        <p:nvSpPr>
          <p:cNvPr id="6" name="Footer Placeholder 5">
            <a:extLst>
              <a:ext uri="{FF2B5EF4-FFF2-40B4-BE49-F238E27FC236}">
                <a16:creationId xmlns:a16="http://schemas.microsoft.com/office/drawing/2014/main" id="{4CE908BB-7BA4-9E2E-DB7F-3D9CBE8626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EBC2C3-18A6-E4DD-7B9B-4820D0684A6E}"/>
              </a:ext>
            </a:extLst>
          </p:cNvPr>
          <p:cNvSpPr>
            <a:spLocks noGrp="1"/>
          </p:cNvSpPr>
          <p:nvPr>
            <p:ph type="sldNum" sz="quarter" idx="12"/>
          </p:nvPr>
        </p:nvSpPr>
        <p:spPr/>
        <p:txBody>
          <a:bodyPr/>
          <a:lstStyle/>
          <a:p>
            <a:fld id="{2FC3C6F1-34B1-40AC-923A-5B6EDF85C9A0}" type="slidenum">
              <a:rPr lang="en-US" smtClean="0"/>
              <a:t>‹#›</a:t>
            </a:fld>
            <a:endParaRPr lang="en-US"/>
          </a:p>
        </p:txBody>
      </p:sp>
    </p:spTree>
    <p:extLst>
      <p:ext uri="{BB962C8B-B14F-4D97-AF65-F5344CB8AC3E}">
        <p14:creationId xmlns:p14="http://schemas.microsoft.com/office/powerpoint/2010/main" val="2707664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8976F-60C4-C50B-D0A5-3A99BE5BB7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7BD3151-7F25-C41D-91EB-AB56AFFC05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B9F1ECF-D575-422D-E573-5D44ED3580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D52FA7-48ED-A658-1841-A629DE5A48FB}"/>
              </a:ext>
            </a:extLst>
          </p:cNvPr>
          <p:cNvSpPr>
            <a:spLocks noGrp="1"/>
          </p:cNvSpPr>
          <p:nvPr>
            <p:ph type="dt" sz="half" idx="10"/>
          </p:nvPr>
        </p:nvSpPr>
        <p:spPr/>
        <p:txBody>
          <a:bodyPr/>
          <a:lstStyle/>
          <a:p>
            <a:fld id="{12866D3B-5912-43C9-A067-D461D80E027B}" type="datetimeFigureOut">
              <a:rPr lang="en-US" smtClean="0"/>
              <a:t>6/8/2024</a:t>
            </a:fld>
            <a:endParaRPr lang="en-US"/>
          </a:p>
        </p:txBody>
      </p:sp>
      <p:sp>
        <p:nvSpPr>
          <p:cNvPr id="6" name="Footer Placeholder 5">
            <a:extLst>
              <a:ext uri="{FF2B5EF4-FFF2-40B4-BE49-F238E27FC236}">
                <a16:creationId xmlns:a16="http://schemas.microsoft.com/office/drawing/2014/main" id="{D69643E8-4E5D-8556-0B6C-251C039C13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644B31-B483-DD0E-CFFD-DA67338F5166}"/>
              </a:ext>
            </a:extLst>
          </p:cNvPr>
          <p:cNvSpPr>
            <a:spLocks noGrp="1"/>
          </p:cNvSpPr>
          <p:nvPr>
            <p:ph type="sldNum" sz="quarter" idx="12"/>
          </p:nvPr>
        </p:nvSpPr>
        <p:spPr/>
        <p:txBody>
          <a:bodyPr/>
          <a:lstStyle/>
          <a:p>
            <a:fld id="{2FC3C6F1-34B1-40AC-923A-5B6EDF85C9A0}" type="slidenum">
              <a:rPr lang="en-US" smtClean="0"/>
              <a:t>‹#›</a:t>
            </a:fld>
            <a:endParaRPr lang="en-US"/>
          </a:p>
        </p:txBody>
      </p:sp>
    </p:spTree>
    <p:extLst>
      <p:ext uri="{BB962C8B-B14F-4D97-AF65-F5344CB8AC3E}">
        <p14:creationId xmlns:p14="http://schemas.microsoft.com/office/powerpoint/2010/main" val="1814820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B8896C-F71F-9798-C7CC-F4AA8CDC87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A1A901D-1DBB-015E-4747-3E65C61F85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4A99F4-E581-84C9-0F67-782BABAB6D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866D3B-5912-43C9-A067-D461D80E027B}" type="datetimeFigureOut">
              <a:rPr lang="en-US" smtClean="0"/>
              <a:t>6/8/2024</a:t>
            </a:fld>
            <a:endParaRPr lang="en-US"/>
          </a:p>
        </p:txBody>
      </p:sp>
      <p:sp>
        <p:nvSpPr>
          <p:cNvPr id="5" name="Footer Placeholder 4">
            <a:extLst>
              <a:ext uri="{FF2B5EF4-FFF2-40B4-BE49-F238E27FC236}">
                <a16:creationId xmlns:a16="http://schemas.microsoft.com/office/drawing/2014/main" id="{95C94B95-6C46-CDBC-91D1-417470C030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BDB8BB-9339-76BB-FAED-4169D372B8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C3C6F1-34B1-40AC-923A-5B6EDF85C9A0}" type="slidenum">
              <a:rPr lang="en-US" smtClean="0"/>
              <a:t>‹#›</a:t>
            </a:fld>
            <a:endParaRPr lang="en-US"/>
          </a:p>
        </p:txBody>
      </p:sp>
    </p:spTree>
    <p:extLst>
      <p:ext uri="{BB962C8B-B14F-4D97-AF65-F5344CB8AC3E}">
        <p14:creationId xmlns:p14="http://schemas.microsoft.com/office/powerpoint/2010/main" val="1243499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8D9BB-5114-81C4-9AB7-7C9491FE1AD5}"/>
              </a:ext>
            </a:extLst>
          </p:cNvPr>
          <p:cNvSpPr>
            <a:spLocks noGrp="1"/>
          </p:cNvSpPr>
          <p:nvPr>
            <p:ph type="ctrTitle"/>
          </p:nvPr>
        </p:nvSpPr>
        <p:spPr>
          <a:xfrm>
            <a:off x="1524000" y="1324946"/>
            <a:ext cx="9144000" cy="3312368"/>
          </a:xfrm>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Department of Remote Sensing and GIS</a:t>
            </a:r>
            <a:br>
              <a:rPr lang="en-US" sz="2400" b="1" dirty="0">
                <a:effectLst/>
                <a:latin typeface="Times New Roman" panose="02020603050405020304" pitchFamily="18" charset="0"/>
                <a:ea typeface="Calibri" panose="020F0502020204030204" pitchFamily="34" charset="0"/>
                <a:cs typeface="Times New Roman" panose="02020603050405020304" pitchFamily="18" charset="0"/>
              </a:rPr>
            </a:br>
            <a:br>
              <a:rPr lang="en-US" sz="2400" b="1" dirty="0">
                <a:effectLst/>
                <a:latin typeface="Times New Roman" panose="02020603050405020304" pitchFamily="18" charset="0"/>
                <a:ea typeface="Calibri" panose="020F0502020204030204" pitchFamily="34" charset="0"/>
                <a:cs typeface="Times New Roman" panose="02020603050405020304" pitchFamily="18" charset="0"/>
              </a:rPr>
            </a:br>
            <a:r>
              <a:rPr lang="en-US" sz="4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4000" b="1" dirty="0">
                <a:effectLst/>
                <a:latin typeface="Times New Roman" panose="02020603050405020304" pitchFamily="18" charset="0"/>
                <a:ea typeface="Times New Roman" panose="02020603050405020304" pitchFamily="18" charset="0"/>
              </a:rPr>
              <a:t>speed of sound by means of resonance tube closed at one end</a:t>
            </a:r>
            <a:br>
              <a:rPr lang="en-US" sz="1800" dirty="0">
                <a:effectLst/>
                <a:latin typeface="Times New Roman" panose="02020603050405020304" pitchFamily="18" charset="0"/>
                <a:ea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E6F28E7F-B61A-8342-8387-FE641193702D}"/>
              </a:ext>
            </a:extLst>
          </p:cNvPr>
          <p:cNvSpPr>
            <a:spLocks noGrp="1"/>
          </p:cNvSpPr>
          <p:nvPr>
            <p:ph type="subTitle" idx="1"/>
          </p:nvPr>
        </p:nvSpPr>
        <p:spPr>
          <a:xfrm>
            <a:off x="1524000" y="4161452"/>
            <a:ext cx="9144000" cy="1716833"/>
          </a:xfrm>
        </p:spPr>
        <p:txBody>
          <a:bodyPr/>
          <a:lstStyle/>
          <a:p>
            <a:r>
              <a:rPr lang="en-US" sz="2800" b="1" dirty="0">
                <a:latin typeface="Times New Roman" panose="02020603050405020304" pitchFamily="18" charset="0"/>
                <a:cs typeface="Times New Roman" panose="02020603050405020304" pitchFamily="18" charset="0"/>
              </a:rPr>
              <a:t>First class</a:t>
            </a:r>
          </a:p>
          <a:p>
            <a:r>
              <a:rPr lang="en-US" sz="2000" b="1" dirty="0">
                <a:latin typeface="Times New Roman" panose="02020603050405020304" pitchFamily="18" charset="0"/>
                <a:cs typeface="Times New Roman" panose="02020603050405020304" pitchFamily="18" charset="0"/>
              </a:rPr>
              <a:t>By Ass. Lect. Marwa Sabah</a:t>
            </a:r>
          </a:p>
        </p:txBody>
      </p:sp>
      <p:pic>
        <p:nvPicPr>
          <p:cNvPr id="4" name="Picture 3">
            <a:extLst>
              <a:ext uri="{FF2B5EF4-FFF2-40B4-BE49-F238E27FC236}">
                <a16:creationId xmlns:a16="http://schemas.microsoft.com/office/drawing/2014/main" id="{20EAAA4B-6F7A-AC31-0736-1C09D8CA6459}"/>
              </a:ext>
            </a:extLst>
          </p:cNvPr>
          <p:cNvPicPr>
            <a:picLocks noChangeAspect="1"/>
          </p:cNvPicPr>
          <p:nvPr/>
        </p:nvPicPr>
        <p:blipFill rotWithShape="1">
          <a:blip r:embed="rId3">
            <a:extLst>
              <a:ext uri="{28A0092B-C50C-407E-A947-70E740481C1C}">
                <a14:useLocalDpi xmlns:a14="http://schemas.microsoft.com/office/drawing/2010/main" val="0"/>
              </a:ext>
            </a:extLst>
          </a:blip>
          <a:srcRect b="17117"/>
          <a:stretch/>
        </p:blipFill>
        <p:spPr bwMode="auto">
          <a:xfrm>
            <a:off x="9283960" y="499576"/>
            <a:ext cx="2214465" cy="1795754"/>
          </a:xfrm>
          <a:prstGeom prst="rect">
            <a:avLst/>
          </a:prstGeom>
          <a:noFill/>
          <a:ln>
            <a:noFill/>
          </a:ln>
          <a:extLst>
            <a:ext uri="{53640926-AAD7-44D8-BBD7-CCE9431645EC}">
              <a14:shadowObscured xmlns:a14="http://schemas.microsoft.com/office/drawing/2010/main"/>
            </a:ext>
          </a:extLst>
        </p:spPr>
      </p:pic>
      <p:pic>
        <p:nvPicPr>
          <p:cNvPr id="5" name="Picture 4">
            <a:extLst>
              <a:ext uri="{FF2B5EF4-FFF2-40B4-BE49-F238E27FC236}">
                <a16:creationId xmlns:a16="http://schemas.microsoft.com/office/drawing/2014/main" id="{2EB8A1AA-F4C3-4BF8-3F47-BAB8A0C8D2D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70385" y="499576"/>
            <a:ext cx="1866122" cy="1599811"/>
          </a:xfrm>
          <a:prstGeom prst="rect">
            <a:avLst/>
          </a:prstGeom>
          <a:noFill/>
        </p:spPr>
      </p:pic>
    </p:spTree>
    <p:extLst>
      <p:ext uri="{BB962C8B-B14F-4D97-AF65-F5344CB8AC3E}">
        <p14:creationId xmlns:p14="http://schemas.microsoft.com/office/powerpoint/2010/main" val="2430271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1AC5F-B81F-E627-BCA3-FAB0264DA44A}"/>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The purpose from </a:t>
            </a:r>
            <a:r>
              <a:rPr lang="en-US" sz="4000" b="1" dirty="0">
                <a:effectLst/>
                <a:latin typeface="Times New Roman" panose="02020603050405020304" pitchFamily="18" charset="0"/>
                <a:ea typeface="Times New Roman" panose="02020603050405020304" pitchFamily="18" charset="0"/>
                <a:cs typeface="Times New Roman" panose="02020603050405020304" pitchFamily="18" charset="0"/>
              </a:rPr>
              <a:t>experiment</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221C7ED-DCD6-6E10-DFE5-9471F08B36A4}"/>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Determination of the speed of sound by means of resonance tube closed at one end.</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sz="3600" b="1" dirty="0">
                <a:latin typeface="Times New Roman" panose="02020603050405020304" pitchFamily="18" charset="0"/>
                <a:cs typeface="Times New Roman" panose="02020603050405020304" pitchFamily="18" charset="0"/>
              </a:rPr>
              <a:t>Used devices:</a:t>
            </a:r>
          </a:p>
          <a:p>
            <a:pPr marL="0" indent="0">
              <a:buNone/>
            </a:pPr>
            <a:r>
              <a:rPr lang="en-US" dirty="0">
                <a:latin typeface="Times New Roman" panose="02020603050405020304" pitchFamily="18" charset="0"/>
                <a:cs typeface="Times New Roman" panose="02020603050405020304" pitchFamily="18" charset="0"/>
              </a:rPr>
              <a:t>Resonance tube about 100cm long and 3 cm in </a:t>
            </a:r>
          </a:p>
          <a:p>
            <a:pPr marL="0" indent="0">
              <a:buNone/>
            </a:pPr>
            <a:r>
              <a:rPr lang="en-US" dirty="0">
                <a:latin typeface="Times New Roman" panose="02020603050405020304" pitchFamily="18" charset="0"/>
                <a:cs typeface="Times New Roman" panose="02020603050405020304" pitchFamily="18" charset="0"/>
              </a:rPr>
              <a:t>diameter, set of tuning forks, meter ruler, thermometer.</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600EA127-2B25-6F2D-3A3E-C61E9EB4E3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33574" y="3088529"/>
            <a:ext cx="3095625" cy="3648075"/>
          </a:xfrm>
          <a:prstGeom prst="rect">
            <a:avLst/>
          </a:prstGeom>
        </p:spPr>
      </p:pic>
    </p:spTree>
    <p:extLst>
      <p:ext uri="{BB962C8B-B14F-4D97-AF65-F5344CB8AC3E}">
        <p14:creationId xmlns:p14="http://schemas.microsoft.com/office/powerpoint/2010/main" val="2160182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AFED1-116A-D4B5-1252-4CFBF7386576}"/>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frequency</a:t>
            </a:r>
            <a:r>
              <a:rPr lang="en-US" dirty="0">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865605A0-78EF-6D46-06BD-305093CF2908}"/>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The number of waves emitted by an object per second.</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If two objects with the same frequency are placed near each other, and vibration is caused in one of them, the second will be affected by the first and vibrate with the same frequency, this phenomenon known the </a:t>
            </a:r>
            <a:r>
              <a:rPr lang="en-US" sz="3600" b="1" dirty="0">
                <a:latin typeface="Times New Roman" panose="02020603050405020304" pitchFamily="18" charset="0"/>
                <a:cs typeface="Times New Roman" panose="02020603050405020304" pitchFamily="18" charset="0"/>
              </a:rPr>
              <a:t>Resonance</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4749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690A7-D518-5B8F-E550-17D9DB5B1757}"/>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Theory:</a:t>
            </a:r>
          </a:p>
        </p:txBody>
      </p:sp>
      <p:sp>
        <p:nvSpPr>
          <p:cNvPr id="3" name="Content Placeholder 2">
            <a:extLst>
              <a:ext uri="{FF2B5EF4-FFF2-40B4-BE49-F238E27FC236}">
                <a16:creationId xmlns:a16="http://schemas.microsoft.com/office/drawing/2014/main" id="{37272BE7-9481-5614-B0C0-2825275D7954}"/>
              </a:ext>
            </a:extLst>
          </p:cNvPr>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L</a:t>
            </a:r>
            <a:r>
              <a:rPr lang="en-US" sz="1800" dirty="0">
                <a:latin typeface="Times New Roman" panose="02020603050405020304" pitchFamily="18" charset="0"/>
                <a:cs typeface="Times New Roman" panose="02020603050405020304" pitchFamily="18" charset="0"/>
              </a:rPr>
              <a:t>1</a:t>
            </a:r>
            <a:r>
              <a:rPr lang="en-US" sz="3200" dirty="0">
                <a:latin typeface="Times New Roman" panose="02020603050405020304" pitchFamily="18" charset="0"/>
                <a:cs typeface="Times New Roman" panose="02020603050405020304" pitchFamily="18" charset="0"/>
              </a:rPr>
              <a:t> + e = ¼ λ          </a:t>
            </a:r>
            <a:r>
              <a:rPr lang="en-US" sz="3200" dirty="0">
                <a:cs typeface="+mj-cs"/>
              </a:rPr>
              <a:t>…….  </a:t>
            </a:r>
            <a:r>
              <a:rPr lang="en-US" sz="3200" dirty="0">
                <a:latin typeface="Times New Roman" panose="02020603050405020304" pitchFamily="18" charset="0"/>
                <a:cs typeface="Times New Roman" panose="02020603050405020304" pitchFamily="18" charset="0"/>
              </a:rPr>
              <a:t>(1)</a:t>
            </a:r>
          </a:p>
          <a:p>
            <a:r>
              <a:rPr lang="en-US" sz="3200" dirty="0">
                <a:latin typeface="Times New Roman" panose="02020603050405020304" pitchFamily="18" charset="0"/>
                <a:cs typeface="Times New Roman" panose="02020603050405020304" pitchFamily="18" charset="0"/>
              </a:rPr>
              <a:t>L</a:t>
            </a:r>
            <a:r>
              <a:rPr lang="en-US" sz="2000" dirty="0">
                <a:latin typeface="Times New Roman" panose="02020603050405020304" pitchFamily="18" charset="0"/>
                <a:cs typeface="Times New Roman" panose="02020603050405020304" pitchFamily="18" charset="0"/>
              </a:rPr>
              <a:t>2</a:t>
            </a:r>
            <a:r>
              <a:rPr lang="en-US" sz="3200" dirty="0">
                <a:latin typeface="Times New Roman" panose="02020603050405020304" pitchFamily="18" charset="0"/>
                <a:cs typeface="Times New Roman" panose="02020603050405020304" pitchFamily="18" charset="0"/>
              </a:rPr>
              <a:t> + e </a:t>
            </a:r>
            <a:r>
              <a:rPr lang="en-US" sz="3200" dirty="0">
                <a:cs typeface="+mj-cs"/>
              </a:rPr>
              <a:t>= </a:t>
            </a:r>
            <a:r>
              <a:rPr lang="en-US" sz="2400" dirty="0">
                <a:latin typeface="Times New Roman" panose="02020603050405020304" pitchFamily="18" charset="0"/>
                <a:cs typeface="Times New Roman" panose="02020603050405020304" pitchFamily="18" charset="0"/>
              </a:rPr>
              <a:t>3/4</a:t>
            </a:r>
            <a:r>
              <a:rPr lang="en-US" sz="3200" dirty="0">
                <a:latin typeface="Times New Roman" panose="02020603050405020304" pitchFamily="18" charset="0"/>
                <a:cs typeface="Times New Roman" panose="02020603050405020304" pitchFamily="18" charset="0"/>
              </a:rPr>
              <a:t> λ          </a:t>
            </a:r>
            <a:r>
              <a:rPr lang="en-US" sz="3200" dirty="0">
                <a:cs typeface="+mj-cs"/>
              </a:rPr>
              <a:t>..….. </a:t>
            </a:r>
            <a:r>
              <a:rPr lang="en-US" sz="3200" dirty="0">
                <a:latin typeface="Times New Roman" panose="02020603050405020304" pitchFamily="18" charset="0"/>
                <a:cs typeface="Times New Roman" panose="02020603050405020304" pitchFamily="18" charset="0"/>
              </a:rPr>
              <a:t>(2)</a:t>
            </a:r>
          </a:p>
          <a:p>
            <a:r>
              <a:rPr lang="en-US" sz="3200" dirty="0">
                <a:latin typeface="Times New Roman" panose="02020603050405020304" pitchFamily="18" charset="0"/>
                <a:cs typeface="Times New Roman" panose="02020603050405020304" pitchFamily="18" charset="0"/>
              </a:rPr>
              <a:t>Where (</a:t>
            </a:r>
            <a:r>
              <a:rPr lang="el-GR" sz="3200" dirty="0">
                <a:latin typeface="Times New Roman" panose="02020603050405020304" pitchFamily="18" charset="0"/>
                <a:cs typeface="Times New Roman" panose="02020603050405020304" pitchFamily="18" charset="0"/>
              </a:rPr>
              <a:t>λ</a:t>
            </a:r>
            <a:r>
              <a:rPr lang="en-US" sz="3200" dirty="0">
                <a:latin typeface="Times New Roman" panose="02020603050405020304" pitchFamily="18" charset="0"/>
                <a:cs typeface="Times New Roman" panose="02020603050405020304" pitchFamily="18" charset="0"/>
              </a:rPr>
              <a:t>) is the wave length </a:t>
            </a:r>
          </a:p>
          <a:p>
            <a:r>
              <a:rPr lang="en-US" sz="3200" dirty="0">
                <a:latin typeface="Times New Roman" panose="02020603050405020304" pitchFamily="18" charset="0"/>
                <a:cs typeface="Times New Roman" panose="02020603050405020304" pitchFamily="18" charset="0"/>
              </a:rPr>
              <a:t>Hence by subtraction </a:t>
            </a:r>
          </a:p>
          <a:p>
            <a:r>
              <a:rPr lang="en-US" sz="3200" dirty="0">
                <a:latin typeface="Times New Roman" panose="02020603050405020304" pitchFamily="18" charset="0"/>
                <a:cs typeface="Times New Roman" panose="02020603050405020304" pitchFamily="18" charset="0"/>
              </a:rPr>
              <a:t>L</a:t>
            </a:r>
            <a:r>
              <a:rPr lang="en-US" sz="2000" dirty="0">
                <a:latin typeface="Times New Roman" panose="02020603050405020304" pitchFamily="18" charset="0"/>
                <a:cs typeface="Times New Roman" panose="02020603050405020304" pitchFamily="18" charset="0"/>
              </a:rPr>
              <a:t>1</a:t>
            </a:r>
            <a:r>
              <a:rPr lang="en-US" sz="3200" dirty="0">
                <a:latin typeface="Times New Roman" panose="02020603050405020304" pitchFamily="18" charset="0"/>
                <a:cs typeface="Times New Roman" panose="02020603050405020304" pitchFamily="18" charset="0"/>
              </a:rPr>
              <a:t> – L</a:t>
            </a:r>
            <a:r>
              <a:rPr lang="en-US" sz="1800" dirty="0">
                <a:latin typeface="Times New Roman" panose="02020603050405020304" pitchFamily="18" charset="0"/>
                <a:cs typeface="Times New Roman" panose="02020603050405020304" pitchFamily="18" charset="0"/>
              </a:rPr>
              <a:t>2</a:t>
            </a:r>
            <a:r>
              <a:rPr lang="en-US" sz="3200" dirty="0">
                <a:latin typeface="Times New Roman" panose="02020603050405020304" pitchFamily="18" charset="0"/>
                <a:cs typeface="Times New Roman" panose="02020603050405020304" pitchFamily="18" charset="0"/>
              </a:rPr>
              <a:t> = λ/2          …..(3)</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0501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0D3C9-AF68-DC95-4292-10557965E2B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0E2086E-226B-8F5B-707A-AAD9BF56122B}"/>
              </a:ext>
            </a:extLst>
          </p:cNvPr>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Now if (C) is the speed of sound, and (f) the frequency of the note, we have :</a:t>
            </a:r>
          </a:p>
          <a:p>
            <a:r>
              <a:rPr lang="en-US" b="1" dirty="0">
                <a:solidFill>
                  <a:srgbClr val="FF0000"/>
                </a:solidFill>
                <a:latin typeface="Times New Roman" panose="02020603050405020304" pitchFamily="18" charset="0"/>
                <a:cs typeface="Times New Roman" panose="02020603050405020304" pitchFamily="18" charset="0"/>
              </a:rPr>
              <a:t>C = f λ                   </a:t>
            </a:r>
            <a:r>
              <a:rPr lang="en-US" dirty="0">
                <a:latin typeface="Times New Roman" panose="02020603050405020304" pitchFamily="18" charset="0"/>
                <a:cs typeface="Times New Roman" panose="02020603050405020304" pitchFamily="18" charset="0"/>
              </a:rPr>
              <a:t>…….(4)</a:t>
            </a:r>
          </a:p>
          <a:p>
            <a:r>
              <a:rPr lang="en-US" dirty="0">
                <a:latin typeface="Times New Roman" panose="02020603050405020304" pitchFamily="18" charset="0"/>
                <a:cs typeface="Times New Roman" panose="02020603050405020304" pitchFamily="18" charset="0"/>
              </a:rPr>
              <a:t>Hence from (3) and (4)</a:t>
            </a:r>
          </a:p>
          <a:p>
            <a:r>
              <a:rPr lang="en-US" dirty="0">
                <a:latin typeface="Times New Roman" panose="02020603050405020304" pitchFamily="18" charset="0"/>
                <a:cs typeface="Times New Roman" panose="02020603050405020304" pitchFamily="18" charset="0"/>
              </a:rPr>
              <a:t>C = 2 f (L</a:t>
            </a:r>
            <a:r>
              <a:rPr lang="en-US" sz="17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 L</a:t>
            </a:r>
            <a:r>
              <a:rPr lang="en-US" sz="17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…….(5)</a:t>
            </a:r>
          </a:p>
          <a:p>
            <a:r>
              <a:rPr lang="en-US" dirty="0">
                <a:latin typeface="Times New Roman" panose="02020603050405020304" pitchFamily="18" charset="0"/>
                <a:cs typeface="Times New Roman" panose="02020603050405020304" pitchFamily="18" charset="0"/>
              </a:rPr>
              <a:t>The value of the end correction for the tube can be calculated from (1) and (2) above which given by: </a:t>
            </a:r>
          </a:p>
          <a:p>
            <a:r>
              <a:rPr lang="en-US" dirty="0">
                <a:latin typeface="Times New Roman" panose="02020603050405020304" pitchFamily="18" charset="0"/>
                <a:cs typeface="Times New Roman" panose="02020603050405020304" pitchFamily="18" charset="0"/>
              </a:rPr>
              <a:t>(L</a:t>
            </a:r>
            <a:r>
              <a:rPr lang="en-US" sz="21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 e)/ (L</a:t>
            </a:r>
            <a:r>
              <a:rPr lang="en-US" sz="18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 e) = 3      or         e = ½ (L</a:t>
            </a:r>
            <a:r>
              <a:rPr lang="en-US" sz="18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 3L</a:t>
            </a:r>
            <a:r>
              <a:rPr lang="en-US" sz="18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Compare your final mean value for (C) with that calculated from the formula </a:t>
            </a:r>
          </a:p>
          <a:p>
            <a:endParaRPr lang="en-US" dirty="0"/>
          </a:p>
        </p:txBody>
      </p:sp>
    </p:spTree>
    <p:extLst>
      <p:ext uri="{BB962C8B-B14F-4D97-AF65-F5344CB8AC3E}">
        <p14:creationId xmlns:p14="http://schemas.microsoft.com/office/powerpoint/2010/main" val="504024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2DC26-5ACE-0380-1A3C-78DD7CDA7736}"/>
              </a:ext>
            </a:extLst>
          </p:cNvPr>
          <p:cNvSpPr>
            <a:spLocks noGrp="1"/>
          </p:cNvSpPr>
          <p:nvPr>
            <p:ph type="title"/>
          </p:nvPr>
        </p:nvSpPr>
        <p:spPr/>
        <p:txBody>
          <a:bodyPr/>
          <a:lstStyle/>
          <a:p>
            <a:endParaRPr lang="en-US"/>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9AADE2F1-08EF-1DB2-A8A9-3AF435BB65EB}"/>
                  </a:ext>
                </a:extLst>
              </p:cNvPr>
              <p:cNvSpPr>
                <a:spLocks noGrp="1"/>
              </p:cNvSpPr>
              <p:nvPr>
                <p:ph idx="1"/>
              </p:nvPr>
            </p:nvSpPr>
            <p:spPr/>
            <p:txBody>
              <a:bodyPr/>
              <a:lstStyle/>
              <a:p>
                <a:r>
                  <a:rPr lang="en-US" sz="4000" b="1" dirty="0">
                    <a:solidFill>
                      <a:srgbClr val="FF0000"/>
                    </a:solidFill>
                    <a:latin typeface="Times New Roman" panose="02020603050405020304" pitchFamily="18" charset="0"/>
                    <a:cs typeface="Times New Roman" panose="02020603050405020304" pitchFamily="18" charset="0"/>
                  </a:rPr>
                  <a:t>C = 331 </a:t>
                </a:r>
                <a14:m>
                  <m:oMath xmlns:m="http://schemas.openxmlformats.org/officeDocument/2006/math">
                    <m:rad>
                      <m:radPr>
                        <m:degHide m:val="on"/>
                        <m:ctrlPr>
                          <a:rPr lang="en-US" sz="4000" b="1" i="1" smtClean="0">
                            <a:solidFill>
                              <a:srgbClr val="FF0000"/>
                            </a:solidFill>
                            <a:latin typeface="Cambria Math" panose="02040503050406030204" pitchFamily="18" charset="0"/>
                            <a:cs typeface="Times New Roman" panose="02020603050405020304" pitchFamily="18" charset="0"/>
                          </a:rPr>
                        </m:ctrlPr>
                      </m:radPr>
                      <m:deg/>
                      <m:e>
                        <m:f>
                          <m:fPr>
                            <m:ctrlPr>
                              <a:rPr lang="en-US" sz="4000" b="1" i="1" smtClean="0">
                                <a:solidFill>
                                  <a:srgbClr val="FF0000"/>
                                </a:solidFill>
                                <a:latin typeface="Cambria Math" panose="02040503050406030204" pitchFamily="18" charset="0"/>
                                <a:cs typeface="Times New Roman" panose="02020603050405020304" pitchFamily="18" charset="0"/>
                              </a:rPr>
                            </m:ctrlPr>
                          </m:fPr>
                          <m:num>
                            <m:r>
                              <a:rPr lang="en-US" sz="4000" b="1" i="1" smtClean="0">
                                <a:solidFill>
                                  <a:srgbClr val="FF0000"/>
                                </a:solidFill>
                                <a:latin typeface="Cambria Math" panose="02040503050406030204" pitchFamily="18" charset="0"/>
                                <a:cs typeface="Times New Roman" panose="02020603050405020304" pitchFamily="18" charset="0"/>
                              </a:rPr>
                              <m:t>(</m:t>
                            </m:r>
                            <m:r>
                              <a:rPr lang="en-US" sz="4000" b="1" i="1" smtClean="0">
                                <a:solidFill>
                                  <a:srgbClr val="FF0000"/>
                                </a:solidFill>
                                <a:latin typeface="Cambria Math" panose="02040503050406030204" pitchFamily="18" charset="0"/>
                                <a:cs typeface="Times New Roman" panose="02020603050405020304" pitchFamily="18" charset="0"/>
                              </a:rPr>
                              <m:t>𝟐𝟕𝟑</m:t>
                            </m:r>
                            <m:r>
                              <a:rPr lang="en-US" sz="4000" b="1" i="1" smtClean="0">
                                <a:solidFill>
                                  <a:srgbClr val="FF0000"/>
                                </a:solidFill>
                                <a:latin typeface="Cambria Math" panose="02040503050406030204" pitchFamily="18" charset="0"/>
                                <a:cs typeface="Times New Roman" panose="02020603050405020304" pitchFamily="18" charset="0"/>
                              </a:rPr>
                              <m:t>+</m:t>
                            </m:r>
                            <m:r>
                              <a:rPr lang="en-US" sz="4000" b="1" i="1" smtClean="0">
                                <a:solidFill>
                                  <a:srgbClr val="FF0000"/>
                                </a:solidFill>
                                <a:latin typeface="Cambria Math" panose="02040503050406030204" pitchFamily="18" charset="0"/>
                                <a:cs typeface="Times New Roman" panose="02020603050405020304" pitchFamily="18" charset="0"/>
                              </a:rPr>
                              <m:t>𝒕</m:t>
                            </m:r>
                            <m:r>
                              <a:rPr lang="en-US" sz="4000" b="1" i="1" smtClean="0">
                                <a:solidFill>
                                  <a:srgbClr val="FF0000"/>
                                </a:solidFill>
                                <a:latin typeface="Cambria Math" panose="02040503050406030204" pitchFamily="18" charset="0"/>
                                <a:cs typeface="Times New Roman" panose="02020603050405020304" pitchFamily="18" charset="0"/>
                              </a:rPr>
                              <m:t>)</m:t>
                            </m:r>
                          </m:num>
                          <m:den>
                            <m:r>
                              <a:rPr lang="en-US" sz="4000" b="1" i="1" smtClean="0">
                                <a:solidFill>
                                  <a:srgbClr val="FF0000"/>
                                </a:solidFill>
                                <a:latin typeface="Cambria Math" panose="02040503050406030204" pitchFamily="18" charset="0"/>
                                <a:cs typeface="Times New Roman" panose="02020603050405020304" pitchFamily="18" charset="0"/>
                              </a:rPr>
                              <m:t>𝟐𝟕𝟑</m:t>
                            </m:r>
                          </m:den>
                        </m:f>
                      </m:e>
                    </m:rad>
                  </m:oMath>
                </a14:m>
                <a:r>
                  <a:rPr lang="en-US" sz="4000" dirty="0">
                    <a:latin typeface="Times New Roman" panose="02020603050405020304" pitchFamily="18" charset="0"/>
                    <a:cs typeface="Times New Roman" panose="02020603050405020304" pitchFamily="18" charset="0"/>
                  </a:rPr>
                  <a:t>      meters per second</a:t>
                </a:r>
              </a:p>
              <a:p>
                <a:r>
                  <a:rPr lang="en-US" dirty="0">
                    <a:latin typeface="Times New Roman" panose="02020603050405020304" pitchFamily="18" charset="0"/>
                    <a:cs typeface="Times New Roman" panose="02020603050405020304" pitchFamily="18" charset="0"/>
                  </a:rPr>
                  <a:t>Where (t): is the temperature in C̊ .</a:t>
                </a:r>
              </a:p>
              <a:p>
                <a:endParaRPr lang="en-US" dirty="0"/>
              </a:p>
            </p:txBody>
          </p:sp>
        </mc:Choice>
        <mc:Fallback>
          <p:sp>
            <p:nvSpPr>
              <p:cNvPr id="3" name="Content Placeholder 2">
                <a:extLst>
                  <a:ext uri="{FF2B5EF4-FFF2-40B4-BE49-F238E27FC236}">
                    <a16:creationId xmlns:a16="http://schemas.microsoft.com/office/drawing/2014/main" id="{9AADE2F1-08EF-1DB2-A8A9-3AF435BB65EB}"/>
                  </a:ext>
                </a:extLst>
              </p:cNvPr>
              <p:cNvSpPr>
                <a:spLocks noGrp="1" noRot="1" noChangeAspect="1" noMove="1" noResize="1" noEditPoints="1" noAdjustHandles="1" noChangeArrowheads="1" noChangeShapeType="1" noTextEdit="1"/>
              </p:cNvSpPr>
              <p:nvPr>
                <p:ph idx="1"/>
              </p:nvPr>
            </p:nvSpPr>
            <p:spPr>
              <a:blipFill>
                <a:blip r:embed="rId2"/>
                <a:stretch>
                  <a:fillRect l="-1855"/>
                </a:stretch>
              </a:blipFill>
            </p:spPr>
            <p:txBody>
              <a:bodyPr/>
              <a:lstStyle/>
              <a:p>
                <a:r>
                  <a:rPr lang="en-US">
                    <a:noFill/>
                  </a:rPr>
                  <a:t> </a:t>
                </a:r>
              </a:p>
            </p:txBody>
          </p:sp>
        </mc:Fallback>
      </mc:AlternateContent>
    </p:spTree>
    <p:extLst>
      <p:ext uri="{BB962C8B-B14F-4D97-AF65-F5344CB8AC3E}">
        <p14:creationId xmlns:p14="http://schemas.microsoft.com/office/powerpoint/2010/main" val="513914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ED6B3-550F-1B58-2447-AD97FB82B29C}"/>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Procedure:</a:t>
            </a:r>
          </a:p>
        </p:txBody>
      </p:sp>
      <p:sp>
        <p:nvSpPr>
          <p:cNvPr id="3" name="Content Placeholder 2">
            <a:extLst>
              <a:ext uri="{FF2B5EF4-FFF2-40B4-BE49-F238E27FC236}">
                <a16:creationId xmlns:a16="http://schemas.microsoft.com/office/drawing/2014/main" id="{D16DB3AD-CBDF-11FC-30B9-CF9E375AC6FD}"/>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Place the resonance tube well down in the water and gradually raised.</a:t>
            </a:r>
          </a:p>
        </p:txBody>
      </p:sp>
      <p:pic>
        <p:nvPicPr>
          <p:cNvPr id="4" name="Picture 3">
            <a:extLst>
              <a:ext uri="{FF2B5EF4-FFF2-40B4-BE49-F238E27FC236}">
                <a16:creationId xmlns:a16="http://schemas.microsoft.com/office/drawing/2014/main" id="{7F257D17-4D7F-9271-8D61-4604A51F3A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40276" y="2663825"/>
            <a:ext cx="3095625" cy="3648075"/>
          </a:xfrm>
          <a:prstGeom prst="rect">
            <a:avLst/>
          </a:prstGeom>
        </p:spPr>
      </p:pic>
    </p:spTree>
    <p:extLst>
      <p:ext uri="{BB962C8B-B14F-4D97-AF65-F5344CB8AC3E}">
        <p14:creationId xmlns:p14="http://schemas.microsoft.com/office/powerpoint/2010/main" val="1334987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A6234-4D9C-7B1B-7538-14CA2779F40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4354787-076F-7651-B479-CAEF086064E0}"/>
              </a:ext>
            </a:extLst>
          </p:cNvPr>
          <p:cNvSpPr>
            <a:spLocks noGrp="1"/>
          </p:cNvSpPr>
          <p:nvPr>
            <p:ph idx="1"/>
          </p:nvPr>
        </p:nvSpPr>
        <p:spPr/>
        <p:txBody>
          <a:bodyPr>
            <a:normAutofit fontScale="92500"/>
          </a:bodyPr>
          <a:lstStyle/>
          <a:p>
            <a:r>
              <a:rPr lang="en-US" dirty="0">
                <a:latin typeface="Times New Roman" panose="02020603050405020304" pitchFamily="18" charset="0"/>
                <a:cs typeface="Times New Roman" panose="02020603050405020304" pitchFamily="18" charset="0"/>
              </a:rPr>
              <a:t>Select the fork of highest frequency, strike it on a solid surface and hold it over the mouth of the tube and when resonance occurs (i.e. when the note of the fork swells out to its loudest volume).</a:t>
            </a:r>
          </a:p>
          <a:p>
            <a:r>
              <a:rPr lang="en-US" dirty="0">
                <a:latin typeface="Times New Roman" panose="02020603050405020304" pitchFamily="18" charset="0"/>
                <a:cs typeface="Times New Roman" panose="02020603050405020304" pitchFamily="18" charset="0"/>
              </a:rPr>
              <a:t>Measure the length of the air in the tube which is the distance between the mouth of the tube and the water surface.</a:t>
            </a:r>
          </a:p>
          <a:p>
            <a:r>
              <a:rPr lang="en-US" dirty="0">
                <a:latin typeface="Times New Roman" panose="02020603050405020304" pitchFamily="18" charset="0"/>
                <a:cs typeface="Times New Roman" panose="02020603050405020304" pitchFamily="18" charset="0"/>
              </a:rPr>
              <a:t>Now find a second and different position of resonance using the same fork but with a much longer length of air and again take the value of (L</a:t>
            </a:r>
            <a:r>
              <a:rPr lang="en-US" sz="18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Obtain different values of (L1) and (L2) by using the other forks.</a:t>
            </a:r>
          </a:p>
          <a:p>
            <a:r>
              <a:rPr lang="en-US" dirty="0">
                <a:latin typeface="Times New Roman" panose="02020603050405020304" pitchFamily="18" charset="0"/>
                <a:cs typeface="Times New Roman" panose="02020603050405020304" pitchFamily="18" charset="0"/>
              </a:rPr>
              <a:t>Record the results in the form of a table:</a:t>
            </a:r>
          </a:p>
          <a:p>
            <a:r>
              <a:rPr lang="en-US" dirty="0">
                <a:latin typeface="Times New Roman" panose="02020603050405020304" pitchFamily="18" charset="0"/>
                <a:cs typeface="Times New Roman" panose="02020603050405020304" pitchFamily="18" charset="0"/>
              </a:rPr>
              <a:t>Plot a graph between (</a:t>
            </a:r>
            <a:r>
              <a:rPr lang="el-GR" dirty="0">
                <a:latin typeface="Times New Roman" panose="02020603050405020304" pitchFamily="18" charset="0"/>
                <a:cs typeface="Times New Roman" panose="02020603050405020304" pitchFamily="18" charset="0"/>
              </a:rPr>
              <a:t>λ</a:t>
            </a:r>
            <a:r>
              <a:rPr lang="en-US" dirty="0">
                <a:latin typeface="Times New Roman" panose="02020603050405020304" pitchFamily="18" charset="0"/>
                <a:cs typeface="Times New Roman" panose="02020603050405020304" pitchFamily="18" charset="0"/>
              </a:rPr>
              <a:t>) on a vertical axis and (1/f) on a </a:t>
            </a:r>
            <a:r>
              <a:rPr lang="en-US">
                <a:latin typeface="Times New Roman" panose="02020603050405020304" pitchFamily="18" charset="0"/>
                <a:cs typeface="Times New Roman" panose="02020603050405020304" pitchFamily="18" charset="0"/>
              </a:rPr>
              <a:t>horizontal axis.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46048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468</Words>
  <Application>Microsoft Office PowerPoint</Application>
  <PresentationFormat>Widescreen</PresentationFormat>
  <Paragraphs>37</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Cambria Math</vt:lpstr>
      <vt:lpstr>Times New Roman</vt:lpstr>
      <vt:lpstr>Office Theme</vt:lpstr>
      <vt:lpstr>Department of Remote Sensing and GIS  The speed of sound by means of resonance tube closed at one end </vt:lpstr>
      <vt:lpstr>The purpose from experiment:</vt:lpstr>
      <vt:lpstr>frequency:</vt:lpstr>
      <vt:lpstr>Theory:</vt:lpstr>
      <vt:lpstr>PowerPoint Presentation</vt:lpstr>
      <vt:lpstr>PowerPoint Presentation</vt:lpstr>
      <vt:lpstr>Procedure: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of Remote Sensing and GIS  The speed of sound in air by using resonance tube </dc:title>
  <dc:creator>marwa sabah</dc:creator>
  <cp:lastModifiedBy>marwa sabah</cp:lastModifiedBy>
  <cp:revision>5</cp:revision>
  <dcterms:created xsi:type="dcterms:W3CDTF">2024-05-30T18:55:46Z</dcterms:created>
  <dcterms:modified xsi:type="dcterms:W3CDTF">2024-06-09T04:37:08Z</dcterms:modified>
</cp:coreProperties>
</file>