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9" r:id="rId3"/>
    <p:sldId id="283" r:id="rId4"/>
    <p:sldId id="291" r:id="rId5"/>
    <p:sldId id="292" r:id="rId6"/>
    <p:sldId id="293" r:id="rId7"/>
    <p:sldId id="295" r:id="rId8"/>
    <p:sldId id="294" r:id="rId9"/>
    <p:sldId id="34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48C2"/>
    <a:srgbClr val="FFC905"/>
    <a:srgbClr val="660033"/>
    <a:srgbClr val="E6B500"/>
    <a:srgbClr val="993366"/>
    <a:srgbClr val="4F1E0B"/>
    <a:srgbClr val="FF0100"/>
    <a:srgbClr val="F4B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516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C399B2-7EA3-4F4A-9B63-E6AF5E8C6B1F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42ADE8-67F8-46DA-8FE7-D48950CB8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3037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B7EB03-B606-4DFD-A463-93F7B30187DE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DD7879-D0D6-4FA2-AB21-8CF59FCBD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71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64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08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94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80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45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9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8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0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0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51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98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412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157107"/>
            <a:ext cx="9144000" cy="4567543"/>
          </a:xfrm>
        </p:spPr>
        <p:txBody>
          <a:bodyPr>
            <a:normAutofit/>
          </a:bodyPr>
          <a:lstStyle/>
          <a:p>
            <a:r>
              <a:rPr lang="en-US" sz="53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Microbiology Lab. 1</a:t>
            </a:r>
            <a:r>
              <a:rPr lang="en-US" sz="5300" b="1" baseline="300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st</a:t>
            </a:r>
            <a:r>
              <a:rPr lang="en-US" sz="53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 Term</a:t>
            </a:r>
            <a:br>
              <a:rPr lang="en-US" sz="53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</a:br>
            <a:r>
              <a:rPr lang="en-US" sz="53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2026-2027</a:t>
            </a:r>
            <a:r>
              <a:rPr lang="en-US" sz="53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/>
            </a:r>
            <a:br>
              <a:rPr lang="en-US" sz="53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</a:br>
            <a:r>
              <a:rPr lang="en-US" sz="53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Gram stain</a:t>
            </a:r>
            <a:r>
              <a:rPr lang="en-US" sz="53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/>
            </a:r>
            <a:br>
              <a:rPr lang="en-US" sz="53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</a:b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By</a:t>
            </a:r>
            <a:b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</a:b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/>
            </a:r>
            <a:b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</a:b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A. L. </a:t>
            </a:r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Mohammad 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Hassan</a:t>
            </a:r>
            <a:endParaRPr lang="en-US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Centaur" panose="020305040502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3" t="5448" r="17780" b="32241"/>
          <a:stretch/>
        </p:blipFill>
        <p:spPr>
          <a:xfrm>
            <a:off x="514349" y="282002"/>
            <a:ext cx="1866901" cy="17430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49" t="13514" b="2086"/>
          <a:stretch/>
        </p:blipFill>
        <p:spPr>
          <a:xfrm>
            <a:off x="9810749" y="181329"/>
            <a:ext cx="1857541" cy="19765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4" r="30752"/>
          <a:stretch/>
        </p:blipFill>
        <p:spPr>
          <a:xfrm>
            <a:off x="4591049" y="282002"/>
            <a:ext cx="3009901" cy="187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2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</a:rPr>
              <a:t>. </a:t>
            </a:r>
            <a: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</a:rPr>
              <a:t>Staining reaction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825625"/>
            <a:ext cx="6057900" cy="4889500"/>
          </a:xfrm>
        </p:spPr>
        <p:txBody>
          <a:bodyPr>
            <a:normAutofit/>
          </a:bodyPr>
          <a:lstStyle/>
          <a:p>
            <a:endParaRPr lang="en-US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Simple </a:t>
            </a:r>
            <a:r>
              <a:rPr lang="en-US" dirty="0">
                <a:solidFill>
                  <a:srgbClr val="000000"/>
                </a:solidFill>
                <a:latin typeface="Constantia" panose="02030602050306030303" pitchFamily="18" charset="0"/>
              </a:rPr>
              <a:t>stains bring out the best morphology. </a:t>
            </a:r>
            <a:endParaRPr lang="en-US" dirty="0" smtClean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Differential </a:t>
            </a:r>
            <a:r>
              <a:rPr lang="en-US" dirty="0">
                <a:solidFill>
                  <a:srgbClr val="000000"/>
                </a:solidFill>
                <a:latin typeface="Constantia" panose="02030602050306030303" pitchFamily="18" charset="0"/>
              </a:rPr>
              <a:t>and special stains are necessary to bring out characteristics like: gram negative and gram positive bacteria, Acid fast and non acid fast , spirochetes, capsule and Flagella, etc.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827" y="2105024"/>
            <a:ext cx="5554356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685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35F78"/>
                </a:solidFill>
                <a:latin typeface="Calibri" panose="020F0502020204030204" pitchFamily="34" charset="0"/>
              </a:rPr>
              <a:t>a. Gram </a:t>
            </a:r>
            <a:r>
              <a:rPr lang="en-US" b="1" dirty="0" smtClean="0">
                <a:solidFill>
                  <a:srgbClr val="035F78"/>
                </a:solidFill>
                <a:latin typeface="Calibri" panose="020F0502020204030204" pitchFamily="34" charset="0"/>
              </a:rPr>
              <a:t>stain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9950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Gram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stain divides the bacteria into Gram positive &amp; Gram negative. </a:t>
            </a:r>
          </a:p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69900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rocedure: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a heat fixed bacterial smear.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Flood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smear with </a:t>
            </a:r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CRYSTAL </a:t>
            </a: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VIOLET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minute, then wash with 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water. </a:t>
            </a:r>
            <a:endParaRPr lang="en-US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Flood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smear with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IODINE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1 minute, then wash with 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Flood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smear with </a:t>
            </a:r>
            <a:r>
              <a:rPr lang="en-US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ETHANOL‐ACETONE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quickly, then wash with </a:t>
            </a:r>
            <a:r>
              <a:rPr lang="en-US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Flood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smear with 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SAFRANIN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1 minute, then wash with 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Blot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smear, air dry and observe.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4125" y="23019"/>
            <a:ext cx="20478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77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07" y="791076"/>
            <a:ext cx="11547962" cy="5504949"/>
          </a:xfrm>
        </p:spPr>
      </p:pic>
    </p:spTree>
    <p:extLst>
      <p:ext uri="{BB962C8B-B14F-4D97-AF65-F5344CB8AC3E}">
        <p14:creationId xmlns:p14="http://schemas.microsoft.com/office/powerpoint/2010/main" val="48143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93408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925" y="4021950"/>
            <a:ext cx="4254075" cy="283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1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b</a:t>
            </a:r>
            <a:r>
              <a:rPr lang="en-US" b="1" dirty="0">
                <a:solidFill>
                  <a:srgbClr val="0070C0"/>
                </a:solidFill>
              </a:rPr>
              <a:t>. Ziehl-Neelsen stain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5" y="2055813"/>
            <a:ext cx="10515600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The Ziehl-Neelsen stain, also known as the </a:t>
            </a:r>
            <a:r>
              <a:rPr lang="en-US" b="1" dirty="0"/>
              <a:t>acid-fast stain</a:t>
            </a:r>
            <a:r>
              <a:rPr lang="en-US" dirty="0"/>
              <a:t>, is a bacteriological staining technique used </a:t>
            </a:r>
            <a:r>
              <a:rPr lang="en-US" dirty="0" smtClean="0"/>
              <a:t>to </a:t>
            </a:r>
            <a:r>
              <a:rPr lang="en-US" dirty="0"/>
              <a:t>identify </a:t>
            </a:r>
            <a:r>
              <a:rPr lang="en-US" dirty="0" smtClean="0"/>
              <a:t>particularly </a:t>
            </a:r>
            <a:r>
              <a:rPr lang="en-US" dirty="0"/>
              <a:t>members of the Mycobacterium genus. </a:t>
            </a:r>
            <a:endParaRPr lang="en-US" dirty="0" smtClean="0"/>
          </a:p>
          <a:p>
            <a:r>
              <a:rPr lang="en-US" dirty="0" smtClean="0"/>
              <a:t>Procedure: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 a clean sterile microscopic slide, make the smear of the sample culture and heat fix the smear over blue heat.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Over the smear, pour and flood the smear with </a:t>
            </a:r>
            <a:r>
              <a:rPr lang="en-US" dirty="0" err="1"/>
              <a:t>carbol</a:t>
            </a:r>
            <a:r>
              <a:rPr lang="en-US" dirty="0"/>
              <a:t> </a:t>
            </a:r>
            <a:r>
              <a:rPr lang="en-US" dirty="0" err="1"/>
              <a:t>fuschin</a:t>
            </a:r>
            <a:r>
              <a:rPr lang="en-US" dirty="0"/>
              <a:t> and heat gently until it produces fumes.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Allow it to stand for 5 minutes and wash it off with gently flowing tap water.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Add 20% </a:t>
            </a:r>
            <a:r>
              <a:rPr lang="en-US" dirty="0" err="1"/>
              <a:t>sulphuric</a:t>
            </a:r>
            <a:r>
              <a:rPr lang="en-US" dirty="0"/>
              <a:t> acid and leave it for 1-2 minutes. Repeat this step until the smear appears pink in color.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Wash off the acid with water.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Flood the smear with methylene blue dye and leave it for 2-3 minutes and wash with water.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Air dry and examine the stain under the oil immersion lens.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9850" y="0"/>
            <a:ext cx="1962150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34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20" y="520699"/>
            <a:ext cx="11642819" cy="5965825"/>
          </a:xfrm>
        </p:spPr>
      </p:pic>
    </p:spTree>
    <p:extLst>
      <p:ext uri="{BB962C8B-B14F-4D97-AF65-F5344CB8AC3E}">
        <p14:creationId xmlns:p14="http://schemas.microsoft.com/office/powerpoint/2010/main" val="842217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426" y="2264570"/>
            <a:ext cx="6124574" cy="459343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7355"/>
            <a:ext cx="6067426" cy="391064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00050" y="55236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Microscopic </a:t>
            </a:r>
            <a:r>
              <a:rPr lang="en-US" dirty="0" err="1"/>
              <a:t>visualisation</a:t>
            </a:r>
            <a:r>
              <a:rPr lang="en-US" dirty="0"/>
              <a:t> of the acid-fast bacteria </a:t>
            </a:r>
            <a:r>
              <a:rPr lang="en-US" b="1" i="1" dirty="0"/>
              <a:t>Mycobacterium tuberculosis </a:t>
            </a:r>
            <a:r>
              <a:rPr lang="en-US" dirty="0" smtClean="0"/>
              <a:t>(left) </a:t>
            </a:r>
            <a:r>
              <a:rPr lang="en-US" dirty="0"/>
              <a:t>and </a:t>
            </a:r>
            <a:r>
              <a:rPr lang="en-US" b="1" i="1" dirty="0"/>
              <a:t>Mycobacterium </a:t>
            </a:r>
            <a:r>
              <a:rPr lang="en-US" b="1" i="1" dirty="0" err="1"/>
              <a:t>leprae</a:t>
            </a:r>
            <a:r>
              <a:rPr lang="en-US" b="1" i="1" dirty="0"/>
              <a:t> </a:t>
            </a:r>
            <a:r>
              <a:rPr lang="en-US" dirty="0" smtClean="0"/>
              <a:t>(right) </a:t>
            </a:r>
            <a:r>
              <a:rPr lang="en-US" dirty="0"/>
              <a:t>and background cellular material in blue using the </a:t>
            </a:r>
            <a:r>
              <a:rPr lang="en-US" dirty="0" err="1"/>
              <a:t>Ziehl</a:t>
            </a:r>
            <a:r>
              <a:rPr lang="en-US" dirty="0"/>
              <a:t>–</a:t>
            </a:r>
            <a:r>
              <a:rPr lang="en-US" dirty="0" err="1"/>
              <a:t>Neelsen</a:t>
            </a:r>
            <a:r>
              <a:rPr lang="en-US" dirty="0"/>
              <a:t> stain</a:t>
            </a:r>
          </a:p>
        </p:txBody>
      </p:sp>
    </p:spTree>
    <p:extLst>
      <p:ext uri="{BB962C8B-B14F-4D97-AF65-F5344CB8AC3E}">
        <p14:creationId xmlns:p14="http://schemas.microsoft.com/office/powerpoint/2010/main" val="421078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625" y="0"/>
            <a:ext cx="6762749" cy="6762749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 flipV="1">
            <a:off x="11953875" y="6619875"/>
            <a:ext cx="238125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5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18895</TotalTime>
  <Words>319</Words>
  <Application>Microsoft Office PowerPoint</Application>
  <PresentationFormat>Custom</PresentationFormat>
  <Paragraphs>26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Microbiology Lab. 1st Term 2026-2027 Gram stain By  A. L. Mohammad Hassan</vt:lpstr>
      <vt:lpstr>. Staining reaction</vt:lpstr>
      <vt:lpstr>a. Gram stain</vt:lpstr>
      <vt:lpstr>PowerPoint Presentation</vt:lpstr>
      <vt:lpstr>PowerPoint Presentation</vt:lpstr>
      <vt:lpstr>b. Ziehl-Neelsen stain</vt:lpstr>
      <vt:lpstr>PowerPoint Presentation</vt:lpstr>
      <vt:lpstr>PowerPoint Presentation</vt:lpstr>
      <vt:lpstr>PowerPoint Presentation</vt:lpstr>
    </vt:vector>
  </TitlesOfParts>
  <Company>Microsoft (C)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Maher</cp:lastModifiedBy>
  <cp:revision>148</cp:revision>
  <cp:lastPrinted>2023-09-23T01:03:00Z</cp:lastPrinted>
  <dcterms:created xsi:type="dcterms:W3CDTF">2023-09-18T12:12:53Z</dcterms:created>
  <dcterms:modified xsi:type="dcterms:W3CDTF">2026-10-13T08:53:30Z</dcterms:modified>
</cp:coreProperties>
</file>