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338" r:id="rId3"/>
    <p:sldId id="339" r:id="rId4"/>
    <p:sldId id="342" r:id="rId5"/>
    <p:sldId id="343" r:id="rId6"/>
    <p:sldId id="344" r:id="rId7"/>
    <p:sldId id="34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48C2"/>
    <a:srgbClr val="FFC905"/>
    <a:srgbClr val="660033"/>
    <a:srgbClr val="E6B500"/>
    <a:srgbClr val="993366"/>
    <a:srgbClr val="4F1E0B"/>
    <a:srgbClr val="FF0100"/>
    <a:srgbClr val="F4B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516" y="-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C399B2-7EA3-4F4A-9B63-E6AF5E8C6B1F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42ADE8-67F8-46DA-8FE7-D48950CB8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3037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B7EB03-B606-4DFD-A463-93F7B30187DE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DD7879-D0D6-4FA2-AB21-8CF59FCBD2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071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664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508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594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802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345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19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486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907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20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651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998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C3901-5C91-460C-91D5-DFC0247F3FF2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C39CA-14AD-4484-BD8F-3519B22F09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412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157107"/>
            <a:ext cx="9144000" cy="4567543"/>
          </a:xfrm>
        </p:spPr>
        <p:txBody>
          <a:bodyPr>
            <a:normAutofit/>
          </a:bodyPr>
          <a:lstStyle/>
          <a:p>
            <a:r>
              <a:rPr lang="en-US" sz="53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>Microbiology Lab. 1</a:t>
            </a:r>
            <a:r>
              <a:rPr lang="en-US" sz="5300" b="1" baseline="30000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>st</a:t>
            </a:r>
            <a:r>
              <a:rPr lang="en-US" sz="53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> Term</a:t>
            </a:r>
            <a:br>
              <a:rPr lang="en-US" sz="53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</a:br>
            <a:r>
              <a:rPr lang="en-US" sz="53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>2026-2027</a:t>
            </a:r>
            <a:r>
              <a:rPr lang="en-US" sz="53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/>
            </a:r>
            <a:br>
              <a:rPr lang="en-US" sz="53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</a:br>
            <a:r>
              <a:rPr lang="en-US" sz="5300" b="1" dirty="0" err="1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>Indole</a:t>
            </a:r>
            <a:r>
              <a:rPr lang="en-US" sz="53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> Test</a:t>
            </a:r>
            <a:r>
              <a:rPr lang="en-US" sz="5300" b="1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/>
            </a:r>
            <a:br>
              <a:rPr lang="en-US" sz="5300" b="1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</a:br>
            <a:r>
              <a:rPr lang="en-US" sz="3600" b="1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>By</a:t>
            </a:r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/>
            </a:r>
            <a:b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</a:br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>A. L. </a:t>
            </a:r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>Mohammad </a:t>
            </a:r>
            <a: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  <a:t>Hassan</a:t>
            </a:r>
            <a:br>
              <a:rPr lang="en-US" sz="3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Centaur" panose="02030504050205020304" pitchFamily="18" charset="0"/>
              </a:rPr>
            </a:br>
            <a:endParaRPr lang="en-US" b="1" dirty="0">
              <a:ln>
                <a:solidFill>
                  <a:schemeClr val="tx1"/>
                </a:solidFill>
              </a:ln>
              <a:solidFill>
                <a:srgbClr val="C00000"/>
              </a:solidFill>
              <a:latin typeface="Centaur" panose="020305040502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83" t="5448" r="17780" b="32241"/>
          <a:stretch/>
        </p:blipFill>
        <p:spPr>
          <a:xfrm>
            <a:off x="514349" y="282002"/>
            <a:ext cx="1866901" cy="17430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49" t="13514" b="2086"/>
          <a:stretch/>
        </p:blipFill>
        <p:spPr>
          <a:xfrm>
            <a:off x="9810749" y="181329"/>
            <a:ext cx="1857541" cy="19765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4" r="30752"/>
          <a:stretch/>
        </p:blipFill>
        <p:spPr>
          <a:xfrm>
            <a:off x="4591049" y="282002"/>
            <a:ext cx="3009901" cy="1875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2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</a:rPr>
              <a:t>6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</a:rPr>
              <a:t>. Indole </a:t>
            </a:r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</a:rPr>
              <a:t>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400" dirty="0"/>
          </a:p>
          <a:p>
            <a:r>
              <a:rPr lang="en-US" sz="3600" dirty="0" smtClean="0">
                <a:solidFill>
                  <a:srgbClr val="000099"/>
                </a:solidFill>
              </a:rPr>
              <a:t>Property </a:t>
            </a:r>
            <a:r>
              <a:rPr lang="en-US" sz="3600" dirty="0">
                <a:solidFill>
                  <a:srgbClr val="000099"/>
                </a:solidFill>
              </a:rPr>
              <a:t>it tests for: </a:t>
            </a:r>
            <a:r>
              <a:rPr lang="en-US" sz="3200" dirty="0">
                <a:solidFill>
                  <a:srgbClr val="000000"/>
                </a:solidFill>
              </a:rPr>
              <a:t>This test is performed to help differentiate species of the family </a:t>
            </a:r>
            <a:r>
              <a:rPr lang="en-US" sz="3200" i="1" dirty="0" err="1">
                <a:solidFill>
                  <a:srgbClr val="000000"/>
                </a:solidFill>
              </a:rPr>
              <a:t>Enterobacteriaceae</a:t>
            </a:r>
            <a:r>
              <a:rPr lang="en-US" sz="3200" i="1" dirty="0">
                <a:solidFill>
                  <a:srgbClr val="000000"/>
                </a:solidFill>
              </a:rPr>
              <a:t>. </a:t>
            </a:r>
            <a:endParaRPr lang="en-US" sz="3200" dirty="0">
              <a:solidFill>
                <a:srgbClr val="000000"/>
              </a:solidFill>
            </a:endParaRPr>
          </a:p>
          <a:p>
            <a:r>
              <a:rPr lang="en-US" sz="3200" dirty="0" smtClean="0">
                <a:solidFill>
                  <a:srgbClr val="000099"/>
                </a:solidFill>
              </a:rPr>
              <a:t>Media </a:t>
            </a:r>
            <a:r>
              <a:rPr lang="en-US" sz="3200" dirty="0">
                <a:solidFill>
                  <a:srgbClr val="000099"/>
                </a:solidFill>
              </a:rPr>
              <a:t>and Reagents Used: </a:t>
            </a:r>
            <a:r>
              <a:rPr lang="en-US" dirty="0" err="1">
                <a:solidFill>
                  <a:srgbClr val="000000"/>
                </a:solidFill>
              </a:rPr>
              <a:t>Tryptone</a:t>
            </a:r>
            <a:r>
              <a:rPr lang="en-US" dirty="0">
                <a:solidFill>
                  <a:srgbClr val="000000"/>
                </a:solidFill>
              </a:rPr>
              <a:t> broth contains tryptophan. </a:t>
            </a:r>
            <a:r>
              <a:rPr lang="en-US" dirty="0" err="1">
                <a:solidFill>
                  <a:srgbClr val="000000"/>
                </a:solidFill>
              </a:rPr>
              <a:t>Kovac’s</a:t>
            </a:r>
            <a:r>
              <a:rPr lang="en-US" dirty="0">
                <a:solidFill>
                  <a:srgbClr val="000000"/>
                </a:solidFill>
              </a:rPr>
              <a:t> reagent—contains hydrochloric acid, </a:t>
            </a:r>
            <a:r>
              <a:rPr lang="en-US" dirty="0" err="1">
                <a:solidFill>
                  <a:srgbClr val="000000"/>
                </a:solidFill>
              </a:rPr>
              <a:t>dimethylaminobenzaldehyde</a:t>
            </a:r>
            <a:r>
              <a:rPr lang="en-US" dirty="0">
                <a:solidFill>
                  <a:srgbClr val="000000"/>
                </a:solidFill>
              </a:rPr>
              <a:t>, and amyl alcohol—yellow in color. </a:t>
            </a:r>
          </a:p>
          <a:p>
            <a:r>
              <a:rPr lang="en-US" dirty="0" smtClean="0">
                <a:solidFill>
                  <a:srgbClr val="000099"/>
                </a:solidFill>
              </a:rPr>
              <a:t>How </a:t>
            </a:r>
            <a:r>
              <a:rPr lang="en-US" dirty="0">
                <a:solidFill>
                  <a:srgbClr val="000099"/>
                </a:solidFill>
              </a:rPr>
              <a:t>to Perform Test: </a:t>
            </a:r>
            <a:r>
              <a:rPr lang="en-US" sz="2400" dirty="0">
                <a:solidFill>
                  <a:srgbClr val="000000"/>
                </a:solidFill>
              </a:rPr>
              <a:t>Inoculate </a:t>
            </a:r>
            <a:r>
              <a:rPr lang="en-US" sz="2400" dirty="0" err="1">
                <a:solidFill>
                  <a:srgbClr val="000000"/>
                </a:solidFill>
              </a:rPr>
              <a:t>Tryptone</a:t>
            </a:r>
            <a:r>
              <a:rPr lang="en-US" sz="2400" dirty="0">
                <a:solidFill>
                  <a:srgbClr val="000000"/>
                </a:solidFill>
              </a:rPr>
              <a:t> broth with inoculating loop. </a:t>
            </a:r>
          </a:p>
          <a:p>
            <a:r>
              <a:rPr lang="en-US" dirty="0" smtClean="0">
                <a:solidFill>
                  <a:srgbClr val="000099"/>
                </a:solidFill>
              </a:rPr>
              <a:t>Reading </a:t>
            </a:r>
            <a:r>
              <a:rPr lang="en-US" dirty="0">
                <a:solidFill>
                  <a:srgbClr val="000099"/>
                </a:solidFill>
              </a:rPr>
              <a:t>Results: </a:t>
            </a:r>
            <a:r>
              <a:rPr lang="en-US" sz="2400" dirty="0" err="1">
                <a:solidFill>
                  <a:srgbClr val="000000"/>
                </a:solidFill>
              </a:rPr>
              <a:t>Kovac’s</a:t>
            </a:r>
            <a:r>
              <a:rPr lang="en-US" sz="2400" dirty="0">
                <a:solidFill>
                  <a:srgbClr val="000000"/>
                </a:solidFill>
              </a:rPr>
              <a:t> reagent reacts with indole and creates a red color at the top part of the test tube. </a:t>
            </a:r>
          </a:p>
        </p:txBody>
      </p:sp>
    </p:spTree>
    <p:extLst>
      <p:ext uri="{BB962C8B-B14F-4D97-AF65-F5344CB8AC3E}">
        <p14:creationId xmlns:p14="http://schemas.microsoft.com/office/powerpoint/2010/main" val="202940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04" y="1162050"/>
            <a:ext cx="9585656" cy="560149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9861" y="4462061"/>
            <a:ext cx="2472212" cy="247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60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</a:rPr>
              <a:t>7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</a:rPr>
              <a:t>. Citrate </a:t>
            </a:r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</a:rPr>
              <a:t>Utilization test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Inoculation </a:t>
            </a:r>
            <a:r>
              <a:rPr lang="en-US" dirty="0"/>
              <a:t>method: streak and stab slant with needle Contains: citrate as sole carbon source, ammonium salts as sole nitrogen source, </a:t>
            </a:r>
            <a:endParaRPr lang="ar-IQ" dirty="0" smtClean="0"/>
          </a:p>
          <a:p>
            <a:pPr marL="0" indent="0">
              <a:buNone/>
            </a:pPr>
            <a:r>
              <a:rPr lang="en-US" dirty="0" err="1" smtClean="0"/>
              <a:t>bromthymol</a:t>
            </a:r>
            <a:r>
              <a:rPr lang="en-US" dirty="0" smtClean="0"/>
              <a:t> </a:t>
            </a:r>
            <a:r>
              <a:rPr lang="en-US" dirty="0"/>
              <a:t>blue pH indicator: </a:t>
            </a:r>
            <a:r>
              <a:rPr lang="en-US" dirty="0" smtClean="0"/>
              <a:t>neutral </a:t>
            </a:r>
            <a:r>
              <a:rPr lang="en-US" dirty="0"/>
              <a:t>pH = green, alkaline = </a:t>
            </a:r>
            <a:r>
              <a:rPr lang="en-US" dirty="0" err="1"/>
              <a:t>prussian</a:t>
            </a:r>
            <a:r>
              <a:rPr lang="en-US" dirty="0"/>
              <a:t> blue. </a:t>
            </a:r>
            <a:endParaRPr lang="ar-IQ" dirty="0" smtClean="0"/>
          </a:p>
          <a:p>
            <a:pPr marL="0" indent="0">
              <a:buNone/>
            </a:pPr>
            <a:r>
              <a:rPr lang="en-US" dirty="0" smtClean="0"/>
              <a:t>Media</a:t>
            </a:r>
            <a:r>
              <a:rPr lang="en-US" dirty="0"/>
              <a:t>; </a:t>
            </a:r>
            <a:r>
              <a:rPr lang="en-US" dirty="0" err="1"/>
              <a:t>Simmon’s</a:t>
            </a:r>
            <a:r>
              <a:rPr lang="en-US" dirty="0"/>
              <a:t> citrate agar</a:t>
            </a:r>
            <a:r>
              <a:rPr lang="en-US" dirty="0" smtClean="0"/>
              <a:t>.</a:t>
            </a:r>
            <a:endParaRPr lang="ar-IQ" dirty="0" smtClean="0"/>
          </a:p>
          <a:p>
            <a:pPr marL="0" indent="0">
              <a:buNone/>
            </a:pPr>
            <a:r>
              <a:rPr lang="en-US" dirty="0" smtClean="0"/>
              <a:t>Discriminates </a:t>
            </a:r>
            <a:r>
              <a:rPr lang="en-US" dirty="0"/>
              <a:t>organisms that can produce </a:t>
            </a:r>
            <a:r>
              <a:rPr lang="en-US" dirty="0" err="1"/>
              <a:t>citrase</a:t>
            </a:r>
            <a:r>
              <a:rPr lang="en-US" dirty="0"/>
              <a:t> to metabolize citrate into oxaloacetate and pyruvate. </a:t>
            </a:r>
            <a:endParaRPr lang="ar-IQ" dirty="0" smtClean="0"/>
          </a:p>
          <a:p>
            <a:pPr marL="0" indent="0">
              <a:buNone/>
            </a:pPr>
            <a:r>
              <a:rPr lang="en-US" dirty="0" smtClean="0"/>
              <a:t>These </a:t>
            </a:r>
            <a:r>
              <a:rPr lang="en-US" dirty="0"/>
              <a:t>organisms are forced to utilize ammonium salts as the nitrogen source producing alkaline ammonia waste. </a:t>
            </a:r>
            <a:endParaRPr lang="ar-IQ" dirty="0" smtClean="0"/>
          </a:p>
          <a:p>
            <a:pPr marL="0" indent="0">
              <a:buNone/>
            </a:pPr>
            <a:r>
              <a:rPr lang="en-US" dirty="0" smtClean="0"/>
              <a:t>Results</a:t>
            </a:r>
            <a:r>
              <a:rPr lang="en-US" dirty="0"/>
              <a:t>: Prussian blue slant and or butt = positive for </a:t>
            </a:r>
            <a:r>
              <a:rPr lang="en-US" dirty="0" err="1"/>
              <a:t>citrase</a:t>
            </a:r>
            <a:r>
              <a:rPr lang="en-US" dirty="0"/>
              <a:t> production Green = negative for </a:t>
            </a:r>
            <a:r>
              <a:rPr lang="en-US" dirty="0" err="1"/>
              <a:t>citrase</a:t>
            </a:r>
            <a:r>
              <a:rPr lang="en-US" dirty="0"/>
              <a:t> production </a:t>
            </a:r>
          </a:p>
        </p:txBody>
      </p:sp>
    </p:spTree>
    <p:extLst>
      <p:ext uri="{BB962C8B-B14F-4D97-AF65-F5344CB8AC3E}">
        <p14:creationId xmlns:p14="http://schemas.microsoft.com/office/powerpoint/2010/main" val="255374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75" y="312593"/>
            <a:ext cx="9128961" cy="630728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0036" y="4595553"/>
            <a:ext cx="2024322" cy="2024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36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40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</a:rPr>
              <a:t>Gram positive flowchart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1772" y="1019176"/>
            <a:ext cx="8694328" cy="583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080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625" y="0"/>
            <a:ext cx="6762749" cy="6762749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 flipV="1">
            <a:off x="11953875" y="6619875"/>
            <a:ext cx="238125" cy="23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65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18895</TotalTime>
  <Words>187</Words>
  <Application>Microsoft Office PowerPoint</Application>
  <PresentationFormat>Custom</PresentationFormat>
  <Paragraphs>15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Microbiology Lab. 1st Term 2026-2027 Indole Test By A. L. Mohammad Hassan </vt:lpstr>
      <vt:lpstr>6. Indole Test</vt:lpstr>
      <vt:lpstr>PowerPoint Presentation</vt:lpstr>
      <vt:lpstr>7. Citrate Utilization test </vt:lpstr>
      <vt:lpstr>PowerPoint Presentation</vt:lpstr>
      <vt:lpstr>Gram positive flowchart</vt:lpstr>
      <vt:lpstr>PowerPoint Presentation</vt:lpstr>
    </vt:vector>
  </TitlesOfParts>
  <Company>Microsoft (C)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Maher</cp:lastModifiedBy>
  <cp:revision>148</cp:revision>
  <cp:lastPrinted>2023-09-23T01:03:00Z</cp:lastPrinted>
  <dcterms:created xsi:type="dcterms:W3CDTF">2023-09-18T12:12:53Z</dcterms:created>
  <dcterms:modified xsi:type="dcterms:W3CDTF">2026-10-13T08:47:45Z</dcterms:modified>
</cp:coreProperties>
</file>