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47" r:id="rId3"/>
    <p:sldId id="364" r:id="rId4"/>
    <p:sldId id="363" r:id="rId5"/>
    <p:sldId id="348" r:id="rId6"/>
    <p:sldId id="366" r:id="rId7"/>
    <p:sldId id="365" r:id="rId8"/>
    <p:sldId id="34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48C2"/>
    <a:srgbClr val="FFC905"/>
    <a:srgbClr val="660033"/>
    <a:srgbClr val="E6B500"/>
    <a:srgbClr val="993366"/>
    <a:srgbClr val="4F1E0B"/>
    <a:srgbClr val="FF0100"/>
    <a:srgbClr val="F4B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16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399B2-7EA3-4F4A-9B63-E6AF5E8C6B1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2ADE8-67F8-46DA-8FE7-D48950CB8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03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7EB03-B606-4DFD-A463-93F7B30187D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D7879-D0D6-4FA2-AB21-8CF59FC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7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6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0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94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0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4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8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0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0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5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98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1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57107"/>
            <a:ext cx="9144000" cy="4567543"/>
          </a:xfrm>
        </p:spPr>
        <p:txBody>
          <a:bodyPr>
            <a:normAutofit/>
          </a:bodyPr>
          <a:lstStyle/>
          <a:p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Microbiology Lab. 1</a:t>
            </a:r>
            <a:r>
              <a:rPr lang="en-US" sz="5300" b="1" baseline="300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st</a:t>
            </a:r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 Term</a:t>
            </a:r>
            <a:b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2026-2027</a:t>
            </a:r>
            <a:r>
              <a:rPr lang="en-US" sz="53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/>
            </a:r>
            <a:br>
              <a:rPr lang="en-US" sz="53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53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Antibiotic sensitivity test</a:t>
            </a:r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/>
            </a:r>
            <a:b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By</a:t>
            </a:r>
            <a:b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A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. L.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Mohammad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Hassan</a:t>
            </a:r>
            <a:r>
              <a:rPr lang="en-US" sz="3600" b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/>
            </a:r>
            <a:br>
              <a:rPr lang="en-US" sz="3600" b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endParaRPr lang="en-US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Centaur" panose="020305040502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3" t="5448" r="17780" b="32241"/>
          <a:stretch/>
        </p:blipFill>
        <p:spPr>
          <a:xfrm>
            <a:off x="514349" y="282002"/>
            <a:ext cx="1866901" cy="1743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49" t="13514" b="2086"/>
          <a:stretch/>
        </p:blipFill>
        <p:spPr>
          <a:xfrm>
            <a:off x="9810749" y="181329"/>
            <a:ext cx="1857541" cy="19765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" r="30752"/>
          <a:stretch/>
        </p:blipFill>
        <p:spPr>
          <a:xfrm>
            <a:off x="4591049" y="282002"/>
            <a:ext cx="3009901" cy="187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2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. Antibiotic </a:t>
            </a:r>
            <a:r>
              <a:rPr lang="en-US" b="1" dirty="0">
                <a:solidFill>
                  <a:srgbClr val="C00000"/>
                </a:solidFill>
              </a:rPr>
              <a:t>sensitivity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986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</a:t>
            </a:r>
            <a:r>
              <a:rPr lang="en-US" dirty="0" smtClean="0"/>
              <a:t>s </a:t>
            </a:r>
            <a:r>
              <a:rPr lang="en-US" dirty="0"/>
              <a:t>the measurement of the susceptibility of bacteria to antibiotics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The method provides a </a:t>
            </a:r>
            <a:r>
              <a:rPr lang="en-US" dirty="0" smtClean="0"/>
              <a:t>basis for </a:t>
            </a:r>
            <a:r>
              <a:rPr lang="en-US" dirty="0"/>
              <a:t>classification of a bacterial strain as </a:t>
            </a:r>
            <a:r>
              <a:rPr lang="en-US" b="1" dirty="0"/>
              <a:t>“susceptible,” “resistant</a:t>
            </a:r>
            <a:r>
              <a:rPr lang="en-US" b="1" dirty="0" smtClean="0"/>
              <a:t>,” or </a:t>
            </a:r>
            <a:r>
              <a:rPr lang="en-US" b="1" dirty="0"/>
              <a:t>“intermediate” </a:t>
            </a:r>
            <a:r>
              <a:rPr lang="en-US" dirty="0"/>
              <a:t>according to the dimension </a:t>
            </a:r>
            <a:r>
              <a:rPr lang="en-US" dirty="0" smtClean="0"/>
              <a:t>of the </a:t>
            </a:r>
            <a:r>
              <a:rPr lang="en-US" dirty="0"/>
              <a:t>inhibition </a:t>
            </a:r>
            <a:r>
              <a:rPr lang="en-US" dirty="0" smtClean="0"/>
              <a:t>zone.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334" y="3990975"/>
            <a:ext cx="3915967" cy="26309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8199" y="3859212"/>
            <a:ext cx="69056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The disc diffusion method </a:t>
            </a:r>
            <a:r>
              <a:rPr lang="en-US" sz="2800" dirty="0"/>
              <a:t>involves selecting a strain of bacteria, placing it on an agar plate, and observing bacterial growth near antibiotic-impregnated discs.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199" y="6235184"/>
            <a:ext cx="55438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/>
              <a:t>Why we identify bacteria first before applying antibiotic sensitivity test?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48666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Disk Diffusion Method – </a:t>
            </a:r>
            <a:r>
              <a:rPr lang="en-US" b="1" dirty="0" smtClean="0"/>
              <a:t>Procedure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5" y="1609725"/>
            <a:ext cx="11915775" cy="5124450"/>
          </a:xfrm>
        </p:spPr>
        <p:txBody>
          <a:bodyPr/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Inoculate </a:t>
            </a:r>
            <a:r>
              <a:rPr lang="en-US" b="1" dirty="0"/>
              <a:t>plate</a:t>
            </a:r>
            <a:r>
              <a:rPr lang="en-US" dirty="0"/>
              <a:t>: streak </a:t>
            </a:r>
            <a:r>
              <a:rPr lang="en-US" b="1" dirty="0"/>
              <a:t>Mueller–Hinton agar </a:t>
            </a:r>
            <a:r>
              <a:rPr lang="en-US" dirty="0"/>
              <a:t>evenly with sterile swab.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Apply antibiotic disks</a:t>
            </a:r>
            <a:r>
              <a:rPr lang="en-US" dirty="0"/>
              <a:t>: place on agar surface with </a:t>
            </a:r>
            <a:r>
              <a:rPr lang="en-US" dirty="0" smtClean="0"/>
              <a:t>forceps.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Incubate</a:t>
            </a:r>
            <a:r>
              <a:rPr lang="en-US" dirty="0"/>
              <a:t>: 35 °C, 16–18 hours (inverted plate).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Measure zones</a:t>
            </a:r>
            <a:r>
              <a:rPr lang="en-US" dirty="0"/>
              <a:t>: record diameter (mm) of inhibition around each disk.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Read</a:t>
            </a:r>
            <a:r>
              <a:rPr lang="en-US" dirty="0" smtClean="0"/>
              <a:t>: </a:t>
            </a:r>
            <a:r>
              <a:rPr lang="en-US" dirty="0"/>
              <a:t>compare with CLSI/EUCAST chart → </a:t>
            </a:r>
            <a:r>
              <a:rPr lang="en-US" b="1" dirty="0">
                <a:solidFill>
                  <a:srgbClr val="00B050"/>
                </a:solidFill>
              </a:rPr>
              <a:t>Susceptible (S)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Intermediate (I)</a:t>
            </a:r>
            <a:r>
              <a:rPr lang="en-US" dirty="0"/>
              <a:t>, </a:t>
            </a:r>
            <a:r>
              <a:rPr lang="en-US" b="1" dirty="0">
                <a:solidFill>
                  <a:srgbClr val="C00000"/>
                </a:solidFill>
              </a:rPr>
              <a:t>Resistant (R)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2643" b="28757"/>
          <a:stretch/>
        </p:blipFill>
        <p:spPr>
          <a:xfrm>
            <a:off x="5657850" y="5438775"/>
            <a:ext cx="6534150" cy="1419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2416" t="11361" r="21903" b="11699"/>
          <a:stretch/>
        </p:blipFill>
        <p:spPr>
          <a:xfrm rot="16200000">
            <a:off x="10391237" y="1778687"/>
            <a:ext cx="808761" cy="19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54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575" y="310931"/>
            <a:ext cx="4705350" cy="16495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186445"/>
            <a:ext cx="4867275" cy="17739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300" y="2120417"/>
            <a:ext cx="9029700" cy="4737583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5591175" y="1073441"/>
            <a:ext cx="4667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200275" y="3311816"/>
            <a:ext cx="4667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959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5725" y="450851"/>
            <a:ext cx="4533900" cy="730250"/>
          </a:xfrm>
        </p:spPr>
        <p:txBody>
          <a:bodyPr>
            <a:normAutofit/>
          </a:bodyPr>
          <a:lstStyle/>
          <a:p>
            <a:r>
              <a:rPr lang="en-US" sz="3600" b="1" dirty="0"/>
              <a:t>D</a:t>
            </a:r>
            <a:r>
              <a:rPr lang="en-US" sz="3600" b="1" dirty="0" smtClean="0"/>
              <a:t>isc </a:t>
            </a:r>
            <a:r>
              <a:rPr lang="en-US" sz="3600" b="1" dirty="0"/>
              <a:t>D</a:t>
            </a:r>
            <a:r>
              <a:rPr lang="en-US" sz="3600" b="1" dirty="0" smtClean="0"/>
              <a:t>iffusion </a:t>
            </a:r>
            <a:r>
              <a:rPr lang="en-US" sz="3600" b="1" dirty="0"/>
              <a:t>M</a:t>
            </a:r>
            <a:r>
              <a:rPr lang="en-US" sz="3600" b="1" dirty="0" smtClean="0"/>
              <a:t>ethod </a:t>
            </a:r>
            <a:endParaRPr lang="en-US" sz="36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5" r="2868"/>
          <a:stretch/>
        </p:blipFill>
        <p:spPr>
          <a:xfrm>
            <a:off x="3709322" y="2036443"/>
            <a:ext cx="8482677" cy="475011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2125"/>
            <a:ext cx="3709323" cy="5095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0325" y="126680"/>
            <a:ext cx="18383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5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9" y="82729"/>
            <a:ext cx="6900112" cy="238285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78" y="2465582"/>
            <a:ext cx="6884073" cy="36667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77789" y="6389532"/>
            <a:ext cx="2899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1D35"/>
                </a:solidFill>
                <a:latin typeface="Google Sans"/>
              </a:rPr>
              <a:t>CLSI Guideline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821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4305"/>
          <a:stretch/>
        </p:blipFill>
        <p:spPr>
          <a:xfrm>
            <a:off x="6153150" y="0"/>
            <a:ext cx="5934075" cy="68178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7833" r="12833"/>
          <a:stretch/>
        </p:blipFill>
        <p:spPr>
          <a:xfrm>
            <a:off x="276225" y="0"/>
            <a:ext cx="5429250" cy="682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5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25" y="0"/>
            <a:ext cx="6762749" cy="6762749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11953875" y="6619875"/>
            <a:ext cx="238125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5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18900</TotalTime>
  <Words>165</Words>
  <Application>Microsoft Office PowerPoint</Application>
  <PresentationFormat>Custom</PresentationFormat>
  <Paragraphs>14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Microbiology Lab. 1st Term 2026-2027 Antibiotic sensitivity test By A. L. Mohammad Hassan </vt:lpstr>
      <vt:lpstr>. Antibiotic sensitivity test</vt:lpstr>
      <vt:lpstr>Disk Diffusion Method – Procedure</vt:lpstr>
      <vt:lpstr>PowerPoint Presentation</vt:lpstr>
      <vt:lpstr>Disc Diffusion Method </vt:lpstr>
      <vt:lpstr>PowerPoint Presentation</vt:lpstr>
      <vt:lpstr>PowerPoint Presentation</vt:lpstr>
      <vt:lpstr>PowerPoint Presentation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Maher</cp:lastModifiedBy>
  <cp:revision>148</cp:revision>
  <cp:lastPrinted>2023-09-23T01:03:00Z</cp:lastPrinted>
  <dcterms:created xsi:type="dcterms:W3CDTF">2023-09-18T12:12:53Z</dcterms:created>
  <dcterms:modified xsi:type="dcterms:W3CDTF">2026-10-13T08:47:28Z</dcterms:modified>
</cp:coreProperties>
</file>