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handoutMasterIdLst>
    <p:handoutMasterId r:id="rId25"/>
  </p:handoutMasterIdLst>
  <p:sldIdLst>
    <p:sldId id="317" r:id="rId5"/>
    <p:sldId id="307" r:id="rId6"/>
    <p:sldId id="308" r:id="rId7"/>
    <p:sldId id="278" r:id="rId8"/>
    <p:sldId id="309" r:id="rId9"/>
    <p:sldId id="263" r:id="rId10"/>
    <p:sldId id="310" r:id="rId11"/>
    <p:sldId id="311" r:id="rId12"/>
    <p:sldId id="312" r:id="rId13"/>
    <p:sldId id="316" r:id="rId14"/>
    <p:sldId id="314" r:id="rId15"/>
    <p:sldId id="318" r:id="rId16"/>
    <p:sldId id="324" r:id="rId17"/>
    <p:sldId id="325" r:id="rId18"/>
    <p:sldId id="326" r:id="rId19"/>
    <p:sldId id="327" r:id="rId20"/>
    <p:sldId id="328" r:id="rId21"/>
    <p:sldId id="329" r:id="rId22"/>
    <p:sldId id="30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6A58"/>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3969" autoAdjust="0"/>
  </p:normalViewPr>
  <p:slideViewPr>
    <p:cSldViewPr snapToGrid="0">
      <p:cViewPr varScale="1">
        <p:scale>
          <a:sx n="69" d="100"/>
          <a:sy n="69" d="100"/>
        </p:scale>
        <p:origin x="810" y="48"/>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sul Hazim" userId="ce332649e6d85293" providerId="LiveId" clId="{A76FF257-2DF2-4681-86C2-4C57CE172BEA}"/>
    <pc:docChg chg="undo custSel addSld delSld modSld">
      <pc:chgData name="Rusul Hazim" userId="ce332649e6d85293" providerId="LiveId" clId="{A76FF257-2DF2-4681-86C2-4C57CE172BEA}" dt="2025-11-08T12:00:07.335" v="1680" actId="20577"/>
      <pc:docMkLst>
        <pc:docMk/>
      </pc:docMkLst>
      <pc:sldChg chg="delSp modSp mod modTransition modAnim">
        <pc:chgData name="Rusul Hazim" userId="ce332649e6d85293" providerId="LiveId" clId="{A76FF257-2DF2-4681-86C2-4C57CE172BEA}" dt="2025-11-01T11:57:55.107" v="1284" actId="20577"/>
        <pc:sldMkLst>
          <pc:docMk/>
          <pc:sldMk cId="1096717490" sldId="263"/>
        </pc:sldMkLst>
        <pc:spChg chg="mod">
          <ac:chgData name="Rusul Hazim" userId="ce332649e6d85293" providerId="LiveId" clId="{A76FF257-2DF2-4681-86C2-4C57CE172BEA}" dt="2025-11-01T11:57:55.107" v="1284" actId="20577"/>
          <ac:spMkLst>
            <pc:docMk/>
            <pc:sldMk cId="1096717490" sldId="263"/>
            <ac:spMk id="15" creationId="{C7846849-DC0A-EE3B-2E5E-D669EC1273D6}"/>
          </ac:spMkLst>
        </pc:spChg>
      </pc:sldChg>
      <pc:sldChg chg="addSp delSp modSp mod modTransition modClrScheme modAnim chgLayout">
        <pc:chgData name="Rusul Hazim" userId="ce332649e6d85293" providerId="LiveId" clId="{A76FF257-2DF2-4681-86C2-4C57CE172BEA}" dt="2025-11-01T11:53:11.108" v="949" actId="20577"/>
        <pc:sldMkLst>
          <pc:docMk/>
          <pc:sldMk cId="520000563" sldId="278"/>
        </pc:sldMkLst>
        <pc:spChg chg="add mod ord">
          <ac:chgData name="Rusul Hazim" userId="ce332649e6d85293" providerId="LiveId" clId="{A76FF257-2DF2-4681-86C2-4C57CE172BEA}" dt="2025-11-01T11:53:11.108" v="949" actId="20577"/>
          <ac:spMkLst>
            <pc:docMk/>
            <pc:sldMk cId="520000563" sldId="278"/>
            <ac:spMk id="2" creationId="{888CF2EE-6B50-2121-080C-7EFD1BD96732}"/>
          </ac:spMkLst>
        </pc:spChg>
        <pc:spChg chg="add mod">
          <ac:chgData name="Rusul Hazim" userId="ce332649e6d85293" providerId="LiveId" clId="{A76FF257-2DF2-4681-86C2-4C57CE172BEA}" dt="2025-11-01T11:50:33.195" v="910" actId="1076"/>
          <ac:spMkLst>
            <pc:docMk/>
            <pc:sldMk cId="520000563" sldId="278"/>
            <ac:spMk id="13" creationId="{612425A7-35E7-BE27-5035-DA5727769762}"/>
          </ac:spMkLst>
        </pc:spChg>
      </pc:sldChg>
      <pc:sldChg chg="modTransition modAnim">
        <pc:chgData name="Rusul Hazim" userId="ce332649e6d85293" providerId="LiveId" clId="{A76FF257-2DF2-4681-86C2-4C57CE172BEA}" dt="2025-10-24T21:21:13.185" v="863"/>
        <pc:sldMkLst>
          <pc:docMk/>
          <pc:sldMk cId="2188828507" sldId="304"/>
        </pc:sldMkLst>
      </pc:sldChg>
      <pc:sldChg chg="modSp mod">
        <pc:chgData name="Rusul Hazim" userId="ce332649e6d85293" providerId="LiveId" clId="{A76FF257-2DF2-4681-86C2-4C57CE172BEA}" dt="2025-11-08T12:00:07.335" v="1680" actId="20577"/>
        <pc:sldMkLst>
          <pc:docMk/>
          <pc:sldMk cId="586478555" sldId="307"/>
        </pc:sldMkLst>
        <pc:spChg chg="mod">
          <ac:chgData name="Rusul Hazim" userId="ce332649e6d85293" providerId="LiveId" clId="{A76FF257-2DF2-4681-86C2-4C57CE172BEA}" dt="2025-11-08T12:00:07.335" v="1680" actId="20577"/>
          <ac:spMkLst>
            <pc:docMk/>
            <pc:sldMk cId="586478555" sldId="307"/>
            <ac:spMk id="2" creationId="{C3F46C7B-D29F-368C-FEEC-CDFA125F8E5C}"/>
          </ac:spMkLst>
        </pc:spChg>
        <pc:graphicFrameChg chg="mod modGraphic">
          <ac:chgData name="Rusul Hazim" userId="ce332649e6d85293" providerId="LiveId" clId="{A76FF257-2DF2-4681-86C2-4C57CE172BEA}" dt="2025-11-01T12:18:29.984" v="1673" actId="20577"/>
          <ac:graphicFrameMkLst>
            <pc:docMk/>
            <pc:sldMk cId="586478555" sldId="307"/>
            <ac:graphicFrameMk id="6" creationId="{0D6FB95E-6987-A57C-3663-3FD6F6FAC24E}"/>
          </ac:graphicFrameMkLst>
        </pc:graphicFrameChg>
      </pc:sldChg>
      <pc:sldChg chg="addSp delSp modSp mod modTransition modClrScheme modAnim chgLayout">
        <pc:chgData name="Rusul Hazim" userId="ce332649e6d85293" providerId="LiveId" clId="{A76FF257-2DF2-4681-86C2-4C57CE172BEA}" dt="2025-11-01T11:49:40.802" v="903" actId="207"/>
        <pc:sldMkLst>
          <pc:docMk/>
          <pc:sldMk cId="2222324472" sldId="308"/>
        </pc:sldMkLst>
        <pc:spChg chg="add mod ord">
          <ac:chgData name="Rusul Hazim" userId="ce332649e6d85293" providerId="LiveId" clId="{A76FF257-2DF2-4681-86C2-4C57CE172BEA}" dt="2025-11-01T11:49:40.802" v="903" actId="207"/>
          <ac:spMkLst>
            <pc:docMk/>
            <pc:sldMk cId="2222324472" sldId="308"/>
            <ac:spMk id="3" creationId="{5F93314F-4794-7F5E-B847-D8297CBFE55E}"/>
          </ac:spMkLst>
        </pc:spChg>
        <pc:spChg chg="add mod ord">
          <ac:chgData name="Rusul Hazim" userId="ce332649e6d85293" providerId="LiveId" clId="{A76FF257-2DF2-4681-86C2-4C57CE172BEA}" dt="2025-11-01T11:48:24.106" v="868"/>
          <ac:spMkLst>
            <pc:docMk/>
            <pc:sldMk cId="2222324472" sldId="308"/>
            <ac:spMk id="4" creationId="{E4DCA1AB-EA00-902A-F15A-CA3BC879AE46}"/>
          </ac:spMkLst>
        </pc:spChg>
      </pc:sldChg>
      <pc:sldChg chg="modSp mod modTransition modAnim">
        <pc:chgData name="Rusul Hazim" userId="ce332649e6d85293" providerId="LiveId" clId="{A76FF257-2DF2-4681-86C2-4C57CE172BEA}" dt="2025-11-01T11:55:53.334" v="1278" actId="27636"/>
        <pc:sldMkLst>
          <pc:docMk/>
          <pc:sldMk cId="1966913227" sldId="309"/>
        </pc:sldMkLst>
        <pc:spChg chg="mod">
          <ac:chgData name="Rusul Hazim" userId="ce332649e6d85293" providerId="LiveId" clId="{A76FF257-2DF2-4681-86C2-4C57CE172BEA}" dt="2025-11-01T11:55:53.334" v="1278" actId="27636"/>
          <ac:spMkLst>
            <pc:docMk/>
            <pc:sldMk cId="1966913227" sldId="309"/>
            <ac:spMk id="8" creationId="{BCFDA37B-399A-B9F0-7A7D-2A891EB7FFA6}"/>
          </ac:spMkLst>
        </pc:spChg>
        <pc:spChg chg="mod">
          <ac:chgData name="Rusul Hazim" userId="ce332649e6d85293" providerId="LiveId" clId="{A76FF257-2DF2-4681-86C2-4C57CE172BEA}" dt="2025-11-01T11:55:07.213" v="1259" actId="14100"/>
          <ac:spMkLst>
            <pc:docMk/>
            <pc:sldMk cId="1966913227" sldId="309"/>
            <ac:spMk id="19" creationId="{A7BE12AD-D808-BDE0-3EB8-5BC50B1D8474}"/>
          </ac:spMkLst>
        </pc:spChg>
      </pc:sldChg>
      <pc:sldChg chg="delSp modSp mod modTransition delAnim modAnim">
        <pc:chgData name="Rusul Hazim" userId="ce332649e6d85293" providerId="LiveId" clId="{A76FF257-2DF2-4681-86C2-4C57CE172BEA}" dt="2025-11-01T11:58:26.637" v="1296" actId="20577"/>
        <pc:sldMkLst>
          <pc:docMk/>
          <pc:sldMk cId="4230106960" sldId="310"/>
        </pc:sldMkLst>
        <pc:spChg chg="mod">
          <ac:chgData name="Rusul Hazim" userId="ce332649e6d85293" providerId="LiveId" clId="{A76FF257-2DF2-4681-86C2-4C57CE172BEA}" dt="2025-11-01T11:58:26.637" v="1296" actId="20577"/>
          <ac:spMkLst>
            <pc:docMk/>
            <pc:sldMk cId="4230106960" sldId="310"/>
            <ac:spMk id="17" creationId="{2F3CEF66-C6D7-C765-24E7-1DCFB38FE51A}"/>
          </ac:spMkLst>
        </pc:spChg>
      </pc:sldChg>
      <pc:sldChg chg="addSp delSp modSp mod modTransition modAnim">
        <pc:chgData name="Rusul Hazim" userId="ce332649e6d85293" providerId="LiveId" clId="{A76FF257-2DF2-4681-86C2-4C57CE172BEA}" dt="2025-11-01T11:58:52.191" v="1298"/>
        <pc:sldMkLst>
          <pc:docMk/>
          <pc:sldMk cId="3748348926" sldId="311"/>
        </pc:sldMkLst>
        <pc:spChg chg="mod">
          <ac:chgData name="Rusul Hazim" userId="ce332649e6d85293" providerId="LiveId" clId="{A76FF257-2DF2-4681-86C2-4C57CE172BEA}" dt="2025-11-01T11:58:52.191" v="1298"/>
          <ac:spMkLst>
            <pc:docMk/>
            <pc:sldMk cId="3748348926" sldId="311"/>
            <ac:spMk id="25" creationId="{7798761A-B671-4825-623F-F4726F2BDF28}"/>
          </ac:spMkLst>
        </pc:spChg>
      </pc:sldChg>
      <pc:sldChg chg="delSp modSp mod modTransition modAnim">
        <pc:chgData name="Rusul Hazim" userId="ce332649e6d85293" providerId="LiveId" clId="{A76FF257-2DF2-4681-86C2-4C57CE172BEA}" dt="2025-11-01T11:59:40.110" v="1303" actId="14100"/>
        <pc:sldMkLst>
          <pc:docMk/>
          <pc:sldMk cId="859909800" sldId="312"/>
        </pc:sldMkLst>
        <pc:spChg chg="mod">
          <ac:chgData name="Rusul Hazim" userId="ce332649e6d85293" providerId="LiveId" clId="{A76FF257-2DF2-4681-86C2-4C57CE172BEA}" dt="2025-11-01T11:59:40.110" v="1303" actId="14100"/>
          <ac:spMkLst>
            <pc:docMk/>
            <pc:sldMk cId="859909800" sldId="312"/>
            <ac:spMk id="5" creationId="{E95044F7-BD97-2FDE-4E33-A565BCF0EFEC}"/>
          </ac:spMkLst>
        </pc:spChg>
      </pc:sldChg>
      <pc:sldChg chg="addSp delSp modSp mod modTransition modClrScheme modAnim chgLayout">
        <pc:chgData name="Rusul Hazim" userId="ce332649e6d85293" providerId="LiveId" clId="{A76FF257-2DF2-4681-86C2-4C57CE172BEA}" dt="2025-11-01T12:02:27.349" v="1337" actId="20577"/>
        <pc:sldMkLst>
          <pc:docMk/>
          <pc:sldMk cId="4132147533" sldId="314"/>
        </pc:sldMkLst>
        <pc:spChg chg="mod ord">
          <ac:chgData name="Rusul Hazim" userId="ce332649e6d85293" providerId="LiveId" clId="{A76FF257-2DF2-4681-86C2-4C57CE172BEA}" dt="2025-11-01T12:01:48.254" v="1329" actId="27636"/>
          <ac:spMkLst>
            <pc:docMk/>
            <pc:sldMk cId="4132147533" sldId="314"/>
            <ac:spMk id="3" creationId="{DA4B0F3C-5228-C9FB-1212-1D4894C80B46}"/>
          </ac:spMkLst>
        </pc:spChg>
        <pc:spChg chg="add del mod">
          <ac:chgData name="Rusul Hazim" userId="ce332649e6d85293" providerId="LiveId" clId="{A76FF257-2DF2-4681-86C2-4C57CE172BEA}" dt="2025-11-01T12:02:27.349" v="1337" actId="20577"/>
          <ac:spMkLst>
            <pc:docMk/>
            <pc:sldMk cId="4132147533" sldId="314"/>
            <ac:spMk id="6" creationId="{06F781B5-7FD2-F21A-B4EF-CEEE3A73BBD4}"/>
          </ac:spMkLst>
        </pc:spChg>
      </pc:sldChg>
      <pc:sldChg chg="addSp delSp modSp mod modTransition modClrScheme modAnim chgLayout">
        <pc:chgData name="Rusul Hazim" userId="ce332649e6d85293" providerId="LiveId" clId="{A76FF257-2DF2-4681-86C2-4C57CE172BEA}" dt="2025-11-01T12:00:41.710" v="1315" actId="14100"/>
        <pc:sldMkLst>
          <pc:docMk/>
          <pc:sldMk cId="537809529" sldId="316"/>
        </pc:sldMkLst>
        <pc:spChg chg="add mod ord">
          <ac:chgData name="Rusul Hazim" userId="ce332649e6d85293" providerId="LiveId" clId="{A76FF257-2DF2-4681-86C2-4C57CE172BEA}" dt="2025-11-01T12:00:41.710" v="1315" actId="14100"/>
          <ac:spMkLst>
            <pc:docMk/>
            <pc:sldMk cId="537809529" sldId="316"/>
            <ac:spMk id="2" creationId="{EC771E33-E44B-808F-E45E-A5197B478F0E}"/>
          </ac:spMkLst>
        </pc:spChg>
      </pc:sldChg>
      <pc:sldChg chg="delSp modSp mod modTransition modAnim">
        <pc:chgData name="Rusul Hazim" userId="ce332649e6d85293" providerId="LiveId" clId="{A76FF257-2DF2-4681-86C2-4C57CE172BEA}" dt="2025-11-01T12:02:49.724" v="1340"/>
        <pc:sldMkLst>
          <pc:docMk/>
          <pc:sldMk cId="3477521624" sldId="318"/>
        </pc:sldMkLst>
        <pc:spChg chg="mod">
          <ac:chgData name="Rusul Hazim" userId="ce332649e6d85293" providerId="LiveId" clId="{A76FF257-2DF2-4681-86C2-4C57CE172BEA}" dt="2025-11-01T12:02:49.724" v="1340"/>
          <ac:spMkLst>
            <pc:docMk/>
            <pc:sldMk cId="3477521624" sldId="318"/>
            <ac:spMk id="3" creationId="{B443DDF4-FF93-82D9-629A-488537184FC5}"/>
          </ac:spMkLst>
        </pc:spChg>
      </pc:sldChg>
      <pc:sldChg chg="delSp modSp new mod modTransition modAnim">
        <pc:chgData name="Rusul Hazim" userId="ce332649e6d85293" providerId="LiveId" clId="{A76FF257-2DF2-4681-86C2-4C57CE172BEA}" dt="2025-11-01T12:04:01.542" v="1360" actId="20577"/>
        <pc:sldMkLst>
          <pc:docMk/>
          <pc:sldMk cId="1470144552" sldId="324"/>
        </pc:sldMkLst>
        <pc:spChg chg="mod">
          <ac:chgData name="Rusul Hazim" userId="ce332649e6d85293" providerId="LiveId" clId="{A76FF257-2DF2-4681-86C2-4C57CE172BEA}" dt="2025-11-01T12:04:01.542" v="1360" actId="20577"/>
          <ac:spMkLst>
            <pc:docMk/>
            <pc:sldMk cId="1470144552" sldId="324"/>
            <ac:spMk id="4" creationId="{7DAAE6D3-ABF1-86B3-6562-DC241462581D}"/>
          </ac:spMkLst>
        </pc:spChg>
      </pc:sldChg>
      <pc:sldChg chg="delSp modSp new mod">
        <pc:chgData name="Rusul Hazim" userId="ce332649e6d85293" providerId="LiveId" clId="{A76FF257-2DF2-4681-86C2-4C57CE172BEA}" dt="2025-11-01T12:06:08.727" v="1398" actId="20577"/>
        <pc:sldMkLst>
          <pc:docMk/>
          <pc:sldMk cId="1341573558" sldId="325"/>
        </pc:sldMkLst>
        <pc:spChg chg="mod">
          <ac:chgData name="Rusul Hazim" userId="ce332649e6d85293" providerId="LiveId" clId="{A76FF257-2DF2-4681-86C2-4C57CE172BEA}" dt="2025-11-01T12:05:21.135" v="1380" actId="20577"/>
          <ac:spMkLst>
            <pc:docMk/>
            <pc:sldMk cId="1341573558" sldId="325"/>
            <ac:spMk id="2" creationId="{058288D3-1E69-9087-E2D7-DF2556785F68}"/>
          </ac:spMkLst>
        </pc:spChg>
        <pc:spChg chg="mod">
          <ac:chgData name="Rusul Hazim" userId="ce332649e6d85293" providerId="LiveId" clId="{A76FF257-2DF2-4681-86C2-4C57CE172BEA}" dt="2025-11-01T12:06:08.727" v="1398" actId="20577"/>
          <ac:spMkLst>
            <pc:docMk/>
            <pc:sldMk cId="1341573558" sldId="325"/>
            <ac:spMk id="3" creationId="{3141DCB6-C189-60AB-CFC7-70B5C587C431}"/>
          </ac:spMkLst>
        </pc:spChg>
      </pc:sldChg>
      <pc:sldChg chg="delSp modSp new mod">
        <pc:chgData name="Rusul Hazim" userId="ce332649e6d85293" providerId="LiveId" clId="{A76FF257-2DF2-4681-86C2-4C57CE172BEA}" dt="2025-11-01T12:07:33.874" v="1420" actId="5793"/>
        <pc:sldMkLst>
          <pc:docMk/>
          <pc:sldMk cId="663207876" sldId="326"/>
        </pc:sldMkLst>
        <pc:spChg chg="mod">
          <ac:chgData name="Rusul Hazim" userId="ce332649e6d85293" providerId="LiveId" clId="{A76FF257-2DF2-4681-86C2-4C57CE172BEA}" dt="2025-11-01T12:07:33.874" v="1420" actId="5793"/>
          <ac:spMkLst>
            <pc:docMk/>
            <pc:sldMk cId="663207876" sldId="326"/>
            <ac:spMk id="3" creationId="{68EEA150-6BC8-16AE-DBFC-95E27A69F260}"/>
          </ac:spMkLst>
        </pc:spChg>
      </pc:sldChg>
      <pc:sldChg chg="delSp modSp new mod">
        <pc:chgData name="Rusul Hazim" userId="ce332649e6d85293" providerId="LiveId" clId="{A76FF257-2DF2-4681-86C2-4C57CE172BEA}" dt="2025-11-01T12:09:23.755" v="1449" actId="14100"/>
        <pc:sldMkLst>
          <pc:docMk/>
          <pc:sldMk cId="215053798" sldId="327"/>
        </pc:sldMkLst>
        <pc:spChg chg="mod">
          <ac:chgData name="Rusul Hazim" userId="ce332649e6d85293" providerId="LiveId" clId="{A76FF257-2DF2-4681-86C2-4C57CE172BEA}" dt="2025-11-01T12:09:23.755" v="1449" actId="14100"/>
          <ac:spMkLst>
            <pc:docMk/>
            <pc:sldMk cId="215053798" sldId="327"/>
            <ac:spMk id="3" creationId="{12E80A4B-B925-28B2-871E-FF0C0887E457}"/>
          </ac:spMkLst>
        </pc:spChg>
      </pc:sldChg>
      <pc:sldChg chg="delSp modSp new mod">
        <pc:chgData name="Rusul Hazim" userId="ce332649e6d85293" providerId="LiveId" clId="{A76FF257-2DF2-4681-86C2-4C57CE172BEA}" dt="2025-11-01T12:16:25.816" v="1584" actId="207"/>
        <pc:sldMkLst>
          <pc:docMk/>
          <pc:sldMk cId="3715598139" sldId="328"/>
        </pc:sldMkLst>
        <pc:spChg chg="mod">
          <ac:chgData name="Rusul Hazim" userId="ce332649e6d85293" providerId="LiveId" clId="{A76FF257-2DF2-4681-86C2-4C57CE172BEA}" dt="2025-11-01T12:16:25.816" v="1584" actId="207"/>
          <ac:spMkLst>
            <pc:docMk/>
            <pc:sldMk cId="3715598139" sldId="328"/>
            <ac:spMk id="2" creationId="{A575E8C5-485C-B65D-3B42-8B010727DB9E}"/>
          </ac:spMkLst>
        </pc:spChg>
        <pc:spChg chg="mod">
          <ac:chgData name="Rusul Hazim" userId="ce332649e6d85293" providerId="LiveId" clId="{A76FF257-2DF2-4681-86C2-4C57CE172BEA}" dt="2025-11-01T12:11:56.143" v="1509" actId="27636"/>
          <ac:spMkLst>
            <pc:docMk/>
            <pc:sldMk cId="3715598139" sldId="328"/>
            <ac:spMk id="3" creationId="{44401586-3D9D-5732-5D59-333147CA6065}"/>
          </ac:spMkLst>
        </pc:spChg>
      </pc:sldChg>
      <pc:sldChg chg="delSp modSp new mod">
        <pc:chgData name="Rusul Hazim" userId="ce332649e6d85293" providerId="LiveId" clId="{A76FF257-2DF2-4681-86C2-4C57CE172BEA}" dt="2025-11-01T12:15:37.075" v="1583" actId="2711"/>
        <pc:sldMkLst>
          <pc:docMk/>
          <pc:sldMk cId="333160482" sldId="329"/>
        </pc:sldMkLst>
        <pc:spChg chg="mod">
          <ac:chgData name="Rusul Hazim" userId="ce332649e6d85293" providerId="LiveId" clId="{A76FF257-2DF2-4681-86C2-4C57CE172BEA}" dt="2025-11-01T12:15:37.075" v="1583" actId="2711"/>
          <ac:spMkLst>
            <pc:docMk/>
            <pc:sldMk cId="333160482" sldId="329"/>
            <ac:spMk id="2" creationId="{DF7B08D1-DA1F-0484-0C2D-CF3603E491D5}"/>
          </ac:spMkLst>
        </pc:spChg>
        <pc:spChg chg="mod">
          <ac:chgData name="Rusul Hazim" userId="ce332649e6d85293" providerId="LiveId" clId="{A76FF257-2DF2-4681-86C2-4C57CE172BEA}" dt="2025-11-01T12:15:05.615" v="1578" actId="207"/>
          <ac:spMkLst>
            <pc:docMk/>
            <pc:sldMk cId="333160482" sldId="329"/>
            <ac:spMk id="3" creationId="{C7B3D201-C17B-3D1B-3239-738671C7A88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11/8/2025</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11/8/2025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19</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2532683"/>
            <a:ext cx="10360152" cy="1792636"/>
          </a:xfrm>
        </p:spPr>
        <p:txBody>
          <a:bodyPr anchor="ctr"/>
          <a:lstStyle/>
          <a:p>
            <a:r>
              <a:rPr kumimoji="0" lang="ar-IQ" sz="5400" b="1" i="0" u="none" strike="noStrike" kern="1200" cap="none" spc="0" normalizeH="0" baseline="0" noProof="0" dirty="0">
                <a:ln>
                  <a:noFill/>
                </a:ln>
                <a:solidFill>
                  <a:srgbClr val="000000"/>
                </a:solidFill>
                <a:effectLst/>
                <a:uLnTx/>
                <a:uFillTx/>
                <a:latin typeface="Simplified Arabic" panose="02020603050405020304" pitchFamily="18" charset="-78"/>
                <a:ea typeface="+mj-ea"/>
                <a:cs typeface="Simplified Arabic" panose="02020603050405020304" pitchFamily="18" charset="-78"/>
              </a:rPr>
              <a:t>المناهج والكتب المدرسية</a:t>
            </a:r>
            <a:endParaRPr lang="en-US" dirty="0">
              <a:solidFill>
                <a:srgbClr val="000000"/>
              </a:solidFill>
            </a:endParaRPr>
          </a:p>
        </p:txBody>
      </p:sp>
      <p:pic>
        <p:nvPicPr>
          <p:cNvPr id="2" name="Picture 1">
            <a:extLst>
              <a:ext uri="{FF2B5EF4-FFF2-40B4-BE49-F238E27FC236}">
                <a16:creationId xmlns:a16="http://schemas.microsoft.com/office/drawing/2014/main" id="{3EC1333E-43E7-615C-2450-BB1C4B5B5DFF}"/>
              </a:ext>
            </a:extLst>
          </p:cNvPr>
          <p:cNvPicPr>
            <a:picLocks noChangeAspect="1"/>
          </p:cNvPicPr>
          <p:nvPr/>
        </p:nvPicPr>
        <p:blipFill>
          <a:blip r:embed="rId3"/>
          <a:stretch>
            <a:fillRect/>
          </a:stretch>
        </p:blipFill>
        <p:spPr>
          <a:xfrm>
            <a:off x="526749" y="337933"/>
            <a:ext cx="2414225" cy="2194750"/>
          </a:xfrm>
          <a:prstGeom prst="rect">
            <a:avLst/>
          </a:prstGeom>
        </p:spPr>
      </p:pic>
      <p:pic>
        <p:nvPicPr>
          <p:cNvPr id="4" name="Picture 3">
            <a:extLst>
              <a:ext uri="{FF2B5EF4-FFF2-40B4-BE49-F238E27FC236}">
                <a16:creationId xmlns:a16="http://schemas.microsoft.com/office/drawing/2014/main" id="{02041948-06D2-9866-F995-0355225AED2B}"/>
              </a:ext>
            </a:extLst>
          </p:cNvPr>
          <p:cNvPicPr>
            <a:picLocks noChangeAspect="1"/>
          </p:cNvPicPr>
          <p:nvPr/>
        </p:nvPicPr>
        <p:blipFill>
          <a:blip r:embed="rId4"/>
          <a:stretch>
            <a:fillRect/>
          </a:stretch>
        </p:blipFill>
        <p:spPr>
          <a:xfrm>
            <a:off x="9281508" y="337933"/>
            <a:ext cx="2383743" cy="2194750"/>
          </a:xfrm>
          <a:prstGeom prst="rect">
            <a:avLst/>
          </a:prstGeom>
        </p:spPr>
      </p:pic>
      <p:sp>
        <p:nvSpPr>
          <p:cNvPr id="5" name="TextBox 4">
            <a:extLst>
              <a:ext uri="{FF2B5EF4-FFF2-40B4-BE49-F238E27FC236}">
                <a16:creationId xmlns:a16="http://schemas.microsoft.com/office/drawing/2014/main" id="{4EDEBB77-4605-FA08-04D4-29D6EFDCE1A6}"/>
              </a:ext>
            </a:extLst>
          </p:cNvPr>
          <p:cNvSpPr txBox="1"/>
          <p:nvPr/>
        </p:nvSpPr>
        <p:spPr>
          <a:xfrm>
            <a:off x="659567" y="3637227"/>
            <a:ext cx="10616509" cy="288284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 </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قسم الكيمياء / المرحلة الثانية</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endPar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endParaRP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أ.د. وسن ماهر جليل</a:t>
            </a: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م.م. رسل حازم سليمان</a:t>
            </a:r>
            <a:endParaRPr lang="en-US" dirty="0">
              <a:solidFill>
                <a:srgbClr val="000000"/>
              </a:solidFill>
            </a:endParaRPr>
          </a:p>
        </p:txBody>
      </p:sp>
    </p:spTree>
    <p:extLst>
      <p:ext uri="{BB962C8B-B14F-4D97-AF65-F5344CB8AC3E}">
        <p14:creationId xmlns:p14="http://schemas.microsoft.com/office/powerpoint/2010/main" val="13381671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3141515" y="0"/>
            <a:ext cx="5641848" cy="5029200"/>
          </a:xfrm>
        </p:spPr>
        <p:txBody>
          <a:bodyPr/>
          <a:lstStyle/>
          <a:p>
            <a:r>
              <a:rPr lang="ar-IQ" sz="4800" b="1">
                <a:solidFill>
                  <a:srgbClr val="000000"/>
                </a:solidFill>
                <a:latin typeface="Simplified Arabic" panose="02020603050405020304" pitchFamily="18" charset="-78"/>
                <a:cs typeface="Simplified Arabic" panose="02020603050405020304" pitchFamily="18" charset="-78"/>
              </a:rPr>
              <a:t>المحاضرة الخامسة</a:t>
            </a:r>
            <a:endParaRPr lang="en-US" sz="4800" b="1" dirty="0">
              <a:solidFill>
                <a:srgbClr val="000000"/>
              </a:solidFill>
              <a:latin typeface="Simplified Arabic" panose="02020603050405020304" pitchFamily="18" charset="-78"/>
              <a:cs typeface="Simplified Arabic" panose="02020603050405020304" pitchFamily="18" charset="-78"/>
            </a:endParaRP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1430195439"/>
              </p:ext>
            </p:extLst>
          </p:nvPr>
        </p:nvGraphicFramePr>
        <p:xfrm>
          <a:off x="6410439" y="3579355"/>
          <a:ext cx="4745847" cy="2520158"/>
        </p:xfrm>
        <a:graphic>
          <a:graphicData uri="http://schemas.openxmlformats.org/drawingml/2006/table">
            <a:tbl>
              <a:tblPr firstRow="1" bandRow="1"/>
              <a:tblGrid>
                <a:gridCol w="4745847">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IQ" sz="3600" b="1" dirty="0">
                          <a:solidFill>
                            <a:srgbClr val="000000"/>
                          </a:solidFill>
                          <a:latin typeface="Simplified Arabic" panose="02020603050405020304" pitchFamily="18" charset="-78"/>
                          <a:cs typeface="Simplified Arabic" panose="02020603050405020304" pitchFamily="18" charset="-78"/>
                        </a:rPr>
                        <a:t>أنواع المناهج الدراسية</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ar-IQ" sz="3600" b="1" dirty="0">
                          <a:solidFill>
                            <a:srgbClr val="000000"/>
                          </a:solidFill>
                          <a:latin typeface="Simplified Arabic" panose="02020603050405020304" pitchFamily="18" charset="-78"/>
                          <a:cs typeface="Simplified Arabic" panose="02020603050405020304" pitchFamily="18" charset="-78"/>
                        </a:rPr>
                        <a:t>4- منهج النشط</a:t>
                      </a:r>
                    </a:p>
                    <a:p>
                      <a:pPr algn="r"/>
                      <a:r>
                        <a:rPr lang="ar-IQ" sz="3600" b="1" dirty="0">
                          <a:solidFill>
                            <a:srgbClr val="000000"/>
                          </a:solidFill>
                          <a:latin typeface="Simplified Arabic" panose="02020603050405020304" pitchFamily="18" charset="-78"/>
                          <a:cs typeface="Simplified Arabic" panose="02020603050405020304" pitchFamily="18" charset="-78"/>
                        </a:rPr>
                        <a:t>5- منهج الوحدات الدراسية</a:t>
                      </a:r>
                    </a:p>
                    <a:p>
                      <a:pPr algn="r"/>
                      <a:r>
                        <a:rPr lang="ar-IQ" sz="3600" b="1" dirty="0">
                          <a:solidFill>
                            <a:srgbClr val="000000"/>
                          </a:solidFill>
                          <a:latin typeface="Simplified Arabic" panose="02020603050405020304" pitchFamily="18" charset="-78"/>
                          <a:cs typeface="Simplified Arabic" panose="02020603050405020304" pitchFamily="18" charset="-78"/>
                        </a:rPr>
                        <a:t>6- منهج المحوري</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bl>
          </a:graphicData>
        </a:graphic>
      </p:graphicFrame>
    </p:spTree>
    <p:extLst>
      <p:ext uri="{BB962C8B-B14F-4D97-AF65-F5344CB8AC3E}">
        <p14:creationId xmlns:p14="http://schemas.microsoft.com/office/powerpoint/2010/main" val="58647855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93314F-4794-7F5E-B847-D8297CBFE55E}"/>
              </a:ext>
            </a:extLst>
          </p:cNvPr>
          <p:cNvSpPr>
            <a:spLocks noGrp="1"/>
          </p:cNvSpPr>
          <p:nvPr>
            <p:ph type="title"/>
          </p:nvPr>
        </p:nvSpPr>
        <p:spPr>
          <a:xfrm>
            <a:off x="914400" y="373495"/>
            <a:ext cx="10931236" cy="1704685"/>
          </a:xfrm>
        </p:spPr>
        <p:txBody>
          <a:bodyPr/>
          <a:lstStyle/>
          <a:p>
            <a:pPr algn="r"/>
            <a:r>
              <a:rPr lang="ar-IQ" sz="4000" b="1" dirty="0">
                <a:solidFill>
                  <a:schemeClr val="accent3">
                    <a:lumMod val="50000"/>
                  </a:schemeClr>
                </a:solidFill>
                <a:latin typeface="Arial" panose="020B0604020202020204" pitchFamily="34" charset="0"/>
                <a:cs typeface="Arial" panose="020B0604020202020204" pitchFamily="34" charset="0"/>
              </a:rPr>
              <a:t>أنواع المناهج الدراسية</a:t>
            </a:r>
            <a:br>
              <a:rPr lang="ar-IQ" sz="4000" b="1" dirty="0">
                <a:solidFill>
                  <a:schemeClr val="accent3">
                    <a:lumMod val="50000"/>
                  </a:schemeClr>
                </a:solidFill>
                <a:latin typeface="Arial" panose="020B0604020202020204" pitchFamily="34" charset="0"/>
                <a:cs typeface="Arial" panose="020B0604020202020204" pitchFamily="34" charset="0"/>
              </a:rPr>
            </a:br>
            <a:br>
              <a:rPr lang="ar-IQ" sz="4000" b="1" dirty="0">
                <a:solidFill>
                  <a:schemeClr val="accent3">
                    <a:lumMod val="50000"/>
                  </a:schemeClr>
                </a:solidFill>
                <a:latin typeface="Arial" panose="020B0604020202020204" pitchFamily="34" charset="0"/>
                <a:cs typeface="Arial" panose="020B0604020202020204" pitchFamily="34" charset="0"/>
              </a:rPr>
            </a:br>
            <a:r>
              <a:rPr lang="ar-IQ" sz="4000" b="1" dirty="0">
                <a:solidFill>
                  <a:srgbClr val="000000"/>
                </a:solidFill>
                <a:latin typeface="Arial" panose="020B0604020202020204" pitchFamily="34" charset="0"/>
                <a:cs typeface="Arial" panose="020B0604020202020204" pitchFamily="34" charset="0"/>
              </a:rPr>
              <a:t>رابعا : المنهج النشط</a:t>
            </a:r>
            <a:endParaRPr lang="en-US" sz="4000" b="1" dirty="0">
              <a:solidFill>
                <a:srgbClr val="000000"/>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E4DCA1AB-EA00-902A-F15A-CA3BC879AE46}"/>
              </a:ext>
            </a:extLst>
          </p:cNvPr>
          <p:cNvSpPr>
            <a:spLocks noGrp="1"/>
          </p:cNvSpPr>
          <p:nvPr>
            <p:ph type="body" sz="quarter" idx="13"/>
          </p:nvPr>
        </p:nvSpPr>
        <p:spPr>
          <a:xfrm>
            <a:off x="2054968" y="2078180"/>
            <a:ext cx="9416595" cy="4406324"/>
          </a:xfrm>
        </p:spPr>
        <p:txBody>
          <a:bodyPr/>
          <a:lstStyle/>
          <a:p>
            <a:pPr algn="r"/>
            <a:r>
              <a:rPr lang="ar-IQ" sz="2800" b="1" dirty="0">
                <a:solidFill>
                  <a:srgbClr val="000000"/>
                </a:solidFill>
                <a:latin typeface="Arial" panose="020B0604020202020204" pitchFamily="34" charset="0"/>
                <a:cs typeface="Arial" panose="020B0604020202020204" pitchFamily="34" charset="0"/>
              </a:rPr>
              <a:t>يقوم هذا المنهج على مراعاة ميول الطلبة والمجتمع وحاجاتهم اذ يبنى المنهج على اساس فعالية المتعلم ونشاطه بفعل نشاطه الذاتي او رغبته في حل مشكلة يراد ايجاد حل لها . وتعد مدرسة (جون ديوي) أول مدرسة حديثة نظمت مناهجها على اساس نشاط المتعلم وفاعلية العمل بالخبرة .</a:t>
            </a:r>
          </a:p>
          <a:p>
            <a:pPr algn="r"/>
            <a:r>
              <a:rPr lang="ar-IQ" sz="2800" b="1" dirty="0">
                <a:solidFill>
                  <a:srgbClr val="000000"/>
                </a:solidFill>
                <a:latin typeface="Arial" panose="020B0604020202020204" pitchFamily="34" charset="0"/>
                <a:cs typeface="Arial" panose="020B0604020202020204" pitchFamily="34" charset="0"/>
              </a:rPr>
              <a:t>      ويمكن القول أن منهج النشاط قد نقل محور الاهتمام من مادة الدراسة إلى المتعلم فبدلا من التركيز على تزويد المتعلمين بالمعلومات ، تم تدريسها لهم بإحدى الطرائق التدريسية الحديثة القائمة على  نشاطهم ومشاركتهم الايجابية . فأصبح المنهج يركز على المتعلم وجعله محور العملية التعليمية وبالتالي الاهتمام بميوله وحاجاته واستعداداته وقدراته.</a:t>
            </a:r>
          </a:p>
          <a:p>
            <a:pPr algn="r"/>
            <a:endParaRPr lang="ar-IQ"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3244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12425A7-35E7-BE27-5035-DA5727769762}"/>
              </a:ext>
            </a:extLst>
          </p:cNvPr>
          <p:cNvSpPr txBox="1"/>
          <p:nvPr/>
        </p:nvSpPr>
        <p:spPr>
          <a:xfrm>
            <a:off x="4128654" y="151492"/>
            <a:ext cx="7883236" cy="646331"/>
          </a:xfrm>
          <a:prstGeom prst="rect">
            <a:avLst/>
          </a:prstGeom>
          <a:noFill/>
        </p:spPr>
        <p:txBody>
          <a:bodyPr wrap="square">
            <a:spAutoFit/>
          </a:bodyPr>
          <a:lstStyle/>
          <a:p>
            <a:pPr algn="r" rtl="1"/>
            <a:r>
              <a:rPr lang="ar-IQ" sz="3600" b="1">
                <a:solidFill>
                  <a:srgbClr val="000000"/>
                </a:solidFill>
                <a:latin typeface="Arial" panose="020B0604020202020204" pitchFamily="34" charset="0"/>
                <a:cs typeface="Arial" panose="020B0604020202020204" pitchFamily="34" charset="0"/>
              </a:rPr>
              <a:t>صور منهج النشاط :</a:t>
            </a:r>
            <a:endParaRPr lang="en-US" sz="3600" b="1" dirty="0">
              <a:solidFill>
                <a:srgbClr val="0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8CF2EE-6B50-2121-080C-7EFD1BD96732}"/>
              </a:ext>
            </a:extLst>
          </p:cNvPr>
          <p:cNvSpPr>
            <a:spLocks noGrp="1"/>
          </p:cNvSpPr>
          <p:nvPr>
            <p:ph type="ctrTitle"/>
          </p:nvPr>
        </p:nvSpPr>
        <p:spPr>
          <a:xfrm>
            <a:off x="332509" y="914399"/>
            <a:ext cx="11859491" cy="4918365"/>
          </a:xfrm>
        </p:spPr>
        <p:txBody>
          <a:bodyPr/>
          <a:lstStyle/>
          <a:p>
            <a:pPr rtl="1"/>
            <a:br>
              <a:rPr lang="ar-IQ" sz="3600" b="1" dirty="0">
                <a:solidFill>
                  <a:srgbClr val="000000"/>
                </a:solidFill>
              </a:rPr>
            </a:br>
            <a:br>
              <a:rPr lang="ar-IQ" sz="3600" b="1" dirty="0">
                <a:solidFill>
                  <a:srgbClr val="000000"/>
                </a:solidFill>
              </a:rPr>
            </a:br>
            <a:r>
              <a:rPr lang="ar-IQ" sz="3600" b="1" dirty="0">
                <a:solidFill>
                  <a:srgbClr val="000000"/>
                </a:solidFill>
              </a:rPr>
              <a:t>أ- منهج النشاط القائم على ميول المتعلمين وحاجاتهم</a:t>
            </a:r>
            <a:br>
              <a:rPr lang="ar-IQ" sz="3600" b="1" dirty="0">
                <a:solidFill>
                  <a:srgbClr val="000000"/>
                </a:solidFill>
              </a:rPr>
            </a:br>
            <a:r>
              <a:rPr lang="ar-IQ" sz="3600" b="1" dirty="0">
                <a:solidFill>
                  <a:srgbClr val="000000"/>
                </a:solidFill>
              </a:rPr>
              <a:t>       يطلق عليه المنهج التلقائي وهو المنهج الذي يلتزم التزاماً  تاماً  بميول المتعلمين التي يشعرون بها من تلقاء أنفسهم وليس الميول التي يفرضها عليهم الكبار . </a:t>
            </a:r>
            <a:br>
              <a:rPr lang="ar-IQ" sz="3600" b="1" dirty="0">
                <a:solidFill>
                  <a:srgbClr val="000000"/>
                </a:solidFill>
              </a:rPr>
            </a:br>
            <a:r>
              <a:rPr lang="ar-IQ" sz="3600" b="1" dirty="0">
                <a:solidFill>
                  <a:srgbClr val="000000"/>
                </a:solidFill>
              </a:rPr>
              <a:t>ب - منهج النشاط القائم على مواقف الحياة الاجتماعية :</a:t>
            </a:r>
            <a:br>
              <a:rPr lang="ar-IQ" sz="3600" b="1" dirty="0">
                <a:solidFill>
                  <a:srgbClr val="000000"/>
                </a:solidFill>
              </a:rPr>
            </a:br>
            <a:r>
              <a:rPr lang="ar-IQ" sz="3600" b="1" dirty="0">
                <a:solidFill>
                  <a:srgbClr val="000000"/>
                </a:solidFill>
              </a:rPr>
              <a:t>        إن واضعي هذا المنهج يرون أن مهمة المدرسة مهمة تربوية اجتماعية لذلك لا ينبغي أن يبنى المنهج على أساس ميول المتعلمين من دون أن يتضمن مواقف الحياة الاجتماعية . </a:t>
            </a:r>
            <a:br>
              <a:rPr lang="ar-IQ" dirty="0"/>
            </a:br>
            <a:endParaRPr lang="en-US" dirty="0"/>
          </a:p>
        </p:txBody>
      </p:sp>
    </p:spTree>
    <p:extLst>
      <p:ext uri="{BB962C8B-B14F-4D97-AF65-F5344CB8AC3E}">
        <p14:creationId xmlns:p14="http://schemas.microsoft.com/office/powerpoint/2010/main" val="5200005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678873" y="304801"/>
            <a:ext cx="11195581" cy="1413163"/>
          </a:xfrm>
        </p:spPr>
        <p:txBody>
          <a:bodyPr/>
          <a:lstStyle/>
          <a:p>
            <a:pPr algn="r" rtl="1"/>
            <a:r>
              <a:rPr lang="ar-IQ" sz="3600" b="1" dirty="0">
                <a:solidFill>
                  <a:srgbClr val="000000"/>
                </a:solidFill>
                <a:latin typeface="Arial" panose="020B0604020202020204" pitchFamily="34" charset="0"/>
                <a:cs typeface="Arial" panose="020B0604020202020204" pitchFamily="34" charset="0"/>
              </a:rPr>
              <a:t>خصائص منهج النشاط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a:t>
            </a:r>
            <a:endParaRPr lang="en-US" b="1" dirty="0">
              <a:solidFill>
                <a:srgbClr val="000000"/>
              </a:solidFill>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110836" y="1620982"/>
            <a:ext cx="11763618" cy="5126182"/>
          </a:xfrm>
        </p:spPr>
        <p:txBody>
          <a:bodyPr>
            <a:normAutofit/>
          </a:bodyPr>
          <a:lstStyle/>
          <a:p>
            <a:pPr marL="0" indent="0" algn="r" rtl="1">
              <a:buNone/>
            </a:pPr>
            <a:r>
              <a:rPr lang="ar-IQ" sz="3600" b="1" dirty="0">
                <a:solidFill>
                  <a:srgbClr val="000000"/>
                </a:solidFill>
                <a:latin typeface="Arial" panose="020B0604020202020204" pitchFamily="34" charset="0"/>
                <a:cs typeface="Arial" panose="020B0604020202020204" pitchFamily="34" charset="0"/>
              </a:rPr>
              <a:t>1.يبنى هذا المنهج على ميول وحاجات المتعلمين.</a:t>
            </a:r>
          </a:p>
          <a:p>
            <a:pPr marL="0" indent="0" algn="r" rtl="1">
              <a:buNone/>
            </a:pPr>
            <a:r>
              <a:rPr lang="ar-IQ" sz="3600" b="1" dirty="0">
                <a:solidFill>
                  <a:srgbClr val="000000"/>
                </a:solidFill>
                <a:latin typeface="Arial" panose="020B0604020202020204" pitchFamily="34" charset="0"/>
                <a:cs typeface="Arial" panose="020B0604020202020204" pitchFamily="34" charset="0"/>
              </a:rPr>
              <a:t>2.الاعتماد على ايجابية المتعلمين ونشاطهم.</a:t>
            </a:r>
          </a:p>
          <a:p>
            <a:pPr marL="0" indent="0" algn="r" rtl="1">
              <a:buNone/>
            </a:pPr>
            <a:r>
              <a:rPr lang="ar-IQ" sz="3600" b="1" dirty="0">
                <a:solidFill>
                  <a:srgbClr val="000000"/>
                </a:solidFill>
                <a:latin typeface="Arial" panose="020B0604020202020204" pitchFamily="34" charset="0"/>
                <a:cs typeface="Arial" panose="020B0604020202020204" pitchFamily="34" charset="0"/>
              </a:rPr>
              <a:t>3.تنظيم هذا النشاط في صورة مشروعات أو مشكلات متعددة ، تعتمد العمل الجماعي التعاوني.</a:t>
            </a:r>
          </a:p>
          <a:p>
            <a:pPr marL="0" indent="0" algn="r" rtl="1">
              <a:buNone/>
            </a:pPr>
            <a:r>
              <a:rPr lang="ar-IQ" sz="3600" b="1" dirty="0">
                <a:solidFill>
                  <a:srgbClr val="000000"/>
                </a:solidFill>
                <a:latin typeface="Arial" panose="020B0604020202020204" pitchFamily="34" charset="0"/>
                <a:cs typeface="Arial" panose="020B0604020202020204" pitchFamily="34" charset="0"/>
              </a:rPr>
              <a:t>4.هذا المنهج لا يعد مقدما من قبل لجان علمية متخصصة.</a:t>
            </a:r>
          </a:p>
          <a:p>
            <a:pPr marL="0" indent="0" algn="r" rtl="1">
              <a:buNone/>
            </a:pPr>
            <a:r>
              <a:rPr lang="ar-IQ" sz="3600" b="1" dirty="0">
                <a:solidFill>
                  <a:srgbClr val="000000"/>
                </a:solidFill>
                <a:latin typeface="Arial" panose="020B0604020202020204" pitchFamily="34" charset="0"/>
                <a:cs typeface="Arial" panose="020B0604020202020204" pitchFamily="34" charset="0"/>
              </a:rPr>
              <a:t>5.يحرص هذا المنهج على وحدة المعرفة وتكاملها والالتزام بالتنظيم السيكولوجي.</a:t>
            </a:r>
          </a:p>
          <a:p>
            <a:pPr marL="0" indent="0" algn="r" rtl="1">
              <a:buNone/>
            </a:pPr>
            <a:endParaRPr lang="en-US" sz="9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913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1000"/>
                                        <p:tgtEl>
                                          <p:spTgt spid="8">
                                            <p:txEl>
                                              <p:pRg st="3" end="3"/>
                                            </p:txEl>
                                          </p:spTgt>
                                        </p:tgtEl>
                                      </p:cBhvr>
                                    </p:animEffect>
                                    <p:anim calcmode="lin" valueType="num">
                                      <p:cBhvr>
                                        <p:cTn id="3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fade">
                                      <p:cBhvr>
                                        <p:cTn id="40" dur="1000"/>
                                        <p:tgtEl>
                                          <p:spTgt spid="8">
                                            <p:txEl>
                                              <p:pRg st="4" end="4"/>
                                            </p:txEl>
                                          </p:spTgt>
                                        </p:tgtEl>
                                      </p:cBhvr>
                                    </p:animEffect>
                                    <p:anim calcmode="lin" valueType="num">
                                      <p:cBhvr>
                                        <p:cTn id="4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C7846849-DC0A-EE3B-2E5E-D669EC1273D6}"/>
              </a:ext>
            </a:extLst>
          </p:cNvPr>
          <p:cNvSpPr>
            <a:spLocks noGrp="1"/>
          </p:cNvSpPr>
          <p:nvPr>
            <p:ph type="body" sz="quarter" idx="13"/>
          </p:nvPr>
        </p:nvSpPr>
        <p:spPr>
          <a:xfrm>
            <a:off x="770021" y="762001"/>
            <a:ext cx="10908632" cy="5306290"/>
          </a:xfrm>
        </p:spPr>
        <p:txBody>
          <a:bodyPr>
            <a:normAutofit/>
          </a:bodyPr>
          <a:lstStyle/>
          <a:p>
            <a:pPr algn="r" rtl="1"/>
            <a:r>
              <a:rPr lang="ar-IQ" sz="3600" b="1" dirty="0">
                <a:solidFill>
                  <a:srgbClr val="000000"/>
                </a:solidFill>
                <a:latin typeface="Arial" panose="020B0604020202020204" pitchFamily="34" charset="0"/>
                <a:cs typeface="Arial" panose="020B0604020202020204" pitchFamily="34" charset="0"/>
              </a:rPr>
              <a:t> مميزات منهج النشاط :</a:t>
            </a:r>
          </a:p>
          <a:p>
            <a:pPr algn="r" rtl="1"/>
            <a:r>
              <a:rPr lang="ar-IQ" sz="3600" b="1" dirty="0">
                <a:solidFill>
                  <a:srgbClr val="000000"/>
                </a:solidFill>
                <a:latin typeface="Arial" panose="020B0604020202020204" pitchFamily="34" charset="0"/>
                <a:cs typeface="Arial" panose="020B0604020202020204" pitchFamily="34" charset="0"/>
              </a:rPr>
              <a:t>1.منهج النشاط يساعد المتعلم على فهم المجالات المعرفية كنسيج متكامل. </a:t>
            </a:r>
          </a:p>
          <a:p>
            <a:pPr algn="r" rtl="1"/>
            <a:r>
              <a:rPr lang="ar-IQ" sz="3600" b="1" dirty="0">
                <a:solidFill>
                  <a:srgbClr val="000000"/>
                </a:solidFill>
                <a:latin typeface="Arial" panose="020B0604020202020204" pitchFamily="34" charset="0"/>
                <a:cs typeface="Arial" panose="020B0604020202020204" pitchFamily="34" charset="0"/>
              </a:rPr>
              <a:t>2.يسهم في تحقيق النمو الشامل المتكامل للمتعلم.</a:t>
            </a:r>
          </a:p>
          <a:p>
            <a:pPr algn="r" rtl="1"/>
            <a:r>
              <a:rPr lang="ar-IQ" sz="3600" b="1" dirty="0">
                <a:solidFill>
                  <a:srgbClr val="000000"/>
                </a:solidFill>
                <a:latin typeface="Arial" panose="020B0604020202020204" pitchFamily="34" charset="0"/>
                <a:cs typeface="Arial" panose="020B0604020202020204" pitchFamily="34" charset="0"/>
              </a:rPr>
              <a:t>3.يساعد المتعلمين على اكتشاف ميولهم المهنية وبالتالي يساعد في توجيههم لنوع الدراسة المستقبلية.</a:t>
            </a:r>
          </a:p>
          <a:p>
            <a:pPr algn="r" rtl="1"/>
            <a:r>
              <a:rPr lang="ar-IQ" sz="3600" b="1" dirty="0">
                <a:solidFill>
                  <a:srgbClr val="000000"/>
                </a:solidFill>
                <a:latin typeface="Arial" panose="020B0604020202020204" pitchFamily="34" charset="0"/>
                <a:cs typeface="Arial" panose="020B0604020202020204" pitchFamily="34" charset="0"/>
              </a:rPr>
              <a:t>4.اشباع الحاجات و الميول.</a:t>
            </a:r>
          </a:p>
          <a:p>
            <a:pPr algn="r" rtl="1"/>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6717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2F3CEF66-C6D7-C765-24E7-1DCFB38FE51A}"/>
              </a:ext>
            </a:extLst>
          </p:cNvPr>
          <p:cNvSpPr>
            <a:spLocks noGrp="1"/>
          </p:cNvSpPr>
          <p:nvPr>
            <p:ph sz="quarter" idx="12"/>
          </p:nvPr>
        </p:nvSpPr>
        <p:spPr>
          <a:xfrm>
            <a:off x="928254" y="1413164"/>
            <a:ext cx="10970615" cy="4322618"/>
          </a:xfrm>
        </p:spPr>
        <p:txBody>
          <a:bodyPr>
            <a:normAutofit/>
          </a:bodyPr>
          <a:lstStyle/>
          <a:p>
            <a:pPr algn="r" rtl="1"/>
            <a:r>
              <a:rPr lang="ar-IQ" sz="2800" b="1" dirty="0">
                <a:solidFill>
                  <a:srgbClr val="000000"/>
                </a:solidFill>
                <a:latin typeface="Arial" panose="020B0604020202020204" pitchFamily="34" charset="0"/>
                <a:cs typeface="Arial" panose="020B0604020202020204" pitchFamily="34" charset="0"/>
              </a:rPr>
              <a:t>عيوب منهج النشاط :</a:t>
            </a:r>
          </a:p>
          <a:p>
            <a:pPr algn="r" rtl="1"/>
            <a:r>
              <a:rPr lang="ar-IQ" sz="2800" b="1" dirty="0">
                <a:solidFill>
                  <a:srgbClr val="000000"/>
                </a:solidFill>
                <a:latin typeface="Arial" panose="020B0604020202020204" pitchFamily="34" charset="0"/>
                <a:cs typeface="Arial" panose="020B0604020202020204" pitchFamily="34" charset="0"/>
              </a:rPr>
              <a:t>1.يقلل من الاهتمام بمشكلات المجتمع . </a:t>
            </a:r>
          </a:p>
          <a:p>
            <a:pPr algn="r" rtl="1"/>
            <a:r>
              <a:rPr lang="ar-IQ" sz="2800" b="1" dirty="0">
                <a:solidFill>
                  <a:srgbClr val="000000"/>
                </a:solidFill>
                <a:latin typeface="Arial" panose="020B0604020202020204" pitchFamily="34" charset="0"/>
                <a:cs typeface="Arial" panose="020B0604020202020204" pitchFamily="34" charset="0"/>
              </a:rPr>
              <a:t>2.يهمل  تتابع الخبرات واستمرارها . </a:t>
            </a:r>
          </a:p>
          <a:p>
            <a:pPr algn="r" rtl="1"/>
            <a:r>
              <a:rPr lang="ar-IQ" sz="2800" b="1" dirty="0">
                <a:solidFill>
                  <a:srgbClr val="000000"/>
                </a:solidFill>
                <a:latin typeface="Arial" panose="020B0604020202020204" pitchFamily="34" charset="0"/>
                <a:cs typeface="Arial" panose="020B0604020202020204" pitchFamily="34" charset="0"/>
              </a:rPr>
              <a:t>3.يحتاج الى معلم ذو خبرات علمية ومهنية خاصة .</a:t>
            </a:r>
          </a:p>
          <a:p>
            <a:pPr algn="r" rtl="1"/>
            <a:r>
              <a:rPr lang="ar-IQ" sz="2800" b="1" dirty="0">
                <a:solidFill>
                  <a:srgbClr val="000000"/>
                </a:solidFill>
                <a:latin typeface="Arial" panose="020B0604020202020204" pitchFamily="34" charset="0"/>
                <a:cs typeface="Arial" panose="020B0604020202020204" pitchFamily="34" charset="0"/>
              </a:rPr>
              <a:t>4.يحتاج الى حيز مكاني متسع و جداول مدرسية  مرنة.</a:t>
            </a:r>
          </a:p>
          <a:p>
            <a:pPr algn="r" rtl="1"/>
            <a:r>
              <a:rPr lang="ar-IQ" sz="2800" b="1" dirty="0">
                <a:solidFill>
                  <a:srgbClr val="000000"/>
                </a:solidFill>
                <a:latin typeface="Arial" panose="020B0604020202020204" pitchFamily="34" charset="0"/>
                <a:cs typeface="Arial" panose="020B0604020202020204" pitchFamily="34" charset="0"/>
              </a:rPr>
              <a:t>5.اهمال التراث الثقافي في المنهج من خلال التركيز على المتعلم .</a:t>
            </a:r>
          </a:p>
          <a:p>
            <a:pPr algn="r" rtl="1"/>
            <a:endParaRPr lang="ar-IQ" sz="2800" b="1" dirty="0">
              <a:solidFill>
                <a:srgbClr val="000000"/>
              </a:solidFill>
              <a:latin typeface="Arial" panose="020B0604020202020204" pitchFamily="34" charset="0"/>
              <a:cs typeface="Arial" panose="020B0604020202020204" pitchFamily="34" charset="0"/>
            </a:endParaRPr>
          </a:p>
          <a:p>
            <a:pPr algn="r" rtl="1"/>
            <a:endParaRPr lang="en-US"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010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anim calcmode="lin" valueType="num">
                                      <p:cBhvr>
                                        <p:cTn id="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animEffect transition="in" filter="fade">
                                      <p:cBhvr>
                                        <p:cTn id="14" dur="1000"/>
                                        <p:tgtEl>
                                          <p:spTgt spid="17">
                                            <p:txEl>
                                              <p:pRg st="1" end="1"/>
                                            </p:txEl>
                                          </p:spTgt>
                                        </p:tgtEl>
                                      </p:cBhvr>
                                    </p:animEffect>
                                    <p:anim calcmode="lin" valueType="num">
                                      <p:cBhvr>
                                        <p:cTn id="15"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animEffect transition="in" filter="fade">
                                      <p:cBhvr>
                                        <p:cTn id="21" dur="1000"/>
                                        <p:tgtEl>
                                          <p:spTgt spid="17">
                                            <p:txEl>
                                              <p:pRg st="2" end="2"/>
                                            </p:txEl>
                                          </p:spTgt>
                                        </p:tgtEl>
                                      </p:cBhvr>
                                    </p:animEffect>
                                    <p:anim calcmode="lin" valueType="num">
                                      <p:cBhvr>
                                        <p:cTn id="2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xEl>
                                              <p:pRg st="3" end="3"/>
                                            </p:txEl>
                                          </p:spTgt>
                                        </p:tgtEl>
                                        <p:attrNameLst>
                                          <p:attrName>style.visibility</p:attrName>
                                        </p:attrNameLst>
                                      </p:cBhvr>
                                      <p:to>
                                        <p:strVal val="visible"/>
                                      </p:to>
                                    </p:set>
                                    <p:animEffect transition="in" filter="fade">
                                      <p:cBhvr>
                                        <p:cTn id="28" dur="1000"/>
                                        <p:tgtEl>
                                          <p:spTgt spid="17">
                                            <p:txEl>
                                              <p:pRg st="3" end="3"/>
                                            </p:txEl>
                                          </p:spTgt>
                                        </p:tgtEl>
                                      </p:cBhvr>
                                    </p:animEffect>
                                    <p:anim calcmode="lin" valueType="num">
                                      <p:cBhvr>
                                        <p:cTn id="2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xEl>
                                              <p:pRg st="4" end="4"/>
                                            </p:txEl>
                                          </p:spTgt>
                                        </p:tgtEl>
                                        <p:attrNameLst>
                                          <p:attrName>style.visibility</p:attrName>
                                        </p:attrNameLst>
                                      </p:cBhvr>
                                      <p:to>
                                        <p:strVal val="visible"/>
                                      </p:to>
                                    </p:set>
                                    <p:animEffect transition="in" filter="fade">
                                      <p:cBhvr>
                                        <p:cTn id="35" dur="1000"/>
                                        <p:tgtEl>
                                          <p:spTgt spid="17">
                                            <p:txEl>
                                              <p:pRg st="4" end="4"/>
                                            </p:txEl>
                                          </p:spTgt>
                                        </p:tgtEl>
                                      </p:cBhvr>
                                    </p:animEffect>
                                    <p:anim calcmode="lin" valueType="num">
                                      <p:cBhvr>
                                        <p:cTn id="3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xEl>
                                              <p:pRg st="5" end="5"/>
                                            </p:txEl>
                                          </p:spTgt>
                                        </p:tgtEl>
                                        <p:attrNameLst>
                                          <p:attrName>style.visibility</p:attrName>
                                        </p:attrNameLst>
                                      </p:cBhvr>
                                      <p:to>
                                        <p:strVal val="visible"/>
                                      </p:to>
                                    </p:set>
                                    <p:animEffect transition="in" filter="fade">
                                      <p:cBhvr>
                                        <p:cTn id="42" dur="1000"/>
                                        <p:tgtEl>
                                          <p:spTgt spid="17">
                                            <p:txEl>
                                              <p:pRg st="5" end="5"/>
                                            </p:txEl>
                                          </p:spTgt>
                                        </p:tgtEl>
                                      </p:cBhvr>
                                    </p:animEffect>
                                    <p:anim calcmode="lin" valueType="num">
                                      <p:cBhvr>
                                        <p:cTn id="4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7798761A-B671-4825-623F-F4726F2BDF28}"/>
              </a:ext>
            </a:extLst>
          </p:cNvPr>
          <p:cNvSpPr>
            <a:spLocks noGrp="1"/>
          </p:cNvSpPr>
          <p:nvPr>
            <p:ph sz="quarter" idx="12"/>
          </p:nvPr>
        </p:nvSpPr>
        <p:spPr>
          <a:xfrm>
            <a:off x="1091593" y="1309254"/>
            <a:ext cx="10591600" cy="4239491"/>
          </a:xfrm>
        </p:spPr>
        <p:txBody>
          <a:bodyPr>
            <a:normAutofit/>
          </a:bodyPr>
          <a:lstStyle/>
          <a:p>
            <a:pPr algn="r" rtl="1"/>
            <a:r>
              <a:rPr lang="ar-IQ" sz="3200" b="1" dirty="0">
                <a:solidFill>
                  <a:srgbClr val="000000"/>
                </a:solidFill>
                <a:latin typeface="Arial" panose="020B0604020202020204" pitchFamily="34" charset="0"/>
                <a:cs typeface="Arial" panose="020B0604020202020204" pitchFamily="34" charset="0"/>
              </a:rPr>
              <a:t>خامساً : منهج  الوحدات الدراسية</a:t>
            </a:r>
          </a:p>
          <a:p>
            <a:pPr algn="r" rtl="1"/>
            <a:r>
              <a:rPr lang="ar-IQ" sz="3200" b="1" dirty="0">
                <a:solidFill>
                  <a:srgbClr val="000000"/>
                </a:solidFill>
                <a:latin typeface="Arial" panose="020B0604020202020204" pitchFamily="34" charset="0"/>
                <a:cs typeface="Arial" panose="020B0604020202020204" pitchFamily="34" charset="0"/>
              </a:rPr>
              <a:t>الوحدة الدراسية : هي حدى طرق تنظيمات المنهج تقوم على تحقيق الدمج والتكامل بين مجموعة من الدروس المترابطة . </a:t>
            </a:r>
          </a:p>
          <a:p>
            <a:pPr algn="r" rtl="1"/>
            <a:r>
              <a:rPr lang="ar-IQ" sz="3200" b="1" dirty="0">
                <a:solidFill>
                  <a:srgbClr val="000000"/>
                </a:solidFill>
                <a:latin typeface="Arial" panose="020B0604020202020204" pitchFamily="34" charset="0"/>
                <a:cs typeface="Arial" panose="020B0604020202020204" pitchFamily="34" charset="0"/>
              </a:rPr>
              <a:t>وتعرف ايضا بانها سلسلة ذات معنى من الخبرات والانشطة التعليمية المتنوعة تدور حول موضوع دراسي او مشكلة يهتم بها المتعلمون .</a:t>
            </a:r>
          </a:p>
          <a:p>
            <a:pPr algn="r" rtl="1"/>
            <a:endParaRPr lang="ar-IQ"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83489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1000"/>
                                        <p:tgtEl>
                                          <p:spTgt spid="25">
                                            <p:txEl>
                                              <p:pRg st="0" end="0"/>
                                            </p:txEl>
                                          </p:spTgt>
                                        </p:tgtEl>
                                      </p:cBhvr>
                                    </p:animEffect>
                                    <p:anim calcmode="lin" valueType="num">
                                      <p:cBhvr>
                                        <p:cTn id="8"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xEl>
                                              <p:pRg st="1" end="1"/>
                                            </p:txEl>
                                          </p:spTgt>
                                        </p:tgtEl>
                                        <p:attrNameLst>
                                          <p:attrName>style.visibility</p:attrName>
                                        </p:attrNameLst>
                                      </p:cBhvr>
                                      <p:to>
                                        <p:strVal val="visible"/>
                                      </p:to>
                                    </p:set>
                                    <p:animEffect transition="in" filter="fade">
                                      <p:cBhvr>
                                        <p:cTn id="14" dur="1000"/>
                                        <p:tgtEl>
                                          <p:spTgt spid="25">
                                            <p:txEl>
                                              <p:pRg st="1" end="1"/>
                                            </p:txEl>
                                          </p:spTgt>
                                        </p:tgtEl>
                                      </p:cBhvr>
                                    </p:animEffect>
                                    <p:anim calcmode="lin" valueType="num">
                                      <p:cBhvr>
                                        <p:cTn id="15" dur="1000" fill="hold"/>
                                        <p:tgtEl>
                                          <p:spTgt spid="2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xEl>
                                              <p:pRg st="2" end="2"/>
                                            </p:txEl>
                                          </p:spTgt>
                                        </p:tgtEl>
                                        <p:attrNameLst>
                                          <p:attrName>style.visibility</p:attrName>
                                        </p:attrNameLst>
                                      </p:cBhvr>
                                      <p:to>
                                        <p:strVal val="visible"/>
                                      </p:to>
                                    </p:set>
                                    <p:animEffect transition="in" filter="fade">
                                      <p:cBhvr>
                                        <p:cTn id="21" dur="1000"/>
                                        <p:tgtEl>
                                          <p:spTgt spid="25">
                                            <p:txEl>
                                              <p:pRg st="2" end="2"/>
                                            </p:txEl>
                                          </p:spTgt>
                                        </p:tgtEl>
                                      </p:cBhvr>
                                    </p:animEffect>
                                    <p:anim calcmode="lin" valueType="num">
                                      <p:cBhvr>
                                        <p:cTn id="22" dur="10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a:xfrm>
            <a:off x="630724" y="415636"/>
            <a:ext cx="11367312" cy="5860473"/>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مفهوم الوحدات الدراسية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ظهر مفهوم الوحدة الدراسية في الحقل التربوي نتيجة للمحاولات الجادة والمستمرة من قبل التربويين وخبراء المناهج من أجل الوصول الى مناهج تعليمية متطورة ومرنة واكثر اتساقا ومتماشيا مع روح العصر الحديث وتحدياته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ولقد اثار مفهوم الوحدة الدراسية جدلا كثيرا منذ ظهوره واختلفت الاراء والافكار حوله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وهكذا حتى استقر الامر على ان الوحدات الدراسية منهجا او تنظيما منهجيا ظهر نتيجة لعدة اسباب او عوامل من ابرزها :</a:t>
            </a:r>
            <a:br>
              <a:rPr lang="ar-IQ" sz="3600" b="1" dirty="0">
                <a:solidFill>
                  <a:srgbClr val="000000"/>
                </a:solidFill>
                <a:latin typeface="Arial" panose="020B0604020202020204" pitchFamily="34" charset="0"/>
                <a:cs typeface="Arial" panose="020B0604020202020204" pitchFamily="34" charset="0"/>
              </a:rPr>
            </a:br>
            <a:br>
              <a:rPr lang="ar-IQ" sz="3600" b="1" dirty="0">
                <a:solidFill>
                  <a:srgbClr val="000000"/>
                </a:solidFill>
                <a:latin typeface="Arial" panose="020B0604020202020204" pitchFamily="34" charset="0"/>
                <a:cs typeface="Arial" panose="020B0604020202020204" pitchFamily="34" charset="0"/>
              </a:rPr>
            </a:b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99098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1E33-E44B-808F-E45E-A5197B478F0E}"/>
              </a:ext>
            </a:extLst>
          </p:cNvPr>
          <p:cNvSpPr>
            <a:spLocks noGrp="1"/>
          </p:cNvSpPr>
          <p:nvPr>
            <p:ph type="title"/>
          </p:nvPr>
        </p:nvSpPr>
        <p:spPr>
          <a:xfrm>
            <a:off x="152401" y="678873"/>
            <a:ext cx="11873344" cy="4308763"/>
          </a:xfrm>
        </p:spPr>
        <p:txBody>
          <a:bodyPr/>
          <a:lstStyle/>
          <a:p>
            <a:pPr algn="r"/>
            <a:r>
              <a:rPr lang="ar-IQ" sz="3200" b="1" dirty="0">
                <a:solidFill>
                  <a:srgbClr val="000000"/>
                </a:solidFill>
              </a:rPr>
              <a:t>1- النقد الذي وجه لمنهج المواد الدراسية المنفصلة والعيوب الكثيرة التي لازمته . </a:t>
            </a:r>
            <a:br>
              <a:rPr lang="ar-IQ" sz="3200" b="1" dirty="0">
                <a:solidFill>
                  <a:srgbClr val="000000"/>
                </a:solidFill>
              </a:rPr>
            </a:br>
            <a:r>
              <a:rPr lang="ar-IQ" sz="3200" b="1" dirty="0">
                <a:solidFill>
                  <a:srgbClr val="000000"/>
                </a:solidFill>
              </a:rPr>
              <a:t>2- ماجاء به الفكر التربوي الحديث من نظريات تربوية . </a:t>
            </a:r>
            <a:br>
              <a:rPr lang="ar-IQ" sz="3200" b="1" dirty="0">
                <a:solidFill>
                  <a:srgbClr val="000000"/>
                </a:solidFill>
              </a:rPr>
            </a:br>
            <a:r>
              <a:rPr lang="ar-IQ" sz="3200" b="1" dirty="0">
                <a:solidFill>
                  <a:srgbClr val="000000"/>
                </a:solidFill>
              </a:rPr>
              <a:t>3- محاولة اتاحة الفرصة للمتعلمين للمشاركة في اختيار المحتوى .</a:t>
            </a:r>
            <a:br>
              <a:rPr lang="ar-IQ" sz="3200" b="1" dirty="0">
                <a:solidFill>
                  <a:srgbClr val="000000"/>
                </a:solidFill>
              </a:rPr>
            </a:br>
            <a:r>
              <a:rPr lang="ar-IQ" sz="3200" b="1" dirty="0">
                <a:solidFill>
                  <a:srgbClr val="000000"/>
                </a:solidFill>
              </a:rPr>
              <a:t>4- مراعاة الفروق الفردية بين المتعلمين </a:t>
            </a:r>
            <a:r>
              <a:rPr lang="ar-IQ" dirty="0"/>
              <a:t>.</a:t>
            </a:r>
            <a:br>
              <a:rPr lang="ar-IQ" dirty="0"/>
            </a:br>
            <a:br>
              <a:rPr lang="ar-IQ" dirty="0"/>
            </a:br>
            <a:endParaRPr lang="en-US" dirty="0"/>
          </a:p>
        </p:txBody>
      </p:sp>
    </p:spTree>
    <p:extLst>
      <p:ext uri="{BB962C8B-B14F-4D97-AF65-F5344CB8AC3E}">
        <p14:creationId xmlns:p14="http://schemas.microsoft.com/office/powerpoint/2010/main" val="537809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429492" y="1579419"/>
            <a:ext cx="11443854" cy="5084618"/>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1- الوحدات القائمة على المادة الدراسية :</a:t>
            </a:r>
          </a:p>
          <a:p>
            <a:pPr marL="0" indent="0" algn="r" rtl="1">
              <a:buNone/>
            </a:pPr>
            <a:r>
              <a:rPr lang="ar-IQ" sz="3200" b="1" dirty="0">
                <a:solidFill>
                  <a:srgbClr val="000000"/>
                </a:solidFill>
                <a:latin typeface="Arial" panose="020B0604020202020204" pitchFamily="34" charset="0"/>
                <a:cs typeface="Arial" panose="020B0604020202020204" pitchFamily="34" charset="0"/>
              </a:rPr>
              <a:t>في هذه الوحدات تنظم الوحدات الدراسية حول محور اساسي ذي اهمية خاصة لدى الطلبة  ويستمد هذا المحور من المواد الدراسية نفسها المهمة بالنسبة لهم ، ويتم تنظيم الحقائق المتصلة بالمحور دون التزام بالحدود التي تفصل بين المواد المتعددة او بين فروع المادة الواحدة  وقد تكون محاور تلك الوحدات موضوعا معينا او تعميما ومنها تشتق الوحدة اسمها.</a:t>
            </a:r>
          </a:p>
          <a:p>
            <a:pPr marL="0" indent="0" algn="r" rtl="1">
              <a:buNone/>
            </a:pPr>
            <a:r>
              <a:rPr lang="ar-IQ" sz="3200" b="1" dirty="0">
                <a:solidFill>
                  <a:srgbClr val="000000"/>
                </a:solidFill>
                <a:latin typeface="Arial" panose="020B0604020202020204" pitchFamily="34" charset="0"/>
                <a:cs typeface="Arial" panose="020B0604020202020204" pitchFamily="34" charset="0"/>
              </a:rPr>
              <a:t>2- الوحدات القائمة على الخبرة :</a:t>
            </a:r>
          </a:p>
          <a:p>
            <a:pPr marL="0" indent="0" algn="r" rtl="1">
              <a:buNone/>
            </a:pPr>
            <a:r>
              <a:rPr lang="ar-IQ" sz="3200" b="1" dirty="0">
                <a:solidFill>
                  <a:srgbClr val="000000"/>
                </a:solidFill>
                <a:latin typeface="Arial" panose="020B0604020202020204" pitchFamily="34" charset="0"/>
                <a:cs typeface="Arial" panose="020B0604020202020204" pitchFamily="34" charset="0"/>
              </a:rPr>
              <a:t>وهذه الوحدات يدور محورها حول حاجات الطلاب ومشكلاتهم التي يواجهونها في بيئتهم ومن تسمية هذا النوع من الوحدات يتضح انه يهتم بالخبرات التربوية وربطها بمادة الدراسة وتتيح الفرصة للمتعلم كي ينتفع بها  في حل مشكلات التي تواجهه .</a:t>
            </a:r>
          </a:p>
          <a:p>
            <a:pPr marL="0" indent="0" algn="r" rtl="1">
              <a:buNone/>
            </a:pPr>
            <a:endParaRPr lang="en-US" sz="3200" b="1" dirty="0">
              <a:solidFill>
                <a:srgbClr val="000000"/>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06F781B5-7FD2-F21A-B4EF-CEEE3A73BBD4}"/>
              </a:ext>
            </a:extLst>
          </p:cNvPr>
          <p:cNvSpPr>
            <a:spLocks noGrp="1"/>
          </p:cNvSpPr>
          <p:nvPr>
            <p:ph type="title"/>
          </p:nvPr>
        </p:nvSpPr>
        <p:spPr>
          <a:xfrm>
            <a:off x="4932217" y="193963"/>
            <a:ext cx="7093528" cy="914400"/>
          </a:xfrm>
        </p:spPr>
        <p:txBody>
          <a:bodyPr/>
          <a:lstStyle/>
          <a:p>
            <a:pPr algn="r" rtl="1"/>
            <a:r>
              <a:rPr lang="ar-IQ" sz="3600" b="1" dirty="0">
                <a:solidFill>
                  <a:srgbClr val="000000"/>
                </a:solidFill>
                <a:latin typeface="Arial" panose="020B0604020202020204" pitchFamily="34" charset="0"/>
                <a:cs typeface="Arial" panose="020B0604020202020204" pitchFamily="34" charset="0"/>
              </a:rPr>
              <a:t>انواع الوحدات الدراسية: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1475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3DDF4-FF93-82D9-629A-488537184FC5}"/>
              </a:ext>
            </a:extLst>
          </p:cNvPr>
          <p:cNvSpPr>
            <a:spLocks noGrp="1"/>
          </p:cNvSpPr>
          <p:nvPr>
            <p:ph sz="quarter" idx="13"/>
          </p:nvPr>
        </p:nvSpPr>
        <p:spPr>
          <a:xfrm>
            <a:off x="786063" y="180109"/>
            <a:ext cx="10940716" cy="5985164"/>
          </a:xfrm>
        </p:spPr>
        <p:txBody>
          <a:bodyPr>
            <a:normAutofit/>
          </a:bodyPr>
          <a:lstStyle/>
          <a:p>
            <a:pPr marL="0" indent="0" algn="r" rtl="1">
              <a:buNone/>
            </a:pPr>
            <a:r>
              <a:rPr lang="ar-IQ" sz="3600" b="1" dirty="0">
                <a:solidFill>
                  <a:srgbClr val="000000"/>
                </a:solidFill>
                <a:latin typeface="Arial" panose="020B0604020202020204" pitchFamily="34" charset="0"/>
                <a:cs typeface="Arial" panose="020B0604020202020204" pitchFamily="34" charset="0"/>
              </a:rPr>
              <a:t>خصائص منهج الوحدات :</a:t>
            </a:r>
          </a:p>
          <a:p>
            <a:pPr marL="0" indent="0" algn="r" rtl="1">
              <a:buNone/>
            </a:pPr>
            <a:r>
              <a:rPr lang="ar-IQ" sz="3600" b="1" dirty="0">
                <a:solidFill>
                  <a:srgbClr val="000000"/>
                </a:solidFill>
                <a:latin typeface="Arial" panose="020B0604020202020204" pitchFamily="34" charset="0"/>
                <a:cs typeface="Arial" panose="020B0604020202020204" pitchFamily="34" charset="0"/>
              </a:rPr>
              <a:t>1- وحدة المعرفة .</a:t>
            </a:r>
          </a:p>
          <a:p>
            <a:pPr marL="0" indent="0" algn="r" rtl="1">
              <a:buNone/>
            </a:pPr>
            <a:r>
              <a:rPr lang="ar-IQ" sz="3600" b="1" dirty="0">
                <a:solidFill>
                  <a:srgbClr val="000000"/>
                </a:solidFill>
                <a:latin typeface="Arial" panose="020B0604020202020204" pitchFamily="34" charset="0"/>
                <a:cs typeface="Arial" panose="020B0604020202020204" pitchFamily="34" charset="0"/>
              </a:rPr>
              <a:t>2- ارتباط الدراسة بواقع الحياة .</a:t>
            </a:r>
          </a:p>
          <a:p>
            <a:pPr marL="0" indent="0" algn="r" rtl="1">
              <a:buNone/>
            </a:pPr>
            <a:r>
              <a:rPr lang="ar-IQ" sz="3600" b="1" dirty="0">
                <a:solidFill>
                  <a:srgbClr val="000000"/>
                </a:solidFill>
                <a:latin typeface="Arial" panose="020B0604020202020204" pitchFamily="34" charset="0"/>
                <a:cs typeface="Arial" panose="020B0604020202020204" pitchFamily="34" charset="0"/>
              </a:rPr>
              <a:t>3- اعتماد الدراسة على النشاط والمشاركة .</a:t>
            </a:r>
          </a:p>
          <a:p>
            <a:pPr marL="0" indent="0" algn="r" rtl="1">
              <a:buNone/>
            </a:pPr>
            <a:r>
              <a:rPr lang="ar-IQ" sz="3600" b="1" dirty="0">
                <a:solidFill>
                  <a:srgbClr val="000000"/>
                </a:solidFill>
                <a:latin typeface="Arial" panose="020B0604020202020204" pitchFamily="34" charset="0"/>
                <a:cs typeface="Arial" panose="020B0604020202020204" pitchFamily="34" charset="0"/>
              </a:rPr>
              <a:t>4- اعتماد الدراسة على التعاون والعمل الجماعي .</a:t>
            </a:r>
          </a:p>
          <a:p>
            <a:pPr marL="0" indent="0" algn="r" rtl="1">
              <a:buNone/>
            </a:pPr>
            <a:r>
              <a:rPr lang="ar-IQ" sz="3600" b="1" dirty="0">
                <a:solidFill>
                  <a:srgbClr val="000000"/>
                </a:solidFill>
                <a:latin typeface="Arial" panose="020B0604020202020204" pitchFamily="34" charset="0"/>
                <a:cs typeface="Arial" panose="020B0604020202020204" pitchFamily="34" charset="0"/>
              </a:rPr>
              <a:t>5- تخطيط الوحدات الدراسية واعدادها سلفا . </a:t>
            </a:r>
          </a:p>
          <a:p>
            <a:pPr marL="0" indent="0" algn="r" rtl="1">
              <a:buNone/>
            </a:pPr>
            <a:r>
              <a:rPr lang="ar-IQ" sz="3600" b="1" dirty="0">
                <a:solidFill>
                  <a:srgbClr val="000000"/>
                </a:solidFill>
                <a:latin typeface="Arial" panose="020B0604020202020204" pitchFamily="34" charset="0"/>
                <a:cs typeface="Arial" panose="020B0604020202020204" pitchFamily="34" charset="0"/>
              </a:rPr>
              <a:t>6- مراعاة الاسس العلمية السليمة في تقويم نمو الطلبة .</a:t>
            </a:r>
          </a:p>
          <a:p>
            <a:pPr marL="0" indent="0" algn="r" rtl="1">
              <a:buNone/>
            </a:pPr>
            <a:endParaRPr lang="ar-IQ"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5216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DAAE6D3-ABF1-86B3-6562-DC241462581D}"/>
              </a:ext>
            </a:extLst>
          </p:cNvPr>
          <p:cNvSpPr>
            <a:spLocks noGrp="1"/>
          </p:cNvSpPr>
          <p:nvPr>
            <p:ph sz="quarter" idx="12"/>
          </p:nvPr>
        </p:nvSpPr>
        <p:spPr>
          <a:xfrm>
            <a:off x="1662545" y="692727"/>
            <a:ext cx="10168932" cy="4785081"/>
          </a:xfrm>
        </p:spPr>
        <p:txBody>
          <a:bodyPr/>
          <a:lstStyle/>
          <a:p>
            <a:pPr algn="r" rtl="1"/>
            <a:r>
              <a:rPr lang="ar-IQ" sz="3200" b="1" dirty="0">
                <a:solidFill>
                  <a:srgbClr val="000000"/>
                </a:solidFill>
                <a:latin typeface="Arial" panose="020B0604020202020204" pitchFamily="34" charset="0"/>
                <a:cs typeface="Arial" panose="020B0604020202020204" pitchFamily="34" charset="0"/>
              </a:rPr>
              <a:t>سلبيات منهج الوحدات:</a:t>
            </a:r>
          </a:p>
          <a:p>
            <a:pPr algn="r" rtl="1"/>
            <a:r>
              <a:rPr lang="ar-IQ" sz="3200" b="1" dirty="0">
                <a:solidFill>
                  <a:srgbClr val="000000"/>
                </a:solidFill>
                <a:latin typeface="Arial" panose="020B0604020202020204" pitchFamily="34" charset="0"/>
                <a:cs typeface="Arial" panose="020B0604020202020204" pitchFamily="34" charset="0"/>
              </a:rPr>
              <a:t>1- قد يتقيد المعلم بمقترحات مرجع الوحدة ، فيتحول هذا المرجع الى كتاب مقرر ينفذه المعلم حرفيا .</a:t>
            </a:r>
          </a:p>
          <a:p>
            <a:pPr algn="r" rtl="1"/>
            <a:r>
              <a:rPr lang="ar-IQ" sz="3200" b="1" dirty="0">
                <a:solidFill>
                  <a:srgbClr val="000000"/>
                </a:solidFill>
                <a:latin typeface="Arial" panose="020B0604020202020204" pitchFamily="34" charset="0"/>
                <a:cs typeface="Arial" panose="020B0604020202020204" pitchFamily="34" charset="0"/>
              </a:rPr>
              <a:t>2- قد تتحول الدراسة الى نوع من الدراسة التقليدية اذا اعتمد المعلم اعتمادا كليا على مرجع الوحدة .</a:t>
            </a:r>
          </a:p>
          <a:p>
            <a:pPr algn="r" rtl="1"/>
            <a:r>
              <a:rPr lang="ar-IQ" sz="3200" b="1" dirty="0">
                <a:solidFill>
                  <a:srgbClr val="000000"/>
                </a:solidFill>
                <a:latin typeface="Arial" panose="020B0604020202020204" pitchFamily="34" charset="0"/>
                <a:cs typeface="Arial" panose="020B0604020202020204" pitchFamily="34" charset="0"/>
              </a:rPr>
              <a:t>3- قد تتطلب بعض الانشطة زيارة بعض الاماكن فاذا لم يسمح للطلبة بالقيام بهذه الزيارات تصبح الانشطة غير فعّالة  .</a:t>
            </a:r>
          </a:p>
          <a:p>
            <a:endParaRPr lang="en-US" dirty="0"/>
          </a:p>
        </p:txBody>
      </p:sp>
    </p:spTree>
    <p:extLst>
      <p:ext uri="{BB962C8B-B14F-4D97-AF65-F5344CB8AC3E}">
        <p14:creationId xmlns:p14="http://schemas.microsoft.com/office/powerpoint/2010/main" val="147014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88D3-1E69-9087-E2D7-DF2556785F68}"/>
              </a:ext>
            </a:extLst>
          </p:cNvPr>
          <p:cNvSpPr>
            <a:spLocks noGrp="1"/>
          </p:cNvSpPr>
          <p:nvPr>
            <p:ph type="title"/>
          </p:nvPr>
        </p:nvSpPr>
        <p:spPr>
          <a:xfrm>
            <a:off x="914399" y="193965"/>
            <a:ext cx="11042073" cy="720436"/>
          </a:xfrm>
        </p:spPr>
        <p:txBody>
          <a:bodyPr/>
          <a:lstStyle/>
          <a:p>
            <a:pPr algn="r" rtl="1"/>
            <a:r>
              <a:rPr lang="ar-IQ" b="1" dirty="0">
                <a:solidFill>
                  <a:srgbClr val="000000"/>
                </a:solidFill>
                <a:latin typeface="Arial" panose="020B0604020202020204" pitchFamily="34" charset="0"/>
                <a:cs typeface="Arial" panose="020B0604020202020204" pitchFamily="34" charset="0"/>
              </a:rPr>
              <a:t>سادساً :  المنهج المحوري:</a:t>
            </a:r>
            <a:endParaRPr lang="en-US" b="1" dirty="0">
              <a:solidFill>
                <a:srgbClr val="00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141DCB6-C189-60AB-CFC7-70B5C587C431}"/>
              </a:ext>
            </a:extLst>
          </p:cNvPr>
          <p:cNvSpPr>
            <a:spLocks noGrp="1"/>
          </p:cNvSpPr>
          <p:nvPr>
            <p:ph sz="quarter" idx="13"/>
          </p:nvPr>
        </p:nvSpPr>
        <p:spPr>
          <a:xfrm>
            <a:off x="914399" y="1288473"/>
            <a:ext cx="11139056" cy="4655127"/>
          </a:xfrm>
        </p:spPr>
        <p:txBody>
          <a:bodyPr>
            <a:normAutofit/>
          </a:bodyPr>
          <a:lstStyle/>
          <a:p>
            <a:pPr marL="0" indent="0" algn="r" rtl="1">
              <a:buNone/>
            </a:pPr>
            <a:r>
              <a:rPr lang="ar-IQ" dirty="0"/>
              <a:t> </a:t>
            </a:r>
            <a:r>
              <a:rPr lang="ar-IQ" sz="3200" b="1" dirty="0">
                <a:solidFill>
                  <a:srgbClr val="000000"/>
                </a:solidFill>
                <a:latin typeface="Arial" panose="020B0604020202020204" pitchFamily="34" charset="0"/>
                <a:cs typeface="Arial" panose="020B0604020202020204" pitchFamily="34" charset="0"/>
              </a:rPr>
              <a:t>يشير مفهوم المنهج المحوري إلى نمط الخبرات التعليمية المنظمة في كل متكامل يتضمن قسمين الأول معني بتنمية الكفايات العامة التي يحتاجها المتعلم والثاني معني بتنمية الكفايات الخاصة القائمة على فكرة الفروق بين المتعلمين واختلاف الميول والاستعدادات والقدرات .</a:t>
            </a:r>
          </a:p>
          <a:p>
            <a:pPr marL="0" indent="0" algn="r" rtl="1">
              <a:buNone/>
            </a:pPr>
            <a:r>
              <a:rPr lang="ar-IQ" sz="3200" b="1" dirty="0">
                <a:solidFill>
                  <a:srgbClr val="000000"/>
                </a:solidFill>
                <a:latin typeface="Arial" panose="020B0604020202020204" pitchFamily="34" charset="0"/>
                <a:cs typeface="Arial" panose="020B0604020202020204" pitchFamily="34" charset="0"/>
              </a:rPr>
              <a:t>  والمنهج المحوري يربط بين حاجات المتعلمين ومشكلاتهم وبين حاجات المجتمع ومشكلاته ويقدم للمتعلمين في صورة واحدة نابعة من الحاجات والمشكلات التي تتصل بالمتعلمين والمجتمع </a:t>
            </a:r>
            <a:r>
              <a:rPr lang="ar-IQ" dirty="0"/>
              <a:t>. </a:t>
            </a:r>
            <a:endParaRPr lang="en-US" dirty="0"/>
          </a:p>
        </p:txBody>
      </p:sp>
    </p:spTree>
    <p:extLst>
      <p:ext uri="{BB962C8B-B14F-4D97-AF65-F5344CB8AC3E}">
        <p14:creationId xmlns:p14="http://schemas.microsoft.com/office/powerpoint/2010/main" val="1341573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EEA150-6BC8-16AE-DBFC-95E27A69F260}"/>
              </a:ext>
            </a:extLst>
          </p:cNvPr>
          <p:cNvSpPr>
            <a:spLocks noGrp="1"/>
          </p:cNvSpPr>
          <p:nvPr>
            <p:ph sz="quarter" idx="13"/>
          </p:nvPr>
        </p:nvSpPr>
        <p:spPr>
          <a:xfrm>
            <a:off x="914399" y="775855"/>
            <a:ext cx="10792692" cy="5103736"/>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 وهو يتمثل في جزء المنهج الدراسي الذي يقرر على جميع المتعلمين بلا استثناء لتحصيل الحد الأدنى من الأساس المعرفي والثقافي الذي لابد منه لكل متعلم ، ومن هنا جاءت صفة المحورية لتشير إلى التصاق الطريقة بالجوهر المعرفي الذي يحتاج إليه كل متعلم .      </a:t>
            </a:r>
          </a:p>
          <a:p>
            <a:pPr marL="0" indent="0" algn="r" rtl="1">
              <a:buNone/>
            </a:pPr>
            <a:r>
              <a:rPr lang="ar-IQ" sz="3200" b="1" dirty="0">
                <a:solidFill>
                  <a:srgbClr val="000000"/>
                </a:solidFill>
                <a:latin typeface="Arial" panose="020B0604020202020204" pitchFamily="34" charset="0"/>
                <a:cs typeface="Arial" panose="020B0604020202020204" pitchFamily="34" charset="0"/>
              </a:rPr>
              <a:t> وهذا المنهج  تُقدم فيه خبرات تربوية مشتركة لجميع المتعلمين في شكل منظم ومتكامل تساعدهم على الاندماج في المجتمع ومواجهة متطلبات الحياة ومشكلاتها ، وفي الوقت نفسه يشتمل على خبرات تربوية خاصة لكل متعلم لكي يحقق أقصى درجة من النمو في قدراته واستعداداته وميوله الخاصة</a:t>
            </a:r>
            <a:endParaRPr lang="en-US"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3207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80A4B-B925-28B2-871E-FF0C0887E457}"/>
              </a:ext>
            </a:extLst>
          </p:cNvPr>
          <p:cNvSpPr>
            <a:spLocks noGrp="1"/>
          </p:cNvSpPr>
          <p:nvPr>
            <p:ph sz="quarter" idx="13"/>
          </p:nvPr>
        </p:nvSpPr>
        <p:spPr>
          <a:xfrm>
            <a:off x="443345" y="925622"/>
            <a:ext cx="10924310" cy="5006755"/>
          </a:xfrm>
        </p:spPr>
        <p:txBody>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عوامل ( مبررات ) ظهور المنهج المحوري :</a:t>
            </a:r>
          </a:p>
          <a:p>
            <a:pPr marL="0" indent="0" algn="r" rtl="1">
              <a:buNone/>
            </a:pPr>
            <a:r>
              <a:rPr lang="ar-IQ" sz="3200" b="1" dirty="0">
                <a:solidFill>
                  <a:srgbClr val="000000"/>
                </a:solidFill>
                <a:latin typeface="Arial" panose="020B0604020202020204" pitchFamily="34" charset="0"/>
                <a:cs typeface="Arial" panose="020B0604020202020204" pitchFamily="34" charset="0"/>
              </a:rPr>
              <a:t>هناك عدة عوامل ومبررات ادت الى ظهور المنهج المحوري منها :</a:t>
            </a:r>
          </a:p>
          <a:p>
            <a:pPr marL="0" indent="0" algn="r" rtl="1">
              <a:buNone/>
            </a:pPr>
            <a:r>
              <a:rPr lang="ar-IQ" sz="3200" b="1" dirty="0">
                <a:solidFill>
                  <a:srgbClr val="000000"/>
                </a:solidFill>
                <a:latin typeface="Arial" panose="020B0604020202020204" pitchFamily="34" charset="0"/>
                <a:cs typeface="Arial" panose="020B0604020202020204" pitchFamily="34" charset="0"/>
              </a:rPr>
              <a:t>أ- التركيز الزائد على المعرفة .</a:t>
            </a:r>
          </a:p>
          <a:p>
            <a:pPr marL="0" indent="0" algn="r" rtl="1">
              <a:buNone/>
            </a:pPr>
            <a:r>
              <a:rPr lang="ar-IQ" sz="3200" b="1" dirty="0">
                <a:solidFill>
                  <a:srgbClr val="000000"/>
                </a:solidFill>
                <a:latin typeface="Arial" panose="020B0604020202020204" pitchFamily="34" charset="0"/>
                <a:cs typeface="Arial" panose="020B0604020202020204" pitchFamily="34" charset="0"/>
              </a:rPr>
              <a:t>ب- التركيز على ميول المتعلمين ورغباتهم واهمال مشكلات البيئة والمجتمع .</a:t>
            </a:r>
          </a:p>
          <a:p>
            <a:pPr marL="0" indent="0" algn="r" rtl="1">
              <a:buNone/>
            </a:pPr>
            <a:r>
              <a:rPr lang="ar-IQ" sz="3200" b="1" dirty="0">
                <a:solidFill>
                  <a:srgbClr val="000000"/>
                </a:solidFill>
                <a:latin typeface="Arial" panose="020B0604020202020204" pitchFamily="34" charset="0"/>
                <a:cs typeface="Arial" panose="020B0604020202020204" pitchFamily="34" charset="0"/>
              </a:rPr>
              <a:t>ج- قصور المناهج السابقة .</a:t>
            </a:r>
          </a:p>
          <a:p>
            <a:pPr marL="0" indent="0" algn="r" rtl="1">
              <a:buNone/>
            </a:pPr>
            <a:r>
              <a:rPr lang="ar-IQ" sz="3200" b="1" dirty="0">
                <a:solidFill>
                  <a:srgbClr val="000000"/>
                </a:solidFill>
                <a:latin typeface="Arial" panose="020B0604020202020204" pitchFamily="34" charset="0"/>
                <a:cs typeface="Arial" panose="020B0604020202020204" pitchFamily="34" charset="0"/>
              </a:rPr>
              <a:t>د- إغفال البيئة التي يعيش فيها المتعلمين .</a:t>
            </a:r>
          </a:p>
          <a:p>
            <a:pPr marL="0" indent="0" algn="r" rtl="1">
              <a:buNone/>
            </a:pPr>
            <a:r>
              <a:rPr lang="ar-IQ" sz="3200" b="1" dirty="0">
                <a:solidFill>
                  <a:srgbClr val="000000"/>
                </a:solidFill>
                <a:latin typeface="Arial" panose="020B0604020202020204" pitchFamily="34" charset="0"/>
                <a:cs typeface="Arial" panose="020B0604020202020204" pitchFamily="34" charset="0"/>
              </a:rPr>
              <a:t>هـ- حاجة طلبة المرحلة الثانوية للتعرف على مشكلات البيئة والاسهام في حلها . </a:t>
            </a:r>
          </a:p>
          <a:p>
            <a:endParaRPr lang="en-US" dirty="0"/>
          </a:p>
        </p:txBody>
      </p:sp>
    </p:spTree>
    <p:extLst>
      <p:ext uri="{BB962C8B-B14F-4D97-AF65-F5344CB8AC3E}">
        <p14:creationId xmlns:p14="http://schemas.microsoft.com/office/powerpoint/2010/main" val="215053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E8C5-485C-B65D-3B42-8B010727DB9E}"/>
              </a:ext>
            </a:extLst>
          </p:cNvPr>
          <p:cNvSpPr>
            <a:spLocks noGrp="1"/>
          </p:cNvSpPr>
          <p:nvPr>
            <p:ph type="title"/>
          </p:nvPr>
        </p:nvSpPr>
        <p:spPr>
          <a:xfrm>
            <a:off x="914399" y="318656"/>
            <a:ext cx="10651097" cy="914400"/>
          </a:xfrm>
        </p:spPr>
        <p:txBody>
          <a:bodyPr/>
          <a:lstStyle/>
          <a:p>
            <a:pPr algn="r" rtl="1"/>
            <a:r>
              <a:rPr lang="ar-IQ" b="1" dirty="0">
                <a:solidFill>
                  <a:srgbClr val="000000"/>
                </a:solidFill>
                <a:latin typeface="Arial" panose="020B0604020202020204" pitchFamily="34" charset="0"/>
                <a:cs typeface="Arial" panose="020B0604020202020204" pitchFamily="34" charset="0"/>
              </a:rPr>
              <a:t>خصائص المنهج المحوري:</a:t>
            </a:r>
            <a:endParaRPr lang="en-US" b="1" dirty="0">
              <a:solidFill>
                <a:srgbClr val="00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4401586-3D9D-5732-5D59-333147CA6065}"/>
              </a:ext>
            </a:extLst>
          </p:cNvPr>
          <p:cNvSpPr>
            <a:spLocks noGrp="1"/>
          </p:cNvSpPr>
          <p:nvPr>
            <p:ph sz="quarter" idx="13"/>
          </p:nvPr>
        </p:nvSpPr>
        <p:spPr>
          <a:xfrm>
            <a:off x="623455" y="1828800"/>
            <a:ext cx="10651097" cy="4710545"/>
          </a:xfrm>
        </p:spPr>
        <p:txBody>
          <a:bodyPr>
            <a:normAutofit fontScale="92500" lnSpcReduction="10000"/>
          </a:bodyPr>
          <a:lstStyle/>
          <a:p>
            <a:pPr marL="0" indent="0" algn="r" rtl="1">
              <a:buNone/>
            </a:pPr>
            <a:r>
              <a:rPr lang="ar-IQ" sz="3800" b="1" dirty="0">
                <a:solidFill>
                  <a:srgbClr val="000000"/>
                </a:solidFill>
                <a:latin typeface="Arial" panose="020B0604020202020204" pitchFamily="34" charset="0"/>
                <a:cs typeface="Arial" panose="020B0604020202020204" pitchFamily="34" charset="0"/>
              </a:rPr>
              <a:t>1.حاجات المتعلمين العامة والمشكلات الخاصة بهم هي التي تحدد محتويات البرنامج المحوري.</a:t>
            </a:r>
          </a:p>
          <a:p>
            <a:pPr marL="0" indent="0" algn="r" rtl="1">
              <a:buNone/>
            </a:pPr>
            <a:r>
              <a:rPr lang="ar-IQ" sz="3800" b="1" dirty="0">
                <a:solidFill>
                  <a:srgbClr val="000000"/>
                </a:solidFill>
                <a:latin typeface="Arial" panose="020B0604020202020204" pitchFamily="34" charset="0"/>
                <a:cs typeface="Arial" panose="020B0604020202020204" pitchFamily="34" charset="0"/>
              </a:rPr>
              <a:t>2.تتخطى الدراسة في المنهج المحوري الحواجز الفاصلة بين المواد الدراسية.</a:t>
            </a:r>
          </a:p>
          <a:p>
            <a:pPr marL="0" indent="0" algn="r" rtl="1">
              <a:buNone/>
            </a:pPr>
            <a:r>
              <a:rPr lang="ar-IQ" sz="3800" b="1" dirty="0">
                <a:solidFill>
                  <a:srgbClr val="000000"/>
                </a:solidFill>
                <a:latin typeface="Arial" panose="020B0604020202020204" pitchFamily="34" charset="0"/>
                <a:cs typeface="Arial" panose="020B0604020202020204" pitchFamily="34" charset="0"/>
              </a:rPr>
              <a:t>3.يقوم العمل في البرنامج على أساس التخطيط المشترك.</a:t>
            </a:r>
          </a:p>
          <a:p>
            <a:pPr marL="0" indent="0" algn="r" rtl="1">
              <a:buNone/>
            </a:pPr>
            <a:r>
              <a:rPr lang="ar-IQ" sz="3800" b="1" dirty="0">
                <a:solidFill>
                  <a:srgbClr val="000000"/>
                </a:solidFill>
                <a:latin typeface="Arial" panose="020B0604020202020204" pitchFamily="34" charset="0"/>
                <a:cs typeface="Arial" panose="020B0604020202020204" pitchFamily="34" charset="0"/>
              </a:rPr>
              <a:t>4.تُخصص للبرنامج المحوري فترة زمنية طويلة نسبياً تتراوح بين ثلث اليوم المدرسي ونصفه.</a:t>
            </a:r>
          </a:p>
          <a:p>
            <a:pPr marL="0" indent="0" algn="r" rtl="1">
              <a:buNone/>
            </a:pPr>
            <a:r>
              <a:rPr lang="ar-IQ" sz="3800" b="1" dirty="0">
                <a:solidFill>
                  <a:srgbClr val="000000"/>
                </a:solidFill>
                <a:latin typeface="Arial" panose="020B0604020202020204" pitchFamily="34" charset="0"/>
                <a:cs typeface="Arial" panose="020B0604020202020204" pitchFamily="34" charset="0"/>
              </a:rPr>
              <a:t>5.يُعَد التوجيه الفردي والجماعي جزءاً متكاملاً مع البرنامج المحوري.</a:t>
            </a:r>
          </a:p>
          <a:p>
            <a:pPr marL="0" indent="0" algn="r" rtl="1">
              <a:buNone/>
            </a:pPr>
            <a:r>
              <a:rPr lang="ar-IQ" sz="3800" b="1" dirty="0">
                <a:solidFill>
                  <a:srgbClr val="000000"/>
                </a:solidFill>
                <a:latin typeface="Arial" panose="020B0604020202020204" pitchFamily="34" charset="0"/>
                <a:cs typeface="Arial" panose="020B0604020202020204" pitchFamily="34" charset="0"/>
              </a:rPr>
              <a:t>6.يتطلب المنهج المحوري إعدادا خاصاً للمعلم . </a:t>
            </a:r>
            <a:endParaRPr lang="en-US" sz="3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598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B08D1-DA1F-0484-0C2D-CF3603E491D5}"/>
              </a:ext>
            </a:extLst>
          </p:cNvPr>
          <p:cNvSpPr>
            <a:spLocks noGrp="1"/>
          </p:cNvSpPr>
          <p:nvPr>
            <p:ph type="title"/>
          </p:nvPr>
        </p:nvSpPr>
        <p:spPr>
          <a:xfrm>
            <a:off x="3546763" y="263237"/>
            <a:ext cx="8312727" cy="1011382"/>
          </a:xfrm>
        </p:spPr>
        <p:txBody>
          <a:bodyPr/>
          <a:lstStyle/>
          <a:p>
            <a:pPr algn="r"/>
            <a:r>
              <a:rPr lang="ar-IQ" b="1" dirty="0">
                <a:solidFill>
                  <a:srgbClr val="000000"/>
                </a:solidFill>
                <a:latin typeface="Arial" panose="020B0604020202020204" pitchFamily="34" charset="0"/>
                <a:cs typeface="Arial" panose="020B0604020202020204" pitchFamily="34" charset="0"/>
              </a:rPr>
              <a:t>عيوب المنهج المحوري </a:t>
            </a:r>
            <a:r>
              <a:rPr lang="ar-IQ" dirty="0"/>
              <a:t>:</a:t>
            </a:r>
            <a:endParaRPr lang="en-US" dirty="0"/>
          </a:p>
        </p:txBody>
      </p:sp>
      <p:sp>
        <p:nvSpPr>
          <p:cNvPr id="3" name="Content Placeholder 2">
            <a:extLst>
              <a:ext uri="{FF2B5EF4-FFF2-40B4-BE49-F238E27FC236}">
                <a16:creationId xmlns:a16="http://schemas.microsoft.com/office/drawing/2014/main" id="{C7B3D201-C17B-3D1B-3239-738671C7A88A}"/>
              </a:ext>
            </a:extLst>
          </p:cNvPr>
          <p:cNvSpPr>
            <a:spLocks noGrp="1"/>
          </p:cNvSpPr>
          <p:nvPr>
            <p:ph sz="quarter" idx="13"/>
          </p:nvPr>
        </p:nvSpPr>
        <p:spPr>
          <a:xfrm>
            <a:off x="914398" y="1593273"/>
            <a:ext cx="10945092" cy="4641272"/>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1.يحتاج إلى درجة عالية من التخطيط والتنسيق والاستعانة بالمتعلمين في عملية التخطيط .</a:t>
            </a:r>
          </a:p>
          <a:p>
            <a:pPr marL="0" indent="0" algn="r" rtl="1">
              <a:buNone/>
            </a:pPr>
            <a:r>
              <a:rPr lang="ar-IQ" sz="3200" b="1" dirty="0">
                <a:solidFill>
                  <a:srgbClr val="000000"/>
                </a:solidFill>
                <a:latin typeface="Arial" panose="020B0604020202020204" pitchFamily="34" charset="0"/>
                <a:cs typeface="Arial" panose="020B0604020202020204" pitchFamily="34" charset="0"/>
              </a:rPr>
              <a:t>2.صعوبة إعداد الجدول المدرسي نظراً لطول الفترة الزمنية التي يحتاج إليها الجانب العملي من المنهج المحوري .</a:t>
            </a:r>
          </a:p>
          <a:p>
            <a:pPr marL="0" indent="0" algn="r" rtl="1">
              <a:buNone/>
            </a:pPr>
            <a:r>
              <a:rPr lang="ar-IQ" sz="3200" b="1" dirty="0">
                <a:solidFill>
                  <a:srgbClr val="000000"/>
                </a:solidFill>
                <a:latin typeface="Arial" panose="020B0604020202020204" pitchFamily="34" charset="0"/>
                <a:cs typeface="Arial" panose="020B0604020202020204" pitchFamily="34" charset="0"/>
              </a:rPr>
              <a:t>3.يتطلب الاستعانة بمصادر كثيرة من البيئة .</a:t>
            </a:r>
          </a:p>
          <a:p>
            <a:pPr marL="0" indent="0" algn="r" rtl="1">
              <a:buNone/>
            </a:pPr>
            <a:r>
              <a:rPr lang="ar-IQ" sz="3200" b="1" dirty="0">
                <a:solidFill>
                  <a:srgbClr val="000000"/>
                </a:solidFill>
                <a:latin typeface="Arial" panose="020B0604020202020204" pitchFamily="34" charset="0"/>
                <a:cs typeface="Arial" panose="020B0604020202020204" pitchFamily="34" charset="0"/>
              </a:rPr>
              <a:t>4.يتطلب هذا المنهج نوعية من المعلمين المعدين إعداداً خاصاً يتسم بالمرونة والتعمق في العلوم العامة والمتخصصة .</a:t>
            </a:r>
          </a:p>
          <a:p>
            <a:pPr marL="0" indent="0" algn="r" rtl="1">
              <a:buNone/>
            </a:pPr>
            <a:r>
              <a:rPr lang="ar-IQ" sz="3200" b="1" dirty="0">
                <a:solidFill>
                  <a:srgbClr val="000000"/>
                </a:solidFill>
                <a:latin typeface="Arial" panose="020B0604020202020204" pitchFamily="34" charset="0"/>
                <a:cs typeface="Arial" panose="020B0604020202020204" pitchFamily="34" charset="0"/>
              </a:rPr>
              <a:t>4. الإمكانيات المتاحة في مدارسنا لا تلبي متطلبات تطبيق هذا المنهج . </a:t>
            </a:r>
            <a:endParaRPr lang="en-US"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60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3275076" y="914400"/>
            <a:ext cx="5641848" cy="5029200"/>
          </a:xfrm>
        </p:spPr>
        <p:txBody>
          <a:bodyPr/>
          <a:lstStyle/>
          <a:p>
            <a:pPr algn="ctr"/>
            <a:r>
              <a:rPr lang="ar-IQ" sz="7200" b="1" dirty="0">
                <a:solidFill>
                  <a:srgbClr val="000000"/>
                </a:solidFill>
                <a:latin typeface="Monotype Koufi" pitchFamily="2" charset="-78"/>
                <a:ea typeface="Monotype Koufi" pitchFamily="2" charset="-78"/>
                <a:cs typeface="Monotype Koufi" pitchFamily="2" charset="-78"/>
              </a:rPr>
              <a:t>شكرا لأصغائكم</a:t>
            </a:r>
            <a:endParaRPr lang="en-US" sz="7200" b="1" dirty="0">
              <a:solidFill>
                <a:srgbClr val="000000"/>
              </a:solidFill>
              <a:ea typeface="Monotype Koufi" pitchFamily="2" charset="-78"/>
              <a:cs typeface="Monotype Koufi" pitchFamily="2" charset="-78"/>
            </a:endParaRPr>
          </a:p>
        </p:txBody>
      </p:sp>
    </p:spTree>
    <p:extLst>
      <p:ext uri="{BB962C8B-B14F-4D97-AF65-F5344CB8AC3E}">
        <p14:creationId xmlns:p14="http://schemas.microsoft.com/office/powerpoint/2010/main" val="2188828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{B93141E3-E208-46D6-AA79-42F91549BFFB}TF1ed9553b-00c4-4092-846a-c8f7f2908f3beecd942f_win32-8e33096c3cfc</Template>
  <TotalTime>234</TotalTime>
  <Words>1184</Words>
  <Application>Microsoft Office PowerPoint</Application>
  <PresentationFormat>Widescreen</PresentationFormat>
  <Paragraphs>91</Paragraphs>
  <Slides>19</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Courier New</vt:lpstr>
      <vt:lpstr>Gill Sans Nova Light</vt:lpstr>
      <vt:lpstr>Monotype Koufi</vt:lpstr>
      <vt:lpstr>Sagona Book</vt:lpstr>
      <vt:lpstr>Simplified Arabic</vt:lpstr>
      <vt:lpstr>Wingdings 3</vt:lpstr>
      <vt:lpstr>Custom</vt:lpstr>
      <vt:lpstr>المناهج والكتب المدرسية</vt:lpstr>
      <vt:lpstr>المحاضرة الخامسة</vt:lpstr>
      <vt:lpstr>أنواع المناهج الدراسية  رابعا : المنهج النشط</vt:lpstr>
      <vt:lpstr>  أ- منهج النشاط القائم على ميول المتعلمين وحاجاتهم        يطلق عليه المنهج التلقائي وهو المنهج الذي يلتزم التزاماً  تاماً  بميول المتعلمين التي يشعرون بها من تلقاء أنفسهم وليس الميول التي يفرضها عليهم الكبار .  ب - منهج النشاط القائم على مواقف الحياة الاجتماعية :         إن واضعي هذا المنهج يرون أن مهمة المدرسة مهمة تربوية اجتماعية لذلك لا ينبغي أن يبنى المنهج على أساس ميول المتعلمين من دون أن يتضمن مواقف الحياة الاجتماعية .  </vt:lpstr>
      <vt:lpstr>خصائص منهج النشاط :  </vt:lpstr>
      <vt:lpstr>PowerPoint Presentation</vt:lpstr>
      <vt:lpstr>PowerPoint Presentation</vt:lpstr>
      <vt:lpstr>PowerPoint Presentation</vt:lpstr>
      <vt:lpstr>مفهوم الوحدات الدراسية :  ظهر مفهوم الوحدة الدراسية في الحقل التربوي نتيجة للمحاولات الجادة والمستمرة من قبل التربويين وخبراء المناهج من أجل الوصول الى مناهج تعليمية متطورة ومرنة واكثر اتساقا ومتماشيا مع روح العصر الحديث وتحدياته . ولقد اثار مفهوم الوحدة الدراسية جدلا كثيرا منذ ظهوره واختلفت الاراء والافكار حوله . وهكذا حتى استقر الامر على ان الوحدات الدراسية منهجا او تنظيما منهجيا ظهر نتيجة لعدة اسباب او عوامل من ابرزها :  </vt:lpstr>
      <vt:lpstr>1- النقد الذي وجه لمنهج المواد الدراسية المنفصلة والعيوب الكثيرة التي لازمته .  2- ماجاء به الفكر التربوي الحديث من نظريات تربوية .  3- محاولة اتاحة الفرصة للمتعلمين للمشاركة في اختيار المحتوى . 4- مراعاة الفروق الفردية بين المتعلمين .  </vt:lpstr>
      <vt:lpstr>انواع الوحدات الدراسية: </vt:lpstr>
      <vt:lpstr>PowerPoint Presentation</vt:lpstr>
      <vt:lpstr>PowerPoint Presentation</vt:lpstr>
      <vt:lpstr>سادساً :  المنهج المحوري:</vt:lpstr>
      <vt:lpstr>PowerPoint Presentation</vt:lpstr>
      <vt:lpstr>PowerPoint Presentation</vt:lpstr>
      <vt:lpstr>خصائص المنهج المحوري:</vt:lpstr>
      <vt:lpstr>عيوب المنهج المحوري :</vt:lpstr>
      <vt:lpstr>شكرا لأصغائكم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Rusul Hazim</dc:creator>
  <cp:lastModifiedBy>Rusul Hazim</cp:lastModifiedBy>
  <cp:revision>1</cp:revision>
  <dcterms:created xsi:type="dcterms:W3CDTF">2025-10-06T19:02:31Z</dcterms:created>
  <dcterms:modified xsi:type="dcterms:W3CDTF">2025-11-08T12:00:20Z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