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8" r:id="rId3"/>
    <p:sldId id="299" r:id="rId4"/>
    <p:sldId id="300" r:id="rId5"/>
    <p:sldId id="301" r:id="rId6"/>
    <p:sldId id="302" r:id="rId7"/>
    <p:sldId id="303" r:id="rId8"/>
    <p:sldId id="304" r:id="rId9"/>
    <p:sldId id="305" r:id="rId10"/>
    <p:sldId id="29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5B8B"/>
    <a:srgbClr val="FFFFFF"/>
    <a:srgbClr val="6666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969" autoAdjust="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10/4/2025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6700" y="1682086"/>
            <a:ext cx="8915399" cy="2262781"/>
          </a:xfrm>
        </p:spPr>
        <p:txBody>
          <a:bodyPr/>
          <a:lstStyle/>
          <a:p>
            <a:pPr algn="ctr"/>
            <a:r>
              <a:rPr lang="ar-IQ" b="1" dirty="0">
                <a:solidFill>
                  <a:schemeClr val="accent1"/>
                </a:solidFill>
                <a:latin typeface="Simplified Arabic" panose="02020603050405020304" pitchFamily="18" charset="-78"/>
                <a:cs typeface="Simplified Arabic" panose="02020603050405020304" pitchFamily="18" charset="-78"/>
              </a:rPr>
              <a:t>المناهج والكتب المدرسية</a:t>
            </a:r>
          </a:p>
        </p:txBody>
      </p:sp>
      <p:sp>
        <p:nvSpPr>
          <p:cNvPr id="3" name="Subtitle 2"/>
          <p:cNvSpPr>
            <a:spLocks noGrp="1"/>
          </p:cNvSpPr>
          <p:nvPr>
            <p:ph type="subTitle" idx="1"/>
          </p:nvPr>
        </p:nvSpPr>
        <p:spPr>
          <a:xfrm>
            <a:off x="2247259" y="3944867"/>
            <a:ext cx="9502253" cy="2797127"/>
          </a:xfrm>
        </p:spPr>
        <p:txBody>
          <a:bodyPr>
            <a:normAutofit lnSpcReduction="10000"/>
          </a:bodyPr>
          <a:lstStyle/>
          <a:p>
            <a:pPr algn="ctr"/>
            <a:r>
              <a:rPr lang="ar-IQ" sz="3200" b="1" dirty="0">
                <a:solidFill>
                  <a:srgbClr val="FF0000"/>
                </a:solidFill>
                <a:latin typeface="Simplified Arabic" panose="02020603050405020304" pitchFamily="18" charset="-78"/>
                <a:cs typeface="Simplified Arabic" panose="02020603050405020304" pitchFamily="18" charset="-78"/>
              </a:rPr>
              <a:t>        </a:t>
            </a:r>
            <a:r>
              <a:rPr lang="ar-IQ" sz="3200" b="1" dirty="0">
                <a:solidFill>
                  <a:schemeClr val="accent1"/>
                </a:solidFill>
                <a:latin typeface="Simplified Arabic" panose="02020603050405020304" pitchFamily="18" charset="-78"/>
                <a:cs typeface="Simplified Arabic" panose="02020603050405020304" pitchFamily="18" charset="-78"/>
              </a:rPr>
              <a:t>   قسم الكيمياء / المرحلة الثانية</a:t>
            </a:r>
          </a:p>
          <a:p>
            <a:pPr algn="ctr"/>
            <a:endParaRPr lang="ar-IQ" sz="3200" b="1" dirty="0">
              <a:solidFill>
                <a:srgbClr val="FF0000"/>
              </a:solidFill>
              <a:latin typeface="Simplified Arabic" panose="02020603050405020304" pitchFamily="18" charset="-78"/>
              <a:cs typeface="Simplified Arabic" panose="02020603050405020304" pitchFamily="18" charset="-78"/>
            </a:endParaRPr>
          </a:p>
          <a:p>
            <a:pPr algn="ctr"/>
            <a:endParaRPr lang="ar-IQ" sz="2800" b="1" dirty="0">
              <a:solidFill>
                <a:srgbClr val="FF0000"/>
              </a:solidFill>
              <a:latin typeface="Simplified Arabic" panose="02020603050405020304" pitchFamily="18" charset="-78"/>
              <a:cs typeface="Simplified Arabic" panose="02020603050405020304" pitchFamily="18" charset="-78"/>
            </a:endParaRPr>
          </a:p>
          <a:p>
            <a:pPr algn="r"/>
            <a:r>
              <a:rPr lang="ar-IQ" sz="2800" b="1" dirty="0">
                <a:solidFill>
                  <a:schemeClr val="tx1"/>
                </a:solidFill>
                <a:latin typeface="Simplified Arabic" panose="02020603050405020304" pitchFamily="18" charset="-78"/>
                <a:cs typeface="Simplified Arabic" panose="02020603050405020304" pitchFamily="18" charset="-78"/>
              </a:rPr>
              <a:t>أ.د. وسن ماهر جليل</a:t>
            </a:r>
          </a:p>
          <a:p>
            <a:pPr algn="r"/>
            <a:r>
              <a:rPr lang="ar-IQ" sz="2800" b="1" dirty="0">
                <a:solidFill>
                  <a:schemeClr val="tx1"/>
                </a:solidFill>
                <a:latin typeface="Simplified Arabic" panose="02020603050405020304" pitchFamily="18" charset="-78"/>
                <a:cs typeface="Simplified Arabic" panose="02020603050405020304" pitchFamily="18" charset="-78"/>
              </a:rPr>
              <a:t>م.م. رسل حازم سليمان</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6704" y="116859"/>
            <a:ext cx="2387908" cy="2194131"/>
          </a:xfrm>
          <a:prstGeom prst="rect">
            <a:avLst/>
          </a:prstGeom>
        </p:spPr>
      </p:pic>
      <p:pic>
        <p:nvPicPr>
          <p:cNvPr id="10" name="Picture 9">
            <a:extLst>
              <a:ext uri="{FF2B5EF4-FFF2-40B4-BE49-F238E27FC236}">
                <a16:creationId xmlns:a16="http://schemas.microsoft.com/office/drawing/2014/main" id="{12E92400-03CC-8F3A-DF7E-43084BF74909}"/>
              </a:ext>
            </a:extLst>
          </p:cNvPr>
          <p:cNvPicPr>
            <a:picLocks noChangeAspect="1"/>
          </p:cNvPicPr>
          <p:nvPr/>
        </p:nvPicPr>
        <p:blipFill>
          <a:blip r:embed="rId3"/>
          <a:stretch>
            <a:fillRect/>
          </a:stretch>
        </p:blipFill>
        <p:spPr>
          <a:xfrm>
            <a:off x="549077" y="116859"/>
            <a:ext cx="2415246" cy="2194131"/>
          </a:xfrm>
          <a:prstGeom prst="rect">
            <a:avLst/>
          </a:prstGeom>
        </p:spPr>
      </p:pic>
    </p:spTree>
    <p:extLst>
      <p:ext uri="{BB962C8B-B14F-4D97-AF65-F5344CB8AC3E}">
        <p14:creationId xmlns:p14="http://schemas.microsoft.com/office/powerpoint/2010/main" val="1324855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1093">
        <p15:prstTrans prst="peelOff"/>
      </p:transition>
    </mc:Choice>
    <mc:Fallback xmlns="">
      <p:transition spd="slow" advTm="11093">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47F2-7DF3-3846-6D83-31256602EEB8}"/>
              </a:ext>
            </a:extLst>
          </p:cNvPr>
          <p:cNvSpPr>
            <a:spLocks noGrp="1"/>
          </p:cNvSpPr>
          <p:nvPr>
            <p:ph type="title"/>
          </p:nvPr>
        </p:nvSpPr>
        <p:spPr/>
        <p:txBody>
          <a:bodyPr/>
          <a:lstStyle/>
          <a:p>
            <a:pPr algn="ctr"/>
            <a:r>
              <a:rPr lang="ar-IQ" b="1" dirty="0">
                <a:solidFill>
                  <a:srgbClr val="C00000"/>
                </a:solidFill>
              </a:rPr>
              <a:t>المحاضرة الاولى</a:t>
            </a:r>
            <a:endParaRPr lang="en-US" b="1" dirty="0">
              <a:solidFill>
                <a:srgbClr val="C00000"/>
              </a:solidFill>
            </a:endParaRPr>
          </a:p>
        </p:txBody>
      </p:sp>
      <p:sp>
        <p:nvSpPr>
          <p:cNvPr id="3" name="Content Placeholder 2">
            <a:extLst>
              <a:ext uri="{FF2B5EF4-FFF2-40B4-BE49-F238E27FC236}">
                <a16:creationId xmlns:a16="http://schemas.microsoft.com/office/drawing/2014/main" id="{7E067575-372A-EC44-487A-1E908A6C388B}"/>
              </a:ext>
            </a:extLst>
          </p:cNvPr>
          <p:cNvSpPr>
            <a:spLocks noGrp="1"/>
          </p:cNvSpPr>
          <p:nvPr>
            <p:ph idx="1"/>
          </p:nvPr>
        </p:nvSpPr>
        <p:spPr/>
        <p:txBody>
          <a:bodyPr>
            <a:normAutofit/>
          </a:bodyPr>
          <a:lstStyle/>
          <a:p>
            <a:r>
              <a:rPr lang="ar-IQ" sz="3200" b="1" dirty="0">
                <a:solidFill>
                  <a:srgbClr val="C00000"/>
                </a:solidFill>
              </a:rPr>
              <a:t>مفهوم المنهج</a:t>
            </a:r>
          </a:p>
          <a:p>
            <a:r>
              <a:rPr lang="ar-IQ" sz="3200" b="1" dirty="0">
                <a:solidFill>
                  <a:srgbClr val="C00000"/>
                </a:solidFill>
              </a:rPr>
              <a:t>المنهج القديم والمنهج الحديث</a:t>
            </a:r>
            <a:endParaRPr lang="en-US" sz="3200" b="1" dirty="0">
              <a:solidFill>
                <a:srgbClr val="C00000"/>
              </a:solidFill>
            </a:endParaRPr>
          </a:p>
        </p:txBody>
      </p:sp>
    </p:spTree>
    <p:extLst>
      <p:ext uri="{BB962C8B-B14F-4D97-AF65-F5344CB8AC3E}">
        <p14:creationId xmlns:p14="http://schemas.microsoft.com/office/powerpoint/2010/main" val="421242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2000"/>
                                        <p:tgtEl>
                                          <p:spTgt spid="3">
                                            <p:txEl>
                                              <p:pRg st="0" end="0"/>
                                            </p:txEl>
                                          </p:spTgt>
                                        </p:tgtEl>
                                      </p:cBhvr>
                                    </p:animEffect>
                                    <p:anim calcmode="lin" valueType="num">
                                      <p:cBhvr>
                                        <p:cTn id="26"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7"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2000"/>
                                        <p:tgtEl>
                                          <p:spTgt spid="3">
                                            <p:txEl>
                                              <p:pRg st="1" end="1"/>
                                            </p:txEl>
                                          </p:spTgt>
                                        </p:tgtEl>
                                      </p:cBhvr>
                                    </p:animEffect>
                                    <p:anim calcmode="lin" valueType="num">
                                      <p:cBhvr>
                                        <p:cTn id="33"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CFE27-0715-529D-AAD8-E78184CD8797}"/>
              </a:ext>
            </a:extLst>
          </p:cNvPr>
          <p:cNvSpPr>
            <a:spLocks noGrp="1"/>
          </p:cNvSpPr>
          <p:nvPr>
            <p:ph type="title"/>
          </p:nvPr>
        </p:nvSpPr>
        <p:spPr>
          <a:xfrm>
            <a:off x="2163434" y="596401"/>
            <a:ext cx="8911687" cy="1280890"/>
          </a:xfrm>
        </p:spPr>
        <p:txBody>
          <a:bodyPr/>
          <a:lstStyle/>
          <a:p>
            <a:pPr algn="ctr"/>
            <a:r>
              <a:rPr lang="ar-IQ" b="1" dirty="0">
                <a:solidFill>
                  <a:srgbClr val="C00000"/>
                </a:solidFill>
              </a:rPr>
              <a:t>مفهوم المنهج</a:t>
            </a:r>
            <a:endParaRPr lang="en-US" b="1" dirty="0">
              <a:solidFill>
                <a:srgbClr val="C00000"/>
              </a:solidFill>
            </a:endParaRPr>
          </a:p>
        </p:txBody>
      </p:sp>
      <p:sp>
        <p:nvSpPr>
          <p:cNvPr id="3" name="Content Placeholder 2">
            <a:extLst>
              <a:ext uri="{FF2B5EF4-FFF2-40B4-BE49-F238E27FC236}">
                <a16:creationId xmlns:a16="http://schemas.microsoft.com/office/drawing/2014/main" id="{B274DAFE-D711-BB48-61D2-ACA31C18ABC6}"/>
              </a:ext>
            </a:extLst>
          </p:cNvPr>
          <p:cNvSpPr>
            <a:spLocks noGrp="1"/>
          </p:cNvSpPr>
          <p:nvPr>
            <p:ph idx="1"/>
          </p:nvPr>
        </p:nvSpPr>
        <p:spPr>
          <a:xfrm>
            <a:off x="1745673" y="2147454"/>
            <a:ext cx="9758939" cy="4308764"/>
          </a:xfrm>
        </p:spPr>
        <p:txBody>
          <a:bodyPr/>
          <a:lstStyle/>
          <a:p>
            <a:pPr marL="0" indent="0">
              <a:buNone/>
            </a:pPr>
            <a:r>
              <a:rPr lang="ar-IQ" dirty="0"/>
              <a:t>  </a:t>
            </a:r>
            <a:r>
              <a:rPr lang="ar-IQ" sz="2000" dirty="0">
                <a:solidFill>
                  <a:schemeClr val="tx1">
                    <a:lumMod val="95000"/>
                    <a:lumOff val="5000"/>
                  </a:schemeClr>
                </a:solidFill>
              </a:rPr>
              <a:t>إن معنى المنهج في اللغة العربية هو الطريق الواضح ، ويقابله في اللغة الإنكليزية </a:t>
            </a:r>
            <a:r>
              <a:rPr lang="en-US" sz="2000" dirty="0">
                <a:solidFill>
                  <a:schemeClr val="tx1">
                    <a:lumMod val="95000"/>
                    <a:lumOff val="5000"/>
                  </a:schemeClr>
                </a:solidFill>
              </a:rPr>
              <a:t>curriculum)</a:t>
            </a:r>
            <a:r>
              <a:rPr lang="ar-IQ" sz="2000" dirty="0">
                <a:solidFill>
                  <a:schemeClr val="tx1">
                    <a:lumMod val="95000"/>
                    <a:lumOff val="5000"/>
                  </a:schemeClr>
                </a:solidFill>
              </a:rPr>
              <a:t>)</a:t>
            </a:r>
            <a:r>
              <a:rPr lang="en-US" sz="2000" dirty="0">
                <a:solidFill>
                  <a:schemeClr val="tx1">
                    <a:lumMod val="95000"/>
                    <a:lumOff val="5000"/>
                  </a:schemeClr>
                </a:solidFill>
              </a:rPr>
              <a:t> </a:t>
            </a:r>
          </a:p>
          <a:p>
            <a:pPr marL="0" indent="0">
              <a:buNone/>
            </a:pPr>
            <a:r>
              <a:rPr lang="ar-IQ" sz="2000" dirty="0">
                <a:solidFill>
                  <a:schemeClr val="tx1">
                    <a:lumMod val="95000"/>
                    <a:lumOff val="5000"/>
                  </a:schemeClr>
                </a:solidFill>
              </a:rPr>
              <a:t>ويمكن تعريف المنهج بأنه الطريق الواضح الذي يسلكه المعلم والمتعلم لتحقيق الأهداف المنشودة .</a:t>
            </a:r>
          </a:p>
          <a:p>
            <a:pPr marL="0" indent="0">
              <a:buNone/>
            </a:pPr>
            <a:r>
              <a:rPr lang="ar-IQ" sz="2000" dirty="0">
                <a:solidFill>
                  <a:schemeClr val="tx1">
                    <a:lumMod val="95000"/>
                    <a:lumOff val="5000"/>
                  </a:schemeClr>
                </a:solidFill>
              </a:rPr>
              <a:t>وهو منظومة تضم عدة عناصر ومكونات مترابطة متفاعلة تحقق أهداف تعليمية محددة، وتتكون منظومة المنهج من ستة عناصر: هي الأهداف، والمحتوى، وطرق التدريس، والوسائل التعليمية، والأنشطة المصاحبة والتقويم .</a:t>
            </a:r>
          </a:p>
          <a:p>
            <a:pPr marL="0" indent="0">
              <a:buNone/>
            </a:pPr>
            <a:endParaRPr lang="en-US" dirty="0"/>
          </a:p>
        </p:txBody>
      </p:sp>
    </p:spTree>
    <p:extLst>
      <p:ext uri="{BB962C8B-B14F-4D97-AF65-F5344CB8AC3E}">
        <p14:creationId xmlns:p14="http://schemas.microsoft.com/office/powerpoint/2010/main" val="3013198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F23D8-514B-7EB7-33D6-774EBEB7B798}"/>
              </a:ext>
            </a:extLst>
          </p:cNvPr>
          <p:cNvSpPr>
            <a:spLocks noGrp="1"/>
          </p:cNvSpPr>
          <p:nvPr>
            <p:ph type="title"/>
          </p:nvPr>
        </p:nvSpPr>
        <p:spPr/>
        <p:txBody>
          <a:bodyPr/>
          <a:lstStyle/>
          <a:p>
            <a:pPr algn="ctr"/>
            <a:r>
              <a:rPr lang="ar-IQ" sz="2400" b="1" dirty="0">
                <a:solidFill>
                  <a:srgbClr val="C00000"/>
                </a:solidFill>
              </a:rPr>
              <a:t>وحسب طبيعة المنهج يمكن تصنيفه الى مفهومان هما </a:t>
            </a:r>
            <a:r>
              <a:rPr lang="ar-IQ" dirty="0">
                <a:solidFill>
                  <a:srgbClr val="C00000"/>
                </a:solidFill>
              </a:rPr>
              <a:t>:</a:t>
            </a:r>
            <a:r>
              <a:rPr lang="ar-IQ" dirty="0"/>
              <a:t> </a:t>
            </a:r>
            <a:endParaRPr lang="en-US" dirty="0"/>
          </a:p>
        </p:txBody>
      </p:sp>
      <p:sp>
        <p:nvSpPr>
          <p:cNvPr id="3" name="Content Placeholder 2">
            <a:extLst>
              <a:ext uri="{FF2B5EF4-FFF2-40B4-BE49-F238E27FC236}">
                <a16:creationId xmlns:a16="http://schemas.microsoft.com/office/drawing/2014/main" id="{1537E107-879B-A0C5-99A7-7A9A17EB70B7}"/>
              </a:ext>
            </a:extLst>
          </p:cNvPr>
          <p:cNvSpPr>
            <a:spLocks noGrp="1"/>
          </p:cNvSpPr>
          <p:nvPr>
            <p:ph idx="1"/>
          </p:nvPr>
        </p:nvSpPr>
        <p:spPr>
          <a:xfrm>
            <a:off x="2589212" y="2103620"/>
            <a:ext cx="8915400" cy="3777622"/>
          </a:xfrm>
        </p:spPr>
        <p:txBody>
          <a:bodyPr/>
          <a:lstStyle/>
          <a:p>
            <a:pPr marL="0" indent="0">
              <a:buNone/>
            </a:pPr>
            <a:r>
              <a:rPr lang="ar-IQ" sz="2000" b="1" dirty="0">
                <a:solidFill>
                  <a:srgbClr val="C00000"/>
                </a:solidFill>
              </a:rPr>
              <a:t>1. المفهوم القديم أو الضيق للمنهج : </a:t>
            </a:r>
            <a:r>
              <a:rPr lang="ar-IQ" sz="2000" dirty="0"/>
              <a:t>يستمد هذا المنهج مقوماته من مفاهيم العصور الوسطى ومقوماتها حيث كانت الفلسفة الموجه له ، والمحددة لأهدافه هي نفسها التي كانت تحكم مناهج تلك العصور ولا زالت آثار هذا المفهوم للمنهج سائدة في الكثير من النظم التربوية في الوقت الحاضر ويرجع تاريخه إلى الوقت الذي كانت فيه أهداف التربية قاصرة ترتكز على جانب المعلومات والمعرفة ولا تكاد تعرف جانباً آخر سواه .</a:t>
            </a:r>
          </a:p>
          <a:p>
            <a:pPr marL="0" indent="0">
              <a:buNone/>
            </a:pPr>
            <a:r>
              <a:rPr lang="ar-IQ" sz="2000" dirty="0"/>
              <a:t>فالمنهج في ظل المدرسة التقليدية لم يكن يتضمن سوى المقررات الدراسية التي ينبغي أن يلم بها الطلبة وبذلك أصبح المنهج مرادفاً للمقررات الدراسية وقد ساد هذا المفهوم بين المدرسين والمربين ولا يزال حتى الآن له أنصاره ومؤيدوه .</a:t>
            </a:r>
          </a:p>
          <a:p>
            <a:pPr>
              <a:buFont typeface="+mj-lt"/>
              <a:buAutoNum type="arabicPeriod"/>
            </a:pPr>
            <a:endParaRPr lang="en-US" dirty="0"/>
          </a:p>
        </p:txBody>
      </p:sp>
    </p:spTree>
    <p:extLst>
      <p:ext uri="{BB962C8B-B14F-4D97-AF65-F5344CB8AC3E}">
        <p14:creationId xmlns:p14="http://schemas.microsoft.com/office/powerpoint/2010/main" val="166360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0095A4-01BE-3771-7C93-7037C567D112}"/>
              </a:ext>
            </a:extLst>
          </p:cNvPr>
          <p:cNvSpPr>
            <a:spLocks noGrp="1"/>
          </p:cNvSpPr>
          <p:nvPr>
            <p:ph idx="1"/>
          </p:nvPr>
        </p:nvSpPr>
        <p:spPr>
          <a:xfrm>
            <a:off x="2589211" y="974361"/>
            <a:ext cx="9178067" cy="5246557"/>
          </a:xfrm>
        </p:spPr>
        <p:txBody>
          <a:bodyPr/>
          <a:lstStyle/>
          <a:p>
            <a:pPr marL="0" indent="0">
              <a:buNone/>
            </a:pPr>
            <a:endParaRPr lang="ar-IQ" sz="2000" b="1" dirty="0">
              <a:solidFill>
                <a:srgbClr val="C00000"/>
              </a:solidFill>
            </a:endParaRPr>
          </a:p>
          <a:p>
            <a:pPr marL="0" indent="0">
              <a:buNone/>
            </a:pPr>
            <a:r>
              <a:rPr lang="ar-IQ" sz="2000" b="1" dirty="0">
                <a:solidFill>
                  <a:srgbClr val="C00000"/>
                </a:solidFill>
              </a:rPr>
              <a:t>2. المفهوم الحديث أو الواسع للمنهج: </a:t>
            </a:r>
            <a:r>
              <a:rPr lang="ar-IQ" sz="2000" dirty="0"/>
              <a:t>انبثق المفهوم الحديث أو الواسع للمنهج كرد فعل للمفهوم التقليدي أو الضيق الذي يقتصر على المقررات الدراسية ويهتم بالناحية العقلية من العملية التربوية دون سواها . بينما تضمن المفهوم الواسع للمنهج كل ما من شأنه أن يؤثر في سلوك المتعلم عن طريق توجيه المدرسة ويمتد إلى ما وراء المدرسة ليشمل جميع فعاليات الحياة ، من خلال الاهتمام بالنواحي المعرفية والوجدانية والجسمية المهارية ، إذ عن طريق المنهج يكتسب المتعلم سلوكاً جديداً أو يعدل من سلوكه الحالي أو يثبت أو يزيل .</a:t>
            </a:r>
          </a:p>
          <a:p>
            <a:pPr marL="0" indent="0">
              <a:buNone/>
            </a:pPr>
            <a:r>
              <a:rPr lang="ar-IQ" sz="2000" dirty="0"/>
              <a:t>لذا يمكن تعريف المنهج الحديث بأنه جميع الخبرات ذات المعنى والأنشطة الهادفة التي توفرها المدرسة وتوجهها من أجل تحقيق أهدافها .</a:t>
            </a:r>
          </a:p>
          <a:p>
            <a:pPr marL="0" indent="0">
              <a:buNone/>
            </a:pPr>
            <a:endParaRPr lang="en-US" dirty="0"/>
          </a:p>
        </p:txBody>
      </p:sp>
    </p:spTree>
    <p:extLst>
      <p:ext uri="{BB962C8B-B14F-4D97-AF65-F5344CB8AC3E}">
        <p14:creationId xmlns:p14="http://schemas.microsoft.com/office/powerpoint/2010/main" val="241308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B8045-12B7-EB56-81F8-219E51AD36CF}"/>
              </a:ext>
            </a:extLst>
          </p:cNvPr>
          <p:cNvSpPr>
            <a:spLocks noGrp="1"/>
          </p:cNvSpPr>
          <p:nvPr>
            <p:ph type="title"/>
          </p:nvPr>
        </p:nvSpPr>
        <p:spPr>
          <a:xfrm>
            <a:off x="2592925" y="149902"/>
            <a:ext cx="8911687" cy="584616"/>
          </a:xfrm>
        </p:spPr>
        <p:txBody>
          <a:bodyPr>
            <a:normAutofit/>
          </a:bodyPr>
          <a:lstStyle/>
          <a:p>
            <a:pPr algn="ctr"/>
            <a:r>
              <a:rPr lang="ar-IQ" sz="2000" b="1" dirty="0">
                <a:solidFill>
                  <a:srgbClr val="C00000"/>
                </a:solidFill>
              </a:rPr>
              <a:t>ويمكن مقارنة المفهومين القديم والحديث للمنهج من خلال المحاور الآتية:</a:t>
            </a:r>
            <a:endParaRPr lang="en-US" sz="2000" b="1" dirty="0">
              <a:solidFill>
                <a:srgbClr val="C00000"/>
              </a:solidFill>
            </a:endParaRPr>
          </a:p>
        </p:txBody>
      </p:sp>
      <p:graphicFrame>
        <p:nvGraphicFramePr>
          <p:cNvPr id="5" name="Content Placeholder 4">
            <a:extLst>
              <a:ext uri="{FF2B5EF4-FFF2-40B4-BE49-F238E27FC236}">
                <a16:creationId xmlns:a16="http://schemas.microsoft.com/office/drawing/2014/main" id="{468F6B48-2E83-1053-BB1B-E03B525DB3B2}"/>
              </a:ext>
            </a:extLst>
          </p:cNvPr>
          <p:cNvGraphicFramePr>
            <a:graphicFrameLocks noGrp="1"/>
          </p:cNvGraphicFramePr>
          <p:nvPr>
            <p:ph idx="1"/>
            <p:extLst>
              <p:ext uri="{D42A27DB-BD31-4B8C-83A1-F6EECF244321}">
                <p14:modId xmlns:p14="http://schemas.microsoft.com/office/powerpoint/2010/main" val="432052683"/>
              </p:ext>
            </p:extLst>
          </p:nvPr>
        </p:nvGraphicFramePr>
        <p:xfrm>
          <a:off x="2008682" y="734520"/>
          <a:ext cx="9998439" cy="5801191"/>
        </p:xfrm>
        <a:graphic>
          <a:graphicData uri="http://schemas.openxmlformats.org/drawingml/2006/table">
            <a:tbl>
              <a:tblPr firstRow="1" bandRow="1">
                <a:tableStyleId>{5C22544A-7EE6-4342-B048-85BDC9FD1C3A}</a:tableStyleId>
              </a:tblPr>
              <a:tblGrid>
                <a:gridCol w="3687580">
                  <a:extLst>
                    <a:ext uri="{9D8B030D-6E8A-4147-A177-3AD203B41FA5}">
                      <a16:colId xmlns:a16="http://schemas.microsoft.com/office/drawing/2014/main" val="2446047641"/>
                    </a:ext>
                  </a:extLst>
                </a:gridCol>
                <a:gridCol w="3732551">
                  <a:extLst>
                    <a:ext uri="{9D8B030D-6E8A-4147-A177-3AD203B41FA5}">
                      <a16:colId xmlns:a16="http://schemas.microsoft.com/office/drawing/2014/main" val="2464999594"/>
                    </a:ext>
                  </a:extLst>
                </a:gridCol>
                <a:gridCol w="2578308">
                  <a:extLst>
                    <a:ext uri="{9D8B030D-6E8A-4147-A177-3AD203B41FA5}">
                      <a16:colId xmlns:a16="http://schemas.microsoft.com/office/drawing/2014/main" val="1503098729"/>
                    </a:ext>
                  </a:extLst>
                </a:gridCol>
              </a:tblGrid>
              <a:tr h="478325">
                <a:tc>
                  <a:txBody>
                    <a:bodyPr/>
                    <a:lstStyle/>
                    <a:p>
                      <a:pPr algn="ctr"/>
                      <a:r>
                        <a:rPr lang="ar-IQ" sz="2000" dirty="0"/>
                        <a:t>المنهج الحديث</a:t>
                      </a:r>
                      <a:endParaRPr lang="en-US" sz="2000" dirty="0"/>
                    </a:p>
                  </a:txBody>
                  <a:tcPr/>
                </a:tc>
                <a:tc>
                  <a:txBody>
                    <a:bodyPr/>
                    <a:lstStyle/>
                    <a:p>
                      <a:pPr algn="ctr"/>
                      <a:r>
                        <a:rPr lang="ar-IQ" sz="2000" dirty="0"/>
                        <a:t>المنهج القديم </a:t>
                      </a:r>
                      <a:endParaRPr lang="en-US" sz="2000" dirty="0"/>
                    </a:p>
                  </a:txBody>
                  <a:tcPr/>
                </a:tc>
                <a:tc>
                  <a:txBody>
                    <a:bodyPr/>
                    <a:lstStyle/>
                    <a:p>
                      <a:pPr algn="ctr"/>
                      <a:r>
                        <a:rPr lang="ar-IQ" sz="2000" dirty="0"/>
                        <a:t>المجال</a:t>
                      </a:r>
                      <a:endParaRPr lang="en-US" sz="2000" dirty="0"/>
                    </a:p>
                  </a:txBody>
                  <a:tcPr/>
                </a:tc>
                <a:extLst>
                  <a:ext uri="{0D108BD9-81ED-4DB2-BD59-A6C34878D82A}">
                    <a16:rowId xmlns:a16="http://schemas.microsoft.com/office/drawing/2014/main" val="4220922406"/>
                  </a:ext>
                </a:extLst>
              </a:tr>
              <a:tr h="5322866">
                <a:tc>
                  <a:txBody>
                    <a:bodyPr/>
                    <a:lstStyle/>
                    <a:p>
                      <a:r>
                        <a:rPr lang="ar-IQ" sz="2000" dirty="0"/>
                        <a:t>_المقرر الدراسي جزء من المنهج.</a:t>
                      </a:r>
                    </a:p>
                    <a:p>
                      <a:endParaRPr lang="ar-IQ" sz="2000" dirty="0"/>
                    </a:p>
                    <a:p>
                      <a:r>
                        <a:rPr lang="ar-IQ" sz="2000" dirty="0"/>
                        <a:t>_مرن يقبل التعديل .</a:t>
                      </a:r>
                    </a:p>
                    <a:p>
                      <a:endParaRPr lang="ar-IQ" sz="2000" dirty="0"/>
                    </a:p>
                    <a:p>
                      <a:r>
                        <a:rPr lang="ar-IQ" sz="2000" dirty="0"/>
                        <a:t>_يركز على المعنى وكيف يتعلم الطلبة  .</a:t>
                      </a:r>
                    </a:p>
                    <a:p>
                      <a:endParaRPr lang="ar-IQ" sz="2000" dirty="0"/>
                    </a:p>
                    <a:p>
                      <a:r>
                        <a:rPr lang="ar-IQ" sz="2000" dirty="0"/>
                        <a:t>_يهتم بطريقة تفكير والمهارات العقلية .</a:t>
                      </a:r>
                    </a:p>
                    <a:p>
                      <a:endParaRPr lang="ar-IQ" sz="2000" dirty="0"/>
                    </a:p>
                    <a:p>
                      <a:r>
                        <a:rPr lang="ar-IQ" sz="2000" dirty="0"/>
                        <a:t>_يهتم بجميع أبعاد النمو للطلبة.</a:t>
                      </a:r>
                    </a:p>
                    <a:p>
                      <a:endParaRPr lang="ar-IQ" sz="2000" dirty="0"/>
                    </a:p>
                    <a:p>
                      <a:r>
                        <a:rPr lang="ar-IQ" sz="2000" dirty="0"/>
                        <a:t>_يكيف المنهج للمتعلم .</a:t>
                      </a:r>
                    </a:p>
                    <a:p>
                      <a:endParaRPr lang="ar-IQ" sz="2000" dirty="0"/>
                    </a:p>
                    <a:p>
                      <a:r>
                        <a:rPr lang="ar-IQ" sz="2000" dirty="0"/>
                        <a:t>_محورالمنهج المتعلم.</a:t>
                      </a:r>
                    </a:p>
                    <a:p>
                      <a:endParaRPr lang="en-US" dirty="0"/>
                    </a:p>
                  </a:txBody>
                  <a:tcPr/>
                </a:tc>
                <a:tc>
                  <a:txBody>
                    <a:bodyPr/>
                    <a:lstStyle/>
                    <a:p>
                      <a:r>
                        <a:rPr lang="ar-IQ" dirty="0"/>
                        <a:t>_</a:t>
                      </a:r>
                      <a:r>
                        <a:rPr lang="ar-IQ" sz="2000" b="0" dirty="0"/>
                        <a:t>المقرر الدراسي مرادف للمنهج.</a:t>
                      </a:r>
                    </a:p>
                    <a:p>
                      <a:endParaRPr lang="ar-IQ" sz="2000" b="0" dirty="0"/>
                    </a:p>
                    <a:p>
                      <a:r>
                        <a:rPr lang="ar-IQ" sz="2000" b="0" dirty="0"/>
                        <a:t>_ثابت لايقبل التعديل .</a:t>
                      </a:r>
                    </a:p>
                    <a:p>
                      <a:endParaRPr lang="ar-IQ" sz="2000" b="0" dirty="0"/>
                    </a:p>
                    <a:p>
                      <a:r>
                        <a:rPr lang="ar-IQ" sz="2000" b="0" dirty="0"/>
                        <a:t>_يركز على الكم الذي يتعلمه الطلبة .</a:t>
                      </a:r>
                    </a:p>
                    <a:p>
                      <a:endParaRPr lang="ar-IQ" sz="2000" b="0" dirty="0"/>
                    </a:p>
                    <a:p>
                      <a:r>
                        <a:rPr lang="ar-IQ" sz="2000" b="0" dirty="0"/>
                        <a:t>_يركز على الجانب المعرفي في إطار ضيق.</a:t>
                      </a:r>
                    </a:p>
                    <a:p>
                      <a:endParaRPr lang="ar-IQ" sz="2000" b="0" dirty="0"/>
                    </a:p>
                    <a:p>
                      <a:r>
                        <a:rPr lang="ar-IQ" sz="2000" b="0" dirty="0"/>
                        <a:t>_يهتم بالنمو المعرفي للطلبة.</a:t>
                      </a:r>
                    </a:p>
                    <a:p>
                      <a:endParaRPr lang="ar-IQ" sz="2000" b="0" dirty="0"/>
                    </a:p>
                    <a:p>
                      <a:r>
                        <a:rPr lang="ar-IQ" sz="2000" b="0" dirty="0"/>
                        <a:t>_يكيف المتعلم للمنهج .</a:t>
                      </a:r>
                    </a:p>
                    <a:p>
                      <a:endParaRPr lang="ar-IQ" sz="2000" b="0" dirty="0"/>
                    </a:p>
                    <a:p>
                      <a:r>
                        <a:rPr lang="ar-IQ" sz="2000" b="0" dirty="0"/>
                        <a:t>_محور المنهج المادة الدراسية.</a:t>
                      </a:r>
                      <a:endParaRPr lang="ar-IQ" sz="2000" dirty="0"/>
                    </a:p>
                    <a:p>
                      <a:endParaRPr lang="en-US" dirty="0"/>
                    </a:p>
                  </a:txBody>
                  <a:tcPr/>
                </a:tc>
                <a:tc>
                  <a:txBody>
                    <a:bodyPr/>
                    <a:lstStyle/>
                    <a:p>
                      <a:r>
                        <a:rPr lang="ar-IQ" sz="2000" b="1" dirty="0"/>
                        <a:t>طبيعة المجال</a:t>
                      </a:r>
                      <a:endParaRPr lang="en-US" sz="2000" b="1" dirty="0"/>
                    </a:p>
                  </a:txBody>
                  <a:tcPr/>
                </a:tc>
                <a:extLst>
                  <a:ext uri="{0D108BD9-81ED-4DB2-BD59-A6C34878D82A}">
                    <a16:rowId xmlns:a16="http://schemas.microsoft.com/office/drawing/2014/main" val="4112732080"/>
                  </a:ext>
                </a:extLst>
              </a:tr>
            </a:tbl>
          </a:graphicData>
        </a:graphic>
      </p:graphicFrame>
    </p:spTree>
    <p:extLst>
      <p:ext uri="{BB962C8B-B14F-4D97-AF65-F5344CB8AC3E}">
        <p14:creationId xmlns:p14="http://schemas.microsoft.com/office/powerpoint/2010/main" val="269127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AA54445-B188-3E6E-E76A-7DCA4954E692}"/>
              </a:ext>
            </a:extLst>
          </p:cNvPr>
          <p:cNvGraphicFramePr>
            <a:graphicFrameLocks noGrp="1"/>
          </p:cNvGraphicFramePr>
          <p:nvPr>
            <p:ph idx="1"/>
            <p:extLst>
              <p:ext uri="{D42A27DB-BD31-4B8C-83A1-F6EECF244321}">
                <p14:modId xmlns:p14="http://schemas.microsoft.com/office/powerpoint/2010/main" val="3161309254"/>
              </p:ext>
            </p:extLst>
          </p:nvPr>
        </p:nvGraphicFramePr>
        <p:xfrm>
          <a:off x="2589213" y="854439"/>
          <a:ext cx="8915400" cy="5250638"/>
        </p:xfrm>
        <a:graphic>
          <a:graphicData uri="http://schemas.openxmlformats.org/drawingml/2006/table">
            <a:tbl>
              <a:tblPr firstRow="1" bandRow="1">
                <a:tableStyleId>{5C22544A-7EE6-4342-B048-85BDC9FD1C3A}</a:tableStyleId>
              </a:tblPr>
              <a:tblGrid>
                <a:gridCol w="3137030">
                  <a:extLst>
                    <a:ext uri="{9D8B030D-6E8A-4147-A177-3AD203B41FA5}">
                      <a16:colId xmlns:a16="http://schemas.microsoft.com/office/drawing/2014/main" val="1867281945"/>
                    </a:ext>
                  </a:extLst>
                </a:gridCol>
                <a:gridCol w="3102964">
                  <a:extLst>
                    <a:ext uri="{9D8B030D-6E8A-4147-A177-3AD203B41FA5}">
                      <a16:colId xmlns:a16="http://schemas.microsoft.com/office/drawing/2014/main" val="1526799244"/>
                    </a:ext>
                  </a:extLst>
                </a:gridCol>
                <a:gridCol w="2675406">
                  <a:extLst>
                    <a:ext uri="{9D8B030D-6E8A-4147-A177-3AD203B41FA5}">
                      <a16:colId xmlns:a16="http://schemas.microsoft.com/office/drawing/2014/main" val="3181034739"/>
                    </a:ext>
                  </a:extLst>
                </a:gridCol>
              </a:tblGrid>
              <a:tr h="528741">
                <a:tc>
                  <a:txBody>
                    <a:bodyPr/>
                    <a:lstStyle/>
                    <a:p>
                      <a:pPr algn="ctr"/>
                      <a:r>
                        <a:rPr lang="ar-IQ" sz="2000" b="1" dirty="0"/>
                        <a:t>المنهج الحديث</a:t>
                      </a:r>
                      <a:endParaRPr lang="en-US" sz="2000" b="1" dirty="0"/>
                    </a:p>
                  </a:txBody>
                  <a:tcPr/>
                </a:tc>
                <a:tc>
                  <a:txBody>
                    <a:bodyPr/>
                    <a:lstStyle/>
                    <a:p>
                      <a:pPr algn="ctr"/>
                      <a:r>
                        <a:rPr lang="ar-IQ" sz="2000" dirty="0"/>
                        <a:t>المنهج القديم </a:t>
                      </a:r>
                      <a:endParaRPr lang="en-US" sz="2000" dirty="0"/>
                    </a:p>
                  </a:txBody>
                  <a:tcPr/>
                </a:tc>
                <a:tc>
                  <a:txBody>
                    <a:bodyPr/>
                    <a:lstStyle/>
                    <a:p>
                      <a:pPr algn="ctr"/>
                      <a:r>
                        <a:rPr lang="ar-IQ" sz="2000" dirty="0"/>
                        <a:t>المجال</a:t>
                      </a:r>
                      <a:endParaRPr lang="en-US" sz="2000" dirty="0"/>
                    </a:p>
                  </a:txBody>
                  <a:tcPr/>
                </a:tc>
                <a:extLst>
                  <a:ext uri="{0D108BD9-81ED-4DB2-BD59-A6C34878D82A}">
                    <a16:rowId xmlns:a16="http://schemas.microsoft.com/office/drawing/2014/main" val="3402955103"/>
                  </a:ext>
                </a:extLst>
              </a:tr>
              <a:tr h="4721897">
                <a:tc>
                  <a:txBody>
                    <a:bodyPr/>
                    <a:lstStyle/>
                    <a:p>
                      <a:r>
                        <a:rPr lang="ar-IQ" sz="2000" dirty="0"/>
                        <a:t>_وسيلة تساعد على نموالطلبة  نمواً متكاملاً.</a:t>
                      </a:r>
                    </a:p>
                    <a:p>
                      <a:endParaRPr lang="ar-IQ" sz="2000" dirty="0"/>
                    </a:p>
                    <a:p>
                      <a:r>
                        <a:rPr lang="ar-IQ" sz="2000" dirty="0"/>
                        <a:t>_تعدل حسب استعدادات الطلبة وحاجاتهم .</a:t>
                      </a:r>
                    </a:p>
                    <a:p>
                      <a:endParaRPr lang="ar-IQ" sz="2000" dirty="0"/>
                    </a:p>
                    <a:p>
                      <a:r>
                        <a:rPr lang="ar-IQ" sz="2000" dirty="0"/>
                        <a:t>_يبنى المقرر الدراسي في ضوء سيكولوجية الطلبة .</a:t>
                      </a:r>
                    </a:p>
                    <a:p>
                      <a:endParaRPr lang="ar-IQ" sz="2000" dirty="0"/>
                    </a:p>
                    <a:p>
                      <a:r>
                        <a:rPr lang="ar-IQ" sz="2000" dirty="0"/>
                        <a:t>_المواد الدراسية متكاملة ومترابطة.</a:t>
                      </a:r>
                    </a:p>
                    <a:p>
                      <a:endParaRPr lang="ar-IQ" sz="2000" dirty="0"/>
                    </a:p>
                    <a:p>
                      <a:r>
                        <a:rPr lang="ar-IQ" sz="2000" dirty="0"/>
                        <a:t>_مصادرها متعددة.</a:t>
                      </a:r>
                    </a:p>
                    <a:p>
                      <a:endParaRPr lang="en-US" dirty="0"/>
                    </a:p>
                  </a:txBody>
                  <a:tcPr/>
                </a:tc>
                <a:tc>
                  <a:txBody>
                    <a:bodyPr/>
                    <a:lstStyle/>
                    <a:p>
                      <a:r>
                        <a:rPr lang="ar-IQ" sz="2000" dirty="0"/>
                        <a:t>_غاية في تنفيذها .</a:t>
                      </a:r>
                    </a:p>
                    <a:p>
                      <a:endParaRPr lang="ar-IQ" sz="2000" dirty="0"/>
                    </a:p>
                    <a:p>
                      <a:endParaRPr lang="ar-IQ" sz="2000" dirty="0"/>
                    </a:p>
                    <a:p>
                      <a:r>
                        <a:rPr lang="ar-IQ" sz="2000" dirty="0"/>
                        <a:t>_لايجوز إدخال أي تعديل</a:t>
                      </a:r>
                    </a:p>
                    <a:p>
                      <a:r>
                        <a:rPr lang="ar-IQ" sz="2000" dirty="0"/>
                        <a:t> عليها.</a:t>
                      </a:r>
                    </a:p>
                    <a:p>
                      <a:endParaRPr lang="ar-IQ" sz="2000" dirty="0"/>
                    </a:p>
                    <a:p>
                      <a:r>
                        <a:rPr lang="ar-IQ" sz="2000" dirty="0"/>
                        <a:t>_يبنى المقرر الدراسي على التنظيم المنطقي للمادة</a:t>
                      </a:r>
                    </a:p>
                    <a:p>
                      <a:endParaRPr lang="ar-IQ" sz="2000" dirty="0"/>
                    </a:p>
                    <a:p>
                      <a:r>
                        <a:rPr lang="ar-IQ" sz="2000" dirty="0"/>
                        <a:t>_المواد الدراسية منفصلة.</a:t>
                      </a:r>
                    </a:p>
                    <a:p>
                      <a:endParaRPr lang="ar-IQ" sz="2000" dirty="0"/>
                    </a:p>
                    <a:p>
                      <a:endParaRPr lang="ar-IQ" sz="2000" dirty="0"/>
                    </a:p>
                    <a:p>
                      <a:r>
                        <a:rPr lang="ar-IQ" sz="2000" dirty="0"/>
                        <a:t>_مصدرها الكتاب المقرر.</a:t>
                      </a:r>
                    </a:p>
                    <a:p>
                      <a:endParaRPr lang="en-US" sz="2000" dirty="0"/>
                    </a:p>
                  </a:txBody>
                  <a:tcPr/>
                </a:tc>
                <a:tc>
                  <a:txBody>
                    <a:bodyPr/>
                    <a:lstStyle/>
                    <a:p>
                      <a:r>
                        <a:rPr lang="ar-IQ" sz="2000" b="1" dirty="0"/>
                        <a:t>المادة الدراسية </a:t>
                      </a:r>
                      <a:endParaRPr lang="en-US" sz="2000" b="1" dirty="0"/>
                    </a:p>
                  </a:txBody>
                  <a:tcPr/>
                </a:tc>
                <a:extLst>
                  <a:ext uri="{0D108BD9-81ED-4DB2-BD59-A6C34878D82A}">
                    <a16:rowId xmlns:a16="http://schemas.microsoft.com/office/drawing/2014/main" val="3485089797"/>
                  </a:ext>
                </a:extLst>
              </a:tr>
            </a:tbl>
          </a:graphicData>
        </a:graphic>
      </p:graphicFrame>
    </p:spTree>
    <p:extLst>
      <p:ext uri="{BB962C8B-B14F-4D97-AF65-F5344CB8AC3E}">
        <p14:creationId xmlns:p14="http://schemas.microsoft.com/office/powerpoint/2010/main" val="192520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8CA782D-527E-44F2-E9BE-F1DF97B85651}"/>
              </a:ext>
            </a:extLst>
          </p:cNvPr>
          <p:cNvGraphicFramePr>
            <a:graphicFrameLocks noGrp="1"/>
          </p:cNvGraphicFramePr>
          <p:nvPr>
            <p:ph idx="1"/>
            <p:extLst>
              <p:ext uri="{D42A27DB-BD31-4B8C-83A1-F6EECF244321}">
                <p14:modId xmlns:p14="http://schemas.microsoft.com/office/powerpoint/2010/main" val="270517435"/>
              </p:ext>
            </p:extLst>
          </p:nvPr>
        </p:nvGraphicFramePr>
        <p:xfrm>
          <a:off x="2619193" y="1349114"/>
          <a:ext cx="8915400" cy="4467069"/>
        </p:xfrm>
        <a:graphic>
          <a:graphicData uri="http://schemas.openxmlformats.org/drawingml/2006/table">
            <a:tbl>
              <a:tblPr firstRow="1" bandRow="1">
                <a:tableStyleId>{5C22544A-7EE6-4342-B048-85BDC9FD1C3A}</a:tableStyleId>
              </a:tblPr>
              <a:tblGrid>
                <a:gridCol w="3107050">
                  <a:extLst>
                    <a:ext uri="{9D8B030D-6E8A-4147-A177-3AD203B41FA5}">
                      <a16:colId xmlns:a16="http://schemas.microsoft.com/office/drawing/2014/main" val="3426487091"/>
                    </a:ext>
                  </a:extLst>
                </a:gridCol>
                <a:gridCol w="3267855">
                  <a:extLst>
                    <a:ext uri="{9D8B030D-6E8A-4147-A177-3AD203B41FA5}">
                      <a16:colId xmlns:a16="http://schemas.microsoft.com/office/drawing/2014/main" val="2112392669"/>
                    </a:ext>
                  </a:extLst>
                </a:gridCol>
                <a:gridCol w="2540495">
                  <a:extLst>
                    <a:ext uri="{9D8B030D-6E8A-4147-A177-3AD203B41FA5}">
                      <a16:colId xmlns:a16="http://schemas.microsoft.com/office/drawing/2014/main" val="3446035896"/>
                    </a:ext>
                  </a:extLst>
                </a:gridCol>
              </a:tblGrid>
              <a:tr h="563618">
                <a:tc>
                  <a:txBody>
                    <a:bodyPr/>
                    <a:lstStyle/>
                    <a:p>
                      <a:pPr algn="ctr"/>
                      <a:r>
                        <a:rPr lang="ar-IQ" sz="2000" dirty="0"/>
                        <a:t>المنهج الحديث</a:t>
                      </a:r>
                      <a:endParaRPr lang="en-US" sz="2000" dirty="0"/>
                    </a:p>
                  </a:txBody>
                  <a:tcPr/>
                </a:tc>
                <a:tc>
                  <a:txBody>
                    <a:bodyPr/>
                    <a:lstStyle/>
                    <a:p>
                      <a:pPr algn="ctr"/>
                      <a:r>
                        <a:rPr lang="ar-IQ" sz="2000" dirty="0"/>
                        <a:t>المنهج القديم</a:t>
                      </a:r>
                      <a:endParaRPr lang="en-US" sz="2000" dirty="0"/>
                    </a:p>
                  </a:txBody>
                  <a:tcPr/>
                </a:tc>
                <a:tc>
                  <a:txBody>
                    <a:bodyPr/>
                    <a:lstStyle/>
                    <a:p>
                      <a:pPr algn="ctr"/>
                      <a:r>
                        <a:rPr lang="ar-IQ" sz="2000" dirty="0"/>
                        <a:t>المجال</a:t>
                      </a:r>
                      <a:endParaRPr lang="en-US" sz="2000" dirty="0"/>
                    </a:p>
                  </a:txBody>
                  <a:tcPr/>
                </a:tc>
                <a:extLst>
                  <a:ext uri="{0D108BD9-81ED-4DB2-BD59-A6C34878D82A}">
                    <a16:rowId xmlns:a16="http://schemas.microsoft.com/office/drawing/2014/main" val="3310089356"/>
                  </a:ext>
                </a:extLst>
              </a:tr>
              <a:tr h="3903451">
                <a:tc>
                  <a:txBody>
                    <a:bodyPr/>
                    <a:lstStyle/>
                    <a:p>
                      <a:r>
                        <a:rPr lang="ar-IQ" sz="2000" dirty="0"/>
                        <a:t>_تقوم على توفير الشروط والظروف الملائمة للتعلم .</a:t>
                      </a:r>
                    </a:p>
                    <a:p>
                      <a:endParaRPr lang="ar-IQ" sz="2000" dirty="0"/>
                    </a:p>
                    <a:p>
                      <a:r>
                        <a:rPr lang="ar-IQ" sz="2000" dirty="0"/>
                        <a:t>_تهتم بالأنشطة بأنواعها .</a:t>
                      </a:r>
                    </a:p>
                    <a:p>
                      <a:endParaRPr lang="ar-IQ" sz="2000" dirty="0"/>
                    </a:p>
                    <a:p>
                      <a:r>
                        <a:rPr lang="ar-IQ" sz="2000" dirty="0"/>
                        <a:t>_لها أنماط متعددة.</a:t>
                      </a:r>
                    </a:p>
                    <a:p>
                      <a:endParaRPr lang="ar-IQ" sz="2000" dirty="0"/>
                    </a:p>
                    <a:p>
                      <a:r>
                        <a:rPr lang="ar-IQ" sz="2000" dirty="0"/>
                        <a:t>_تستخدم وسائل تعليمية متعددة</a:t>
                      </a:r>
                    </a:p>
                    <a:p>
                      <a:endParaRPr lang="en-US" dirty="0"/>
                    </a:p>
                  </a:txBody>
                  <a:tcPr/>
                </a:tc>
                <a:tc>
                  <a:txBody>
                    <a:bodyPr/>
                    <a:lstStyle/>
                    <a:p>
                      <a:r>
                        <a:rPr lang="ar-IQ" sz="2000" dirty="0"/>
                        <a:t>_تقوم على التعليم والتلقين المباشر .</a:t>
                      </a:r>
                    </a:p>
                    <a:p>
                      <a:endParaRPr lang="ar-IQ" sz="2000" dirty="0"/>
                    </a:p>
                    <a:p>
                      <a:r>
                        <a:rPr lang="ar-IQ" sz="2000" dirty="0"/>
                        <a:t>_لاتهتم بالأنشطة.</a:t>
                      </a:r>
                    </a:p>
                    <a:p>
                      <a:endParaRPr lang="ar-IQ" sz="2000" dirty="0"/>
                    </a:p>
                    <a:p>
                      <a:r>
                        <a:rPr lang="ar-IQ" sz="2000" dirty="0"/>
                        <a:t>_تسير على نمط واحد .</a:t>
                      </a:r>
                    </a:p>
                    <a:p>
                      <a:pPr algn="ctr"/>
                      <a:endParaRPr lang="ar-IQ" sz="2000" dirty="0"/>
                    </a:p>
                    <a:p>
                      <a:r>
                        <a:rPr lang="ar-IQ" sz="2000" dirty="0"/>
                        <a:t>_ استخدام الوسائل التعليمية.</a:t>
                      </a:r>
                    </a:p>
                    <a:p>
                      <a:endParaRPr lang="en-US" dirty="0"/>
                    </a:p>
                  </a:txBody>
                  <a:tcPr/>
                </a:tc>
                <a:tc>
                  <a:txBody>
                    <a:bodyPr/>
                    <a:lstStyle/>
                    <a:p>
                      <a:r>
                        <a:rPr lang="ar-IQ" sz="2000" b="1" dirty="0"/>
                        <a:t>طريقة التدريس</a:t>
                      </a:r>
                      <a:endParaRPr lang="en-US" sz="2000" b="1" dirty="0"/>
                    </a:p>
                  </a:txBody>
                  <a:tcPr/>
                </a:tc>
                <a:extLst>
                  <a:ext uri="{0D108BD9-81ED-4DB2-BD59-A6C34878D82A}">
                    <a16:rowId xmlns:a16="http://schemas.microsoft.com/office/drawing/2014/main" val="3437533648"/>
                  </a:ext>
                </a:extLst>
              </a:tr>
            </a:tbl>
          </a:graphicData>
        </a:graphic>
      </p:graphicFrame>
    </p:spTree>
    <p:extLst>
      <p:ext uri="{BB962C8B-B14F-4D97-AF65-F5344CB8AC3E}">
        <p14:creationId xmlns:p14="http://schemas.microsoft.com/office/powerpoint/2010/main" val="17944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F358328-74CB-119A-6EB4-212DB2E43630}"/>
              </a:ext>
            </a:extLst>
          </p:cNvPr>
          <p:cNvGraphicFramePr>
            <a:graphicFrameLocks noGrp="1"/>
          </p:cNvGraphicFramePr>
          <p:nvPr>
            <p:ph idx="1"/>
            <p:extLst>
              <p:ext uri="{D42A27DB-BD31-4B8C-83A1-F6EECF244321}">
                <p14:modId xmlns:p14="http://schemas.microsoft.com/office/powerpoint/2010/main" val="4210939152"/>
              </p:ext>
            </p:extLst>
          </p:nvPr>
        </p:nvGraphicFramePr>
        <p:xfrm>
          <a:off x="2458388" y="299803"/>
          <a:ext cx="9046226" cy="6511727"/>
        </p:xfrm>
        <a:graphic>
          <a:graphicData uri="http://schemas.openxmlformats.org/drawingml/2006/table">
            <a:tbl>
              <a:tblPr firstRow="1" bandRow="1">
                <a:tableStyleId>{5C22544A-7EE6-4342-B048-85BDC9FD1C3A}</a:tableStyleId>
              </a:tblPr>
              <a:tblGrid>
                <a:gridCol w="3252864">
                  <a:extLst>
                    <a:ext uri="{9D8B030D-6E8A-4147-A177-3AD203B41FA5}">
                      <a16:colId xmlns:a16="http://schemas.microsoft.com/office/drawing/2014/main" val="1689624625"/>
                    </a:ext>
                  </a:extLst>
                </a:gridCol>
                <a:gridCol w="3372787">
                  <a:extLst>
                    <a:ext uri="{9D8B030D-6E8A-4147-A177-3AD203B41FA5}">
                      <a16:colId xmlns:a16="http://schemas.microsoft.com/office/drawing/2014/main" val="1333194787"/>
                    </a:ext>
                  </a:extLst>
                </a:gridCol>
                <a:gridCol w="2420575">
                  <a:extLst>
                    <a:ext uri="{9D8B030D-6E8A-4147-A177-3AD203B41FA5}">
                      <a16:colId xmlns:a16="http://schemas.microsoft.com/office/drawing/2014/main" val="2093241146"/>
                    </a:ext>
                  </a:extLst>
                </a:gridCol>
              </a:tblGrid>
              <a:tr h="554636">
                <a:tc>
                  <a:txBody>
                    <a:bodyPr/>
                    <a:lstStyle/>
                    <a:p>
                      <a:pPr algn="ctr"/>
                      <a:r>
                        <a:rPr lang="ar-IQ" sz="2000" dirty="0"/>
                        <a:t>المنهج الحديث</a:t>
                      </a:r>
                      <a:endParaRPr lang="en-US" sz="2000" dirty="0"/>
                    </a:p>
                  </a:txBody>
                  <a:tcPr/>
                </a:tc>
                <a:tc>
                  <a:txBody>
                    <a:bodyPr/>
                    <a:lstStyle/>
                    <a:p>
                      <a:pPr algn="ctr"/>
                      <a:r>
                        <a:rPr lang="ar-IQ" sz="2000" dirty="0"/>
                        <a:t>المنهج القديم</a:t>
                      </a:r>
                      <a:endParaRPr lang="en-US" sz="2000" dirty="0"/>
                    </a:p>
                  </a:txBody>
                  <a:tcPr/>
                </a:tc>
                <a:tc>
                  <a:txBody>
                    <a:bodyPr/>
                    <a:lstStyle/>
                    <a:p>
                      <a:pPr algn="ctr"/>
                      <a:r>
                        <a:rPr lang="ar-IQ" sz="2000" dirty="0"/>
                        <a:t>المجال</a:t>
                      </a:r>
                      <a:endParaRPr lang="en-US" sz="2000" dirty="0"/>
                    </a:p>
                  </a:txBody>
                  <a:tcPr/>
                </a:tc>
                <a:extLst>
                  <a:ext uri="{0D108BD9-81ED-4DB2-BD59-A6C34878D82A}">
                    <a16:rowId xmlns:a16="http://schemas.microsoft.com/office/drawing/2014/main" val="802985577"/>
                  </a:ext>
                </a:extLst>
              </a:tr>
              <a:tr h="1933731">
                <a:tc>
                  <a:txBody>
                    <a:bodyPr/>
                    <a:lstStyle/>
                    <a:p>
                      <a:r>
                        <a:rPr lang="ar-IQ" dirty="0"/>
                        <a:t>_</a:t>
                      </a:r>
                      <a:r>
                        <a:rPr lang="ar-IQ" sz="2000" dirty="0"/>
                        <a:t>ايجابي مشارك .</a:t>
                      </a:r>
                    </a:p>
                    <a:p>
                      <a:endParaRPr lang="ar-IQ" sz="2000" dirty="0"/>
                    </a:p>
                    <a:p>
                      <a:r>
                        <a:rPr lang="ar-IQ" sz="2000" dirty="0"/>
                        <a:t>_يحكم عليه بمدى تقدمه نحو الأهداف المنشودة.</a:t>
                      </a:r>
                    </a:p>
                    <a:p>
                      <a:endParaRPr lang="en-US" dirty="0"/>
                    </a:p>
                  </a:txBody>
                  <a:tcPr/>
                </a:tc>
                <a:tc>
                  <a:txBody>
                    <a:bodyPr/>
                    <a:lstStyle/>
                    <a:p>
                      <a:r>
                        <a:rPr lang="ar-IQ" dirty="0"/>
                        <a:t>_</a:t>
                      </a:r>
                      <a:r>
                        <a:rPr lang="ar-IQ" sz="2000" dirty="0"/>
                        <a:t>سلبي غير مشارك.</a:t>
                      </a:r>
                    </a:p>
                    <a:p>
                      <a:endParaRPr lang="ar-IQ" sz="2000" dirty="0"/>
                    </a:p>
                    <a:p>
                      <a:r>
                        <a:rPr lang="ar-IQ" sz="2000" dirty="0"/>
                        <a:t>_يحكم عليه بمدى نجاحه في امتحانات المواد الدراسية.</a:t>
                      </a:r>
                    </a:p>
                    <a:p>
                      <a:endParaRPr lang="en-US" dirty="0"/>
                    </a:p>
                  </a:txBody>
                  <a:tcPr/>
                </a:tc>
                <a:tc>
                  <a:txBody>
                    <a:bodyPr/>
                    <a:lstStyle/>
                    <a:p>
                      <a:r>
                        <a:rPr lang="ar-IQ" sz="2000" b="1" dirty="0"/>
                        <a:t>المتعلم</a:t>
                      </a:r>
                      <a:endParaRPr lang="en-US" sz="2000" b="1" dirty="0"/>
                    </a:p>
                  </a:txBody>
                  <a:tcPr/>
                </a:tc>
                <a:extLst>
                  <a:ext uri="{0D108BD9-81ED-4DB2-BD59-A6C34878D82A}">
                    <a16:rowId xmlns:a16="http://schemas.microsoft.com/office/drawing/2014/main" val="1850064479"/>
                  </a:ext>
                </a:extLst>
              </a:tr>
              <a:tr h="2322939">
                <a:tc>
                  <a:txBody>
                    <a:bodyPr/>
                    <a:lstStyle/>
                    <a:p>
                      <a:r>
                        <a:rPr lang="ar-IQ" sz="2000" dirty="0"/>
                        <a:t>_موجه ومرشد، يعتمد الانفتاح والثقة والاحترام .</a:t>
                      </a:r>
                    </a:p>
                    <a:p>
                      <a:endParaRPr lang="ar-IQ" sz="2000" dirty="0"/>
                    </a:p>
                    <a:p>
                      <a:r>
                        <a:rPr lang="ar-IQ" sz="2000" dirty="0"/>
                        <a:t>_يحكم عليه في ضوء مساعدته للطلبة على نحو متكامل.</a:t>
                      </a:r>
                    </a:p>
                    <a:p>
                      <a:endParaRPr lang="ar-IQ" sz="2000" dirty="0"/>
                    </a:p>
                    <a:p>
                      <a:r>
                        <a:rPr lang="ar-IQ" sz="2000" dirty="0"/>
                        <a:t>_يراعي الفروق الفردية بينهم.</a:t>
                      </a:r>
                    </a:p>
                    <a:p>
                      <a:endParaRPr lang="ar-IQ" sz="2000" dirty="0"/>
                    </a:p>
                    <a:p>
                      <a:r>
                        <a:rPr lang="ar-IQ" sz="2000" dirty="0"/>
                        <a:t>_يشجع الطلبة على التعاون في اختيار الأنشطة وطرق ممارستها .</a:t>
                      </a:r>
                    </a:p>
                    <a:p>
                      <a:endParaRPr lang="en-US" dirty="0"/>
                    </a:p>
                  </a:txBody>
                  <a:tcPr/>
                </a:tc>
                <a:tc>
                  <a:txBody>
                    <a:bodyPr/>
                    <a:lstStyle/>
                    <a:p>
                      <a:r>
                        <a:rPr lang="ar-IQ" dirty="0"/>
                        <a:t>_</a:t>
                      </a:r>
                      <a:r>
                        <a:rPr lang="ar-IQ" sz="2000" dirty="0"/>
                        <a:t>علاقته تسلطية مع الطلبة ، ويهدد بالعقاب .</a:t>
                      </a:r>
                    </a:p>
                    <a:p>
                      <a:endParaRPr lang="ar-IQ" sz="2000" dirty="0"/>
                    </a:p>
                    <a:p>
                      <a:r>
                        <a:rPr lang="ar-IQ" sz="2000" dirty="0"/>
                        <a:t>_يحكم عليه بمدى نجاح طلابه في الامتحانات.</a:t>
                      </a:r>
                    </a:p>
                    <a:p>
                      <a:endParaRPr lang="ar-IQ" sz="2000" dirty="0"/>
                    </a:p>
                    <a:p>
                      <a:endParaRPr lang="ar-IQ" sz="2000" dirty="0"/>
                    </a:p>
                    <a:p>
                      <a:r>
                        <a:rPr lang="ar-IQ" sz="2000" dirty="0"/>
                        <a:t>_لايراعي الفروق الفردية .</a:t>
                      </a:r>
                    </a:p>
                    <a:p>
                      <a:endParaRPr lang="ar-IQ" sz="2000" dirty="0"/>
                    </a:p>
                    <a:p>
                      <a:r>
                        <a:rPr lang="ar-IQ" sz="2000" dirty="0"/>
                        <a:t>_يشجع على تنافس الطلبة في حفظ المادة.</a:t>
                      </a:r>
                    </a:p>
                    <a:p>
                      <a:endParaRPr lang="en-US" dirty="0"/>
                    </a:p>
                  </a:txBody>
                  <a:tcPr/>
                </a:tc>
                <a:tc>
                  <a:txBody>
                    <a:bodyPr/>
                    <a:lstStyle/>
                    <a:p>
                      <a:r>
                        <a:rPr lang="ar-IQ" sz="2000" b="1" dirty="0"/>
                        <a:t>المعلم</a:t>
                      </a:r>
                      <a:endParaRPr lang="en-US" sz="2000" b="1" dirty="0"/>
                    </a:p>
                  </a:txBody>
                  <a:tcPr/>
                </a:tc>
                <a:extLst>
                  <a:ext uri="{0D108BD9-81ED-4DB2-BD59-A6C34878D82A}">
                    <a16:rowId xmlns:a16="http://schemas.microsoft.com/office/drawing/2014/main" val="4180111716"/>
                  </a:ext>
                </a:extLst>
              </a:tr>
            </a:tbl>
          </a:graphicData>
        </a:graphic>
      </p:graphicFrame>
    </p:spTree>
    <p:extLst>
      <p:ext uri="{BB962C8B-B14F-4D97-AF65-F5344CB8AC3E}">
        <p14:creationId xmlns:p14="http://schemas.microsoft.com/office/powerpoint/2010/main" val="315544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D325E-2559-DAEE-4B56-E8B17F95CA82}"/>
              </a:ext>
            </a:extLst>
          </p:cNvPr>
          <p:cNvSpPr>
            <a:spLocks noGrp="1"/>
          </p:cNvSpPr>
          <p:nvPr>
            <p:ph type="title"/>
          </p:nvPr>
        </p:nvSpPr>
        <p:spPr>
          <a:xfrm>
            <a:off x="2440525" y="2078509"/>
            <a:ext cx="8911687" cy="2950363"/>
          </a:xfrm>
        </p:spPr>
        <p:txBody>
          <a:bodyPr>
            <a:normAutofit/>
          </a:bodyPr>
          <a:lstStyle/>
          <a:p>
            <a:pPr algn="ctr"/>
            <a:r>
              <a:rPr lang="ar-IQ" sz="11500" dirty="0">
                <a:solidFill>
                  <a:schemeClr val="accent1"/>
                </a:solidFill>
                <a:latin typeface="Urdu Typesetting" panose="03020402040406030203" pitchFamily="66" charset="-78"/>
                <a:cs typeface="Urdu Typesetting" panose="03020402040406030203" pitchFamily="66" charset="-78"/>
              </a:rPr>
              <a:t>شكرا لتفاعلكم واصغائكم</a:t>
            </a:r>
            <a:br>
              <a:rPr lang="ar-IQ" sz="11500" dirty="0">
                <a:solidFill>
                  <a:schemeClr val="accent1"/>
                </a:solidFill>
                <a:latin typeface="Urdu Typesetting" panose="03020402040406030203" pitchFamily="66" charset="-78"/>
                <a:cs typeface="Urdu Typesetting" panose="03020402040406030203" pitchFamily="66" charset="-78"/>
              </a:rPr>
            </a:br>
            <a:endParaRPr lang="en-US" sz="4000" dirty="0"/>
          </a:p>
        </p:txBody>
      </p:sp>
    </p:spTree>
    <p:extLst>
      <p:ext uri="{BB962C8B-B14F-4D97-AF65-F5344CB8AC3E}">
        <p14:creationId xmlns:p14="http://schemas.microsoft.com/office/powerpoint/2010/main" val="6755023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1A4C1BA-8505-4643-B021-4E1B1A9CB4D1}">
  <we:reference id="wa200005566" version="3.0.0.3" store="en-US" storeType="OMEX"/>
  <we:alternateReferences>
    <we:reference id="wa200005566" version="3.0.0.3"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C4068FF1-4018-45C3-805D-DDDCFED1F68D}">
  <we:reference id="wa200003220" version="1.0.0.0" store="en-US" storeType="OMEX"/>
  <we:alternateReferences>
    <we:reference id="WA200003220" version="1.0.0.0" store="WA200003220"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Wisp</Template>
  <TotalTime>1474</TotalTime>
  <Words>666</Words>
  <Application>Microsoft Office PowerPoint</Application>
  <PresentationFormat>Widescreen</PresentationFormat>
  <Paragraphs>120</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Century Gothic</vt:lpstr>
      <vt:lpstr>Simplified Arabic</vt:lpstr>
      <vt:lpstr>Urdu Typesetting</vt:lpstr>
      <vt:lpstr>Wingdings 3</vt:lpstr>
      <vt:lpstr>Wisp</vt:lpstr>
      <vt:lpstr>المناهج والكتب المدرسية</vt:lpstr>
      <vt:lpstr>المحاضرة الاولى</vt:lpstr>
      <vt:lpstr>مفهوم المنهج</vt:lpstr>
      <vt:lpstr>وحسب طبيعة المنهج يمكن تصنيفه الى مفهومان هما : </vt:lpstr>
      <vt:lpstr>PowerPoint Presentation</vt:lpstr>
      <vt:lpstr>ويمكن مقارنة المفهومين القديم والحديث للمنهج من خلال المحاور الآتية:</vt:lpstr>
      <vt:lpstr>PowerPoint Presentation</vt:lpstr>
      <vt:lpstr>PowerPoint Presentation</vt:lpstr>
      <vt:lpstr>PowerPoint Presentation</vt:lpstr>
      <vt:lpstr>شكرا لتفاعلكم واصغائكم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rusul.hazim.sulaiman@gmail.com</dc:creator>
  <cp:lastModifiedBy>Rusul Hazim</cp:lastModifiedBy>
  <cp:revision>29</cp:revision>
  <dcterms:created xsi:type="dcterms:W3CDTF">2025-02-28T18:58:08Z</dcterms:created>
  <dcterms:modified xsi:type="dcterms:W3CDTF">2025-10-04T11:42:47Z</dcterms:modified>
</cp:coreProperties>
</file>