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2" r:id="rId5"/>
    <p:sldId id="285" r:id="rId6"/>
    <p:sldId id="259" r:id="rId7"/>
    <p:sldId id="286" r:id="rId8"/>
    <p:sldId id="280" r:id="rId9"/>
    <p:sldId id="281" r:id="rId10"/>
    <p:sldId id="283" r:id="rId11"/>
    <p:sldId id="28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35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38B6-F728-4D97-B999-39EEE1ECF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DDA01-4065-42B9-B57A-09CB11C65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ABC28-15D4-4E15-A24E-514660255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A84B6-45CF-482E-89B5-D1F48765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97750-0179-45B1-96F3-94B3355E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4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A75B8-073F-4FFC-B321-0DFA0C70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A5C70-A46F-4941-97EA-A6462361C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B8829-271D-4297-B15A-C8167C1EA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34E2C-6E59-4D4B-BE9C-0ED76DF37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FD728-8F56-4EA2-9291-415F7BEA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1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E27C8-B37C-42FE-830C-AC5FC908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1FF0B-85DA-4E2C-8937-283308D02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42E60-1D50-46EE-ABFA-C20D6F87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E0152-7C1C-4AB0-B1CD-3C2EBD0F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E3CD0-95FF-49C3-8F88-99316993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2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C37E8-2246-49C2-9E73-EFFA84D92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1465A-A671-40CB-9AB1-5AA403F71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68C18-2E75-448E-88DC-E6E846BDB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06E82-D207-4AFC-AB64-A8D19425D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EC834-5329-46A0-9F3A-E61F56946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2E47A-0343-4CEC-8E08-CD9FB238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0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D4F27-E977-42DD-A6E2-AC71C72BE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C5AEB-569B-4468-A55C-E1D9477EA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46915-C62D-434C-8654-DD8E535F0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F2BBED-9BD9-4733-99E4-AEF708C72C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E5209B-508E-4062-A91F-356AA76CDB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ADF02-08E8-4464-BB76-37AF6094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32F40-7915-4424-8C4F-B5E99513D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A83936-DBD4-4C6C-99F9-E0DB38CFE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1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451C1-8039-4239-A50E-BFDB7CE0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249D10-BE7C-47A5-970C-EC3BC6C5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4D8FB-810F-4E59-9222-379B5E445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D0ECD-C338-4992-9189-254880138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9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A063DB-86E5-4569-8FBC-20CEEC841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375ECE-C1EE-4ECF-9D0A-E46E6CE99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5D2A1-6A3F-475A-B23B-2E20D3BBF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2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F981E-D2DC-4A80-830B-A34FBE81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054BA-CF05-41E9-A1A4-7F0D21662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29045-339C-4F44-B946-3BBEEC3E4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8F046-3096-429C-A09A-D1371227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32950-6235-4127-AF8E-F03DE34D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907979-FF4D-4FD7-BFD3-8F392C699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64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F1EE-9D77-4B8A-8849-65457CE1C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0F3658-9C9C-4E8F-B8BE-F2183ACAE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A7E66-A1E7-4A67-B098-0EA68B84B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B2E0E-1256-4ACF-9E9B-6018564D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6BFC0-8C38-4E17-8B4C-6D7BA9CA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2CAEF-FE75-48E3-B1DB-DC6E2442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3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2791F-4FAF-4A3F-80A6-185AD827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00EFD-477B-4161-8D6F-79A1856E8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AF1A7-48E2-47EC-BDDA-B06FC5EF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1064-B468-45B0-A949-EFB867637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42B78-94EA-45A7-B955-36F16B2D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4F4382-0411-414D-83EF-E0B5F6713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B54D6-9149-4D05-BFA6-F78253BE5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84661-0775-4A1C-8A4D-3A720521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1C6F3-AB46-4750-BE8E-6409D1EB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5E32C-2D43-43AA-AD0C-AD461E47B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8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3E93B8-A074-4865-A0BB-F0B87976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76B71-307B-4F41-B3E3-ACC7DCF0D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06A5E-AC82-4D59-A208-7D4BEF652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5CD7-916C-400E-8115-FFBFF3DC59B6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6E370-816E-40AA-B788-678D726C0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F01DB-C75A-4704-A5DB-AF4352FF6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E37E9-BC29-48FF-80DC-E9379B5F2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0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464F7-B2D4-4D98-B952-84BC4C1C9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Lect. 2  CHAPTER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FF13F-AD02-4B8F-BA9D-1680C002C7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Pof</a:t>
            </a:r>
            <a:r>
              <a:rPr lang="en-US" dirty="0"/>
              <a:t>. Dr. </a:t>
            </a:r>
            <a:r>
              <a:rPr lang="en-US" dirty="0" err="1"/>
              <a:t>Halah</a:t>
            </a:r>
            <a:r>
              <a:rPr lang="en-US" dirty="0"/>
              <a:t> Talal</a:t>
            </a:r>
          </a:p>
        </p:txBody>
      </p:sp>
    </p:spTree>
    <p:extLst>
      <p:ext uri="{BB962C8B-B14F-4D97-AF65-F5344CB8AC3E}">
        <p14:creationId xmlns:p14="http://schemas.microsoft.com/office/powerpoint/2010/main" val="102289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2741-C318-48DE-8628-27E426DF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Nomogram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541C1-687A-4814-9D42-D4F0A6861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2209"/>
            <a:ext cx="10515600" cy="4904754"/>
          </a:xfrm>
        </p:spPr>
        <p:txBody>
          <a:bodyPr/>
          <a:lstStyle/>
          <a:p>
            <a:pPr algn="just"/>
            <a:r>
              <a:rPr lang="en-US" dirty="0"/>
              <a:t>Most BSA calculations use a standard nomogram, which includes both weight and height. monograms for children and adults are shown in Figures 8.1 and 8.2. </a:t>
            </a:r>
          </a:p>
          <a:p>
            <a:pPr algn="just"/>
            <a:r>
              <a:rPr lang="en-US" dirty="0"/>
              <a:t>The BSA of an individual is determined by drawing a straight line connecting the person’s height and weight. The point at which the line intersects the center column indicates the person’s BSA in square meters.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F2748-CE12-4FB9-AE01-B92CCAFA8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349" y="3886201"/>
            <a:ext cx="4694327" cy="25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5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84137-B9F9-4229-A75B-B3BA54E36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3A0AF0-4E31-41C2-941B-406DBA5E8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668" y="231689"/>
            <a:ext cx="5273497" cy="319731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5233A8-AD38-49A0-A1B0-C73D7CDB013C}"/>
              </a:ext>
            </a:extLst>
          </p:cNvPr>
          <p:cNvSpPr txBox="1"/>
          <p:nvPr/>
        </p:nvSpPr>
        <p:spPr>
          <a:xfrm>
            <a:off x="951671" y="3648944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Example shown in Figure 8.1,a child weighing 15 kg and measuring 100 cm in height has a BSA of 0.64 m2. If the adult dose of a drug is 75 mg, what would the dose be for a child weighing 40 lb. and measuring 32 in. In height using the BSA nomogram? From the nomogram, the BSA 0.60m2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FC832A-7999-441F-8141-F8564BC4D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71" y="4572273"/>
            <a:ext cx="9929620" cy="17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89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0F3144-7C7D-40C1-A9A4-249D58FBB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852" y="367748"/>
            <a:ext cx="5864087" cy="5809215"/>
          </a:xfrm>
        </p:spPr>
      </p:pic>
    </p:spTree>
    <p:extLst>
      <p:ext uri="{BB962C8B-B14F-4D97-AF65-F5344CB8AC3E}">
        <p14:creationId xmlns:p14="http://schemas.microsoft.com/office/powerpoint/2010/main" val="1810457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07C11-8B28-42F2-94D7-C7E08F58A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AD605C6-499A-430F-8740-A54550129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13" y="668510"/>
            <a:ext cx="5960995" cy="5520980"/>
          </a:xfrm>
        </p:spPr>
      </p:pic>
    </p:spTree>
    <p:extLst>
      <p:ext uri="{BB962C8B-B14F-4D97-AF65-F5344CB8AC3E}">
        <p14:creationId xmlns:p14="http://schemas.microsoft.com/office/powerpoint/2010/main" val="651600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ED33D-9863-40FA-A276-03B855012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615F-4CE6-41E5-BD2A-5C0E3E633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adult dose is then calculated as follows: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A67459-3A00-43B8-8AE8-89060ECDF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477" y="2491658"/>
            <a:ext cx="7762461" cy="334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3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FE990-1D1E-4770-9736-59D833DF4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578350-A82D-4E49-8861-AE3661254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774" y="1808923"/>
            <a:ext cx="8110329" cy="3030644"/>
          </a:xfrm>
        </p:spPr>
      </p:pic>
    </p:spTree>
    <p:extLst>
      <p:ext uri="{BB962C8B-B14F-4D97-AF65-F5344CB8AC3E}">
        <p14:creationId xmlns:p14="http://schemas.microsoft.com/office/powerpoint/2010/main" val="353742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856C4-651B-4656-ABDA-6888269B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BSA Equation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FDAD99-18C2-4E81-92C7-65A3395D7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26" y="1272209"/>
            <a:ext cx="9823174" cy="4253948"/>
          </a:xfrm>
        </p:spPr>
      </p:pic>
    </p:spTree>
    <p:extLst>
      <p:ext uri="{BB962C8B-B14F-4D97-AF65-F5344CB8AC3E}">
        <p14:creationId xmlns:p14="http://schemas.microsoft.com/office/powerpoint/2010/main" val="2298556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EF0F-9138-433C-BE2A-149E56A1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Dosage based on the medical condition to be treated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9F804-0371-4CD8-84BB-8F73F6EA4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medical condition to be treated and the severity of that condition must also be</a:t>
            </a:r>
            <a:r>
              <a:rPr lang="ar-IQ" dirty="0"/>
              <a:t> </a:t>
            </a:r>
            <a:r>
              <a:rPr lang="en-US" dirty="0"/>
              <a:t>considered.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Calculate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IV drug dose for a 3-pound 3-ounce neonate. </a:t>
            </a:r>
          </a:p>
          <a:p>
            <a:r>
              <a:rPr lang="en-US" dirty="0"/>
              <a:t>3 pounds =3 X454g =1362g </a:t>
            </a:r>
          </a:p>
          <a:p>
            <a:r>
              <a:rPr lang="en-US" dirty="0"/>
              <a:t>3 ounces= 3X 28.35g =85g </a:t>
            </a:r>
          </a:p>
          <a:p>
            <a:r>
              <a:rPr lang="en-US" dirty="0"/>
              <a:t>Weight of neonate 1362g+ 85g= 1447g </a:t>
            </a:r>
          </a:p>
          <a:p>
            <a:r>
              <a:rPr lang="en-US" dirty="0"/>
              <a:t>1447g/1000 =1.447kg </a:t>
            </a:r>
          </a:p>
          <a:p>
            <a:r>
              <a:rPr lang="en-US" dirty="0"/>
              <a:t>30mg/kg x1.447kg =43.4mg every 12hours, answer.</a:t>
            </a:r>
          </a:p>
        </p:txBody>
      </p:sp>
    </p:spTree>
    <p:extLst>
      <p:ext uri="{BB962C8B-B14F-4D97-AF65-F5344CB8AC3E}">
        <p14:creationId xmlns:p14="http://schemas.microsoft.com/office/powerpoint/2010/main" val="3697857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5B6B2-11FB-4FBA-A221-59EF7127B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EE52F-A60A-4B9F-9225-3B20B9D31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Q:8 Cyclosporine is an immunosuppressive agent administered before and after organ transplantation at a single daily dose of 15 mg/kg. How many milliliters of a 50 mL bottle containing 100 mg of cyclosporine per milliliter would be administered to a 140-lb. kidney transplant patient?</a:t>
            </a:r>
          </a:p>
        </p:txBody>
      </p:sp>
    </p:spTree>
    <p:extLst>
      <p:ext uri="{BB962C8B-B14F-4D97-AF65-F5344CB8AC3E}">
        <p14:creationId xmlns:p14="http://schemas.microsoft.com/office/powerpoint/2010/main" val="82924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0B819-6144-47A3-A105-D74C922C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E6E06-73C4-42BE-8E92-8826FFA12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Q:43 Calculate the dose for a child 4 years of age, 39 in. in height, and weighing 32 lb. for a drug with an adult dose of 100 mg, using the following: (a) Young’s rule, (b) Cowling’s rule, (c) Clark’s rule, and (d) BSA (use the BSA equation).</a:t>
            </a:r>
          </a:p>
          <a:p>
            <a:r>
              <a:rPr lang="en-US" dirty="0"/>
              <a:t>Q: 36 If the dose of TAXOL (paclitaxel) in the treatment of metastatic ovarian cancer is 135 mg/m2, what would be the dose for a patient 155 cm tall and weighing 53 kg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26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391</Words>
  <Application>Microsoft Office PowerPoint</Application>
  <PresentationFormat>Widescreen</PresentationFormat>
  <Paragraphs>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Lect. 2  CHAPTER 8</vt:lpstr>
      <vt:lpstr>Nomogram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BSA Equation</vt:lpstr>
      <vt:lpstr>Dosage based on the medical condition to be treated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Lect. 2 </dc:title>
  <dc:creator>hp</dc:creator>
  <cp:lastModifiedBy>hp</cp:lastModifiedBy>
  <cp:revision>16</cp:revision>
  <dcterms:created xsi:type="dcterms:W3CDTF">2025-03-09T19:02:45Z</dcterms:created>
  <dcterms:modified xsi:type="dcterms:W3CDTF">2026-05-09T16:29:19Z</dcterms:modified>
</cp:coreProperties>
</file>