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27"/>
  </p:notes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guide id="3" orient="horz" pos="576">
          <p15:clr>
            <a:srgbClr val="747775"/>
          </p15:clr>
        </p15:guide>
        <p15:guide id="4" orient="horz" pos="54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9u9yfuGLMoCAMr+mkRGC9sEEk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600" y="120"/>
      </p:cViewPr>
      <p:guideLst>
        <p:guide orient="horz" pos="2160"/>
        <p:guide orient="horz" pos="576"/>
        <p:guide orient="horz" pos="54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extLst>
      <p:ext uri="{BB962C8B-B14F-4D97-AF65-F5344CB8AC3E}">
        <p14:creationId xmlns:p14="http://schemas.microsoft.com/office/powerpoint/2010/main" val="10614550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accent1"/>
              </a:buClr>
              <a:buSzPts val="5400"/>
              <a:buFont typeface="Trebuchet MS"/>
              <a:buNone/>
              <a:defRPr sz="5400">
                <a:solidFill>
                  <a:schemeClr val="accent1"/>
                </a:solidFill>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24" name="Google Shape;24;p2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rtl="1">
              <a:spcBef>
                <a:spcPts val="1000"/>
              </a:spcBef>
              <a:spcAft>
                <a:spcPts val="0"/>
              </a:spcAft>
              <a:buSzPts val="1440"/>
              <a:buNone/>
              <a:defRPr>
                <a:solidFill>
                  <a:srgbClr val="7F7F7F"/>
                </a:solidFill>
              </a:defRPr>
            </a:lvl1pPr>
            <a:lvl2pPr lvl="1" algn="ctr" rtl="1">
              <a:spcBef>
                <a:spcPts val="1000"/>
              </a:spcBef>
              <a:spcAft>
                <a:spcPts val="0"/>
              </a:spcAft>
              <a:buSzPts val="1280"/>
              <a:buNone/>
              <a:defRPr>
                <a:solidFill>
                  <a:srgbClr val="888888"/>
                </a:solidFill>
              </a:defRPr>
            </a:lvl2pPr>
            <a:lvl3pPr lvl="2" algn="ctr" rtl="1">
              <a:spcBef>
                <a:spcPts val="1000"/>
              </a:spcBef>
              <a:spcAft>
                <a:spcPts val="0"/>
              </a:spcAft>
              <a:buSzPts val="1120"/>
              <a:buNone/>
              <a:defRPr>
                <a:solidFill>
                  <a:srgbClr val="888888"/>
                </a:solidFill>
              </a:defRPr>
            </a:lvl3pPr>
            <a:lvl4pPr lvl="3" algn="ctr" rtl="1">
              <a:spcBef>
                <a:spcPts val="1000"/>
              </a:spcBef>
              <a:spcAft>
                <a:spcPts val="0"/>
              </a:spcAft>
              <a:buSzPts val="960"/>
              <a:buNone/>
              <a:defRPr>
                <a:solidFill>
                  <a:srgbClr val="888888"/>
                </a:solidFill>
              </a:defRPr>
            </a:lvl4pPr>
            <a:lvl5pPr lvl="4" algn="ctr" rtl="1">
              <a:spcBef>
                <a:spcPts val="1000"/>
              </a:spcBef>
              <a:spcAft>
                <a:spcPts val="0"/>
              </a:spcAft>
              <a:buSzPts val="960"/>
              <a:buNone/>
              <a:defRPr>
                <a:solidFill>
                  <a:srgbClr val="888888"/>
                </a:solidFill>
              </a:defRPr>
            </a:lvl5pPr>
            <a:lvl6pPr lvl="5" algn="ctr" rtl="1">
              <a:lnSpc>
                <a:spcPct val="100000"/>
              </a:lnSpc>
              <a:spcBef>
                <a:spcPts val="1000"/>
              </a:spcBef>
              <a:spcAft>
                <a:spcPts val="0"/>
              </a:spcAft>
              <a:buSzPts val="960"/>
              <a:buNone/>
              <a:defRPr>
                <a:solidFill>
                  <a:srgbClr val="888888"/>
                </a:solidFill>
              </a:defRPr>
            </a:lvl6pPr>
            <a:lvl7pPr lvl="6" algn="ctr" rtl="1">
              <a:lnSpc>
                <a:spcPct val="100000"/>
              </a:lnSpc>
              <a:spcBef>
                <a:spcPts val="1000"/>
              </a:spcBef>
              <a:spcAft>
                <a:spcPts val="0"/>
              </a:spcAft>
              <a:buSzPts val="960"/>
              <a:buNone/>
              <a:defRPr>
                <a:solidFill>
                  <a:srgbClr val="888888"/>
                </a:solidFill>
              </a:defRPr>
            </a:lvl7pPr>
            <a:lvl8pPr lvl="7" algn="ctr" rtl="1">
              <a:lnSpc>
                <a:spcPct val="100000"/>
              </a:lnSpc>
              <a:spcBef>
                <a:spcPts val="1000"/>
              </a:spcBef>
              <a:spcAft>
                <a:spcPts val="0"/>
              </a:spcAft>
              <a:buSzPts val="960"/>
              <a:buNone/>
              <a:defRPr>
                <a:solidFill>
                  <a:srgbClr val="888888"/>
                </a:solidFill>
              </a:defRPr>
            </a:lvl8pPr>
            <a:lvl9pPr lvl="8" algn="ctr" rtl="1">
              <a:lnSpc>
                <a:spcPct val="100000"/>
              </a:lnSpc>
              <a:spcBef>
                <a:spcPts val="1000"/>
              </a:spcBef>
              <a:spcAft>
                <a:spcPts val="0"/>
              </a:spcAft>
              <a:buSzPts val="960"/>
              <a:buNone/>
              <a:defRPr>
                <a:solidFill>
                  <a:srgbClr val="888888"/>
                </a:solidFill>
              </a:defRPr>
            </a:lvl9pPr>
          </a:lstStyle>
          <a:p>
            <a:endParaRPr/>
          </a:p>
        </p:txBody>
      </p:sp>
      <p:sp>
        <p:nvSpPr>
          <p:cNvPr id="25" name="Google Shape;25;p29"/>
          <p:cNvSpPr txBox="1">
            <a:spLocks noGrp="1"/>
          </p:cNvSpPr>
          <p:nvPr>
            <p:ph type="dt" idx="10"/>
          </p:nvPr>
        </p:nvSpPr>
        <p:spPr>
          <a:xfrm>
            <a:off x="7205662" y="6042025"/>
            <a:ext cx="911225"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6" name="Google Shape;26;p29"/>
          <p:cNvSpPr txBox="1">
            <a:spLocks noGrp="1"/>
          </p:cNvSpPr>
          <p:nvPr>
            <p:ph type="ftr" idx="11"/>
          </p:nvPr>
        </p:nvSpPr>
        <p:spPr>
          <a:xfrm>
            <a:off x="677862" y="6042025"/>
            <a:ext cx="629761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7" name="Google Shape;27;p29"/>
          <p:cNvSpPr txBox="1">
            <a:spLocks noGrp="1"/>
          </p:cNvSpPr>
          <p:nvPr>
            <p:ph type="sldNum" idx="12"/>
          </p:nvPr>
        </p:nvSpPr>
        <p:spPr>
          <a:xfrm>
            <a:off x="8589962" y="6042025"/>
            <a:ext cx="6842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39"/>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62" name="Google Shape;62;p39"/>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40"/>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65" name="Google Shape;65;p40"/>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66" name="Google Shape;66;p40"/>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3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p3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35" name="Google Shape;35;p31"/>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32"/>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endParaRPr/>
          </a:p>
        </p:txBody>
      </p:sp>
      <p:sp>
        <p:nvSpPr>
          <p:cNvPr id="40" name="Google Shape;40;p3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41" name="Google Shape;41;p33"/>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34"/>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7" name="Google Shape;47;p35"/>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50" name="Google Shape;50;p36"/>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51" name="Google Shape;51;p36"/>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4" name="Google Shape;54;p37"/>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7" name="Google Shape;57;p38"/>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58" name="Google Shape;58;p38"/>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59" name="Google Shape;59;p38"/>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28"/>
          <p:cNvGrpSpPr/>
          <p:nvPr/>
        </p:nvGrpSpPr>
        <p:grpSpPr>
          <a:xfrm>
            <a:off x="0" y="-7937"/>
            <a:ext cx="12192000" cy="6865937"/>
            <a:chOff x="0" y="-8467"/>
            <a:chExt cx="12192000" cy="6866467"/>
          </a:xfrm>
        </p:grpSpPr>
        <p:cxnSp>
          <p:nvCxnSpPr>
            <p:cNvPr id="7" name="Google Shape;7;p28"/>
            <p:cNvCxnSpPr/>
            <p:nvPr/>
          </p:nvCxnSpPr>
          <p:spPr>
            <a:xfrm>
              <a:off x="9371012" y="0"/>
              <a:ext cx="1219200" cy="6858000"/>
            </a:xfrm>
            <a:prstGeom prst="straightConnector1">
              <a:avLst/>
            </a:prstGeom>
            <a:noFill/>
            <a:ln w="9525" cap="flat" cmpd="sng">
              <a:solidFill>
                <a:srgbClr val="BFBFBF"/>
              </a:solidFill>
              <a:prstDash val="solid"/>
              <a:miter lim="800000"/>
              <a:headEnd type="none" w="med" len="med"/>
              <a:tailEnd type="none" w="med" len="med"/>
            </a:ln>
          </p:spPr>
        </p:cxnSp>
        <p:cxnSp>
          <p:nvCxnSpPr>
            <p:cNvPr id="8" name="Google Shape;8;p28"/>
            <p:cNvCxnSpPr/>
            <p:nvPr/>
          </p:nvCxnSpPr>
          <p:spPr>
            <a:xfrm flipH="1">
              <a:off x="7425267" y="3681413"/>
              <a:ext cx="4763558" cy="3176587"/>
            </a:xfrm>
            <a:prstGeom prst="straightConnector1">
              <a:avLst/>
            </a:prstGeom>
            <a:noFill/>
            <a:ln w="9525" cap="flat" cmpd="sng">
              <a:solidFill>
                <a:srgbClr val="D8D8D8"/>
              </a:solidFill>
              <a:prstDash val="solid"/>
              <a:miter lim="800000"/>
              <a:headEnd type="none" w="med" len="med"/>
              <a:tailEnd type="none" w="med" len="med"/>
            </a:ln>
          </p:spPr>
        </p:cxnSp>
        <p:sp>
          <p:nvSpPr>
            <p:cNvPr id="9" name="Google Shape;9;p2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0" name="Google Shape;10;p2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1" name="Google Shape;11;p28"/>
            <p:cNvSpPr/>
            <p:nvPr/>
          </p:nvSpPr>
          <p:spPr>
            <a:xfrm>
              <a:off x="8932333" y="3048000"/>
              <a:ext cx="3259667" cy="3810000"/>
            </a:xfrm>
            <a:prstGeom prst="triangle">
              <a:avLst>
                <a:gd name="adj" fmla="val 216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2" name="Google Shape;12;p2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B96B0C">
                <a:alpha val="69411"/>
              </a:srgbClr>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3" name="Google Shape;13;p2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C8D2BC">
                <a:alpha val="69411"/>
              </a:srgbClr>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4" name="Google Shape;14;p2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 name="Google Shape;15;p28"/>
            <p:cNvSpPr/>
            <p:nvPr/>
          </p:nvSpPr>
          <p:spPr>
            <a:xfrm>
              <a:off x="10371666" y="3589867"/>
              <a:ext cx="1817159" cy="3268133"/>
            </a:xfrm>
            <a:prstGeom prst="triangle">
              <a:avLst>
                <a:gd name="adj" fmla="val 21600"/>
              </a:avLst>
            </a:prstGeom>
            <a:solidFill>
              <a:schemeClr val="accent1">
                <a:alpha val="79607"/>
              </a:schemeClr>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 name="Google Shape;16;p28"/>
            <p:cNvSpPr/>
            <p:nvPr/>
          </p:nvSpPr>
          <p:spPr>
            <a:xfrm rot="10800000">
              <a:off x="0" y="0"/>
              <a:ext cx="842596" cy="5666154"/>
            </a:xfrm>
            <a:prstGeom prst="triangle">
              <a:avLst>
                <a:gd name="adj" fmla="val 216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17" name="Google Shape;17;p28"/>
          <p:cNvSpPr txBox="1">
            <a:spLocks noGrp="1"/>
          </p:cNvSpPr>
          <p:nvPr>
            <p:ph type="title"/>
          </p:nvPr>
        </p:nvSpPr>
        <p:spPr>
          <a:xfrm>
            <a:off x="677862" y="609600"/>
            <a:ext cx="85963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 name="Google Shape;18;p28"/>
          <p:cNvSpPr txBox="1">
            <a:spLocks noGrp="1"/>
          </p:cNvSpPr>
          <p:nvPr>
            <p:ph type="body" idx="1"/>
          </p:nvPr>
        </p:nvSpPr>
        <p:spPr>
          <a:xfrm>
            <a:off x="677862" y="2160587"/>
            <a:ext cx="8596312" cy="38814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 name="Google Shape;19;p28"/>
          <p:cNvSpPr txBox="1">
            <a:spLocks noGrp="1"/>
          </p:cNvSpPr>
          <p:nvPr>
            <p:ph type="dt" idx="10"/>
          </p:nvPr>
        </p:nvSpPr>
        <p:spPr>
          <a:xfrm>
            <a:off x="7205662" y="6042025"/>
            <a:ext cx="911225"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 name="Google Shape;20;p28"/>
          <p:cNvSpPr txBox="1">
            <a:spLocks noGrp="1"/>
          </p:cNvSpPr>
          <p:nvPr>
            <p:ph type="ftr" idx="11"/>
          </p:nvPr>
        </p:nvSpPr>
        <p:spPr>
          <a:xfrm>
            <a:off x="677862" y="6042025"/>
            <a:ext cx="6297612"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Google Shape;21;p28"/>
          <p:cNvSpPr txBox="1">
            <a:spLocks noGrp="1"/>
          </p:cNvSpPr>
          <p:nvPr>
            <p:ph type="sldNum" idx="12"/>
          </p:nvPr>
        </p:nvSpPr>
        <p:spPr>
          <a:xfrm>
            <a:off x="8589962" y="6042025"/>
            <a:ext cx="6842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415925" y="593725"/>
            <a:ext cx="11360150" cy="763587"/>
          </a:xfrm>
          <a:prstGeom prst="rect">
            <a:avLst/>
          </a:prstGeom>
          <a:noFill/>
          <a:ln>
            <a:noFill/>
          </a:ln>
        </p:spPr>
        <p:txBody>
          <a:bodyPr spcFirstLastPara="1" wrap="square" lIns="121900" tIns="121900" rIns="121900" bIns="12190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Google Shape;30;p30"/>
          <p:cNvSpPr txBox="1">
            <a:spLocks noGrp="1"/>
          </p:cNvSpPr>
          <p:nvPr>
            <p:ph type="body" idx="1"/>
          </p:nvPr>
        </p:nvSpPr>
        <p:spPr>
          <a:xfrm>
            <a:off x="415925" y="1536700"/>
            <a:ext cx="11360150" cy="4554537"/>
          </a:xfrm>
          <a:prstGeom prst="rect">
            <a:avLst/>
          </a:prstGeom>
          <a:noFill/>
          <a:ln>
            <a:noFill/>
          </a:ln>
        </p:spPr>
        <p:txBody>
          <a:bodyPr spcFirstLastPara="1" wrap="square" lIns="121900" tIns="121900" rIns="121900" bIns="1219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0"/>
          <p:cNvSpPr txBox="1">
            <a:spLocks noGrp="1"/>
          </p:cNvSpPr>
          <p:nvPr>
            <p:ph type="sldNum" idx="12"/>
          </p:nvPr>
        </p:nvSpPr>
        <p:spPr>
          <a:xfrm>
            <a:off x="11296650" y="6218237"/>
            <a:ext cx="731837" cy="523875"/>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00"/>
              <a:buFont typeface="Arial"/>
              <a:buNone/>
              <a:defRPr sz="1300" b="0" i="0" u="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sOqKB1BRJ4?si=iWUv_Lyr4b-spUz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xlist.com/radiation_therapy/definition.htm" TargetMode="External"/><Relationship Id="rId7" Type="http://schemas.openxmlformats.org/officeDocument/2006/relationships/hyperlink" Target="https://youtu.be/cEoQTBemyDY?si=BYad59zQf6N0DrKJ"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jSgnWfbEx1A" TargetMode="External"/><Relationship Id="rId5" Type="http://schemas.openxmlformats.org/officeDocument/2006/relationships/hyperlink" Target="https://www.rxlist.com/cancer/article.htm" TargetMode="External"/><Relationship Id="rId4" Type="http://schemas.openxmlformats.org/officeDocument/2006/relationships/hyperlink" Target="https://www.rxlist.com/radiotherapy/definition.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1WtDiFj_E4M?si=gs5Qla4UNHOazVI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1506537" y="2405062"/>
            <a:ext cx="7767637" cy="1646237"/>
          </a:xfrm>
          <a:prstGeom prst="rect">
            <a:avLst/>
          </a:prstGeom>
          <a:noFill/>
          <a:ln>
            <a:noFill/>
          </a:ln>
        </p:spPr>
        <p:txBody>
          <a:bodyPr spcFirstLastPara="1" wrap="square" lIns="91425" tIns="45700" rIns="91425" bIns="45700" anchor="b" anchorCtr="0">
            <a:normAutofit fontScale="90000"/>
          </a:bodyPr>
          <a:lstStyle/>
          <a:p>
            <a:pPr marL="0" lvl="0" indent="0" algn="ctr" rtl="1">
              <a:lnSpc>
                <a:spcPct val="107000"/>
              </a:lnSpc>
              <a:spcBef>
                <a:spcPts val="0"/>
              </a:spcBef>
              <a:spcAft>
                <a:spcPts val="0"/>
              </a:spcAft>
              <a:buSzPts val="5400"/>
              <a:buNone/>
            </a:pPr>
            <a:r>
              <a:rPr lang="en-US" sz="3200" b="1" i="0" u="none">
                <a:solidFill>
                  <a:srgbClr val="000000"/>
                </a:solidFill>
                <a:latin typeface="Times New Roman"/>
                <a:ea typeface="Times New Roman"/>
                <a:cs typeface="Times New Roman"/>
                <a:sym typeface="Times New Roman"/>
              </a:rPr>
              <a:t>University of Baghdad</a:t>
            </a:r>
            <a:br>
              <a:rPr lang="en-US" sz="3200" b="1" i="0" u="none">
                <a:solidFill>
                  <a:srgbClr val="000000"/>
                </a:solidFill>
                <a:latin typeface="Times New Roman"/>
                <a:ea typeface="Times New Roman"/>
                <a:cs typeface="Times New Roman"/>
                <a:sym typeface="Times New Roman"/>
              </a:rPr>
            </a:br>
            <a:r>
              <a:rPr lang="en-US" sz="3200" b="1" i="0" u="none">
                <a:solidFill>
                  <a:srgbClr val="000000"/>
                </a:solidFill>
                <a:latin typeface="Times New Roman"/>
                <a:ea typeface="Times New Roman"/>
                <a:cs typeface="Times New Roman"/>
                <a:sym typeface="Times New Roman"/>
              </a:rPr>
              <a:t>College of Medicine</a:t>
            </a:r>
            <a:br>
              <a:rPr lang="en-US" sz="3200" b="1" i="0" u="none">
                <a:solidFill>
                  <a:srgbClr val="000000"/>
                </a:solidFill>
                <a:latin typeface="Times New Roman"/>
                <a:ea typeface="Times New Roman"/>
                <a:cs typeface="Times New Roman"/>
                <a:sym typeface="Times New Roman"/>
              </a:rPr>
            </a:br>
            <a:r>
              <a:rPr lang="en-US" sz="3200" b="1" i="0" u="none">
                <a:solidFill>
                  <a:srgbClr val="000000"/>
                </a:solidFill>
                <a:latin typeface="Times New Roman"/>
                <a:ea typeface="Times New Roman"/>
                <a:cs typeface="Times New Roman"/>
                <a:sym typeface="Times New Roman"/>
              </a:rPr>
              <a:t>2022-2023</a:t>
            </a:r>
            <a:endParaRPr/>
          </a:p>
        </p:txBody>
      </p:sp>
      <p:pic>
        <p:nvPicPr>
          <p:cNvPr id="72" name="Google Shape;72;p1" descr="Logo&#10;&#10;Description automatically generated"/>
          <p:cNvPicPr preferRelativeResize="0"/>
          <p:nvPr/>
        </p:nvPicPr>
        <p:blipFill rotWithShape="1">
          <a:blip r:embed="rId3">
            <a:alphaModFix/>
          </a:blip>
          <a:srcRect/>
          <a:stretch/>
        </p:blipFill>
        <p:spPr>
          <a:xfrm>
            <a:off x="835025" y="552450"/>
            <a:ext cx="1820862" cy="1862137"/>
          </a:xfrm>
          <a:prstGeom prst="rect">
            <a:avLst/>
          </a:prstGeom>
          <a:noFill/>
          <a:ln>
            <a:noFill/>
          </a:ln>
        </p:spPr>
      </p:pic>
      <p:pic>
        <p:nvPicPr>
          <p:cNvPr id="73" name="Google Shape;73;p1" descr="A picture containing text, underpants&#10;&#10;Description automatically generated"/>
          <p:cNvPicPr preferRelativeResize="0"/>
          <p:nvPr/>
        </p:nvPicPr>
        <p:blipFill rotWithShape="1">
          <a:blip r:embed="rId4">
            <a:alphaModFix/>
          </a:blip>
          <a:srcRect/>
          <a:stretch/>
        </p:blipFill>
        <p:spPr>
          <a:xfrm>
            <a:off x="8280400" y="577850"/>
            <a:ext cx="1535112" cy="1836737"/>
          </a:xfrm>
          <a:prstGeom prst="rect">
            <a:avLst/>
          </a:prstGeom>
          <a:noFill/>
          <a:ln>
            <a:noFill/>
          </a:ln>
        </p:spPr>
      </p:pic>
      <p:sp>
        <p:nvSpPr>
          <p:cNvPr id="74" name="Google Shape;74;p1"/>
          <p:cNvSpPr txBox="1"/>
          <p:nvPr/>
        </p:nvSpPr>
        <p:spPr>
          <a:xfrm>
            <a:off x="1104900" y="3773487"/>
            <a:ext cx="9580500" cy="25353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3000"/>
              <a:buFont typeface="Arial"/>
              <a:buNone/>
            </a:pPr>
            <a:endParaRPr sz="3000" b="1" i="0" u="none">
              <a:solidFill>
                <a:srgbClr val="0000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3000"/>
              <a:buFont typeface="Times New Roman"/>
              <a:buNone/>
            </a:pPr>
            <a:r>
              <a:rPr lang="en-US" sz="3000" b="1" i="0" u="none">
                <a:solidFill>
                  <a:srgbClr val="000000"/>
                </a:solidFill>
                <a:latin typeface="Times New Roman"/>
                <a:ea typeface="Times New Roman"/>
                <a:cs typeface="Times New Roman"/>
                <a:sym typeface="Times New Roman"/>
              </a:rPr>
              <a:t>Title:IMAGE-GUIDED RADIATION THERAPY (IGRT)</a:t>
            </a:r>
            <a:endParaRPr sz="2100" b="0" i="0" u="none">
              <a:solidFill>
                <a:srgbClr val="000000"/>
              </a:solidFill>
              <a:latin typeface="Arial"/>
              <a:ea typeface="Arial"/>
              <a:cs typeface="Arial"/>
              <a:sym typeface="Arial"/>
            </a:endParaRPr>
          </a:p>
          <a:p>
            <a:pPr marL="0" marR="0" lvl="0" indent="0" algn="l" rtl="0">
              <a:lnSpc>
                <a:spcPct val="150000"/>
              </a:lnSpc>
              <a:spcBef>
                <a:spcPts val="800"/>
              </a:spcBef>
              <a:spcAft>
                <a:spcPts val="0"/>
              </a:spcAft>
              <a:buClr>
                <a:srgbClr val="000000"/>
              </a:buClr>
              <a:buSzPts val="2300"/>
              <a:buFont typeface="Times New Roman"/>
              <a:buNone/>
            </a:pPr>
            <a:r>
              <a:rPr lang="en-US" sz="2300" b="1" i="0" u="none">
                <a:solidFill>
                  <a:srgbClr val="000000"/>
                </a:solidFill>
                <a:latin typeface="Times New Roman"/>
                <a:ea typeface="Times New Roman"/>
                <a:cs typeface="Times New Roman"/>
                <a:sym typeface="Times New Roman"/>
              </a:rPr>
              <a:t>Grade:1</a:t>
            </a:r>
            <a:endParaRPr sz="1400" b="0" i="0" u="none">
              <a:solidFill>
                <a:srgbClr val="000000"/>
              </a:solidFill>
              <a:latin typeface="Arial"/>
              <a:ea typeface="Arial"/>
              <a:cs typeface="Arial"/>
              <a:sym typeface="Arial"/>
            </a:endParaRPr>
          </a:p>
          <a:p>
            <a:pPr marL="0" marR="0" lvl="0" indent="0" algn="l" rtl="0">
              <a:lnSpc>
                <a:spcPct val="150000"/>
              </a:lnSpc>
              <a:spcBef>
                <a:spcPts val="800"/>
              </a:spcBef>
              <a:spcAft>
                <a:spcPts val="0"/>
              </a:spcAft>
              <a:buClr>
                <a:srgbClr val="000000"/>
              </a:buClr>
              <a:buSzPts val="2300"/>
              <a:buFont typeface="Times New Roman"/>
              <a:buNone/>
            </a:pPr>
            <a:r>
              <a:rPr lang="en-US" sz="2300" b="1" i="0" u="none">
                <a:solidFill>
                  <a:srgbClr val="000000"/>
                </a:solidFill>
                <a:latin typeface="Times New Roman"/>
                <a:ea typeface="Times New Roman"/>
                <a:cs typeface="Times New Roman"/>
                <a:sym typeface="Times New Roman"/>
              </a:rPr>
              <a:t>Speaker:</a:t>
            </a:r>
            <a:r>
              <a:rPr lang="en-US" sz="3300" b="1" i="0" u="none">
                <a:solidFill>
                  <a:srgbClr val="000000"/>
                </a:solidFill>
                <a:latin typeface="Times New Roman"/>
                <a:ea typeface="Times New Roman"/>
                <a:cs typeface="Times New Roman"/>
                <a:sym typeface="Times New Roman"/>
              </a:rPr>
              <a:t>Dr. Taghreed Al-sudani</a:t>
            </a:r>
            <a:endParaRPr/>
          </a:p>
          <a:p>
            <a:pPr marL="0" marR="0" lvl="0" indent="0" algn="l" rtl="0">
              <a:lnSpc>
                <a:spcPct val="100000"/>
              </a:lnSpc>
              <a:spcBef>
                <a:spcPts val="80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a:p>
            <a:pPr marL="0" marR="0" lvl="0" indent="0" algn="l" rtl="0">
              <a:lnSpc>
                <a:spcPct val="80000"/>
              </a:lnSpc>
              <a:spcBef>
                <a:spcPts val="800"/>
              </a:spcBef>
              <a:spcAft>
                <a:spcPts val="0"/>
              </a:spcAft>
              <a:buClr>
                <a:srgbClr val="000000"/>
              </a:buClr>
              <a:buSzPts val="1100"/>
              <a:buFont typeface="Arial"/>
              <a:buNone/>
            </a:pPr>
            <a:endParaRPr sz="1100" b="0" i="0" u="none">
              <a:solidFill>
                <a:srgbClr val="000000"/>
              </a:solidFill>
              <a:latin typeface="Calibri"/>
              <a:ea typeface="Calibri"/>
              <a:cs typeface="Calibri"/>
              <a:sym typeface="Calibri"/>
            </a:endParaRPr>
          </a:p>
          <a:p>
            <a:pPr marL="0" marR="0" lvl="0" indent="0" algn="l" rtl="0">
              <a:lnSpc>
                <a:spcPct val="80000"/>
              </a:lnSpc>
              <a:spcBef>
                <a:spcPts val="800"/>
              </a:spcBef>
              <a:spcAft>
                <a:spcPts val="0"/>
              </a:spcAft>
              <a:buClr>
                <a:srgbClr val="FFFFFF"/>
              </a:buClr>
              <a:buSzPts val="400"/>
              <a:buFont typeface="Times New Roman"/>
              <a:buNone/>
            </a:pPr>
            <a:r>
              <a:rPr lang="en-US" sz="400" b="0" i="0" u="none">
                <a:solidFill>
                  <a:srgbClr val="FFFFFF"/>
                </a:solidFill>
                <a:latin typeface="Times New Roman"/>
                <a:ea typeface="Times New Roman"/>
                <a:cs typeface="Times New Roman"/>
                <a:sym typeface="Times New Roman"/>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1"/>
          <p:cNvPicPr preferRelativeResize="0"/>
          <p:nvPr/>
        </p:nvPicPr>
        <p:blipFill rotWithShape="1">
          <a:blip r:embed="rId3">
            <a:alphaModFix/>
          </a:blip>
          <a:srcRect/>
          <a:stretch/>
        </p:blipFill>
        <p:spPr>
          <a:xfrm>
            <a:off x="654050" y="434975"/>
            <a:ext cx="11360150" cy="626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2"/>
          <p:cNvSpPr txBox="1">
            <a:spLocks noGrp="1"/>
          </p:cNvSpPr>
          <p:nvPr>
            <p:ph type="title"/>
          </p:nvPr>
        </p:nvSpPr>
        <p:spPr>
          <a:xfrm>
            <a:off x="131762" y="0"/>
            <a:ext cx="11360100" cy="7635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sz="3300" b="0" i="1" u="none">
                <a:solidFill>
                  <a:srgbClr val="000000"/>
                </a:solidFill>
                <a:latin typeface="Arial"/>
                <a:ea typeface="Arial"/>
                <a:cs typeface="Arial"/>
                <a:sym typeface="Arial"/>
              </a:rPr>
              <a:t>IN-ROOM CT SCANNER</a:t>
            </a:r>
            <a:endParaRPr i="1"/>
          </a:p>
        </p:txBody>
      </p:sp>
      <p:sp>
        <p:nvSpPr>
          <p:cNvPr id="143" name="Google Shape;143;p12"/>
          <p:cNvSpPr txBox="1">
            <a:spLocks noGrp="1"/>
          </p:cNvSpPr>
          <p:nvPr>
            <p:ph type="body" idx="1"/>
          </p:nvPr>
        </p:nvSpPr>
        <p:spPr>
          <a:xfrm>
            <a:off x="0" y="595312"/>
            <a:ext cx="12192000" cy="6262687"/>
          </a:xfrm>
          <a:prstGeom prst="rect">
            <a:avLst/>
          </a:prstGeom>
          <a:noFill/>
          <a:ln>
            <a:noFill/>
          </a:ln>
        </p:spPr>
        <p:txBody>
          <a:bodyPr spcFirstLastPara="1" wrap="square" lIns="121900" tIns="121900" rIns="121900" bIns="121900" anchor="t" anchorCtr="0">
            <a:noAutofit/>
          </a:bodyPr>
          <a:lstStyle/>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An in-room CT scanner is a conventional CT scanner on rails that is housed in the treatment room and shares the couch with the accelerator. </a:t>
            </a:r>
            <a:endParaRPr sz="2200" b="0" i="0" u="none">
              <a:solidFill>
                <a:srgbClr val="595959"/>
              </a:solidFill>
              <a:latin typeface="Arial"/>
              <a:ea typeface="Arial"/>
              <a:cs typeface="Arial"/>
              <a:sym typeface="Arial"/>
            </a:endParaRPr>
          </a:p>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To acquire a pretreatment CT, the treatment couch is rotated into alignment with the on-rail CT scanner and the scanner is moved in the axial direction relative to the patient for CT scanning. </a:t>
            </a:r>
            <a:endParaRPr sz="2200" b="0" i="0" u="none">
              <a:solidFill>
                <a:srgbClr val="595959"/>
              </a:solidFill>
              <a:latin typeface="Arial"/>
              <a:ea typeface="Arial"/>
              <a:cs typeface="Arial"/>
              <a:sym typeface="Arial"/>
            </a:endParaRPr>
          </a:p>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After acquiring CT data, the couch is rotated back into alignment with the accelerator gantry for treatment. Thus, neither the couch nor the patient is moved relative to the treatment isocenter in this process.</a:t>
            </a:r>
            <a:endParaRPr sz="1200"/>
          </a:p>
          <a:p>
            <a:pPr marL="0" lvl="0" indent="0" algn="just" rtl="0">
              <a:lnSpc>
                <a:spcPct val="115000"/>
              </a:lnSpc>
              <a:spcBef>
                <a:spcPts val="1600"/>
              </a:spcBef>
              <a:spcAft>
                <a:spcPts val="0"/>
              </a:spcAft>
              <a:buSzPts val="2400"/>
              <a:buNone/>
            </a:pPr>
            <a:r>
              <a:rPr lang="en-US" sz="2200" b="0" i="0" u="none">
                <a:solidFill>
                  <a:srgbClr val="595959"/>
                </a:solidFill>
                <a:latin typeface="Arial"/>
                <a:ea typeface="Arial"/>
                <a:cs typeface="Arial"/>
                <a:sym typeface="Arial"/>
              </a:rPr>
              <a:t> • Advantage of the in-room CT scanner is that it allows acquisition of high-resolution 3D volumetric data of patient anatomy in the treatment coordinates.</a:t>
            </a:r>
            <a:endParaRPr sz="1200"/>
          </a:p>
          <a:p>
            <a:pPr marL="0" lvl="0" indent="0" algn="just" rtl="0">
              <a:lnSpc>
                <a:spcPct val="115000"/>
              </a:lnSpc>
              <a:spcBef>
                <a:spcPts val="1600"/>
              </a:spcBef>
              <a:spcAft>
                <a:spcPts val="0"/>
              </a:spcAft>
              <a:buSzPts val="2400"/>
              <a:buNone/>
            </a:pPr>
            <a:r>
              <a:rPr lang="en-US" sz="2200" b="0" i="0" u="none">
                <a:solidFill>
                  <a:srgbClr val="595959"/>
                </a:solidFill>
                <a:latin typeface="Arial"/>
                <a:ea typeface="Arial"/>
                <a:cs typeface="Arial"/>
                <a:sym typeface="Arial"/>
              </a:rPr>
              <a:t>• Frequent verification of isodose plans enables one to make setup corrections or modify treatment parameters to minimize variation between the planned and the actual treatment. This procedure falls into the category of what is called the </a:t>
            </a:r>
            <a:r>
              <a:rPr lang="en-US" sz="2200" b="1" i="0" u="none">
                <a:solidFill>
                  <a:srgbClr val="980000"/>
                </a:solidFill>
                <a:latin typeface="Arial"/>
                <a:ea typeface="Arial"/>
                <a:cs typeface="Arial"/>
                <a:sym typeface="Arial"/>
              </a:rPr>
              <a:t>image-guided adaptive radiation therapy</a:t>
            </a:r>
            <a:endParaRPr sz="1200">
              <a:solidFill>
                <a:srgbClr val="98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3"/>
          <p:cNvPicPr preferRelativeResize="0"/>
          <p:nvPr/>
        </p:nvPicPr>
        <p:blipFill rotWithShape="1">
          <a:blip r:embed="rId3">
            <a:alphaModFix/>
          </a:blip>
          <a:srcRect/>
          <a:stretch/>
        </p:blipFill>
        <p:spPr>
          <a:xfrm>
            <a:off x="890587" y="341312"/>
            <a:ext cx="10828337" cy="6175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p:cNvSpPr txBox="1">
            <a:spLocks noGrp="1"/>
          </p:cNvSpPr>
          <p:nvPr>
            <p:ph type="title"/>
          </p:nvPr>
        </p:nvSpPr>
        <p:spPr>
          <a:xfrm>
            <a:off x="415925" y="0"/>
            <a:ext cx="11360150" cy="763587"/>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sz="3300" b="0" i="1" u="none">
                <a:solidFill>
                  <a:srgbClr val="000000"/>
                </a:solidFill>
                <a:latin typeface="Arial"/>
                <a:ea typeface="Arial"/>
                <a:cs typeface="Arial"/>
                <a:sym typeface="Arial"/>
              </a:rPr>
              <a:t>KILOVOLTAGE CONE-BEAM CT</a:t>
            </a:r>
            <a:endParaRPr i="1"/>
          </a:p>
        </p:txBody>
      </p:sp>
      <p:sp>
        <p:nvSpPr>
          <p:cNvPr id="154" name="Google Shape;154;p14"/>
          <p:cNvSpPr txBox="1">
            <a:spLocks noGrp="1"/>
          </p:cNvSpPr>
          <p:nvPr>
            <p:ph type="body" idx="1"/>
          </p:nvPr>
        </p:nvSpPr>
        <p:spPr>
          <a:xfrm>
            <a:off x="274320" y="644525"/>
            <a:ext cx="11586754" cy="6213475"/>
          </a:xfrm>
          <a:prstGeom prst="rect">
            <a:avLst/>
          </a:prstGeom>
          <a:noFill/>
          <a:ln>
            <a:noFill/>
          </a:ln>
        </p:spPr>
        <p:txBody>
          <a:bodyPr spcFirstLastPara="1" wrap="square" lIns="121900" tIns="121900" rIns="121900" bIns="121900" anchor="t" anchorCtr="0">
            <a:noAutofit/>
          </a:bodyPr>
          <a:lstStyle/>
          <a:p>
            <a:pPr marL="457200" lvl="0" indent="-368300" algn="just" rtl="0">
              <a:lnSpc>
                <a:spcPct val="105000"/>
              </a:lnSpc>
              <a:spcBef>
                <a:spcPts val="0"/>
              </a:spcBef>
              <a:spcAft>
                <a:spcPts val="0"/>
              </a:spcAft>
              <a:buSzPts val="2200"/>
              <a:buFont typeface="Arial"/>
              <a:buChar char="❏"/>
            </a:pPr>
            <a:r>
              <a:rPr lang="en-US" sz="2200" b="0" i="0" u="none" dirty="0">
                <a:solidFill>
                  <a:srgbClr val="595959"/>
                </a:solidFill>
                <a:latin typeface="Arial"/>
                <a:ea typeface="Arial"/>
                <a:cs typeface="Arial"/>
                <a:sym typeface="Arial"/>
              </a:rPr>
              <a:t>The </a:t>
            </a:r>
            <a:r>
              <a:rPr lang="en-US" sz="2200" b="0" i="0" u="none" dirty="0" err="1">
                <a:solidFill>
                  <a:srgbClr val="595959"/>
                </a:solidFill>
                <a:latin typeface="Arial"/>
                <a:ea typeface="Arial"/>
                <a:cs typeface="Arial"/>
                <a:sym typeface="Arial"/>
              </a:rPr>
              <a:t>kilovoltage</a:t>
            </a:r>
            <a:r>
              <a:rPr lang="en-US" sz="2200" b="0" i="0" u="none" dirty="0">
                <a:solidFill>
                  <a:srgbClr val="595959"/>
                </a:solidFill>
                <a:latin typeface="Arial"/>
                <a:ea typeface="Arial"/>
                <a:cs typeface="Arial"/>
                <a:sym typeface="Arial"/>
              </a:rPr>
              <a:t> cone-beam CT (</a:t>
            </a:r>
            <a:r>
              <a:rPr lang="en-US" sz="2200" b="0" i="0" u="none" dirty="0" err="1">
                <a:solidFill>
                  <a:srgbClr val="595959"/>
                </a:solidFill>
                <a:latin typeface="Arial"/>
                <a:ea typeface="Arial"/>
                <a:cs typeface="Arial"/>
                <a:sym typeface="Arial"/>
              </a:rPr>
              <a:t>kVCBCT</a:t>
            </a:r>
            <a:r>
              <a:rPr lang="en-US" sz="2200" b="0" i="0" u="none" dirty="0">
                <a:solidFill>
                  <a:srgbClr val="595959"/>
                </a:solidFill>
                <a:latin typeface="Arial"/>
                <a:ea typeface="Arial"/>
                <a:cs typeface="Arial"/>
                <a:sym typeface="Arial"/>
              </a:rPr>
              <a:t>) involves acquiring planar projection images from multiple directions as the gantry is rotated through 180° or more. 3D volumetric images are reconstructed from the multiple planar radiographs by using a </a:t>
            </a:r>
            <a:r>
              <a:rPr lang="en-US" sz="2200" b="0" i="0" u="none" dirty="0">
                <a:solidFill>
                  <a:srgbClr val="980000"/>
                </a:solidFill>
                <a:latin typeface="Arial"/>
                <a:ea typeface="Arial"/>
                <a:cs typeface="Arial"/>
                <a:sym typeface="Arial"/>
              </a:rPr>
              <a:t>filtered back-projection algorithm. </a:t>
            </a:r>
            <a:endParaRPr sz="2200" b="0" i="0" u="none" dirty="0">
              <a:solidFill>
                <a:srgbClr val="980000"/>
              </a:solidFill>
              <a:latin typeface="Arial"/>
              <a:ea typeface="Arial"/>
              <a:cs typeface="Arial"/>
              <a:sym typeface="Arial"/>
            </a:endParaRPr>
          </a:p>
          <a:p>
            <a:pPr marL="457200" lvl="0" indent="0" algn="just" rtl="0">
              <a:lnSpc>
                <a:spcPct val="105000"/>
              </a:lnSpc>
              <a:spcBef>
                <a:spcPts val="0"/>
              </a:spcBef>
              <a:spcAft>
                <a:spcPts val="0"/>
              </a:spcAft>
              <a:buNone/>
            </a:pPr>
            <a:endParaRPr sz="2200" dirty="0">
              <a:solidFill>
                <a:srgbClr val="980000"/>
              </a:solidFill>
            </a:endParaRPr>
          </a:p>
          <a:p>
            <a:pPr marL="457200" lvl="0" indent="-368300" algn="just" rtl="0">
              <a:lnSpc>
                <a:spcPct val="105000"/>
              </a:lnSpc>
              <a:spcBef>
                <a:spcPts val="1600"/>
              </a:spcBef>
              <a:spcAft>
                <a:spcPts val="0"/>
              </a:spcAft>
              <a:buSzPts val="2200"/>
              <a:buFont typeface="Arial"/>
              <a:buChar char="❏"/>
            </a:pPr>
            <a:r>
              <a:rPr lang="en-US" sz="2200" b="0" i="0" u="none" dirty="0">
                <a:solidFill>
                  <a:srgbClr val="595959"/>
                </a:solidFill>
                <a:latin typeface="Arial"/>
                <a:ea typeface="Arial"/>
                <a:cs typeface="Arial"/>
                <a:sym typeface="Arial"/>
              </a:rPr>
              <a:t> Advantages of a </a:t>
            </a:r>
            <a:r>
              <a:rPr lang="en-US" sz="2200" b="0" i="0" u="none" dirty="0" err="1">
                <a:solidFill>
                  <a:srgbClr val="980000"/>
                </a:solidFill>
                <a:latin typeface="Arial"/>
                <a:ea typeface="Arial"/>
                <a:cs typeface="Arial"/>
                <a:sym typeface="Arial"/>
              </a:rPr>
              <a:t>kVCBCT</a:t>
            </a:r>
            <a:r>
              <a:rPr lang="en-US" sz="2200" b="0" i="0" u="none" dirty="0">
                <a:solidFill>
                  <a:srgbClr val="595959"/>
                </a:solidFill>
                <a:latin typeface="Arial"/>
                <a:ea typeface="Arial"/>
                <a:cs typeface="Arial"/>
                <a:sym typeface="Arial"/>
              </a:rPr>
              <a:t> system are its ability to:</a:t>
            </a:r>
            <a:endParaRPr sz="1200" dirty="0"/>
          </a:p>
          <a:p>
            <a:pPr marL="0" lvl="0" indent="0" algn="just" rtl="0">
              <a:lnSpc>
                <a:spcPct val="105000"/>
              </a:lnSpc>
              <a:spcBef>
                <a:spcPts val="1600"/>
              </a:spcBef>
              <a:spcAft>
                <a:spcPts val="0"/>
              </a:spcAft>
              <a:buSzPts val="2400"/>
              <a:buNone/>
            </a:pPr>
            <a:r>
              <a:rPr lang="en-US" sz="2200" b="0" i="0" u="none" dirty="0">
                <a:solidFill>
                  <a:srgbClr val="595959"/>
                </a:solidFill>
                <a:latin typeface="Arial"/>
                <a:ea typeface="Arial"/>
                <a:cs typeface="Arial"/>
                <a:sym typeface="Arial"/>
              </a:rPr>
              <a:t> - Acquire images in treatment coordinates;</a:t>
            </a:r>
            <a:endParaRPr sz="1200" dirty="0"/>
          </a:p>
          <a:p>
            <a:pPr marL="0" lvl="0" indent="0" algn="just" rtl="0">
              <a:lnSpc>
                <a:spcPct val="105000"/>
              </a:lnSpc>
              <a:spcBef>
                <a:spcPts val="1600"/>
              </a:spcBef>
              <a:spcAft>
                <a:spcPts val="0"/>
              </a:spcAft>
              <a:buSzPts val="2400"/>
              <a:buNone/>
            </a:pPr>
            <a:r>
              <a:rPr lang="en-US" sz="2200" b="0" i="0" u="none" dirty="0">
                <a:solidFill>
                  <a:srgbClr val="595959"/>
                </a:solidFill>
                <a:latin typeface="Arial"/>
                <a:ea typeface="Arial"/>
                <a:cs typeface="Arial"/>
                <a:sym typeface="Arial"/>
              </a:rPr>
              <a:t> - Produce volumetric CT images with good contrast, </a:t>
            </a:r>
            <a:r>
              <a:rPr lang="en-US" sz="2200" b="0" i="0" u="none" dirty="0" err="1">
                <a:solidFill>
                  <a:srgbClr val="595959"/>
                </a:solidFill>
                <a:latin typeface="Arial"/>
                <a:ea typeface="Arial"/>
                <a:cs typeface="Arial"/>
                <a:sym typeface="Arial"/>
              </a:rPr>
              <a:t>submillimeter</a:t>
            </a:r>
            <a:r>
              <a:rPr lang="en-US" sz="2200" b="0" i="0" u="none" dirty="0">
                <a:solidFill>
                  <a:srgbClr val="595959"/>
                </a:solidFill>
                <a:latin typeface="Arial"/>
                <a:ea typeface="Arial"/>
                <a:cs typeface="Arial"/>
                <a:sym typeface="Arial"/>
              </a:rPr>
              <a:t> spatial resolution, and soft tissue visibility at low imaging doses; </a:t>
            </a:r>
            <a:endParaRPr sz="1200" dirty="0"/>
          </a:p>
          <a:p>
            <a:pPr marL="0" lvl="0" indent="0" algn="just" rtl="0">
              <a:lnSpc>
                <a:spcPct val="105000"/>
              </a:lnSpc>
              <a:spcBef>
                <a:spcPts val="1600"/>
              </a:spcBef>
              <a:spcAft>
                <a:spcPts val="0"/>
              </a:spcAft>
              <a:buSzPts val="2400"/>
              <a:buNone/>
            </a:pPr>
            <a:r>
              <a:rPr lang="en-US" sz="2200" b="0" i="0" u="none" dirty="0">
                <a:solidFill>
                  <a:srgbClr val="595959"/>
                </a:solidFill>
                <a:latin typeface="Arial"/>
                <a:ea typeface="Arial"/>
                <a:cs typeface="Arial"/>
                <a:sym typeface="Arial"/>
              </a:rPr>
              <a:t>- Reconstruct dose distribution compatible with the reference treatment plan; and</a:t>
            </a:r>
            <a:endParaRPr sz="1200" dirty="0"/>
          </a:p>
          <a:p>
            <a:pPr marL="0" lvl="0" indent="0" algn="just" rtl="0">
              <a:lnSpc>
                <a:spcPct val="105000"/>
              </a:lnSpc>
              <a:spcBef>
                <a:spcPts val="1600"/>
              </a:spcBef>
              <a:spcAft>
                <a:spcPts val="1600"/>
              </a:spcAft>
              <a:buSzPts val="2400"/>
              <a:buNone/>
            </a:pPr>
            <a:r>
              <a:rPr lang="en-US" sz="2200" b="0" i="0" u="none" dirty="0">
                <a:solidFill>
                  <a:srgbClr val="595959"/>
                </a:solidFill>
                <a:latin typeface="Arial"/>
                <a:ea typeface="Arial"/>
                <a:cs typeface="Arial"/>
                <a:sym typeface="Arial"/>
              </a:rPr>
              <a:t> - track patient motion online, and allow positional</a:t>
            </a:r>
            <a:r>
              <a:rPr lang="en-US" sz="2200" dirty="0">
                <a:solidFill>
                  <a:srgbClr val="595959"/>
                </a:solidFill>
              </a:rPr>
              <a:t> </a:t>
            </a:r>
            <a:r>
              <a:rPr lang="en-US" sz="2200" b="0" i="0" u="none" dirty="0">
                <a:solidFill>
                  <a:srgbClr val="595959"/>
                </a:solidFill>
                <a:latin typeface="Arial"/>
                <a:ea typeface="Arial"/>
                <a:cs typeface="Arial"/>
                <a:sym typeface="Arial"/>
              </a:rPr>
              <a:t>adjustments before and during treatment.</a:t>
            </a:r>
            <a:endParaRP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5"/>
          <p:cNvPicPr preferRelativeResize="0"/>
          <p:nvPr/>
        </p:nvPicPr>
        <p:blipFill rotWithShape="1">
          <a:blip r:embed="rId3">
            <a:alphaModFix/>
          </a:blip>
          <a:srcRect/>
          <a:stretch/>
        </p:blipFill>
        <p:spPr>
          <a:xfrm>
            <a:off x="203200" y="203200"/>
            <a:ext cx="11530012" cy="6451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7"/>
          <p:cNvPicPr preferRelativeResize="0"/>
          <p:nvPr/>
        </p:nvPicPr>
        <p:blipFill rotWithShape="1">
          <a:blip r:embed="rId3">
            <a:alphaModFix/>
          </a:blip>
          <a:srcRect/>
          <a:stretch/>
        </p:blipFill>
        <p:spPr>
          <a:xfrm>
            <a:off x="203200" y="203200"/>
            <a:ext cx="11447462" cy="62087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8"/>
          <p:cNvPicPr preferRelativeResize="0"/>
          <p:nvPr/>
        </p:nvPicPr>
        <p:blipFill rotWithShape="1">
          <a:blip r:embed="rId3">
            <a:alphaModFix/>
          </a:blip>
          <a:srcRect/>
          <a:stretch/>
        </p:blipFill>
        <p:spPr>
          <a:xfrm>
            <a:off x="203200" y="203200"/>
            <a:ext cx="11785600" cy="64119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415925" y="0"/>
            <a:ext cx="11360150" cy="763587"/>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sz="3300" b="0" i="1" u="none">
                <a:solidFill>
                  <a:srgbClr val="000000"/>
                </a:solidFill>
                <a:latin typeface="Arial"/>
                <a:ea typeface="Arial"/>
                <a:cs typeface="Arial"/>
                <a:sym typeface="Arial"/>
              </a:rPr>
              <a:t>MEGAVOLTAGE CONE-BEAM CT</a:t>
            </a:r>
            <a:endParaRPr i="1"/>
          </a:p>
        </p:txBody>
      </p:sp>
      <p:sp>
        <p:nvSpPr>
          <p:cNvPr id="175" name="Google Shape;175;p20"/>
          <p:cNvSpPr txBox="1">
            <a:spLocks noGrp="1"/>
          </p:cNvSpPr>
          <p:nvPr>
            <p:ph type="body" idx="1"/>
          </p:nvPr>
        </p:nvSpPr>
        <p:spPr>
          <a:xfrm>
            <a:off x="0" y="677862"/>
            <a:ext cx="12192000" cy="6262687"/>
          </a:xfrm>
          <a:prstGeom prst="rect">
            <a:avLst/>
          </a:prstGeom>
          <a:noFill/>
          <a:ln>
            <a:noFill/>
          </a:ln>
        </p:spPr>
        <p:txBody>
          <a:bodyPr spcFirstLastPara="1" wrap="square" lIns="121900" tIns="121900" rIns="121900" bIns="121900" anchor="t" anchorCtr="0">
            <a:noAutofit/>
          </a:bodyPr>
          <a:lstStyle/>
          <a:p>
            <a:pPr marL="457200" lvl="0" indent="-368300" algn="just" rtl="0">
              <a:lnSpc>
                <a:spcPct val="115000"/>
              </a:lnSpc>
              <a:spcBef>
                <a:spcPts val="0"/>
              </a:spcBef>
              <a:spcAft>
                <a:spcPts val="0"/>
              </a:spcAft>
              <a:buClr>
                <a:srgbClr val="595959"/>
              </a:buClr>
              <a:buSzPts val="2200"/>
              <a:buFont typeface="Arial"/>
              <a:buChar char="❏"/>
            </a:pPr>
            <a:r>
              <a:rPr lang="en-US" sz="2200" b="0" i="0" u="none" dirty="0">
                <a:solidFill>
                  <a:srgbClr val="595959"/>
                </a:solidFill>
                <a:latin typeface="Arial"/>
                <a:ea typeface="Arial"/>
                <a:cs typeface="Arial"/>
                <a:sym typeface="Arial"/>
              </a:rPr>
              <a:t>Megavoltage cone-beam CT </a:t>
            </a:r>
            <a:r>
              <a:rPr lang="en-US" sz="2200" b="0" i="0" u="none" dirty="0">
                <a:solidFill>
                  <a:srgbClr val="980000"/>
                </a:solidFill>
                <a:latin typeface="Arial"/>
                <a:ea typeface="Arial"/>
                <a:cs typeface="Arial"/>
                <a:sym typeface="Arial"/>
              </a:rPr>
              <a:t>(MVCBCT)</a:t>
            </a:r>
            <a:r>
              <a:rPr lang="en-US" sz="2200" b="0" i="0" u="none" dirty="0">
                <a:solidFill>
                  <a:srgbClr val="595959"/>
                </a:solidFill>
                <a:latin typeface="Arial"/>
                <a:ea typeface="Arial"/>
                <a:cs typeface="Arial"/>
                <a:sym typeface="Arial"/>
              </a:rPr>
              <a:t> uses the MV x-ray beam of the linear accelerator and its electronic portal imaging device to reconstruct 3D volumetric images from multidirectional planar images. </a:t>
            </a:r>
            <a:endParaRPr sz="2200" b="0" i="0" u="none" dirty="0">
              <a:solidFill>
                <a:srgbClr val="595959"/>
              </a:solidFill>
              <a:latin typeface="Arial"/>
              <a:ea typeface="Arial"/>
              <a:cs typeface="Arial"/>
              <a:sym typeface="Arial"/>
            </a:endParaRPr>
          </a:p>
          <a:p>
            <a:pPr marL="457200" lvl="0" indent="0" algn="just" rtl="0">
              <a:lnSpc>
                <a:spcPct val="115000"/>
              </a:lnSpc>
              <a:spcBef>
                <a:spcPts val="0"/>
              </a:spcBef>
              <a:spcAft>
                <a:spcPts val="0"/>
              </a:spcAft>
              <a:buNone/>
            </a:pPr>
            <a:endParaRPr sz="2200" dirty="0">
              <a:solidFill>
                <a:srgbClr val="595959"/>
              </a:solidFill>
            </a:endParaRPr>
          </a:p>
          <a:p>
            <a:pPr marL="457200" lvl="0" indent="-368300" algn="just" rtl="0">
              <a:lnSpc>
                <a:spcPct val="115000"/>
              </a:lnSpc>
              <a:spcBef>
                <a:spcPts val="1600"/>
              </a:spcBef>
              <a:spcAft>
                <a:spcPts val="0"/>
              </a:spcAft>
              <a:buClr>
                <a:srgbClr val="595959"/>
              </a:buClr>
              <a:buSzPts val="2200"/>
              <a:buFont typeface="Arial"/>
              <a:buChar char="❏"/>
            </a:pPr>
            <a:r>
              <a:rPr lang="en-US" sz="2200" b="0" i="0" u="none" dirty="0">
                <a:solidFill>
                  <a:srgbClr val="595959"/>
                </a:solidFill>
                <a:latin typeface="Arial"/>
                <a:ea typeface="Arial"/>
                <a:cs typeface="Arial"/>
                <a:sym typeface="Arial"/>
              </a:rPr>
              <a:t>MVCBCT is useful for online or pretreatment verification of patient positioning, anatomical matching of planning CT and pretreatment CT, avoidance of critical structures such as spinal cord, and identification of implanted metal markers if used for patient setup.</a:t>
            </a:r>
            <a:endParaRPr sz="1200" dirty="0"/>
          </a:p>
          <a:p>
            <a:pPr marL="0" lvl="0" indent="0" algn="just" rtl="0">
              <a:lnSpc>
                <a:spcPct val="115000"/>
              </a:lnSpc>
              <a:spcBef>
                <a:spcPts val="1600"/>
              </a:spcBef>
              <a:spcAft>
                <a:spcPts val="0"/>
              </a:spcAft>
              <a:buSzPts val="2400"/>
              <a:buNone/>
            </a:pPr>
            <a:r>
              <a:rPr lang="en-US" sz="2400" b="0" i="0" u="none" dirty="0">
                <a:solidFill>
                  <a:srgbClr val="595959"/>
                </a:solidFill>
                <a:latin typeface="Arial"/>
                <a:ea typeface="Arial"/>
                <a:cs typeface="Arial"/>
                <a:sym typeface="Arial"/>
              </a:rPr>
              <a: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1"/>
          <p:cNvPicPr preferRelativeResize="0"/>
          <p:nvPr/>
        </p:nvPicPr>
        <p:blipFill rotWithShape="1">
          <a:blip r:embed="rId3">
            <a:alphaModFix/>
          </a:blip>
          <a:srcRect/>
          <a:stretch/>
        </p:blipFill>
        <p:spPr>
          <a:xfrm>
            <a:off x="203200" y="384175"/>
            <a:ext cx="11785600" cy="57324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415925" y="0"/>
            <a:ext cx="11360150" cy="763587"/>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sz="3300" b="0" i="1" u="none">
                <a:solidFill>
                  <a:srgbClr val="000000"/>
                </a:solidFill>
                <a:latin typeface="Arial"/>
                <a:ea typeface="Arial"/>
                <a:cs typeface="Arial"/>
                <a:sym typeface="Arial"/>
              </a:rPr>
              <a:t>HELICAL TOMOTHERAPY</a:t>
            </a:r>
            <a:endParaRPr i="1"/>
          </a:p>
        </p:txBody>
      </p:sp>
      <p:sp>
        <p:nvSpPr>
          <p:cNvPr id="186" name="Google Shape;186;p22"/>
          <p:cNvSpPr txBox="1">
            <a:spLocks noGrp="1"/>
          </p:cNvSpPr>
          <p:nvPr>
            <p:ph type="body" idx="1"/>
          </p:nvPr>
        </p:nvSpPr>
        <p:spPr>
          <a:xfrm>
            <a:off x="0" y="611187"/>
            <a:ext cx="12192000" cy="6246812"/>
          </a:xfrm>
          <a:prstGeom prst="rect">
            <a:avLst/>
          </a:prstGeom>
          <a:noFill/>
          <a:ln>
            <a:noFill/>
          </a:ln>
        </p:spPr>
        <p:txBody>
          <a:bodyPr spcFirstLastPara="1" wrap="square" lIns="121900" tIns="121900" rIns="121900" bIns="121900" anchor="t" anchorCtr="0">
            <a:noAutofit/>
          </a:bodyPr>
          <a:lstStyle/>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Helical tomotherapy is an intensity-modulated radiation therapy (IMRT) delivery technique that combines features of a linear accelerator (linac) and a helical CT scanner. </a:t>
            </a:r>
            <a:endParaRPr sz="2200" b="0" i="0" u="none">
              <a:solidFill>
                <a:srgbClr val="595959"/>
              </a:solidFill>
              <a:latin typeface="Arial"/>
              <a:ea typeface="Arial"/>
              <a:cs typeface="Arial"/>
              <a:sym typeface="Arial"/>
            </a:endParaRPr>
          </a:p>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The linear accelerator (e.g., 6-MV x-ray beam) is mounted on a CT-like gantry and rotates through a full circle. With the simultaneous rotation of the gantry, the treatment couch is translated slowly through the doughnut aperture, thus creating a helical motion of the beam with respect to the patient. A computer-controlled multileaf collimator (a long narrow slit with multi leaves) provides the required intensity modulation of the beam.</a:t>
            </a:r>
            <a:endParaRPr sz="1200"/>
          </a:p>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 Continuous helical motion of the beam around the longitudinal axis of the patient minimizes the problem of interslice match lines</a:t>
            </a:r>
            <a:endParaRPr sz="1200"/>
          </a:p>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Helical tomotherapy is a unique device capable of delivering both the IMRT and the IGRT in the same treatment geometry.</a:t>
            </a:r>
            <a:endParaRPr sz="2200" b="0" i="0" u="none">
              <a:solidFill>
                <a:srgbClr val="595959"/>
              </a:solidFill>
              <a:latin typeface="Arial"/>
              <a:ea typeface="Arial"/>
              <a:cs typeface="Arial"/>
              <a:sym typeface="Arial"/>
            </a:endParaRPr>
          </a:p>
          <a:p>
            <a:pPr marL="0" lvl="0" indent="0" algn="just" rtl="0">
              <a:lnSpc>
                <a:spcPct val="115000"/>
              </a:lnSpc>
              <a:spcBef>
                <a:spcPts val="1600"/>
              </a:spcBef>
              <a:spcAft>
                <a:spcPts val="1600"/>
              </a:spcAft>
              <a:buSzPts val="2400"/>
              <a:buNone/>
            </a:pPr>
            <a:r>
              <a:rPr lang="en-US" sz="2200">
                <a:solidFill>
                  <a:srgbClr val="595959"/>
                </a:solidFill>
              </a:rPr>
              <a:t>( </a:t>
            </a:r>
            <a:r>
              <a:rPr lang="en-US" sz="2200" u="sng">
                <a:solidFill>
                  <a:schemeClr val="hlink"/>
                </a:solidFill>
                <a:hlinkClick r:id="rId3"/>
              </a:rPr>
              <a:t>https://youtu.be/-sOqKB1BRJ4?si=iWUv_Lyr4b-spUzG</a:t>
            </a:r>
            <a:r>
              <a:rPr lang="en-US" sz="2200">
                <a:solidFill>
                  <a:srgbClr val="595959"/>
                </a:solidFill>
              </a:rPr>
              <a:t> )</a:t>
            </a:r>
            <a:endParaRPr sz="220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931862" y="114300"/>
            <a:ext cx="7767637" cy="4492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5400"/>
              <a:buNone/>
            </a:pPr>
            <a:r>
              <a:rPr lang="en-US" sz="2400" b="0" i="0" u="none">
                <a:solidFill>
                  <a:srgbClr val="000000"/>
                </a:solidFill>
                <a:latin typeface="Trebuchet MS"/>
                <a:ea typeface="Trebuchet MS"/>
                <a:cs typeface="Trebuchet MS"/>
                <a:sym typeface="Trebuchet MS"/>
              </a:rPr>
              <a:t>TOPIC OUTLINE</a:t>
            </a:r>
            <a:r>
              <a:rPr lang="en-US" sz="2000" b="0" i="0" u="none">
                <a:solidFill>
                  <a:srgbClr val="000000"/>
                </a:solidFill>
                <a:latin typeface="Trebuchet MS"/>
                <a:ea typeface="Trebuchet MS"/>
                <a:cs typeface="Trebuchet MS"/>
                <a:sym typeface="Trebuchet MS"/>
              </a:rPr>
              <a:t> ➤</a:t>
            </a:r>
            <a:endParaRPr/>
          </a:p>
        </p:txBody>
      </p:sp>
      <p:sp>
        <p:nvSpPr>
          <p:cNvPr id="80" name="Google Shape;80;p2"/>
          <p:cNvSpPr txBox="1">
            <a:spLocks noGrp="1"/>
          </p:cNvSpPr>
          <p:nvPr>
            <p:ph type="subTitle" idx="1"/>
          </p:nvPr>
        </p:nvSpPr>
        <p:spPr>
          <a:xfrm>
            <a:off x="931862" y="1073150"/>
            <a:ext cx="8342312" cy="5784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40"/>
              <a:buNone/>
            </a:pPr>
            <a:r>
              <a:rPr lang="en-US" sz="2000" b="0" i="0" u="none">
                <a:solidFill>
                  <a:schemeClr val="accent1"/>
                </a:solidFill>
                <a:latin typeface="Trebuchet MS"/>
                <a:ea typeface="Trebuchet MS"/>
                <a:cs typeface="Trebuchet MS"/>
                <a:sym typeface="Trebuchet MS"/>
              </a:rPr>
              <a:t> </a:t>
            </a:r>
            <a:r>
              <a:rPr lang="en-US" sz="2000" b="0" i="0" u="none">
                <a:solidFill>
                  <a:srgbClr val="000000"/>
                </a:solidFill>
                <a:latin typeface="Trebuchet MS"/>
                <a:ea typeface="Trebuchet MS"/>
                <a:cs typeface="Trebuchet MS"/>
                <a:sym typeface="Trebuchet MS"/>
              </a:rPr>
              <a:t>➤ </a:t>
            </a:r>
            <a:r>
              <a:rPr lang="en-US" sz="3400" b="0" i="0" u="none">
                <a:solidFill>
                  <a:srgbClr val="000000"/>
                </a:solidFill>
                <a:latin typeface="Trebuchet MS"/>
                <a:ea typeface="Trebuchet MS"/>
                <a:cs typeface="Trebuchet MS"/>
                <a:sym typeface="Trebuchet MS"/>
              </a:rPr>
              <a:t>Image-guidance technologies </a:t>
            </a:r>
            <a:endParaRPr/>
          </a:p>
          <a:p>
            <a:pPr marL="0" lvl="0" indent="0" algn="l" rtl="0">
              <a:lnSpc>
                <a:spcPct val="100000"/>
              </a:lnSpc>
              <a:spcBef>
                <a:spcPts val="0"/>
              </a:spcBef>
              <a:spcAft>
                <a:spcPts val="0"/>
              </a:spcAft>
              <a:buSzPts val="1440"/>
              <a:buNone/>
            </a:pPr>
            <a:r>
              <a:rPr lang="en-US" sz="3400" b="0" i="0" u="none">
                <a:solidFill>
                  <a:srgbClr val="000000"/>
                </a:solidFill>
                <a:latin typeface="Trebuchet MS"/>
                <a:ea typeface="Trebuchet MS"/>
                <a:cs typeface="Trebuchet MS"/>
                <a:sym typeface="Trebuchet MS"/>
              </a:rPr>
              <a:t>• </a:t>
            </a:r>
            <a:r>
              <a:rPr lang="en-US" sz="3400">
                <a:solidFill>
                  <a:srgbClr val="000000"/>
                </a:solidFill>
                <a:latin typeface="Trebuchet MS"/>
                <a:ea typeface="Trebuchet MS"/>
                <a:cs typeface="Trebuchet MS"/>
                <a:sym typeface="Trebuchet MS"/>
              </a:rPr>
              <a:t>R</a:t>
            </a:r>
            <a:r>
              <a:rPr lang="en-US" sz="3400" b="0" i="0" u="none">
                <a:solidFill>
                  <a:srgbClr val="000000"/>
                </a:solidFill>
                <a:latin typeface="Trebuchet MS"/>
                <a:ea typeface="Trebuchet MS"/>
                <a:cs typeface="Trebuchet MS"/>
                <a:sym typeface="Trebuchet MS"/>
              </a:rPr>
              <a:t>adiographic imag</a:t>
            </a:r>
            <a:r>
              <a:rPr lang="en-US" sz="3400">
                <a:solidFill>
                  <a:srgbClr val="000000"/>
                </a:solidFill>
                <a:latin typeface="Trebuchet MS"/>
                <a:ea typeface="Trebuchet MS"/>
                <a:cs typeface="Trebuchet MS"/>
                <a:sym typeface="Trebuchet MS"/>
              </a:rPr>
              <a:t>ing</a:t>
            </a:r>
            <a:r>
              <a:rPr lang="en-US" sz="3400" b="0" i="0" u="none">
                <a:solidFill>
                  <a:srgbClr val="000000"/>
                </a:solidFill>
                <a:latin typeface="Trebuchet MS"/>
                <a:ea typeface="Trebuchet MS"/>
                <a:cs typeface="Trebuchet MS"/>
                <a:sym typeface="Trebuchet MS"/>
              </a:rPr>
              <a:t> </a:t>
            </a:r>
            <a:endParaRPr/>
          </a:p>
          <a:p>
            <a:pPr marL="0" lvl="0" indent="0" algn="l" rtl="0">
              <a:lnSpc>
                <a:spcPct val="100000"/>
              </a:lnSpc>
              <a:spcBef>
                <a:spcPts val="0"/>
              </a:spcBef>
              <a:spcAft>
                <a:spcPts val="0"/>
              </a:spcAft>
              <a:buSzPts val="1440"/>
              <a:buNone/>
            </a:pPr>
            <a:r>
              <a:rPr lang="en-US" sz="3400" b="0" i="0" u="none">
                <a:solidFill>
                  <a:srgbClr val="000000"/>
                </a:solidFill>
                <a:latin typeface="Trebuchet MS"/>
                <a:ea typeface="Trebuchet MS"/>
                <a:cs typeface="Trebuchet MS"/>
                <a:sym typeface="Trebuchet MS"/>
              </a:rPr>
              <a:t>• In-room CT scanner </a:t>
            </a:r>
            <a:endParaRPr/>
          </a:p>
          <a:p>
            <a:pPr marL="0" lvl="0" indent="0" algn="l" rtl="0">
              <a:lnSpc>
                <a:spcPct val="100000"/>
              </a:lnSpc>
              <a:spcBef>
                <a:spcPts val="0"/>
              </a:spcBef>
              <a:spcAft>
                <a:spcPts val="0"/>
              </a:spcAft>
              <a:buSzPts val="1440"/>
              <a:buNone/>
            </a:pPr>
            <a:r>
              <a:rPr lang="en-US" sz="3400" b="0" i="0" u="none">
                <a:solidFill>
                  <a:srgbClr val="000000"/>
                </a:solidFill>
                <a:latin typeface="Trebuchet MS"/>
                <a:ea typeface="Trebuchet MS"/>
                <a:cs typeface="Trebuchet MS"/>
                <a:sym typeface="Trebuchet MS"/>
              </a:rPr>
              <a:t>• Kilovoltage cone-beam CT </a:t>
            </a:r>
            <a:endParaRPr/>
          </a:p>
          <a:p>
            <a:pPr marL="0" lvl="0" indent="0" algn="l" rtl="0">
              <a:lnSpc>
                <a:spcPct val="100000"/>
              </a:lnSpc>
              <a:spcBef>
                <a:spcPts val="0"/>
              </a:spcBef>
              <a:spcAft>
                <a:spcPts val="0"/>
              </a:spcAft>
              <a:buSzPts val="1440"/>
              <a:buNone/>
            </a:pPr>
            <a:r>
              <a:rPr lang="en-US" sz="3400" b="0" i="0" u="none">
                <a:solidFill>
                  <a:srgbClr val="000000"/>
                </a:solidFill>
                <a:latin typeface="Trebuchet MS"/>
                <a:ea typeface="Trebuchet MS"/>
                <a:cs typeface="Trebuchet MS"/>
                <a:sym typeface="Trebuchet MS"/>
              </a:rPr>
              <a:t>• Megavoltage cone-beam CT </a:t>
            </a:r>
            <a:endParaRPr/>
          </a:p>
          <a:p>
            <a:pPr marL="0" lvl="0" indent="0" algn="l" rtl="0">
              <a:lnSpc>
                <a:spcPct val="100000"/>
              </a:lnSpc>
              <a:spcBef>
                <a:spcPts val="0"/>
              </a:spcBef>
              <a:spcAft>
                <a:spcPts val="0"/>
              </a:spcAft>
              <a:buSzPts val="1440"/>
              <a:buNone/>
            </a:pPr>
            <a:r>
              <a:rPr lang="en-US" sz="3400" b="0" i="0" u="none">
                <a:solidFill>
                  <a:srgbClr val="000000"/>
                </a:solidFill>
                <a:latin typeface="Trebuchet MS"/>
                <a:ea typeface="Trebuchet MS"/>
                <a:cs typeface="Trebuchet MS"/>
                <a:sym typeface="Trebuchet MS"/>
              </a:rPr>
              <a:t>• Helical tomotherapy </a:t>
            </a:r>
            <a:endParaRPr/>
          </a:p>
          <a:p>
            <a:pPr marL="0" lvl="0" indent="0" algn="l" rtl="0">
              <a:lnSpc>
                <a:spcPct val="100000"/>
              </a:lnSpc>
              <a:spcBef>
                <a:spcPts val="0"/>
              </a:spcBef>
              <a:spcAft>
                <a:spcPts val="0"/>
              </a:spcAft>
              <a:buSzPts val="1440"/>
              <a:buNone/>
            </a:pPr>
            <a:r>
              <a:rPr lang="en-US" sz="3400" b="0" i="0" u="none">
                <a:solidFill>
                  <a:srgbClr val="000000"/>
                </a:solidFill>
                <a:latin typeface="Trebuchet MS"/>
                <a:ea typeface="Trebuchet MS"/>
                <a:cs typeface="Trebuchet MS"/>
                <a:sym typeface="Trebuchet MS"/>
              </a:rPr>
              <a:t>• Ultrasound imaging </a:t>
            </a:r>
            <a:endParaRPr/>
          </a:p>
          <a:p>
            <a:pPr marL="342900" lvl="0" indent="-342900" algn="r" rtl="1">
              <a:spcBef>
                <a:spcPts val="1000"/>
              </a:spcBef>
              <a:spcAft>
                <a:spcPts val="0"/>
              </a:spcAft>
              <a:buSzPts val="1440"/>
              <a:buNone/>
            </a:pPr>
            <a:endParaRPr sz="3400" b="0" i="0" u="none">
              <a:solidFill>
                <a:srgbClr val="000000"/>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body" idx="1"/>
          </p:nvPr>
        </p:nvSpPr>
        <p:spPr>
          <a:xfrm>
            <a:off x="0" y="0"/>
            <a:ext cx="12192000" cy="6858000"/>
          </a:xfrm>
          <a:prstGeom prst="rect">
            <a:avLst/>
          </a:prstGeom>
          <a:noFill/>
          <a:ln>
            <a:noFill/>
          </a:ln>
        </p:spPr>
        <p:txBody>
          <a:bodyPr spcFirstLastPara="1" wrap="square" lIns="121900" tIns="121900" rIns="121900" bIns="121900" anchor="t" anchorCtr="0">
            <a:noAutofit/>
          </a:bodyPr>
          <a:lstStyle/>
          <a:p>
            <a:pPr marL="457200" lvl="0" indent="-381000" algn="just" rtl="0">
              <a:lnSpc>
                <a:spcPct val="115000"/>
              </a:lnSpc>
              <a:spcBef>
                <a:spcPts val="0"/>
              </a:spcBef>
              <a:spcAft>
                <a:spcPts val="0"/>
              </a:spcAft>
              <a:buClr>
                <a:srgbClr val="595959"/>
              </a:buClr>
              <a:buSzPts val="2400"/>
              <a:buFont typeface="Arial"/>
              <a:buChar char="❏"/>
            </a:pPr>
            <a:r>
              <a:rPr lang="en-US" sz="2400" b="0" i="0" u="none">
                <a:solidFill>
                  <a:srgbClr val="595959"/>
                </a:solidFill>
                <a:latin typeface="Arial"/>
                <a:ea typeface="Arial"/>
                <a:cs typeface="Arial"/>
                <a:sym typeface="Arial"/>
              </a:rPr>
              <a:t> </a:t>
            </a:r>
            <a:r>
              <a:rPr lang="en-US" sz="2200" b="0" i="0" u="none">
                <a:solidFill>
                  <a:srgbClr val="595959"/>
                </a:solidFill>
                <a:latin typeface="Arial"/>
                <a:ea typeface="Arial"/>
                <a:cs typeface="Arial"/>
                <a:sym typeface="Arial"/>
              </a:rPr>
              <a:t>Because tomotherapy images are reconstructed from the same MV x-ray beam as used for actual treatment, they are called MVCT images.</a:t>
            </a:r>
            <a:endParaRPr sz="1200"/>
          </a:p>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 Compared to the diagnostic CT images, the noise level in MVCT images is higher </a:t>
            </a:r>
            <a:endParaRPr sz="2200">
              <a:solidFill>
                <a:srgbClr val="595959"/>
              </a:solidFill>
            </a:endParaRPr>
          </a:p>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The scan dose for MVCT images is in the range of 1 to 2 cGy.</a:t>
            </a:r>
            <a:endParaRPr sz="1200"/>
          </a:p>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In spite of the poor image quality, these relatively low-dose MVCT images provide sufficient contrast for verifying the patient’s position at the time of treatment.</a:t>
            </a:r>
            <a:endParaRPr sz="1200"/>
          </a:p>
          <a:p>
            <a:pPr marL="457200" lvl="0" indent="-368300" algn="just" rtl="0">
              <a:lnSpc>
                <a:spcPct val="115000"/>
              </a:lnSpc>
              <a:spcBef>
                <a:spcPts val="0"/>
              </a:spcBef>
              <a:spcAft>
                <a:spcPts val="0"/>
              </a:spcAft>
              <a:buClr>
                <a:srgbClr val="595959"/>
              </a:buClr>
              <a:buSzPts val="2200"/>
              <a:buFont typeface="Arial"/>
              <a:buChar char="❏"/>
            </a:pPr>
            <a:r>
              <a:rPr lang="en-US" sz="2200" b="0" i="0" u="none">
                <a:solidFill>
                  <a:srgbClr val="595959"/>
                </a:solidFill>
                <a:latin typeface="Arial"/>
                <a:ea typeface="Arial"/>
                <a:cs typeface="Arial"/>
                <a:sym typeface="Arial"/>
              </a:rPr>
              <a:t> MVCT images are less susceptible to imaging artifacts caused by high atomic number objects such as surgical clips, hip implants, or dental fillings.</a:t>
            </a:r>
            <a:endParaRPr sz="1200"/>
          </a:p>
          <a:p>
            <a:pPr marL="0" lvl="0" indent="0" algn="just" rtl="0">
              <a:lnSpc>
                <a:spcPct val="115000"/>
              </a:lnSpc>
              <a:spcBef>
                <a:spcPts val="1600"/>
              </a:spcBef>
              <a:spcAft>
                <a:spcPts val="0"/>
              </a:spcAft>
              <a:buSzPts val="2400"/>
              <a:buNone/>
            </a:pPr>
            <a:r>
              <a:rPr lang="en-US" sz="2400" b="0" i="0" u="none">
                <a:solidFill>
                  <a:srgbClr val="595959"/>
                </a:solidFill>
                <a:latin typeface="Arial"/>
                <a:ea typeface="Arial"/>
                <a:cs typeface="Arial"/>
                <a:sym typeface="Arial"/>
              </a:rPr>
              <a:t> </a:t>
            </a:r>
            <a:endParaRPr/>
          </a:p>
          <a:p>
            <a:pPr marL="457200" lvl="0" indent="-228600" algn="l" rtl="0">
              <a:lnSpc>
                <a:spcPct val="115000"/>
              </a:lnSpc>
              <a:spcBef>
                <a:spcPts val="0"/>
              </a:spcBef>
              <a:spcAft>
                <a:spcPts val="0"/>
              </a:spcAft>
              <a:buSzPts val="2400"/>
              <a:buNone/>
            </a:pPr>
            <a:endParaRPr sz="2400" b="0" i="0" u="none">
              <a:solidFill>
                <a:srgbClr val="59595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4"/>
          <p:cNvPicPr preferRelativeResize="0"/>
          <p:nvPr/>
        </p:nvPicPr>
        <p:blipFill rotWithShape="1">
          <a:blip r:embed="rId3">
            <a:alphaModFix/>
          </a:blip>
          <a:srcRect/>
          <a:stretch/>
        </p:blipFill>
        <p:spPr>
          <a:xfrm>
            <a:off x="203200" y="203200"/>
            <a:ext cx="7207250" cy="5473700"/>
          </a:xfrm>
          <a:prstGeom prst="rect">
            <a:avLst/>
          </a:prstGeom>
          <a:noFill/>
          <a:ln>
            <a:noFill/>
          </a:ln>
        </p:spPr>
      </p:pic>
      <p:sp>
        <p:nvSpPr>
          <p:cNvPr id="197" name="Google Shape;197;p24"/>
          <p:cNvSpPr txBox="1"/>
          <p:nvPr/>
        </p:nvSpPr>
        <p:spPr>
          <a:xfrm>
            <a:off x="101600" y="5462587"/>
            <a:ext cx="11988800" cy="141605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a:solidFill>
                  <a:srgbClr val="000000"/>
                </a:solidFill>
                <a:latin typeface="Arial"/>
                <a:ea typeface="Arial"/>
                <a:cs typeface="Arial"/>
                <a:sym typeface="Arial"/>
              </a:rPr>
              <a:t>Figure . A, B: Schematic diagram of the tomotherapy unit. (From Mackie TR, Holmes T, Swerdloff S, et al. Tomotherapy: a new concept for the delivery of conformal radiotherapy using dynamic collimation. Med Phys. 1993; 20:1709–1719, with permission.) C: Photograph of tomotherapy unit (Tomotherapy Inc., Madison, WI, USA) at the University of Minnesota.</a:t>
            </a:r>
            <a:endParaRPr/>
          </a:p>
        </p:txBody>
      </p:sp>
      <p:pic>
        <p:nvPicPr>
          <p:cNvPr id="198" name="Google Shape;198;p24"/>
          <p:cNvPicPr preferRelativeResize="0"/>
          <p:nvPr/>
        </p:nvPicPr>
        <p:blipFill>
          <a:blip r:embed="rId4">
            <a:alphaModFix/>
          </a:blip>
          <a:stretch>
            <a:fillRect/>
          </a:stretch>
        </p:blipFill>
        <p:spPr>
          <a:xfrm>
            <a:off x="7239000" y="152400"/>
            <a:ext cx="4800599" cy="5048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415925" y="0"/>
            <a:ext cx="11360150" cy="763587"/>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sz="3300" b="0" i="1" u="none">
                <a:solidFill>
                  <a:srgbClr val="000000"/>
                </a:solidFill>
                <a:latin typeface="Arial"/>
                <a:ea typeface="Arial"/>
                <a:cs typeface="Arial"/>
                <a:sym typeface="Arial"/>
              </a:rPr>
              <a:t>ULTRASOUND IMAGING</a:t>
            </a:r>
            <a:endParaRPr i="1"/>
          </a:p>
        </p:txBody>
      </p:sp>
      <p:sp>
        <p:nvSpPr>
          <p:cNvPr id="204" name="Google Shape;204;p25"/>
          <p:cNvSpPr txBox="1">
            <a:spLocks noGrp="1"/>
          </p:cNvSpPr>
          <p:nvPr>
            <p:ph type="body" idx="1"/>
          </p:nvPr>
        </p:nvSpPr>
        <p:spPr>
          <a:xfrm>
            <a:off x="418011" y="546100"/>
            <a:ext cx="11273246" cy="6311900"/>
          </a:xfrm>
          <a:prstGeom prst="rect">
            <a:avLst/>
          </a:prstGeom>
          <a:noFill/>
          <a:ln>
            <a:noFill/>
          </a:ln>
        </p:spPr>
        <p:txBody>
          <a:bodyPr spcFirstLastPara="1" wrap="square" lIns="121900" tIns="121900" rIns="121900" bIns="121900" anchor="t" anchorCtr="0">
            <a:normAutofit/>
          </a:bodyPr>
          <a:lstStyle/>
          <a:p>
            <a:pPr marL="457200" lvl="0" indent="-368300" algn="just" rtl="0">
              <a:lnSpc>
                <a:spcPct val="115000"/>
              </a:lnSpc>
              <a:spcBef>
                <a:spcPts val="0"/>
              </a:spcBef>
              <a:spcAft>
                <a:spcPts val="0"/>
              </a:spcAft>
              <a:buClr>
                <a:srgbClr val="595959"/>
              </a:buClr>
              <a:buSzPts val="2200"/>
              <a:buFont typeface="Arial"/>
              <a:buChar char="❏"/>
            </a:pPr>
            <a:r>
              <a:rPr lang="en-US" sz="2200" b="0" i="0" u="none" dirty="0">
                <a:solidFill>
                  <a:srgbClr val="595959"/>
                </a:solidFill>
                <a:latin typeface="Arial"/>
                <a:ea typeface="Arial"/>
                <a:cs typeface="Arial"/>
                <a:sym typeface="Arial"/>
              </a:rPr>
              <a:t>Ultrasound is a noninvasive, non radiographic real-time imaging technique for localizing soft tissue structures and tumors, primarily in the abdomen, pelvis, and breast. EXAMPLES: </a:t>
            </a:r>
            <a:endParaRPr sz="2200" b="0" i="0" u="none" dirty="0">
              <a:solidFill>
                <a:srgbClr val="595959"/>
              </a:solidFill>
              <a:latin typeface="Arial"/>
              <a:ea typeface="Arial"/>
              <a:cs typeface="Arial"/>
              <a:sym typeface="Arial"/>
            </a:endParaRPr>
          </a:p>
          <a:p>
            <a:pPr marL="0" lvl="0" indent="-19050" algn="just" rtl="0">
              <a:lnSpc>
                <a:spcPct val="115000"/>
              </a:lnSpc>
              <a:spcBef>
                <a:spcPts val="0"/>
              </a:spcBef>
              <a:spcAft>
                <a:spcPts val="0"/>
              </a:spcAft>
              <a:buClr>
                <a:srgbClr val="595959"/>
              </a:buClr>
              <a:buSzPts val="300"/>
              <a:buFont typeface="Arial"/>
              <a:buChar char="•"/>
            </a:pPr>
            <a:r>
              <a:rPr lang="en-US" sz="2200" b="0" i="0" u="sng" dirty="0">
                <a:solidFill>
                  <a:srgbClr val="C00000"/>
                </a:solidFill>
                <a:latin typeface="Arial"/>
                <a:ea typeface="Arial"/>
                <a:cs typeface="Arial"/>
                <a:sym typeface="Arial"/>
              </a:rPr>
              <a:t>BAT System by </a:t>
            </a:r>
            <a:r>
              <a:rPr lang="en-US" sz="2200" b="0" i="0" u="sng" dirty="0" err="1">
                <a:solidFill>
                  <a:srgbClr val="C00000"/>
                </a:solidFill>
                <a:latin typeface="Arial"/>
                <a:ea typeface="Arial"/>
                <a:cs typeface="Arial"/>
                <a:sym typeface="Arial"/>
              </a:rPr>
              <a:t>Nomos</a:t>
            </a:r>
            <a:r>
              <a:rPr lang="en-US" sz="2200" b="0" i="0" u="sng" dirty="0">
                <a:solidFill>
                  <a:srgbClr val="C00000"/>
                </a:solidFill>
                <a:latin typeface="Arial"/>
                <a:ea typeface="Arial"/>
                <a:cs typeface="Arial"/>
                <a:sym typeface="Arial"/>
              </a:rPr>
              <a:t> </a:t>
            </a:r>
            <a:r>
              <a:rPr lang="en-US" sz="2200" b="0" i="0" u="none" dirty="0">
                <a:solidFill>
                  <a:srgbClr val="000000"/>
                </a:solidFill>
                <a:latin typeface="Arial"/>
                <a:ea typeface="Arial"/>
                <a:cs typeface="Arial"/>
                <a:sym typeface="Arial"/>
              </a:rPr>
              <a:t>(B-Mode Acquisition and Targeting): </a:t>
            </a:r>
            <a:r>
              <a:rPr lang="en-US" sz="2000" b="0" i="0" u="none" dirty="0">
                <a:solidFill>
                  <a:srgbClr val="000000"/>
                </a:solidFill>
                <a:latin typeface="Arial"/>
                <a:ea typeface="Arial"/>
                <a:cs typeface="Arial"/>
                <a:sym typeface="Arial"/>
              </a:rPr>
              <a:t>The system consists of a cart based ultrasound unit positioned next to a </a:t>
            </a:r>
            <a:r>
              <a:rPr lang="en-US" sz="2000" b="0" i="0" u="none" dirty="0" err="1">
                <a:solidFill>
                  <a:srgbClr val="000000"/>
                </a:solidFill>
                <a:latin typeface="Arial"/>
                <a:ea typeface="Arial"/>
                <a:cs typeface="Arial"/>
                <a:sym typeface="Arial"/>
              </a:rPr>
              <a:t>linac</a:t>
            </a:r>
            <a:r>
              <a:rPr lang="en-US" sz="2000" b="0" i="0" u="none" dirty="0">
                <a:solidFill>
                  <a:srgbClr val="000000"/>
                </a:solidFill>
                <a:latin typeface="Arial"/>
                <a:ea typeface="Arial"/>
                <a:cs typeface="Arial"/>
                <a:sym typeface="Arial"/>
              </a:rPr>
              <a:t> treatment table and is used by a radiotherapist to image the target volume prior to each fraction of a patient’s radiotherapy. </a:t>
            </a:r>
            <a:endParaRPr sz="1200" dirty="0"/>
          </a:p>
          <a:p>
            <a:pPr marL="0" lvl="0" indent="-19050" algn="just" rtl="0">
              <a:lnSpc>
                <a:spcPct val="115000"/>
              </a:lnSpc>
              <a:spcBef>
                <a:spcPts val="0"/>
              </a:spcBef>
              <a:spcAft>
                <a:spcPts val="0"/>
              </a:spcAft>
              <a:buClr>
                <a:srgbClr val="595959"/>
              </a:buClr>
              <a:buSzPts val="300"/>
              <a:buFont typeface="Arial"/>
              <a:buChar char="•"/>
            </a:pPr>
            <a:r>
              <a:rPr lang="en-US" sz="2200" b="0" i="0" u="sng" dirty="0" err="1">
                <a:solidFill>
                  <a:srgbClr val="C00000"/>
                </a:solidFill>
                <a:latin typeface="Arial"/>
                <a:ea typeface="Arial"/>
                <a:cs typeface="Arial"/>
                <a:sym typeface="Arial"/>
              </a:rPr>
              <a:t>ExacTrac</a:t>
            </a:r>
            <a:r>
              <a:rPr lang="en-US" sz="2200" b="0" i="0" u="sng" dirty="0">
                <a:solidFill>
                  <a:srgbClr val="C00000"/>
                </a:solidFill>
                <a:latin typeface="Arial"/>
                <a:ea typeface="Arial"/>
                <a:cs typeface="Arial"/>
                <a:sym typeface="Arial"/>
              </a:rPr>
              <a:t> ultrasonic module</a:t>
            </a:r>
            <a:r>
              <a:rPr lang="en-US" sz="3000" b="0" i="0" u="none" dirty="0">
                <a:solidFill>
                  <a:srgbClr val="000000"/>
                </a:solidFill>
                <a:latin typeface="Arial"/>
                <a:ea typeface="Arial"/>
                <a:cs typeface="Arial"/>
                <a:sym typeface="Arial"/>
              </a:rPr>
              <a:t>: </a:t>
            </a:r>
            <a:r>
              <a:rPr lang="en-US" sz="2200" b="0" i="0" u="none" dirty="0" err="1">
                <a:solidFill>
                  <a:srgbClr val="000000"/>
                </a:solidFill>
                <a:latin typeface="Arial"/>
                <a:ea typeface="Arial"/>
                <a:cs typeface="Arial"/>
                <a:sym typeface="Arial"/>
              </a:rPr>
              <a:t>BrainLab</a:t>
            </a:r>
            <a:r>
              <a:rPr lang="en-US" sz="2200" b="0" i="0" u="none" dirty="0">
                <a:solidFill>
                  <a:srgbClr val="000000"/>
                </a:solidFill>
                <a:latin typeface="Arial"/>
                <a:ea typeface="Arial"/>
                <a:cs typeface="Arial"/>
                <a:sym typeface="Arial"/>
              </a:rPr>
              <a:t> has also developed an ultrasound based system for IGRT to be used in conjunction with an </a:t>
            </a:r>
            <a:r>
              <a:rPr lang="en-US" sz="2200" b="0" i="0" u="none" dirty="0" err="1">
                <a:solidFill>
                  <a:srgbClr val="000000"/>
                </a:solidFill>
                <a:latin typeface="Arial"/>
                <a:ea typeface="Arial"/>
                <a:cs typeface="Arial"/>
                <a:sym typeface="Arial"/>
              </a:rPr>
              <a:t>isocentric</a:t>
            </a:r>
            <a:r>
              <a:rPr lang="en-US" sz="2200" b="0" i="0" u="none" dirty="0">
                <a:solidFill>
                  <a:srgbClr val="000000"/>
                </a:solidFill>
                <a:latin typeface="Arial"/>
                <a:ea typeface="Arial"/>
                <a:cs typeface="Arial"/>
                <a:sym typeface="Arial"/>
              </a:rPr>
              <a:t> </a:t>
            </a:r>
            <a:r>
              <a:rPr lang="en-US" sz="2200" b="0" i="0" u="none" dirty="0" err="1">
                <a:solidFill>
                  <a:srgbClr val="000000"/>
                </a:solidFill>
                <a:latin typeface="Arial"/>
                <a:ea typeface="Arial"/>
                <a:cs typeface="Arial"/>
                <a:sym typeface="Arial"/>
              </a:rPr>
              <a:t>linac</a:t>
            </a:r>
            <a:r>
              <a:rPr lang="en-US" sz="2200" b="0" i="0" u="none" dirty="0">
                <a:solidFill>
                  <a:srgbClr val="000000"/>
                </a:solidFill>
                <a:latin typeface="Arial"/>
                <a:ea typeface="Arial"/>
                <a:cs typeface="Arial"/>
                <a:sym typeface="Arial"/>
              </a:rPr>
              <a:t>. This system can be used with any ultrasound unit, and is comprised of a reflective marker array attached to an ultrasound probe. In principle, the system works similarly to the BAT system described above, and allows fine adjustment of the patient’s position to compensate for target movement and set-up inaccuracies</a:t>
            </a:r>
            <a:r>
              <a:rPr lang="en-US" sz="1700" b="0" i="0" u="none" dirty="0">
                <a:solidFill>
                  <a:srgbClr val="000000"/>
                </a:solidFill>
                <a:latin typeface="Arial"/>
                <a:ea typeface="Arial"/>
                <a:cs typeface="Arial"/>
                <a:sym typeface="Arial"/>
              </a:rPr>
              <a:t>.</a:t>
            </a:r>
            <a:endParaRPr sz="1700" b="0" i="0" u="none" dirty="0">
              <a:solidFill>
                <a:srgbClr val="595959"/>
              </a:solidFill>
              <a:latin typeface="Arial"/>
              <a:ea typeface="Arial"/>
              <a:cs typeface="Arial"/>
              <a:sym typeface="Arial"/>
            </a:endParaRPr>
          </a:p>
          <a:p>
            <a:pPr marL="457200" lvl="0" indent="-228600" algn="l" rtl="0">
              <a:lnSpc>
                <a:spcPct val="115000"/>
              </a:lnSpc>
              <a:spcBef>
                <a:spcPts val="0"/>
              </a:spcBef>
              <a:spcAft>
                <a:spcPts val="0"/>
              </a:spcAft>
              <a:buSzPts val="2400"/>
              <a:buNone/>
            </a:pPr>
            <a:endParaRPr sz="1700" b="0" i="0" u="none" dirty="0">
              <a:solidFill>
                <a:srgbClr val="5959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a:stretch/>
        </p:blipFill>
        <p:spPr>
          <a:xfrm>
            <a:off x="203200" y="203200"/>
            <a:ext cx="11860212" cy="6654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1195371" y="942975"/>
            <a:ext cx="10329900" cy="347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a:solidFill>
                  <a:srgbClr val="000000"/>
                </a:solidFill>
                <a:latin typeface="Arial"/>
                <a:ea typeface="Arial"/>
                <a:cs typeface="Arial"/>
                <a:sym typeface="Arial"/>
              </a:rPr>
              <a:t>In the end of this lecture you can answer the questions</a:t>
            </a:r>
            <a:endParaRPr/>
          </a:p>
          <a:p>
            <a:pPr marL="0" marR="0" lvl="0" indent="0" algn="l" rtl="0">
              <a:lnSpc>
                <a:spcPct val="100000"/>
              </a:lnSpc>
              <a:spcBef>
                <a:spcPts val="0"/>
              </a:spcBef>
              <a:spcAft>
                <a:spcPts val="0"/>
              </a:spcAft>
              <a:buClr>
                <a:srgbClr val="000000"/>
              </a:buClr>
              <a:buSzPts val="3200"/>
              <a:buFont typeface="Arial"/>
              <a:buNone/>
            </a:pPr>
            <a:r>
              <a:rPr lang="en-US" sz="3200"/>
              <a:t>Q1)</a:t>
            </a:r>
            <a:r>
              <a:rPr lang="en-US" sz="3200" b="0" i="0" u="none">
                <a:solidFill>
                  <a:srgbClr val="000000"/>
                </a:solidFill>
                <a:latin typeface="Arial"/>
                <a:ea typeface="Arial"/>
                <a:cs typeface="Arial"/>
                <a:sym typeface="Arial"/>
              </a:rPr>
              <a:t>Define the following:</a:t>
            </a:r>
            <a:endParaRPr/>
          </a:p>
          <a:p>
            <a:pPr marL="0" marR="0" lvl="0" indent="0" algn="l" rtl="0">
              <a:lnSpc>
                <a:spcPct val="100000"/>
              </a:lnSpc>
              <a:spcBef>
                <a:spcPts val="0"/>
              </a:spcBef>
              <a:spcAft>
                <a:spcPts val="0"/>
              </a:spcAft>
              <a:buClr>
                <a:srgbClr val="000000"/>
              </a:buClr>
              <a:buSzPts val="3200"/>
              <a:buFont typeface="Arial"/>
              <a:buNone/>
            </a:pPr>
            <a:r>
              <a:rPr lang="en-US" sz="3200" b="0" i="0" u="none">
                <a:solidFill>
                  <a:srgbClr val="000000"/>
                </a:solidFill>
                <a:latin typeface="Arial"/>
                <a:ea typeface="Arial"/>
                <a:cs typeface="Arial"/>
                <a:sym typeface="Arial"/>
              </a:rPr>
              <a:t>- IGRT</a:t>
            </a:r>
            <a:endParaRPr/>
          </a:p>
          <a:p>
            <a:pPr marL="0" marR="0" lvl="0" indent="0" algn="l" rtl="0">
              <a:lnSpc>
                <a:spcPct val="100000"/>
              </a:lnSpc>
              <a:spcBef>
                <a:spcPts val="0"/>
              </a:spcBef>
              <a:spcAft>
                <a:spcPts val="0"/>
              </a:spcAft>
              <a:buClr>
                <a:srgbClr val="000000"/>
              </a:buClr>
              <a:buSzPts val="3200"/>
              <a:buFont typeface="Arial"/>
              <a:buNone/>
            </a:pPr>
            <a:r>
              <a:rPr lang="en-US" sz="3200" b="0" i="0" u="none">
                <a:solidFill>
                  <a:srgbClr val="000000"/>
                </a:solidFill>
                <a:latin typeface="Arial"/>
                <a:ea typeface="Arial"/>
                <a:cs typeface="Arial"/>
                <a:sym typeface="Arial"/>
              </a:rPr>
              <a:t>- Helical Tomotherapy</a:t>
            </a:r>
            <a:endParaRPr/>
          </a:p>
          <a:p>
            <a:pPr marL="0" marR="0" lvl="0" indent="0" algn="l" rtl="0">
              <a:lnSpc>
                <a:spcPct val="100000"/>
              </a:lnSpc>
              <a:spcBef>
                <a:spcPts val="0"/>
              </a:spcBef>
              <a:spcAft>
                <a:spcPts val="0"/>
              </a:spcAft>
              <a:buClr>
                <a:srgbClr val="000000"/>
              </a:buClr>
              <a:buSzPts val="3200"/>
              <a:buFont typeface="Arial"/>
              <a:buNone/>
            </a:pPr>
            <a:r>
              <a:rPr lang="en-US" sz="3200"/>
              <a:t>Q2)</a:t>
            </a:r>
            <a:r>
              <a:rPr lang="en-US" sz="3200" b="0" i="0" u="none">
                <a:solidFill>
                  <a:srgbClr val="000000"/>
                </a:solidFill>
                <a:latin typeface="Arial"/>
                <a:ea typeface="Arial"/>
                <a:cs typeface="Arial"/>
                <a:sym typeface="Arial"/>
              </a:rPr>
              <a:t>Compare between  KV and MV imaging?</a:t>
            </a:r>
            <a:endParaRPr/>
          </a:p>
          <a:p>
            <a:pPr marL="0" marR="0" lvl="0" indent="0" algn="l" rtl="0">
              <a:lnSpc>
                <a:spcPct val="100000"/>
              </a:lnSpc>
              <a:spcBef>
                <a:spcPts val="0"/>
              </a:spcBef>
              <a:spcAft>
                <a:spcPts val="0"/>
              </a:spcAft>
              <a:buClr>
                <a:srgbClr val="000000"/>
              </a:buClr>
              <a:buSzPts val="3200"/>
              <a:buFont typeface="Arial"/>
              <a:buNone/>
            </a:pPr>
            <a:endParaRPr sz="32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a:p>
            <a:pPr marL="0" marR="0" lvl="0" indent="0" algn="r" rtl="1">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305287" y="0"/>
            <a:ext cx="15147900" cy="1019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700" b="0" i="1" u="none">
                <a:solidFill>
                  <a:srgbClr val="000000"/>
                </a:solidFill>
                <a:latin typeface="Arial"/>
                <a:ea typeface="Arial"/>
                <a:cs typeface="Arial"/>
                <a:sym typeface="Arial"/>
              </a:rPr>
              <a:t>IMAGE-GUIDANCE TECHNOLOGIES</a:t>
            </a:r>
            <a:endParaRPr i="1"/>
          </a:p>
        </p:txBody>
      </p:sp>
      <p:sp>
        <p:nvSpPr>
          <p:cNvPr id="86" name="Google Shape;86;p3"/>
          <p:cNvSpPr txBox="1">
            <a:spLocks noGrp="1"/>
          </p:cNvSpPr>
          <p:nvPr>
            <p:ph type="body" idx="4294967295"/>
          </p:nvPr>
        </p:nvSpPr>
        <p:spPr>
          <a:xfrm>
            <a:off x="511925" y="814050"/>
            <a:ext cx="10452900" cy="6043800"/>
          </a:xfrm>
          <a:prstGeom prst="rect">
            <a:avLst/>
          </a:prstGeom>
          <a:noFill/>
          <a:ln>
            <a:noFill/>
          </a:ln>
        </p:spPr>
        <p:txBody>
          <a:bodyPr spcFirstLastPara="1" wrap="square" lIns="121900" tIns="121900" rIns="121900" bIns="121900" anchor="t" anchorCtr="0">
            <a:normAutofit/>
          </a:bodyPr>
          <a:lstStyle/>
          <a:p>
            <a:pPr marL="457200" marR="0" lvl="0" indent="-317500" algn="just" rtl="0">
              <a:lnSpc>
                <a:spcPct val="115000"/>
              </a:lnSpc>
              <a:spcBef>
                <a:spcPts val="0"/>
              </a:spcBef>
              <a:spcAft>
                <a:spcPts val="0"/>
              </a:spcAft>
              <a:buSzPts val="1400"/>
              <a:buChar char="❏"/>
            </a:pPr>
            <a:r>
              <a:rPr lang="en-US" sz="2200" b="0" i="0" u="none" strike="noStrike" cap="none" dirty="0">
                <a:solidFill>
                  <a:schemeClr val="dk1"/>
                </a:solidFill>
                <a:latin typeface="Arial"/>
                <a:ea typeface="Arial"/>
                <a:cs typeface="Arial"/>
                <a:sym typeface="Arial"/>
              </a:rPr>
              <a:t>In </a:t>
            </a:r>
            <a:r>
              <a:rPr lang="en-US" sz="2200" b="0" i="0" u="none" strike="noStrike" cap="none" dirty="0">
                <a:solidFill>
                  <a:srgbClr val="C00000"/>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radiation therapy</a:t>
            </a:r>
            <a:r>
              <a:rPr lang="en-US" sz="2200" b="0" i="0" u="none" strike="noStrike" cap="none" dirty="0">
                <a:solidFill>
                  <a:srgbClr val="C00000"/>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(also called </a:t>
            </a:r>
            <a:r>
              <a:rPr lang="en-US" sz="2200" b="0" i="0" u="none" strike="noStrike" cap="none" dirty="0">
                <a:solidFill>
                  <a:srgbClr val="C00000"/>
                </a:solidFill>
                <a:uFill>
                  <a:noFill/>
                </a:u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radiotherapy</a:t>
            </a:r>
            <a:r>
              <a:rPr lang="en-US" sz="2200" b="0" i="0" u="none" strike="noStrike" cap="none" dirty="0">
                <a:solidFill>
                  <a:schemeClr val="dk1"/>
                </a:solidFill>
                <a:latin typeface="Arial"/>
                <a:ea typeface="Arial"/>
                <a:cs typeface="Arial"/>
                <a:sym typeface="Arial"/>
              </a:rPr>
              <a:t>), </a:t>
            </a:r>
            <a:r>
              <a:rPr lang="en-US" sz="2100" b="0" i="0" u="none" strike="noStrike" cap="none" dirty="0">
                <a:solidFill>
                  <a:schemeClr val="dk1"/>
                </a:solidFill>
                <a:highlight>
                  <a:srgbClr val="FFFFFF"/>
                </a:highlight>
                <a:latin typeface="Arial"/>
                <a:ea typeface="Arial"/>
                <a:cs typeface="Arial"/>
                <a:sym typeface="Arial"/>
              </a:rPr>
              <a:t> high-energy x-ray or other particles</a:t>
            </a:r>
            <a:r>
              <a:rPr lang="en-US" sz="3400" b="0" i="0" u="none" strike="noStrike" cap="none" dirty="0">
                <a:solidFill>
                  <a:schemeClr val="dk1"/>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are used to damage </a:t>
            </a:r>
            <a:r>
              <a:rPr lang="en-US" sz="2200" b="0" i="0" u="none" strike="noStrike" cap="none" dirty="0">
                <a:solidFill>
                  <a:srgbClr val="C00000"/>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cancer</a:t>
            </a:r>
            <a:r>
              <a:rPr lang="en-US" sz="2200" b="0" i="0" u="none" strike="noStrike" cap="none" dirty="0">
                <a:solidFill>
                  <a:schemeClr val="dk1"/>
                </a:solidFill>
                <a:latin typeface="Arial"/>
                <a:ea typeface="Arial"/>
                <a:cs typeface="Arial"/>
                <a:sym typeface="Arial"/>
              </a:rPr>
              <a:t> cells and can stop them from growing and dividing by delivering high dose to the cancer cells and minimum dose to the healthy cells. The </a:t>
            </a:r>
            <a:r>
              <a:rPr lang="en-US" sz="2200" b="0" i="0" u="none" strike="noStrike" cap="none" dirty="0" smtClean="0">
                <a:solidFill>
                  <a:schemeClr val="dk1"/>
                </a:solidFill>
                <a:latin typeface="Arial"/>
                <a:ea typeface="Arial"/>
                <a:cs typeface="Arial"/>
                <a:sym typeface="Arial"/>
              </a:rPr>
              <a:t>beams </a:t>
            </a:r>
            <a:r>
              <a:rPr lang="en-US" sz="2200" b="0" i="0" u="none" strike="noStrike" cap="none" dirty="0">
                <a:solidFill>
                  <a:schemeClr val="dk1"/>
                </a:solidFill>
                <a:latin typeface="Arial"/>
                <a:ea typeface="Arial"/>
                <a:cs typeface="Arial"/>
                <a:sym typeface="Arial"/>
              </a:rPr>
              <a:t>of high-energy x-ray or electrons </a:t>
            </a:r>
            <a:r>
              <a:rPr lang="en-US" sz="2200" dirty="0">
                <a:solidFill>
                  <a:schemeClr val="dk1"/>
                </a:solidFill>
              </a:rPr>
              <a:t>produces by using linear accelerator(</a:t>
            </a:r>
            <a:r>
              <a:rPr lang="en-US" sz="2200" dirty="0" err="1">
                <a:solidFill>
                  <a:schemeClr val="dk1"/>
                </a:solidFill>
              </a:rPr>
              <a:t>linac</a:t>
            </a:r>
            <a:r>
              <a:rPr lang="en-US" sz="2200" dirty="0">
                <a:solidFill>
                  <a:schemeClr val="dk1"/>
                </a:solidFill>
              </a:rPr>
              <a:t>).</a:t>
            </a:r>
            <a:endParaRPr sz="2200" b="0" i="0" u="none" strike="noStrike" cap="none" dirty="0">
              <a:solidFill>
                <a:schemeClr val="dk1"/>
              </a:solidFill>
              <a:latin typeface="Arial"/>
              <a:ea typeface="Arial"/>
              <a:cs typeface="Arial"/>
              <a:sym typeface="Arial"/>
            </a:endParaRPr>
          </a:p>
          <a:p>
            <a:pPr marL="457200" marR="0" lvl="0" indent="0" algn="just" rtl="0">
              <a:lnSpc>
                <a:spcPct val="115000"/>
              </a:lnSpc>
              <a:spcBef>
                <a:spcPts val="1600"/>
              </a:spcBef>
              <a:spcAft>
                <a:spcPts val="0"/>
              </a:spcAft>
              <a:buClr>
                <a:schemeClr val="dk2"/>
              </a:buClr>
              <a:buSzPts val="2400"/>
              <a:buFont typeface="Arial"/>
              <a:buNone/>
            </a:pPr>
            <a:r>
              <a:rPr lang="en-US" sz="1800" b="1" i="0" u="none" strike="noStrike" cap="none" dirty="0">
                <a:solidFill>
                  <a:srgbClr val="000000"/>
                </a:solidFill>
                <a:latin typeface="Arial"/>
                <a:ea typeface="Arial"/>
                <a:cs typeface="Arial"/>
                <a:sym typeface="Arial"/>
              </a:rPr>
              <a:t>(</a:t>
            </a:r>
            <a:r>
              <a:rPr lang="en-US" sz="1800" b="1"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https://www.youtube.com/watch?v=jSgnWfbEx1A</a:t>
            </a:r>
            <a:r>
              <a:rPr lang="en-US" sz="1800" b="1" i="0" u="none" strike="noStrike" cap="none" dirty="0">
                <a:solidFill>
                  <a:srgbClr val="000000"/>
                </a:solidFill>
                <a:latin typeface="Arial"/>
                <a:ea typeface="Arial"/>
                <a:cs typeface="Arial"/>
                <a:sym typeface="Arial"/>
              </a:rPr>
              <a:t> )</a:t>
            </a:r>
            <a:endParaRPr dirty="0"/>
          </a:p>
          <a:p>
            <a:pPr marL="457200" marR="0" lvl="0" indent="0" algn="just" rtl="0">
              <a:lnSpc>
                <a:spcPct val="115000"/>
              </a:lnSpc>
              <a:spcBef>
                <a:spcPts val="3200"/>
              </a:spcBef>
              <a:spcAft>
                <a:spcPts val="0"/>
              </a:spcAft>
              <a:buClr>
                <a:schemeClr val="dk2"/>
              </a:buClr>
              <a:buSzPts val="2400"/>
              <a:buFont typeface="Arial"/>
              <a:buNone/>
            </a:pPr>
            <a:r>
              <a:rPr lang="en-US" sz="1800" b="0" i="0" u="none" strike="noStrike" cap="none" dirty="0">
                <a:solidFill>
                  <a:schemeClr val="dk1"/>
                </a:solidFill>
                <a:latin typeface="Arial"/>
                <a:ea typeface="Arial"/>
                <a:cs typeface="Arial"/>
                <a:sym typeface="Arial"/>
              </a:rPr>
              <a:t>( </a:t>
            </a:r>
            <a:r>
              <a:rPr lang="en-US" sz="18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https://youtu.be/cEoQTBemyDY?si=BYad59zQf6N0DrKJ</a:t>
            </a: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457200" marR="0" lvl="0" indent="0" algn="just" rtl="0">
              <a:lnSpc>
                <a:spcPct val="115000"/>
              </a:lnSpc>
              <a:spcBef>
                <a:spcPts val="3200"/>
              </a:spcBef>
              <a:spcAft>
                <a:spcPts val="0"/>
              </a:spcAft>
              <a:buClr>
                <a:schemeClr val="dk2"/>
              </a:buClr>
              <a:buSzPts val="2400"/>
              <a:buFont typeface="Arial"/>
              <a:buNone/>
            </a:pPr>
            <a:endParaRPr sz="1800" dirty="0">
              <a:solidFill>
                <a:schemeClr val="dk1"/>
              </a:solidFill>
            </a:endParaRPr>
          </a:p>
          <a:p>
            <a:pPr marL="457200" marR="0" lvl="0" indent="0" algn="just" rtl="0">
              <a:lnSpc>
                <a:spcPct val="115000"/>
              </a:lnSpc>
              <a:spcBef>
                <a:spcPts val="3200"/>
              </a:spcBef>
              <a:spcAft>
                <a:spcPts val="0"/>
              </a:spcAft>
              <a:buClr>
                <a:schemeClr val="dk2"/>
              </a:buClr>
              <a:buSzPts val="2400"/>
              <a:buFont typeface="Arial"/>
              <a:buNone/>
            </a:pPr>
            <a:endParaRPr sz="1800" dirty="0">
              <a:solidFill>
                <a:schemeClr val="dk1"/>
              </a:solidFill>
            </a:endParaRPr>
          </a:p>
          <a:p>
            <a:pPr marL="457200" marR="0" lvl="0" indent="0" algn="just" rtl="0">
              <a:lnSpc>
                <a:spcPct val="115000"/>
              </a:lnSpc>
              <a:spcBef>
                <a:spcPts val="3200"/>
              </a:spcBef>
              <a:spcAft>
                <a:spcPts val="1600"/>
              </a:spcAft>
              <a:buClr>
                <a:schemeClr val="dk2"/>
              </a:buClr>
              <a:buSzPts val="2400"/>
              <a:buFont typeface="Arial"/>
              <a:buNone/>
            </a:pPr>
            <a:r>
              <a:rPr lang="en-US" sz="1800" dirty="0">
                <a:solidFill>
                  <a:schemeClr val="dk1"/>
                </a:solidFill>
              </a:rPr>
              <a:t>                                 (Linear accelerator components)</a:t>
            </a:r>
            <a:endParaRPr sz="1800" dirty="0">
              <a:solidFill>
                <a:schemeClr val="dk1"/>
              </a:solidFill>
            </a:endParaRPr>
          </a:p>
        </p:txBody>
      </p:sp>
      <p:pic>
        <p:nvPicPr>
          <p:cNvPr id="87" name="Google Shape;87;p3"/>
          <p:cNvPicPr preferRelativeResize="0"/>
          <p:nvPr/>
        </p:nvPicPr>
        <p:blipFill rotWithShape="1">
          <a:blip r:embed="rId8">
            <a:alphaModFix/>
          </a:blip>
          <a:srcRect/>
          <a:stretch/>
        </p:blipFill>
        <p:spPr>
          <a:xfrm>
            <a:off x="7394575" y="3392487"/>
            <a:ext cx="4211637" cy="3311525"/>
          </a:xfrm>
          <a:prstGeom prst="rect">
            <a:avLst/>
          </a:prstGeom>
          <a:noFill/>
          <a:ln>
            <a:noFill/>
          </a:ln>
        </p:spPr>
      </p:pic>
      <p:cxnSp>
        <p:nvCxnSpPr>
          <p:cNvPr id="88" name="Google Shape;88;p3"/>
          <p:cNvCxnSpPr/>
          <p:nvPr/>
        </p:nvCxnSpPr>
        <p:spPr>
          <a:xfrm rot="10800000" flipH="1">
            <a:off x="6502675" y="6431700"/>
            <a:ext cx="959400" cy="106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4"/>
          <p:cNvPicPr preferRelativeResize="0"/>
          <p:nvPr/>
        </p:nvPicPr>
        <p:blipFill rotWithShape="1">
          <a:blip r:embed="rId3">
            <a:alphaModFix/>
          </a:blip>
          <a:srcRect/>
          <a:stretch/>
        </p:blipFill>
        <p:spPr>
          <a:xfrm>
            <a:off x="127000" y="173037"/>
            <a:ext cx="5824537" cy="6511925"/>
          </a:xfrm>
          <a:prstGeom prst="rect">
            <a:avLst/>
          </a:prstGeom>
          <a:noFill/>
          <a:ln>
            <a:noFill/>
          </a:ln>
        </p:spPr>
      </p:pic>
      <p:pic>
        <p:nvPicPr>
          <p:cNvPr id="94" name="Google Shape;94;p4"/>
          <p:cNvPicPr preferRelativeResize="0"/>
          <p:nvPr/>
        </p:nvPicPr>
        <p:blipFill rotWithShape="1">
          <a:blip r:embed="rId4">
            <a:alphaModFix/>
          </a:blip>
          <a:srcRect/>
          <a:stretch/>
        </p:blipFill>
        <p:spPr>
          <a:xfrm>
            <a:off x="6240462" y="0"/>
            <a:ext cx="5951537" cy="66849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5"/>
          <p:cNvPicPr preferRelativeResize="0"/>
          <p:nvPr/>
        </p:nvPicPr>
        <p:blipFill>
          <a:blip r:embed="rId3">
            <a:alphaModFix/>
          </a:blip>
          <a:stretch>
            <a:fillRect/>
          </a:stretch>
        </p:blipFill>
        <p:spPr>
          <a:xfrm>
            <a:off x="244925" y="765400"/>
            <a:ext cx="11875500" cy="5932701"/>
          </a:xfrm>
          <a:prstGeom prst="rect">
            <a:avLst/>
          </a:prstGeom>
          <a:noFill/>
          <a:ln>
            <a:noFill/>
          </a:ln>
        </p:spPr>
      </p:pic>
      <p:sp>
        <p:nvSpPr>
          <p:cNvPr id="100" name="Google Shape;100;p5"/>
          <p:cNvSpPr txBox="1"/>
          <p:nvPr/>
        </p:nvSpPr>
        <p:spPr>
          <a:xfrm>
            <a:off x="535775" y="137775"/>
            <a:ext cx="5970000" cy="4134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US" sz="2800"/>
              <a:t>Radiotherapy steps</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6"/>
          <p:cNvPicPr preferRelativeResize="0"/>
          <p:nvPr/>
        </p:nvPicPr>
        <p:blipFill rotWithShape="1">
          <a:blip r:embed="rId3">
            <a:alphaModFix/>
          </a:blip>
          <a:srcRect/>
          <a:stretch/>
        </p:blipFill>
        <p:spPr>
          <a:xfrm>
            <a:off x="7259637" y="277448"/>
            <a:ext cx="4932362" cy="5756275"/>
          </a:xfrm>
          <a:prstGeom prst="rect">
            <a:avLst/>
          </a:prstGeom>
          <a:noFill/>
          <a:ln>
            <a:noFill/>
          </a:ln>
        </p:spPr>
      </p:pic>
      <p:sp>
        <p:nvSpPr>
          <p:cNvPr id="106" name="Google Shape;106;p6"/>
          <p:cNvSpPr txBox="1"/>
          <p:nvPr/>
        </p:nvSpPr>
        <p:spPr>
          <a:xfrm>
            <a:off x="143691" y="747712"/>
            <a:ext cx="7115946" cy="6736163"/>
          </a:xfrm>
          <a:prstGeom prst="rect">
            <a:avLst/>
          </a:prstGeom>
          <a:noFill/>
          <a:ln>
            <a:noFill/>
          </a:ln>
        </p:spPr>
        <p:txBody>
          <a:bodyPr spcFirstLastPara="1" wrap="square" lIns="91425" tIns="45700" rIns="91425" bIns="45700" anchor="t" anchorCtr="0">
            <a:spAutoFit/>
          </a:bodyPr>
          <a:lstStyle/>
          <a:p>
            <a:pPr marL="457200" marR="0" lvl="0" indent="-381000" algn="just" rtl="0">
              <a:lnSpc>
                <a:spcPct val="100000"/>
              </a:lnSpc>
              <a:spcBef>
                <a:spcPts val="0"/>
              </a:spcBef>
              <a:spcAft>
                <a:spcPts val="0"/>
              </a:spcAft>
              <a:buSzPts val="2400"/>
              <a:buFont typeface="Arial"/>
              <a:buChar char="❏"/>
            </a:pPr>
            <a:r>
              <a:rPr lang="en-US" sz="2200" b="0" i="0" u="none" dirty="0">
                <a:solidFill>
                  <a:srgbClr val="595959"/>
                </a:solidFill>
                <a:sym typeface="Arial"/>
              </a:rPr>
              <a:t>Broadly, image-guided radiation therapy (IGRT) may be defined as </a:t>
            </a:r>
            <a:r>
              <a:rPr lang="en-US" sz="2200" b="0" i="1" u="none" dirty="0">
                <a:solidFill>
                  <a:srgbClr val="FF0000"/>
                </a:solidFill>
                <a:sym typeface="Arial"/>
              </a:rPr>
              <a:t>a radiation therapy procedure that uses image guidance at various stages of its process: patient data acquisition, treatment planning, treatment simulation, patient setup, and target localization before and during treatment. </a:t>
            </a:r>
            <a:endParaRPr lang="en-US" sz="2200" b="0" i="1" u="none" dirty="0" smtClean="0">
              <a:solidFill>
                <a:srgbClr val="FF0000"/>
              </a:solidFill>
              <a:sym typeface="Arial"/>
            </a:endParaRPr>
          </a:p>
          <a:p>
            <a:pPr marL="457200" lvl="0" indent="-381000" algn="just">
              <a:lnSpc>
                <a:spcPct val="115000"/>
              </a:lnSpc>
              <a:buClr>
                <a:srgbClr val="595959"/>
              </a:buClr>
              <a:buSzPts val="2400"/>
              <a:buFont typeface="Arial"/>
              <a:buChar char="❏"/>
            </a:pPr>
            <a:r>
              <a:rPr lang="en-US" sz="2200" dirty="0">
                <a:solidFill>
                  <a:srgbClr val="595959"/>
                </a:solidFill>
              </a:rPr>
              <a:t>IGRT systems currently commercially available are based on direct integration of: </a:t>
            </a:r>
            <a:endParaRPr lang="en-US" sz="2200" dirty="0"/>
          </a:p>
          <a:p>
            <a:pPr marL="609600" lvl="0" indent="-457200" algn="just">
              <a:lnSpc>
                <a:spcPct val="115000"/>
              </a:lnSpc>
              <a:spcBef>
                <a:spcPts val="1600"/>
              </a:spcBef>
              <a:buSzPts val="2400"/>
            </a:pPr>
            <a:r>
              <a:rPr lang="en-US" sz="2200" dirty="0">
                <a:solidFill>
                  <a:srgbClr val="595959"/>
                </a:solidFill>
              </a:rPr>
              <a:t>• </a:t>
            </a:r>
            <a:r>
              <a:rPr lang="en-US" sz="2200" dirty="0" err="1">
                <a:solidFill>
                  <a:srgbClr val="595959"/>
                </a:solidFill>
              </a:rPr>
              <a:t>Kilovoltage</a:t>
            </a:r>
            <a:r>
              <a:rPr lang="en-US" sz="2200" dirty="0">
                <a:solidFill>
                  <a:srgbClr val="595959"/>
                </a:solidFill>
              </a:rPr>
              <a:t> or megavoltage imaging system </a:t>
            </a:r>
            <a:endParaRPr lang="en-US" sz="2200" dirty="0"/>
          </a:p>
          <a:p>
            <a:pPr marL="609600" lvl="0" indent="-457200" algn="just">
              <a:lnSpc>
                <a:spcPct val="115000"/>
              </a:lnSpc>
              <a:spcBef>
                <a:spcPts val="1600"/>
              </a:spcBef>
              <a:buSzPts val="2400"/>
            </a:pPr>
            <a:r>
              <a:rPr lang="en-US" sz="2200" dirty="0">
                <a:solidFill>
                  <a:srgbClr val="595959"/>
                </a:solidFill>
              </a:rPr>
              <a:t>• CT scanner </a:t>
            </a:r>
            <a:endParaRPr lang="en-US" sz="2200" dirty="0"/>
          </a:p>
          <a:p>
            <a:pPr marL="609600" lvl="0" indent="-457200" algn="just">
              <a:lnSpc>
                <a:spcPct val="115000"/>
              </a:lnSpc>
              <a:spcBef>
                <a:spcPts val="1600"/>
              </a:spcBef>
              <a:buSzPts val="2400"/>
            </a:pPr>
            <a:r>
              <a:rPr lang="en-US" sz="2200" dirty="0">
                <a:solidFill>
                  <a:srgbClr val="595959"/>
                </a:solidFill>
              </a:rPr>
              <a:t>• Megavoltage computerized tomography (MVCT) and a </a:t>
            </a:r>
            <a:r>
              <a:rPr lang="en-US" sz="2200" dirty="0" err="1">
                <a:solidFill>
                  <a:srgbClr val="595959"/>
                </a:solidFill>
              </a:rPr>
              <a:t>Tomotherapy</a:t>
            </a:r>
            <a:r>
              <a:rPr lang="en-US" sz="2200" dirty="0">
                <a:solidFill>
                  <a:srgbClr val="595959"/>
                </a:solidFill>
              </a:rPr>
              <a:t> machine (miniature </a:t>
            </a:r>
            <a:r>
              <a:rPr lang="en-US" sz="2200" dirty="0" err="1">
                <a:solidFill>
                  <a:srgbClr val="595959"/>
                </a:solidFill>
              </a:rPr>
              <a:t>linac</a:t>
            </a:r>
            <a:r>
              <a:rPr lang="en-US" sz="2200" dirty="0">
                <a:solidFill>
                  <a:srgbClr val="595959"/>
                </a:solidFill>
              </a:rPr>
              <a:t> mounted on a CT-type gantry).</a:t>
            </a:r>
            <a:endParaRPr lang="en-US" sz="2200" dirty="0"/>
          </a:p>
          <a:p>
            <a:pPr marL="609600" lvl="0" indent="-457200" algn="just">
              <a:lnSpc>
                <a:spcPct val="115000"/>
              </a:lnSpc>
              <a:spcBef>
                <a:spcPts val="1600"/>
              </a:spcBef>
              <a:buSzPts val="2400"/>
            </a:pPr>
            <a:r>
              <a:rPr lang="en-US" sz="2200" dirty="0">
                <a:solidFill>
                  <a:srgbClr val="595959"/>
                </a:solidFill>
              </a:rPr>
              <a:t> • ultrasound system </a:t>
            </a:r>
            <a:endParaRPr sz="2200" b="0" i="1" u="none" dirty="0">
              <a:solidFill>
                <a:srgbClr val="FF0000"/>
              </a:solidFill>
              <a:sym typeface="Arial"/>
            </a:endParaRPr>
          </a:p>
          <a:p>
            <a:pPr marL="0" marR="0" lvl="0" indent="19050" algn="just" rtl="0">
              <a:lnSpc>
                <a:spcPct val="100000"/>
              </a:lnSpc>
              <a:spcBef>
                <a:spcPts val="0"/>
              </a:spcBef>
              <a:spcAft>
                <a:spcPts val="0"/>
              </a:spcAft>
              <a:buClr>
                <a:srgbClr val="000000"/>
              </a:buClr>
              <a:buSzPts val="300"/>
              <a:buFont typeface="Arial"/>
              <a:buNone/>
            </a:pPr>
            <a:endParaRPr sz="2200" b="0" i="1" u="none" dirty="0">
              <a:solidFill>
                <a:srgbClr val="FF0000"/>
              </a:solidFill>
              <a:sym typeface="Arial"/>
            </a:endParaRPr>
          </a:p>
          <a:p>
            <a:pPr marL="0" marR="0" lvl="0" indent="0" algn="just" rtl="0">
              <a:lnSpc>
                <a:spcPct val="100000"/>
              </a:lnSpc>
              <a:spcBef>
                <a:spcPts val="0"/>
              </a:spcBef>
              <a:spcAft>
                <a:spcPts val="0"/>
              </a:spcAft>
              <a:buClr>
                <a:srgbClr val="FF0000"/>
              </a:buClr>
              <a:buSzPts val="2400"/>
              <a:buFont typeface="Arial"/>
              <a:buNone/>
            </a:pPr>
            <a:endParaRPr sz="2200" dirty="0"/>
          </a:p>
        </p:txBody>
      </p:sp>
      <p:sp>
        <p:nvSpPr>
          <p:cNvPr id="2" name="Rectangle 1"/>
          <p:cNvSpPr/>
          <p:nvPr/>
        </p:nvSpPr>
        <p:spPr>
          <a:xfrm>
            <a:off x="7259637" y="6138743"/>
            <a:ext cx="4660250" cy="523220"/>
          </a:xfrm>
          <a:prstGeom prst="rect">
            <a:avLst/>
          </a:prstGeom>
        </p:spPr>
        <p:txBody>
          <a:bodyPr wrap="none">
            <a:spAutoFit/>
          </a:bodyPr>
          <a:lstStyle/>
          <a:p>
            <a:r>
              <a:rPr lang="en-US" dirty="0" smtClean="0"/>
              <a:t>( </a:t>
            </a:r>
            <a:r>
              <a:rPr lang="en-US" dirty="0" smtClean="0">
                <a:hlinkClick r:id="rId4"/>
              </a:rPr>
              <a:t>https</a:t>
            </a:r>
            <a:r>
              <a:rPr lang="en-US" dirty="0">
                <a:hlinkClick r:id="rId4"/>
              </a:rPr>
              <a:t>://</a:t>
            </a:r>
            <a:r>
              <a:rPr lang="en-US" dirty="0" smtClean="0">
                <a:hlinkClick r:id="rId4"/>
              </a:rPr>
              <a:t>youtu.be/1WtDiFj_E4M?si=gs5Qla4UNHOazVI3</a:t>
            </a:r>
            <a:endParaRPr lang="en-US" dirty="0" smtClean="0"/>
          </a:p>
          <a:p>
            <a:r>
              <a:rPr lang="en-US" dirty="0" smtClean="0"/>
              <a:t> </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7"/>
          <p:cNvPicPr preferRelativeResize="0"/>
          <p:nvPr/>
        </p:nvPicPr>
        <p:blipFill rotWithShape="1">
          <a:blip r:embed="rId3">
            <a:alphaModFix/>
          </a:blip>
          <a:srcRect/>
          <a:stretch/>
        </p:blipFill>
        <p:spPr>
          <a:xfrm>
            <a:off x="325437" y="209550"/>
            <a:ext cx="11053762" cy="6438900"/>
          </a:xfrm>
          <a:prstGeom prst="rect">
            <a:avLst/>
          </a:prstGeom>
          <a:noFill/>
          <a:ln>
            <a:noFill/>
          </a:ln>
        </p:spPr>
      </p:pic>
      <p:sp>
        <p:nvSpPr>
          <p:cNvPr id="114" name="Google Shape;114;p7"/>
          <p:cNvSpPr txBox="1"/>
          <p:nvPr/>
        </p:nvSpPr>
        <p:spPr>
          <a:xfrm>
            <a:off x="3388523" y="606219"/>
            <a:ext cx="2222500" cy="40163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a:solidFill>
                  <a:srgbClr val="000000"/>
                </a:solidFill>
                <a:latin typeface="Arial"/>
                <a:ea typeface="Arial"/>
                <a:cs typeface="Arial"/>
                <a:sym typeface="Arial"/>
              </a:rPr>
              <a:t>LINAC</a:t>
            </a:r>
            <a:endParaRPr/>
          </a:p>
        </p:txBody>
      </p:sp>
      <p:sp>
        <p:nvSpPr>
          <p:cNvPr id="115" name="Google Shape;115;p7"/>
          <p:cNvSpPr txBox="1"/>
          <p:nvPr/>
        </p:nvSpPr>
        <p:spPr>
          <a:xfrm>
            <a:off x="2933700" y="2419350"/>
            <a:ext cx="1943100"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KV detector</a:t>
            </a:r>
            <a:endParaRPr/>
          </a:p>
        </p:txBody>
      </p:sp>
      <p:sp>
        <p:nvSpPr>
          <p:cNvPr id="116" name="Google Shape;116;p7"/>
          <p:cNvSpPr txBox="1"/>
          <p:nvPr/>
        </p:nvSpPr>
        <p:spPr>
          <a:xfrm>
            <a:off x="4480766" y="4029000"/>
            <a:ext cx="2301000"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EPID (Electronic Portal Imaging Device)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body" idx="1"/>
          </p:nvPr>
        </p:nvSpPr>
        <p:spPr>
          <a:xfrm>
            <a:off x="415925" y="330200"/>
            <a:ext cx="11360150" cy="6527800"/>
          </a:xfrm>
          <a:prstGeom prst="rect">
            <a:avLst/>
          </a:prstGeom>
          <a:noFill/>
          <a:ln>
            <a:noFill/>
          </a:ln>
        </p:spPr>
        <p:txBody>
          <a:bodyPr spcFirstLastPara="1" wrap="square" lIns="121900" tIns="121900" rIns="121900" bIns="121900" anchor="t" anchorCtr="0">
            <a:normAutofit/>
          </a:bodyPr>
          <a:lstStyle/>
          <a:p>
            <a:pPr marL="457200" lvl="0" indent="-381000" algn="just" rtl="0">
              <a:lnSpc>
                <a:spcPct val="115000"/>
              </a:lnSpc>
              <a:spcBef>
                <a:spcPts val="0"/>
              </a:spcBef>
              <a:spcAft>
                <a:spcPts val="0"/>
              </a:spcAft>
              <a:buClr>
                <a:srgbClr val="595959"/>
              </a:buClr>
              <a:buSzPts val="2400"/>
              <a:buFont typeface="Arial"/>
              <a:buChar char="❏"/>
            </a:pPr>
            <a:r>
              <a:rPr lang="en-US" sz="2400" b="0" i="0" u="none">
                <a:solidFill>
                  <a:srgbClr val="595959"/>
                </a:solidFill>
                <a:latin typeface="Arial"/>
                <a:ea typeface="Arial"/>
                <a:cs typeface="Arial"/>
                <a:sym typeface="Arial"/>
              </a:rPr>
              <a:t>IGRT is characterized by the following features: </a:t>
            </a:r>
            <a:endParaRPr/>
          </a:p>
          <a:p>
            <a:pPr marL="609600" lvl="0" indent="-457200" algn="just" rtl="0">
              <a:lnSpc>
                <a:spcPct val="115000"/>
              </a:lnSpc>
              <a:spcBef>
                <a:spcPts val="1600"/>
              </a:spcBef>
              <a:spcAft>
                <a:spcPts val="0"/>
              </a:spcAft>
              <a:buSzPts val="2400"/>
              <a:buNone/>
            </a:pPr>
            <a:r>
              <a:rPr lang="en-US" sz="2400" b="0" i="0" u="none">
                <a:solidFill>
                  <a:srgbClr val="595959"/>
                </a:solidFill>
                <a:latin typeface="Arial"/>
                <a:ea typeface="Arial"/>
                <a:cs typeface="Arial"/>
                <a:sym typeface="Arial"/>
              </a:rPr>
              <a:t>• Allows reduced treatment margins in the PTV (planning treatment volume)</a:t>
            </a:r>
            <a:endParaRPr/>
          </a:p>
          <a:p>
            <a:pPr marL="609600" lvl="0" indent="-457200" algn="just" rtl="0">
              <a:lnSpc>
                <a:spcPct val="115000"/>
              </a:lnSpc>
              <a:spcBef>
                <a:spcPts val="1600"/>
              </a:spcBef>
              <a:spcAft>
                <a:spcPts val="0"/>
              </a:spcAft>
              <a:buSzPts val="2400"/>
              <a:buNone/>
            </a:pPr>
            <a:r>
              <a:rPr lang="en-US" sz="2400" b="0" i="0" u="none">
                <a:solidFill>
                  <a:srgbClr val="595959"/>
                </a:solidFill>
                <a:latin typeface="Arial"/>
                <a:ea typeface="Arial"/>
                <a:cs typeface="Arial"/>
                <a:sym typeface="Arial"/>
              </a:rPr>
              <a:t>• Results in fewer treatment complications. </a:t>
            </a:r>
            <a:endParaRPr/>
          </a:p>
          <a:p>
            <a:pPr marL="609600" lvl="0" indent="-457200" algn="just" rtl="0">
              <a:lnSpc>
                <a:spcPct val="115000"/>
              </a:lnSpc>
              <a:spcBef>
                <a:spcPts val="1600"/>
              </a:spcBef>
              <a:spcAft>
                <a:spcPts val="0"/>
              </a:spcAft>
              <a:buSzPts val="2400"/>
              <a:buNone/>
            </a:pPr>
            <a:r>
              <a:rPr lang="en-US" sz="2400" b="0" i="0" u="none">
                <a:solidFill>
                  <a:srgbClr val="595959"/>
                </a:solidFill>
                <a:latin typeface="Arial"/>
                <a:ea typeface="Arial"/>
                <a:cs typeface="Arial"/>
                <a:sym typeface="Arial"/>
              </a:rPr>
              <a:t>• Allows prescribed dose escalation. </a:t>
            </a:r>
            <a:endParaRPr/>
          </a:p>
          <a:p>
            <a:pPr marL="609600" lvl="0" indent="-457200" algn="just" rtl="0">
              <a:lnSpc>
                <a:spcPct val="115000"/>
              </a:lnSpc>
              <a:spcBef>
                <a:spcPts val="1600"/>
              </a:spcBef>
              <a:spcAft>
                <a:spcPts val="0"/>
              </a:spcAft>
              <a:buSzPts val="2400"/>
              <a:buNone/>
            </a:pPr>
            <a:r>
              <a:rPr lang="en-US" sz="2400" b="0" i="0" u="none">
                <a:solidFill>
                  <a:srgbClr val="595959"/>
                </a:solidFill>
                <a:latin typeface="Arial"/>
                <a:ea typeface="Arial"/>
                <a:cs typeface="Arial"/>
                <a:sym typeface="Arial"/>
              </a:rPr>
              <a:t>• Reduces the chance of geographical miss of the target. </a:t>
            </a:r>
            <a:endParaRPr/>
          </a:p>
          <a:p>
            <a:pPr marL="457200" lvl="0" indent="-381000" algn="just" rtl="0">
              <a:lnSpc>
                <a:spcPct val="115000"/>
              </a:lnSpc>
              <a:spcBef>
                <a:spcPts val="1600"/>
              </a:spcBef>
              <a:spcAft>
                <a:spcPts val="0"/>
              </a:spcAft>
              <a:buClr>
                <a:srgbClr val="595959"/>
              </a:buClr>
              <a:buSzPts val="2400"/>
              <a:buFont typeface="Arial"/>
              <a:buChar char="❏"/>
            </a:pPr>
            <a:r>
              <a:rPr lang="en-US" sz="2400" b="0" i="0" u="none">
                <a:solidFill>
                  <a:srgbClr val="595959"/>
                </a:solidFill>
                <a:latin typeface="Arial"/>
                <a:ea typeface="Arial"/>
                <a:cs typeface="Arial"/>
                <a:sym typeface="Arial"/>
              </a:rPr>
              <a:t>The ideal IGRT system will: </a:t>
            </a:r>
            <a:endParaRPr/>
          </a:p>
          <a:p>
            <a:pPr marL="609600" lvl="0" indent="-457200" algn="just" rtl="0">
              <a:lnSpc>
                <a:spcPct val="115000"/>
              </a:lnSpc>
              <a:spcBef>
                <a:spcPts val="1600"/>
              </a:spcBef>
              <a:spcAft>
                <a:spcPts val="0"/>
              </a:spcAft>
              <a:buSzPts val="2400"/>
              <a:buNone/>
            </a:pPr>
            <a:r>
              <a:rPr lang="en-US" sz="2400" b="0" i="0" u="none">
                <a:solidFill>
                  <a:srgbClr val="595959"/>
                </a:solidFill>
                <a:latin typeface="Arial"/>
                <a:ea typeface="Arial"/>
                <a:cs typeface="Arial"/>
                <a:sym typeface="Arial"/>
              </a:rPr>
              <a:t>• Allow the acquisition of soft tissue images at the time of each fraction of radiotherapy.</a:t>
            </a:r>
            <a:endParaRPr/>
          </a:p>
          <a:p>
            <a:pPr marL="609600" lvl="0" indent="-457200" algn="just" rtl="0">
              <a:lnSpc>
                <a:spcPct val="115000"/>
              </a:lnSpc>
              <a:spcBef>
                <a:spcPts val="1600"/>
              </a:spcBef>
              <a:spcAft>
                <a:spcPts val="1600"/>
              </a:spcAft>
              <a:buSzPts val="2400"/>
              <a:buNone/>
            </a:pPr>
            <a:r>
              <a:rPr lang="en-US" sz="2400" b="0" i="0" u="none">
                <a:solidFill>
                  <a:srgbClr val="595959"/>
                </a:solidFill>
                <a:latin typeface="Arial"/>
                <a:ea typeface="Arial"/>
                <a:cs typeface="Arial"/>
                <a:sym typeface="Arial"/>
              </a:rPr>
              <a:t> • Have the ability to deliver a conformal dose through an IMRT (intensity modulated radiation therapy) technique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0"/>
          <p:cNvSpPr txBox="1">
            <a:spLocks noGrp="1"/>
          </p:cNvSpPr>
          <p:nvPr>
            <p:ph type="title"/>
          </p:nvPr>
        </p:nvSpPr>
        <p:spPr>
          <a:xfrm>
            <a:off x="1356451" y="13063"/>
            <a:ext cx="11360150" cy="763587"/>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sz="3300" b="0" i="0" u="none" dirty="0">
                <a:solidFill>
                  <a:srgbClr val="000000"/>
                </a:solidFill>
                <a:latin typeface="Arial"/>
                <a:ea typeface="Arial"/>
                <a:cs typeface="Arial"/>
                <a:sym typeface="Arial"/>
              </a:rPr>
              <a:t> </a:t>
            </a:r>
            <a:r>
              <a:rPr lang="en-US" sz="3300" b="0" i="1" u="none" dirty="0">
                <a:solidFill>
                  <a:srgbClr val="000000"/>
                </a:solidFill>
                <a:latin typeface="Arial"/>
                <a:ea typeface="Arial"/>
                <a:cs typeface="Arial"/>
                <a:sym typeface="Arial"/>
              </a:rPr>
              <a:t>RADIOGRAPHIC IMAG</a:t>
            </a:r>
            <a:r>
              <a:rPr lang="en-US" sz="3300" i="1" dirty="0"/>
              <a:t>ING</a:t>
            </a:r>
            <a:endParaRPr i="1" dirty="0"/>
          </a:p>
        </p:txBody>
      </p:sp>
      <p:sp>
        <p:nvSpPr>
          <p:cNvPr id="132" name="Google Shape;132;p10"/>
          <p:cNvSpPr txBox="1">
            <a:spLocks noGrp="1"/>
          </p:cNvSpPr>
          <p:nvPr>
            <p:ph type="body" idx="1"/>
          </p:nvPr>
        </p:nvSpPr>
        <p:spPr>
          <a:xfrm>
            <a:off x="1123406" y="677862"/>
            <a:ext cx="9927771" cy="6180137"/>
          </a:xfrm>
          <a:prstGeom prst="rect">
            <a:avLst/>
          </a:prstGeom>
          <a:noFill/>
          <a:ln>
            <a:noFill/>
          </a:ln>
        </p:spPr>
        <p:txBody>
          <a:bodyPr spcFirstLastPara="1" wrap="square" lIns="121900" tIns="121900" rIns="121900" bIns="121900" anchor="t" anchorCtr="0">
            <a:normAutofit/>
          </a:bodyPr>
          <a:lstStyle/>
          <a:p>
            <a:pPr marL="457200" lvl="0" indent="-381000" algn="just" rtl="0">
              <a:lnSpc>
                <a:spcPct val="105000"/>
              </a:lnSpc>
              <a:spcBef>
                <a:spcPts val="0"/>
              </a:spcBef>
              <a:spcAft>
                <a:spcPts val="0"/>
              </a:spcAft>
              <a:buClr>
                <a:srgbClr val="595959"/>
              </a:buClr>
              <a:buSzPts val="2400"/>
              <a:buFont typeface="Arial"/>
              <a:buChar char="❏"/>
            </a:pPr>
            <a:r>
              <a:rPr lang="en-US" sz="2200" b="0" i="0" u="none" dirty="0">
                <a:solidFill>
                  <a:srgbClr val="595959"/>
                </a:solidFill>
                <a:sym typeface="Arial"/>
              </a:rPr>
              <a:t>The accelerator-mounted imaging systems are called on-board imagers. Modern accelerators (e.g., Varian’s Trilogy, </a:t>
            </a:r>
            <a:r>
              <a:rPr lang="en-US" sz="2200" b="0" i="0" u="none" dirty="0" err="1">
                <a:solidFill>
                  <a:srgbClr val="595959"/>
                </a:solidFill>
                <a:sym typeface="Arial"/>
              </a:rPr>
              <a:t>Elekta’s</a:t>
            </a:r>
            <a:r>
              <a:rPr lang="en-US" sz="2200" b="0" i="0" u="none" dirty="0">
                <a:solidFill>
                  <a:srgbClr val="595959"/>
                </a:solidFill>
                <a:sym typeface="Arial"/>
              </a:rPr>
              <a:t> Synergy, and Siemens ONCOR) are equipped with two kinds of imaging systems: </a:t>
            </a:r>
            <a:endParaRPr sz="2200" dirty="0"/>
          </a:p>
          <a:p>
            <a:pPr marL="0" lvl="0" indent="0" algn="just" rtl="0">
              <a:lnSpc>
                <a:spcPct val="105000"/>
              </a:lnSpc>
              <a:spcBef>
                <a:spcPts val="1600"/>
              </a:spcBef>
              <a:spcAft>
                <a:spcPts val="0"/>
              </a:spcAft>
              <a:buSzPts val="2400"/>
              <a:buNone/>
            </a:pPr>
            <a:r>
              <a:rPr lang="en-US" sz="2200" b="0" i="0" u="none" dirty="0">
                <a:solidFill>
                  <a:srgbClr val="595959"/>
                </a:solidFill>
                <a:sym typeface="Arial"/>
              </a:rPr>
              <a:t>1) </a:t>
            </a:r>
            <a:r>
              <a:rPr lang="en-US" sz="2200" b="0" i="0" u="none" dirty="0" err="1">
                <a:solidFill>
                  <a:srgbClr val="595959"/>
                </a:solidFill>
                <a:sym typeface="Arial"/>
              </a:rPr>
              <a:t>kilovotage</a:t>
            </a:r>
            <a:r>
              <a:rPr lang="en-US" sz="2200" b="0" i="0" u="none" dirty="0">
                <a:solidFill>
                  <a:srgbClr val="595959"/>
                </a:solidFill>
                <a:sym typeface="Arial"/>
              </a:rPr>
              <a:t> x-ray imager in which a conventional x-ray tube is mounted on the gantry with an opposing flat-panel image detector, and </a:t>
            </a:r>
            <a:endParaRPr sz="2200" dirty="0"/>
          </a:p>
          <a:p>
            <a:pPr marL="0" lvl="0" indent="0" algn="just" rtl="0">
              <a:lnSpc>
                <a:spcPct val="105000"/>
              </a:lnSpc>
              <a:spcBef>
                <a:spcPts val="1600"/>
              </a:spcBef>
              <a:spcAft>
                <a:spcPts val="0"/>
              </a:spcAft>
              <a:buSzPts val="2400"/>
              <a:buNone/>
            </a:pPr>
            <a:r>
              <a:rPr lang="en-US" sz="2200" b="0" i="0" u="none" dirty="0">
                <a:solidFill>
                  <a:srgbClr val="595959"/>
                </a:solidFill>
                <a:sym typeface="Arial"/>
              </a:rPr>
              <a:t>2) megavoltage (MV) electronic portal imaging device with its own flat-panel image detector.</a:t>
            </a:r>
            <a:endParaRPr sz="2200" dirty="0"/>
          </a:p>
          <a:p>
            <a:pPr marL="0" lvl="0" indent="0" algn="just" rtl="0">
              <a:lnSpc>
                <a:spcPct val="105000"/>
              </a:lnSpc>
              <a:spcBef>
                <a:spcPts val="1600"/>
              </a:spcBef>
              <a:spcAft>
                <a:spcPts val="0"/>
              </a:spcAft>
              <a:buSzPts val="2400"/>
              <a:buNone/>
            </a:pPr>
            <a:endParaRPr dirty="0"/>
          </a:p>
        </p:txBody>
      </p:sp>
    </p:spTree>
  </p:cSld>
  <p:clrMapOvr>
    <a:masterClrMapping/>
  </p:clrMapOvr>
</p:sld>
</file>

<file path=ppt/theme/theme1.xml><?xml version="1.0" encoding="utf-8"?>
<a:theme xmlns:a="http://schemas.openxmlformats.org/drawingml/2006/main" name="1_Facet">
  <a:themeElements>
    <a:clrScheme name="Custom 1">
      <a:dk1>
        <a:srgbClr val="000000"/>
      </a:dk1>
      <a:lt1>
        <a:srgbClr val="FFFFFF"/>
      </a:lt1>
      <a:dk2>
        <a:srgbClr val="444D26"/>
      </a:dk2>
      <a:lt2>
        <a:srgbClr val="FEFAC9"/>
      </a:lt2>
      <a:accent1>
        <a:srgbClr val="A5B592"/>
      </a:accent1>
      <a:accent2>
        <a:srgbClr val="F08E18"/>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1281</Words>
  <Application>Microsoft Office PowerPoint</Application>
  <PresentationFormat>Custom</PresentationFormat>
  <Paragraphs>89</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1_Facet</vt:lpstr>
      <vt:lpstr>Simple Light</vt:lpstr>
      <vt:lpstr>University of Baghdad College of Medicine 2022-2023</vt:lpstr>
      <vt:lpstr>TOPIC OUTLINE ➤</vt:lpstr>
      <vt:lpstr>IMAGE-GUIDANCE TECHNOLOGIES</vt:lpstr>
      <vt:lpstr>PowerPoint Presentation</vt:lpstr>
      <vt:lpstr>PowerPoint Presentation</vt:lpstr>
      <vt:lpstr>PowerPoint Presentation</vt:lpstr>
      <vt:lpstr>PowerPoint Presentation</vt:lpstr>
      <vt:lpstr>PowerPoint Presentation</vt:lpstr>
      <vt:lpstr> RADIOGRAPHIC IMAGING</vt:lpstr>
      <vt:lpstr>PowerPoint Presentation</vt:lpstr>
      <vt:lpstr>IN-ROOM CT SCANNER</vt:lpstr>
      <vt:lpstr>PowerPoint Presentation</vt:lpstr>
      <vt:lpstr>KILOVOLTAGE CONE-BEAM CT</vt:lpstr>
      <vt:lpstr>PowerPoint Presentation</vt:lpstr>
      <vt:lpstr>PowerPoint Presentation</vt:lpstr>
      <vt:lpstr>PowerPoint Presentation</vt:lpstr>
      <vt:lpstr>MEGAVOLTAGE CONE-BEAM CT</vt:lpstr>
      <vt:lpstr>PowerPoint Presentation</vt:lpstr>
      <vt:lpstr>HELICAL TOMOTHERAPY</vt:lpstr>
      <vt:lpstr>PowerPoint Presentation</vt:lpstr>
      <vt:lpstr>PowerPoint Presentation</vt:lpstr>
      <vt:lpstr>ULTRASOUND IMAGING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Baghdad College of Medicine 2022-2023</dc:title>
  <dc:creator>LENOVO</dc:creator>
  <cp:lastModifiedBy>hp</cp:lastModifiedBy>
  <cp:revision>2</cp:revision>
  <dcterms:modified xsi:type="dcterms:W3CDTF">2023-12-24T09:38:54Z</dcterms:modified>
</cp:coreProperties>
</file>