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76" r:id="rId4"/>
    <p:sldId id="277" r:id="rId5"/>
    <p:sldId id="278" r:id="rId6"/>
    <p:sldId id="279" r:id="rId7"/>
    <p:sldId id="280" r:id="rId8"/>
    <p:sldId id="27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3" d="100"/>
          <a:sy n="153" d="100"/>
        </p:scale>
        <p:origin x="57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0B5B4C6-3980-45E8-854B-AD9B08F0F716}" type="datetimeFigureOut">
              <a:rPr lang="ar-IQ" smtClean="0"/>
              <a:t>08/04/1446</a:t>
            </a:fld>
            <a:endParaRPr lang="ar-IQ"/>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ar-IQ"/>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E4BEDC8C-8207-489F-B13F-69F65E786001}" type="slidenum">
              <a:rPr lang="ar-IQ" smtClean="0"/>
              <a:t>‹#›</a:t>
            </a:fld>
            <a:endParaRPr lang="ar-IQ"/>
          </a:p>
        </p:txBody>
      </p:sp>
    </p:spTree>
    <p:extLst>
      <p:ext uri="{BB962C8B-B14F-4D97-AF65-F5344CB8AC3E}">
        <p14:creationId xmlns:p14="http://schemas.microsoft.com/office/powerpoint/2010/main" val="960199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5B4C6-3980-45E8-854B-AD9B08F0F716}" type="datetimeFigureOut">
              <a:rPr lang="ar-IQ" smtClean="0"/>
              <a:t>08/04/1446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4BEDC8C-8207-489F-B13F-69F65E786001}" type="slidenum">
              <a:rPr lang="ar-IQ" smtClean="0"/>
              <a:t>‹#›</a:t>
            </a:fld>
            <a:endParaRPr lang="ar-IQ"/>
          </a:p>
        </p:txBody>
      </p:sp>
    </p:spTree>
    <p:extLst>
      <p:ext uri="{BB962C8B-B14F-4D97-AF65-F5344CB8AC3E}">
        <p14:creationId xmlns:p14="http://schemas.microsoft.com/office/powerpoint/2010/main" val="177991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10B5B4C6-3980-45E8-854B-AD9B08F0F716}" type="datetimeFigureOut">
              <a:rPr lang="ar-IQ" smtClean="0"/>
              <a:t>08/04/1446</a:t>
            </a:fld>
            <a:endParaRPr lang="ar-IQ"/>
          </a:p>
        </p:txBody>
      </p:sp>
      <p:sp>
        <p:nvSpPr>
          <p:cNvPr id="5" name="Footer Placeholder 4"/>
          <p:cNvSpPr>
            <a:spLocks noGrp="1"/>
          </p:cNvSpPr>
          <p:nvPr>
            <p:ph type="ftr" sz="quarter" idx="11"/>
          </p:nvPr>
        </p:nvSpPr>
        <p:spPr>
          <a:xfrm>
            <a:off x="774923" y="5951811"/>
            <a:ext cx="7896279" cy="365125"/>
          </a:xfrm>
        </p:spPr>
        <p:txBody>
          <a:bodyPr/>
          <a:lstStyle/>
          <a:p>
            <a:endParaRPr lang="ar-IQ"/>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E4BEDC8C-8207-489F-B13F-69F65E786001}" type="slidenum">
              <a:rPr lang="ar-IQ" smtClean="0"/>
              <a:t>‹#›</a:t>
            </a:fld>
            <a:endParaRPr lang="ar-IQ"/>
          </a:p>
        </p:txBody>
      </p:sp>
    </p:spTree>
    <p:extLst>
      <p:ext uri="{BB962C8B-B14F-4D97-AF65-F5344CB8AC3E}">
        <p14:creationId xmlns:p14="http://schemas.microsoft.com/office/powerpoint/2010/main" val="41793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5B4C6-3980-45E8-854B-AD9B08F0F716}" type="datetimeFigureOut">
              <a:rPr lang="ar-IQ" smtClean="0"/>
              <a:t>08/04/1446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10558300" y="5956137"/>
            <a:ext cx="1052508" cy="365125"/>
          </a:xfrm>
        </p:spPr>
        <p:txBody>
          <a:bodyPr/>
          <a:lstStyle/>
          <a:p>
            <a:fld id="{E4BEDC8C-8207-489F-B13F-69F65E786001}" type="slidenum">
              <a:rPr lang="ar-IQ" smtClean="0"/>
              <a:t>‹#›</a:t>
            </a:fld>
            <a:endParaRPr lang="ar-IQ"/>
          </a:p>
        </p:txBody>
      </p:sp>
    </p:spTree>
    <p:extLst>
      <p:ext uri="{BB962C8B-B14F-4D97-AF65-F5344CB8AC3E}">
        <p14:creationId xmlns:p14="http://schemas.microsoft.com/office/powerpoint/2010/main" val="274674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0B5B4C6-3980-45E8-854B-AD9B08F0F716}" type="datetimeFigureOut">
              <a:rPr lang="ar-IQ" smtClean="0"/>
              <a:t>08/04/1446</a:t>
            </a:fld>
            <a:endParaRPr lang="ar-IQ"/>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ar-IQ"/>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4BEDC8C-8207-489F-B13F-69F65E786001}" type="slidenum">
              <a:rPr lang="ar-IQ" smtClean="0"/>
              <a:t>‹#›</a:t>
            </a:fld>
            <a:endParaRPr lang="ar-IQ"/>
          </a:p>
        </p:txBody>
      </p:sp>
    </p:spTree>
    <p:extLst>
      <p:ext uri="{BB962C8B-B14F-4D97-AF65-F5344CB8AC3E}">
        <p14:creationId xmlns:p14="http://schemas.microsoft.com/office/powerpoint/2010/main" val="3100099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B5B4C6-3980-45E8-854B-AD9B08F0F716}" type="datetimeFigureOut">
              <a:rPr lang="ar-IQ" smtClean="0"/>
              <a:t>08/04/1446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4BEDC8C-8207-489F-B13F-69F65E786001}" type="slidenum">
              <a:rPr lang="ar-IQ" smtClean="0"/>
              <a:t>‹#›</a:t>
            </a:fld>
            <a:endParaRPr lang="ar-IQ"/>
          </a:p>
        </p:txBody>
      </p:sp>
    </p:spTree>
    <p:extLst>
      <p:ext uri="{BB962C8B-B14F-4D97-AF65-F5344CB8AC3E}">
        <p14:creationId xmlns:p14="http://schemas.microsoft.com/office/powerpoint/2010/main" val="4025964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B5B4C6-3980-45E8-854B-AD9B08F0F716}" type="datetimeFigureOut">
              <a:rPr lang="ar-IQ" smtClean="0"/>
              <a:t>08/04/1446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4BEDC8C-8207-489F-B13F-69F65E786001}" type="slidenum">
              <a:rPr lang="ar-IQ" smtClean="0"/>
              <a:t>‹#›</a:t>
            </a:fld>
            <a:endParaRPr lang="ar-IQ"/>
          </a:p>
        </p:txBody>
      </p:sp>
    </p:spTree>
    <p:extLst>
      <p:ext uri="{BB962C8B-B14F-4D97-AF65-F5344CB8AC3E}">
        <p14:creationId xmlns:p14="http://schemas.microsoft.com/office/powerpoint/2010/main" val="2636758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5B4C6-3980-45E8-854B-AD9B08F0F716}" type="datetimeFigureOut">
              <a:rPr lang="ar-IQ" smtClean="0"/>
              <a:t>08/04/1446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4BEDC8C-8207-489F-B13F-69F65E786001}" type="slidenum">
              <a:rPr lang="ar-IQ" smtClean="0"/>
              <a:t>‹#›</a:t>
            </a:fld>
            <a:endParaRPr lang="ar-IQ"/>
          </a:p>
        </p:txBody>
      </p:sp>
    </p:spTree>
    <p:extLst>
      <p:ext uri="{BB962C8B-B14F-4D97-AF65-F5344CB8AC3E}">
        <p14:creationId xmlns:p14="http://schemas.microsoft.com/office/powerpoint/2010/main" val="289490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5B4C6-3980-45E8-854B-AD9B08F0F716}" type="datetimeFigureOut">
              <a:rPr lang="ar-IQ" smtClean="0"/>
              <a:t>08/04/1446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4BEDC8C-8207-489F-B13F-69F65E786001}" type="slidenum">
              <a:rPr lang="ar-IQ" smtClean="0"/>
              <a:t>‹#›</a:t>
            </a:fld>
            <a:endParaRPr lang="ar-IQ"/>
          </a:p>
        </p:txBody>
      </p:sp>
    </p:spTree>
    <p:extLst>
      <p:ext uri="{BB962C8B-B14F-4D97-AF65-F5344CB8AC3E}">
        <p14:creationId xmlns:p14="http://schemas.microsoft.com/office/powerpoint/2010/main" val="277119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0B5B4C6-3980-45E8-854B-AD9B08F0F716}" type="datetimeFigureOut">
              <a:rPr lang="ar-IQ" smtClean="0"/>
              <a:t>08/04/1446</a:t>
            </a:fld>
            <a:endParaRPr lang="ar-IQ"/>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ar-IQ"/>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4BEDC8C-8207-489F-B13F-69F65E786001}" type="slidenum">
              <a:rPr lang="ar-IQ" smtClean="0"/>
              <a:t>‹#›</a:t>
            </a:fld>
            <a:endParaRPr lang="ar-IQ"/>
          </a:p>
        </p:txBody>
      </p:sp>
    </p:spTree>
    <p:extLst>
      <p:ext uri="{BB962C8B-B14F-4D97-AF65-F5344CB8AC3E}">
        <p14:creationId xmlns:p14="http://schemas.microsoft.com/office/powerpoint/2010/main" val="1540744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5B4C6-3980-45E8-854B-AD9B08F0F716}" type="datetimeFigureOut">
              <a:rPr lang="ar-IQ" smtClean="0"/>
              <a:t>08/04/1446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4BEDC8C-8207-489F-B13F-69F65E786001}" type="slidenum">
              <a:rPr lang="ar-IQ" smtClean="0"/>
              <a:t>‹#›</a:t>
            </a:fld>
            <a:endParaRPr lang="ar-IQ"/>
          </a:p>
        </p:txBody>
      </p:sp>
    </p:spTree>
    <p:extLst>
      <p:ext uri="{BB962C8B-B14F-4D97-AF65-F5344CB8AC3E}">
        <p14:creationId xmlns:p14="http://schemas.microsoft.com/office/powerpoint/2010/main" val="4125865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0B5B4C6-3980-45E8-854B-AD9B08F0F716}" type="datetimeFigureOut">
              <a:rPr lang="ar-IQ" smtClean="0"/>
              <a:t>08/04/1446</a:t>
            </a:fld>
            <a:endParaRPr lang="ar-IQ"/>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ar-IQ"/>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E4BEDC8C-8207-489F-B13F-69F65E786001}" type="slidenum">
              <a:rPr lang="ar-IQ" smtClean="0"/>
              <a:t>‹#›</a:t>
            </a:fld>
            <a:endParaRPr lang="ar-IQ"/>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8577785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457200" rtl="1" eaLnBrk="1" latinLnBrk="0" hangingPunct="1">
        <a:spcBef>
          <a:spcPct val="0"/>
        </a:spcBef>
        <a:buNone/>
        <a:defRPr sz="2800" b="0" kern="1200" cap="all">
          <a:solidFill>
            <a:schemeClr val="bg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34371-5D1C-08A9-0919-6DCBB98A8B4B}"/>
              </a:ext>
            </a:extLst>
          </p:cNvPr>
          <p:cNvSpPr>
            <a:spLocks noGrp="1"/>
          </p:cNvSpPr>
          <p:nvPr>
            <p:ph type="ctrTitle"/>
          </p:nvPr>
        </p:nvSpPr>
        <p:spPr>
          <a:xfrm>
            <a:off x="343197" y="754076"/>
            <a:ext cx="10993549" cy="2286251"/>
          </a:xfrm>
        </p:spPr>
        <p:txBody>
          <a:bodyPr>
            <a:normAutofit/>
          </a:bodyPr>
          <a:lstStyle/>
          <a:p>
            <a:pPr algn="ctr"/>
            <a:r>
              <a:rPr lang="ar-IQ" sz="4000" b="1" dirty="0"/>
              <a:t>محاضرات مادة</a:t>
            </a:r>
            <a:br>
              <a:rPr lang="ar-IQ" sz="4000" b="1" dirty="0"/>
            </a:br>
            <a:r>
              <a:rPr lang="ar-IQ" sz="4000" b="1" dirty="0"/>
              <a:t>إدارة الموارد البشرية</a:t>
            </a:r>
            <a:br>
              <a:rPr lang="ar-IQ" sz="4400" b="1" dirty="0"/>
            </a:br>
            <a:endParaRPr lang="ar-IQ" sz="4400" b="1" dirty="0"/>
          </a:p>
        </p:txBody>
      </p:sp>
      <p:sp>
        <p:nvSpPr>
          <p:cNvPr id="3" name="Subtitle 2">
            <a:extLst>
              <a:ext uri="{FF2B5EF4-FFF2-40B4-BE49-F238E27FC236}">
                <a16:creationId xmlns:a16="http://schemas.microsoft.com/office/drawing/2014/main" id="{0354BBEC-41CD-9163-E99B-941F19EE7442}"/>
              </a:ext>
            </a:extLst>
          </p:cNvPr>
          <p:cNvSpPr>
            <a:spLocks noGrp="1"/>
          </p:cNvSpPr>
          <p:nvPr>
            <p:ph type="subTitle" idx="1"/>
          </p:nvPr>
        </p:nvSpPr>
        <p:spPr>
          <a:xfrm>
            <a:off x="599227" y="4694496"/>
            <a:ext cx="10993546" cy="1674990"/>
          </a:xfrm>
        </p:spPr>
        <p:txBody>
          <a:bodyPr/>
          <a:lstStyle/>
          <a:p>
            <a:pPr algn="ctr"/>
            <a:r>
              <a:rPr lang="ar-IQ" sz="1800" b="1" dirty="0">
                <a:solidFill>
                  <a:schemeClr val="bg1">
                    <a:lumMod val="95000"/>
                  </a:schemeClr>
                </a:solidFill>
              </a:rPr>
              <a:t>اعداد: </a:t>
            </a:r>
            <a:r>
              <a:rPr lang="ar-IQ" sz="1800" b="1" dirty="0" err="1">
                <a:solidFill>
                  <a:schemeClr val="bg1">
                    <a:lumMod val="95000"/>
                  </a:schemeClr>
                </a:solidFill>
              </a:rPr>
              <a:t>أ.م.د</a:t>
            </a:r>
            <a:r>
              <a:rPr lang="ar-IQ" sz="1800" b="1" dirty="0">
                <a:solidFill>
                  <a:schemeClr val="bg1">
                    <a:lumMod val="95000"/>
                  </a:schemeClr>
                </a:solidFill>
              </a:rPr>
              <a:t>. مصطفى محمود محمد</a:t>
            </a:r>
          </a:p>
          <a:p>
            <a:pPr algn="ctr"/>
            <a:r>
              <a:rPr lang="ar-IQ" sz="1800" b="1" dirty="0">
                <a:solidFill>
                  <a:schemeClr val="bg1">
                    <a:lumMod val="95000"/>
                  </a:schemeClr>
                </a:solidFill>
              </a:rPr>
              <a:t>قسم إدارة الأعمال </a:t>
            </a:r>
          </a:p>
          <a:p>
            <a:pPr algn="ctr"/>
            <a:r>
              <a:rPr lang="ar-IQ" sz="1800" b="1" dirty="0">
                <a:solidFill>
                  <a:schemeClr val="bg1">
                    <a:lumMod val="95000"/>
                  </a:schemeClr>
                </a:solidFill>
              </a:rPr>
              <a:t>----------------------------------------------------</a:t>
            </a:r>
          </a:p>
          <a:p>
            <a:pPr algn="ctr"/>
            <a:r>
              <a:rPr lang="ar-IQ" sz="1800" b="1" dirty="0">
                <a:solidFill>
                  <a:schemeClr val="bg1">
                    <a:lumMod val="95000"/>
                  </a:schemeClr>
                </a:solidFill>
              </a:rPr>
              <a:t>الكتاب المقرر: الزبيدي، غني دحام، والعابدي، علي رزاق (2025)  إدارة الموارد البشرية -  مفاهيم وظائف وحالات دراسية. الطبعة الثانية. الذاكرة للنشر والتوزيع.</a:t>
            </a:r>
          </a:p>
          <a:p>
            <a:pPr algn="ctr"/>
            <a:endParaRPr lang="ar-IQ" dirty="0"/>
          </a:p>
        </p:txBody>
      </p:sp>
      <p:sp>
        <p:nvSpPr>
          <p:cNvPr id="4" name="Subtitle 2">
            <a:extLst>
              <a:ext uri="{FF2B5EF4-FFF2-40B4-BE49-F238E27FC236}">
                <a16:creationId xmlns:a16="http://schemas.microsoft.com/office/drawing/2014/main" id="{08DBBB68-EF42-0585-BF0F-BEF9EEF573C6}"/>
              </a:ext>
            </a:extLst>
          </p:cNvPr>
          <p:cNvSpPr txBox="1">
            <a:spLocks/>
          </p:cNvSpPr>
          <p:nvPr/>
        </p:nvSpPr>
        <p:spPr>
          <a:xfrm>
            <a:off x="8186577" y="684052"/>
            <a:ext cx="3763253" cy="1036894"/>
          </a:xfrm>
          <a:prstGeom prst="rect">
            <a:avLst/>
          </a:prstGeom>
        </p:spPr>
        <p:txBody>
          <a:bodyPr vert="horz" lIns="91440" tIns="45720" rIns="91440" bIns="45720" rtlCol="0" anchor="t">
            <a:normAutofit/>
          </a:bodyPr>
          <a:lstStyle>
            <a:lvl1pPr marL="0" indent="0" algn="l" defTabSz="457200" rtl="1"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1"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ctr">
              <a:lnSpc>
                <a:spcPct val="110000"/>
              </a:lnSpc>
              <a:spcBef>
                <a:spcPts val="0"/>
              </a:spcBef>
              <a:spcAft>
                <a:spcPts val="0"/>
              </a:spcAft>
            </a:pPr>
            <a:r>
              <a:rPr lang="ar-IQ" sz="1800" b="1" dirty="0">
                <a:solidFill>
                  <a:schemeClr val="tx1"/>
                </a:solidFill>
              </a:rPr>
              <a:t>وزارة التعليم العالي والبحث العلمي</a:t>
            </a:r>
            <a:br>
              <a:rPr lang="ar-IQ" sz="1800" b="1" dirty="0">
                <a:solidFill>
                  <a:schemeClr val="tx1"/>
                </a:solidFill>
              </a:rPr>
            </a:br>
            <a:r>
              <a:rPr lang="ar-IQ" sz="1800" b="1" dirty="0">
                <a:solidFill>
                  <a:schemeClr val="tx1"/>
                </a:solidFill>
              </a:rPr>
              <a:t>جامعة بغداد</a:t>
            </a:r>
          </a:p>
          <a:p>
            <a:pPr algn="ctr">
              <a:lnSpc>
                <a:spcPct val="110000"/>
              </a:lnSpc>
              <a:spcBef>
                <a:spcPts val="0"/>
              </a:spcBef>
              <a:spcAft>
                <a:spcPts val="0"/>
              </a:spcAft>
            </a:pPr>
            <a:r>
              <a:rPr lang="ar-IQ" sz="1800" b="1" dirty="0">
                <a:solidFill>
                  <a:schemeClr val="tx1"/>
                </a:solidFill>
              </a:rPr>
              <a:t>كلية الإدارة والاقتصاد</a:t>
            </a:r>
          </a:p>
          <a:p>
            <a:pPr algn="ctr">
              <a:lnSpc>
                <a:spcPct val="110000"/>
              </a:lnSpc>
            </a:pPr>
            <a:endParaRPr lang="ar-IQ" dirty="0">
              <a:solidFill>
                <a:schemeClr val="tx1"/>
              </a:solidFill>
            </a:endParaRPr>
          </a:p>
        </p:txBody>
      </p:sp>
      <p:sp>
        <p:nvSpPr>
          <p:cNvPr id="5" name="Title 1">
            <a:extLst>
              <a:ext uri="{FF2B5EF4-FFF2-40B4-BE49-F238E27FC236}">
                <a16:creationId xmlns:a16="http://schemas.microsoft.com/office/drawing/2014/main" id="{7908948A-FDFB-6446-C995-92E309015EAA}"/>
              </a:ext>
            </a:extLst>
          </p:cNvPr>
          <p:cNvSpPr txBox="1">
            <a:spLocks/>
          </p:cNvSpPr>
          <p:nvPr/>
        </p:nvSpPr>
        <p:spPr>
          <a:xfrm>
            <a:off x="343196" y="3040327"/>
            <a:ext cx="10993549" cy="1094618"/>
          </a:xfrm>
          <a:prstGeom prst="rect">
            <a:avLst/>
          </a:prstGeom>
          <a:effectLst/>
        </p:spPr>
        <p:txBody>
          <a:bodyPr vert="horz" lIns="91440" tIns="45720" rIns="91440" bIns="45720" rtlCol="0" anchor="b">
            <a:normAutofit/>
          </a:bodyPr>
          <a:lstStyle>
            <a:lvl1pPr algn="l" defTabSz="457200" rtl="1" eaLnBrk="1" latinLnBrk="0" hangingPunct="1">
              <a:spcBef>
                <a:spcPct val="0"/>
              </a:spcBef>
              <a:buNone/>
              <a:defRPr sz="3600" b="0" kern="1200" cap="all">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IQ" sz="4000" b="1" dirty="0">
                <a:solidFill>
                  <a:schemeClr val="bg1"/>
                </a:solidFill>
              </a:rPr>
              <a:t>الأسبوع الأول: التطور التاريخي لإدارة الموارد البشرية</a:t>
            </a:r>
            <a:endParaRPr lang="ar-IQ" sz="4400" b="1" dirty="0">
              <a:solidFill>
                <a:schemeClr val="bg1"/>
              </a:solidFill>
            </a:endParaRPr>
          </a:p>
        </p:txBody>
      </p:sp>
    </p:spTree>
    <p:extLst>
      <p:ext uri="{BB962C8B-B14F-4D97-AF65-F5344CB8AC3E}">
        <p14:creationId xmlns:p14="http://schemas.microsoft.com/office/powerpoint/2010/main" val="1262296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17B68-F570-F623-371B-269717C18E38}"/>
              </a:ext>
            </a:extLst>
          </p:cNvPr>
          <p:cNvSpPr>
            <a:spLocks noGrp="1"/>
          </p:cNvSpPr>
          <p:nvPr>
            <p:ph type="title"/>
          </p:nvPr>
        </p:nvSpPr>
        <p:spPr/>
        <p:txBody>
          <a:bodyPr>
            <a:normAutofit/>
          </a:bodyPr>
          <a:lstStyle/>
          <a:p>
            <a:pPr algn="r"/>
            <a:r>
              <a:rPr lang="ar-IQ" sz="3200" b="1" dirty="0"/>
              <a:t>أولاً: التطور التاريخي لإدارة الموارد البشرية</a:t>
            </a:r>
          </a:p>
        </p:txBody>
      </p:sp>
      <p:sp>
        <p:nvSpPr>
          <p:cNvPr id="3" name="Content Placeholder 2">
            <a:extLst>
              <a:ext uri="{FF2B5EF4-FFF2-40B4-BE49-F238E27FC236}">
                <a16:creationId xmlns:a16="http://schemas.microsoft.com/office/drawing/2014/main" id="{AC00F112-580E-6FBE-6B13-E69EFCAF63DE}"/>
              </a:ext>
            </a:extLst>
          </p:cNvPr>
          <p:cNvSpPr>
            <a:spLocks noGrp="1"/>
          </p:cNvSpPr>
          <p:nvPr>
            <p:ph idx="1"/>
          </p:nvPr>
        </p:nvSpPr>
        <p:spPr/>
        <p:txBody>
          <a:bodyPr>
            <a:normAutofit/>
          </a:bodyPr>
          <a:lstStyle/>
          <a:p>
            <a:pPr algn="just"/>
            <a:r>
              <a:rPr lang="ar-IQ" sz="2000" dirty="0"/>
              <a:t>مرت إدارة الموارد البشرية بمراحل فكرية كثيرة وصولا الى المفهوم الحديث، ولازال هذا المفهوم يتطور كونه يحاكي التطور في مكانة المورد البشري في المنظمات الحديثة، فضلا عن التطور في أساليب العمل وتقنياته والتوجهات الاستراتيجية لمنظمات الأعمال، اذ انعكس كل ذلك في البناء المفاهيمي لإدارة الموارد البشرية، التي عدت المورد البشري من أهم موارد المنظمة وأكثرها تأثيرا في التنافس والبقاء.</a:t>
            </a:r>
          </a:p>
          <a:p>
            <a:pPr algn="just"/>
            <a:r>
              <a:rPr lang="ar-IQ" sz="2000" dirty="0"/>
              <a:t>اما الإدارة الحديثة ومنها إدارة الموارد البشرية فقد رافقت ظهور الثورة الصناعية في الغرب في القرن التاسع عشر، وبتوسع الصناعة واشتداد المنافسة بين الشركات وبهدف استثمار المورد البشري ظهرت لدينا المدارس الفكرية في الإدارة ،اذ حاولت كل مدرسة ان تعكس </a:t>
            </a:r>
            <a:r>
              <a:rPr lang="ar-IQ" sz="2000" dirty="0" err="1"/>
              <a:t>متبنياتها</a:t>
            </a:r>
            <a:r>
              <a:rPr lang="ar-IQ" sz="2000" dirty="0"/>
              <a:t> على إدارة المورد البشري، وكان لكل مدرسة رواد وخصائص اتصفت بها، وحددت تالك المدارس واجبات ومهام للتعامل مع الافراد العاملين، وعلى الرغم ان المدارس الفكرية التقليدية لم تحدد مفهوما واضحا وصريحا لإدارة الموارد البشرية إلا أنها أسست لظهور وبلورة نظرية إدارة الموارد البشرية.</a:t>
            </a:r>
          </a:p>
          <a:p>
            <a:endParaRPr lang="ar-IQ" sz="2000" dirty="0"/>
          </a:p>
        </p:txBody>
      </p:sp>
    </p:spTree>
    <p:extLst>
      <p:ext uri="{BB962C8B-B14F-4D97-AF65-F5344CB8AC3E}">
        <p14:creationId xmlns:p14="http://schemas.microsoft.com/office/powerpoint/2010/main" val="162251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17B68-F570-F623-371B-269717C18E38}"/>
              </a:ext>
            </a:extLst>
          </p:cNvPr>
          <p:cNvSpPr>
            <a:spLocks noGrp="1"/>
          </p:cNvSpPr>
          <p:nvPr>
            <p:ph type="title"/>
          </p:nvPr>
        </p:nvSpPr>
        <p:spPr/>
        <p:txBody>
          <a:bodyPr>
            <a:normAutofit/>
          </a:bodyPr>
          <a:lstStyle/>
          <a:p>
            <a:pPr algn="r"/>
            <a:r>
              <a:rPr lang="ar-IQ" sz="3200" b="1" dirty="0"/>
              <a:t>1-النظرية التقليدية للإدارة</a:t>
            </a:r>
          </a:p>
        </p:txBody>
      </p:sp>
      <p:sp>
        <p:nvSpPr>
          <p:cNvPr id="3" name="Content Placeholder 2">
            <a:extLst>
              <a:ext uri="{FF2B5EF4-FFF2-40B4-BE49-F238E27FC236}">
                <a16:creationId xmlns:a16="http://schemas.microsoft.com/office/drawing/2014/main" id="{AC00F112-580E-6FBE-6B13-E69EFCAF63DE}"/>
              </a:ext>
            </a:extLst>
          </p:cNvPr>
          <p:cNvSpPr>
            <a:spLocks noGrp="1"/>
          </p:cNvSpPr>
          <p:nvPr>
            <p:ph idx="1"/>
          </p:nvPr>
        </p:nvSpPr>
        <p:spPr/>
        <p:txBody>
          <a:bodyPr>
            <a:normAutofit/>
          </a:bodyPr>
          <a:lstStyle/>
          <a:p>
            <a:pPr algn="just"/>
            <a:r>
              <a:rPr lang="ar-IQ" sz="2000" dirty="0"/>
              <a:t>تُعرف أيضا بالمدرسة الكلاسيكية وابرز مساهماتها هو تطبيق العلوم في ممارسة الإدارة، وتطوير وظائف الإدارة الأساسية وصياغة وتطبيق مبادئ محددة للإدارة، وشملت المدة من (1900-1930) وتشمل هذه النظرية مدارس مهمة كالإدارة العلمية ومدرسة الإدارة للعمليات والمدرسة البيروقراطية، ومن ابرز رواد هذه المدرسة(فريدريك </a:t>
            </a:r>
            <a:r>
              <a:rPr lang="ar-IQ" sz="2000" dirty="0" err="1"/>
              <a:t>وينسلو</a:t>
            </a:r>
            <a:r>
              <a:rPr lang="ar-IQ" sz="2000" dirty="0"/>
              <a:t> تايلور) وهو أبو الإدارة العلمية الذي طبق أسلوب الوقت والحركة اثناء العمل، فضلاً عن (هنري </a:t>
            </a:r>
            <a:r>
              <a:rPr lang="ar-IQ" sz="2000" dirty="0" err="1"/>
              <a:t>فايول</a:t>
            </a:r>
            <a:r>
              <a:rPr lang="ar-IQ" sz="2000" dirty="0"/>
              <a:t>) صاحب "نظرية الإدارة للعمليات أو مدرسة الفكر الإداري"، وهو أول من كتب عن وظائف الإدارة مثل التخطيط والتنظيم والقيادة والتنسيق والسيطرة وطرح مبادئ للإدارة الأربعة عشر مبدأً، فيما قدم ماكس فيبر، عالم الاجتماع الألماني، النظرية البيروقراطية وعلى الرغم من أهمية هذه المدارس الا انها لم تتناول فكر إدارة الموارد البشرية الا انها تناولت الوظائف والممارسات التي نعرفها اليوم لإدارة الموارد البشرية واسست القواعد لنشأة وتطور هذا التخصص الإداري المهم، ويمكن تلخيص مساهمات هذه المدارس في نشأة وتطور إدارة الموارد البشرية من خلال الآتي:</a:t>
            </a:r>
          </a:p>
        </p:txBody>
      </p:sp>
    </p:spTree>
    <p:extLst>
      <p:ext uri="{BB962C8B-B14F-4D97-AF65-F5344CB8AC3E}">
        <p14:creationId xmlns:p14="http://schemas.microsoft.com/office/powerpoint/2010/main" val="384181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17B68-F570-F623-371B-269717C18E38}"/>
              </a:ext>
            </a:extLst>
          </p:cNvPr>
          <p:cNvSpPr>
            <a:spLocks noGrp="1"/>
          </p:cNvSpPr>
          <p:nvPr>
            <p:ph type="title"/>
          </p:nvPr>
        </p:nvSpPr>
        <p:spPr/>
        <p:txBody>
          <a:bodyPr>
            <a:normAutofit/>
          </a:bodyPr>
          <a:lstStyle/>
          <a:p>
            <a:pPr algn="r"/>
            <a:r>
              <a:rPr lang="ar-IQ" sz="3200" b="1" dirty="0"/>
              <a:t>1-النظرية التقليدية للإدارة</a:t>
            </a:r>
          </a:p>
        </p:txBody>
      </p:sp>
      <p:sp>
        <p:nvSpPr>
          <p:cNvPr id="3" name="Content Placeholder 2">
            <a:extLst>
              <a:ext uri="{FF2B5EF4-FFF2-40B4-BE49-F238E27FC236}">
                <a16:creationId xmlns:a16="http://schemas.microsoft.com/office/drawing/2014/main" id="{AC00F112-580E-6FBE-6B13-E69EFCAF63DE}"/>
              </a:ext>
            </a:extLst>
          </p:cNvPr>
          <p:cNvSpPr>
            <a:spLocks noGrp="1"/>
          </p:cNvSpPr>
          <p:nvPr>
            <p:ph idx="1"/>
          </p:nvPr>
        </p:nvSpPr>
        <p:spPr/>
        <p:txBody>
          <a:bodyPr>
            <a:normAutofit/>
          </a:bodyPr>
          <a:lstStyle/>
          <a:p>
            <a:pPr algn="just"/>
            <a:r>
              <a:rPr lang="ar-IQ" sz="2000" dirty="0"/>
              <a:t>التركيز على تصميم العمل وتقسيمه إلى عناصر وتحديد الطريقة العلمية لأداء كل عنصر.</a:t>
            </a:r>
          </a:p>
          <a:p>
            <a:pPr algn="just"/>
            <a:r>
              <a:rPr lang="ar-IQ" sz="2000" dirty="0"/>
              <a:t>التركيز على التخصص في العمل.</a:t>
            </a:r>
          </a:p>
          <a:p>
            <a:pPr algn="just"/>
            <a:r>
              <a:rPr lang="ar-IQ" sz="2000" dirty="0"/>
              <a:t>اختيار العاملين بشكل علمي مع الاهتمام بالمؤهلات والخبرة والقدرة واختيار الأشخاص الأكثر ملاءمة وترقيتهم استنادا الى المؤهلات والكفاءة.</a:t>
            </a:r>
          </a:p>
          <a:p>
            <a:pPr algn="just"/>
            <a:r>
              <a:rPr lang="ar-IQ" sz="2000" dirty="0"/>
              <a:t>يجب أن يكون هناك تعاون جيد بين الإدارة والعاملين بحيث يتم تنفيذ المهام بالطريقة المصممة.</a:t>
            </a:r>
          </a:p>
          <a:p>
            <a:pPr algn="just"/>
            <a:r>
              <a:rPr lang="ar-IQ" sz="2000" dirty="0"/>
              <a:t>الاهتمام بالتدريب وتوفير التدريب اللازم للعاملين قبل دخولهم في العمل.</a:t>
            </a:r>
          </a:p>
          <a:p>
            <a:pPr algn="just"/>
            <a:r>
              <a:rPr lang="ar-IQ" sz="2000" dirty="0"/>
              <a:t>الاهتمام بالحوافز المادية فمن أجل التحفيز، ينبغي مكافأة العمال الجيدين، ومنحهم رواتب أعلى.</a:t>
            </a:r>
          </a:p>
          <a:p>
            <a:pPr algn="just"/>
            <a:r>
              <a:rPr lang="ar-IQ" sz="2000" dirty="0"/>
              <a:t>السلطة التي يمتلكها الأفراد يجب أن تكون مساوية لمسؤولياتهم.</a:t>
            </a:r>
          </a:p>
          <a:p>
            <a:pPr algn="just"/>
            <a:r>
              <a:rPr lang="ar-IQ" sz="2000" dirty="0"/>
              <a:t>ح. يتم تدوين القواعد وتطبيقها بشكل موحد وغير شخصي مع توخي العدالة.</a:t>
            </a:r>
          </a:p>
        </p:txBody>
      </p:sp>
    </p:spTree>
    <p:extLst>
      <p:ext uri="{BB962C8B-B14F-4D97-AF65-F5344CB8AC3E}">
        <p14:creationId xmlns:p14="http://schemas.microsoft.com/office/powerpoint/2010/main" val="347168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17B68-F570-F623-371B-269717C18E38}"/>
              </a:ext>
            </a:extLst>
          </p:cNvPr>
          <p:cNvSpPr>
            <a:spLocks noGrp="1"/>
          </p:cNvSpPr>
          <p:nvPr>
            <p:ph type="title"/>
          </p:nvPr>
        </p:nvSpPr>
        <p:spPr/>
        <p:txBody>
          <a:bodyPr>
            <a:normAutofit/>
          </a:bodyPr>
          <a:lstStyle/>
          <a:p>
            <a:pPr algn="r"/>
            <a:r>
              <a:rPr lang="ar-IQ" sz="3200" b="1" dirty="0"/>
              <a:t>2- النظرية التقليدية الجديدة</a:t>
            </a:r>
          </a:p>
        </p:txBody>
      </p:sp>
      <p:sp>
        <p:nvSpPr>
          <p:cNvPr id="3" name="Content Placeholder 2">
            <a:extLst>
              <a:ext uri="{FF2B5EF4-FFF2-40B4-BE49-F238E27FC236}">
                <a16:creationId xmlns:a16="http://schemas.microsoft.com/office/drawing/2014/main" id="{AC00F112-580E-6FBE-6B13-E69EFCAF63DE}"/>
              </a:ext>
            </a:extLst>
          </p:cNvPr>
          <p:cNvSpPr>
            <a:spLocks noGrp="1"/>
          </p:cNvSpPr>
          <p:nvPr>
            <p:ph idx="1"/>
          </p:nvPr>
        </p:nvSpPr>
        <p:spPr/>
        <p:txBody>
          <a:bodyPr>
            <a:normAutofit/>
          </a:bodyPr>
          <a:lstStyle/>
          <a:p>
            <a:pPr algn="just"/>
            <a:r>
              <a:rPr lang="ar-IQ" sz="2000" dirty="0"/>
              <a:t>وتشمل مدارس الفكر الإداري التي تطورت خلال المدة من ثلاثينيات </a:t>
            </a:r>
            <a:r>
              <a:rPr lang="ar-IQ" sz="2000" dirty="0" err="1"/>
              <a:t>الىستينيات</a:t>
            </a:r>
            <a:r>
              <a:rPr lang="ar-IQ" sz="2000" dirty="0"/>
              <a:t> القرن العشرين تحت اسم "مدرسة الفكر الاداري الكلاسيكية الجديدة"، وتشمل مدارس عديدة لعل أبرزها الآتي: </a:t>
            </a:r>
          </a:p>
          <a:p>
            <a:pPr algn="just"/>
            <a:r>
              <a:rPr lang="ar-IQ" sz="2000" dirty="0"/>
              <a:t>-</a:t>
            </a:r>
            <a:r>
              <a:rPr lang="ar-IQ" sz="2000" b="1" dirty="0"/>
              <a:t>أ- مدرسة العلاقات الإنسانية: </a:t>
            </a:r>
            <a:r>
              <a:rPr lang="ar-IQ" sz="2000" dirty="0"/>
              <a:t>يعد (التون مايو) من أبرز روادها وصاحب فكرة تجارب مصنع هو ثورن التابع لشركة شيكاغو ويسترن إلكتريك، وأهم ما جاءت به هذه المدرسة وذات علاقة بإدارة الموارد البشرية الآتي:</a:t>
            </a:r>
          </a:p>
          <a:p>
            <a:pPr algn="just"/>
            <a:r>
              <a:rPr lang="ar-IQ" sz="2000" dirty="0"/>
              <a:t>- النظر الى المورد البشري على انه اهم من الموارد المادية التي تملكها المنظمة.</a:t>
            </a:r>
          </a:p>
          <a:p>
            <a:pPr algn="just"/>
            <a:r>
              <a:rPr lang="ar-IQ" sz="2000" dirty="0"/>
              <a:t>بما أن الإدارة هي عملية إنجاز الأمور من قبل الاخرين، فيجب على المديرين فهم السلوك البشري وحاجاته الاجتماعية.</a:t>
            </a:r>
          </a:p>
          <a:p>
            <a:pPr algn="just"/>
            <a:r>
              <a:rPr lang="ar-IQ" sz="2000" dirty="0"/>
              <a:t>التحفيز والرضا الوظيفي والعلاقات الإنسانية الجيدة أساسًا لتحسين الإنتاجية.</a:t>
            </a:r>
          </a:p>
          <a:p>
            <a:pPr algn="just"/>
            <a:r>
              <a:rPr lang="ar-IQ" sz="2000" dirty="0"/>
              <a:t>الدافع والقيادة والتواصل والإدارة التشاركية وديناميكيات المجموعة هي المواضيع الرئيسية لهذا النهج.</a:t>
            </a:r>
          </a:p>
        </p:txBody>
      </p:sp>
    </p:spTree>
    <p:extLst>
      <p:ext uri="{BB962C8B-B14F-4D97-AF65-F5344CB8AC3E}">
        <p14:creationId xmlns:p14="http://schemas.microsoft.com/office/powerpoint/2010/main" val="52853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17B68-F570-F623-371B-269717C18E38}"/>
              </a:ext>
            </a:extLst>
          </p:cNvPr>
          <p:cNvSpPr>
            <a:spLocks noGrp="1"/>
          </p:cNvSpPr>
          <p:nvPr>
            <p:ph type="title"/>
          </p:nvPr>
        </p:nvSpPr>
        <p:spPr/>
        <p:txBody>
          <a:bodyPr>
            <a:normAutofit/>
          </a:bodyPr>
          <a:lstStyle/>
          <a:p>
            <a:pPr algn="r"/>
            <a:r>
              <a:rPr lang="ar-IQ" sz="3200" b="1" dirty="0"/>
              <a:t>2- النظرية التقليدية الجديدة</a:t>
            </a:r>
          </a:p>
        </p:txBody>
      </p:sp>
      <p:sp>
        <p:nvSpPr>
          <p:cNvPr id="3" name="Content Placeholder 2">
            <a:extLst>
              <a:ext uri="{FF2B5EF4-FFF2-40B4-BE49-F238E27FC236}">
                <a16:creationId xmlns:a16="http://schemas.microsoft.com/office/drawing/2014/main" id="{AC00F112-580E-6FBE-6B13-E69EFCAF63DE}"/>
              </a:ext>
            </a:extLst>
          </p:cNvPr>
          <p:cNvSpPr>
            <a:spLocks noGrp="1"/>
          </p:cNvSpPr>
          <p:nvPr>
            <p:ph idx="1"/>
          </p:nvPr>
        </p:nvSpPr>
        <p:spPr/>
        <p:txBody>
          <a:bodyPr>
            <a:normAutofit/>
          </a:bodyPr>
          <a:lstStyle/>
          <a:p>
            <a:pPr algn="just"/>
            <a:r>
              <a:rPr lang="ar-IQ" sz="2000" b="1" dirty="0"/>
              <a:t>ب- مدرسة النظم الاجتماعية: </a:t>
            </a:r>
            <a:r>
              <a:rPr lang="ar-IQ" sz="2000" dirty="0"/>
              <a:t>يعد (</a:t>
            </a:r>
            <a:r>
              <a:rPr lang="ar-IQ" sz="2000" dirty="0" err="1"/>
              <a:t>تشستر</a:t>
            </a:r>
            <a:r>
              <a:rPr lang="ar-IQ" sz="2000" dirty="0"/>
              <a:t> </a:t>
            </a:r>
            <a:r>
              <a:rPr lang="ar-IQ" sz="2000" dirty="0" err="1"/>
              <a:t>بارنارد</a:t>
            </a:r>
            <a:r>
              <a:rPr lang="ar-IQ" sz="2000" dirty="0"/>
              <a:t>) أبًا لمدرسة النظم الاجتماعية ذات التوجه الاجتماعي في البحث عن تفسيرات أساسية حول كيفية حدوث العمليات الإدارية، اذ طور </a:t>
            </a:r>
            <a:r>
              <a:rPr lang="ar-IQ" sz="2000" dirty="0" err="1"/>
              <a:t>بارنارد</a:t>
            </a:r>
            <a:r>
              <a:rPr lang="ar-IQ" sz="2000" dirty="0"/>
              <a:t> نظرية التعاون التي تعتمد على حاجة الفرد لتعويض القيود الشخصية والبيولوجية والفسيولوجية والاجتماعية، ومن أبرز اسهامات هذه المدرسة في مجال إدارة الموارد البشرية ما يأتي: -</a:t>
            </a:r>
          </a:p>
          <a:p>
            <a:pPr algn="just"/>
            <a:r>
              <a:rPr lang="ar-IQ" sz="2000" dirty="0"/>
              <a:t>(أولاً) الاعتراف بالمنظمة ككائن اجتماعي، يخضع لنفس المشاكل والضغوط التي يتعرض لها الفرد، والتركيز على التفاعل الاجتماعي والتعاون داخل المنظمة.</a:t>
            </a:r>
          </a:p>
          <a:p>
            <a:pPr algn="just"/>
            <a:r>
              <a:rPr lang="ar-IQ" sz="2000" dirty="0"/>
              <a:t>(ثانيا) الاهتمام بالتنظيم غير الرسمي للتغلب على مشاكل التنظيم الرسمي.</a:t>
            </a:r>
          </a:p>
          <a:p>
            <a:pPr algn="just"/>
            <a:r>
              <a:rPr lang="ar-IQ" sz="2000" dirty="0"/>
              <a:t>(ثالثًا) توفير نظام وظيفي يمكن العاملين من التخصص.</a:t>
            </a:r>
          </a:p>
          <a:p>
            <a:pPr algn="just"/>
            <a:r>
              <a:rPr lang="ar-IQ" sz="2000" dirty="0"/>
              <a:t>(رابعا) ينبغي توفير نظام حوافز فعال وكفؤ (غير مالي) لحث الأفراد على المساهمة في التواصل والعمل، كالمشاركة؛ والمواقف الشخصية الداعمة المتبادلة؛ والشعور بالانتماء والفخر بالعمل.</a:t>
            </a:r>
          </a:p>
          <a:p>
            <a:pPr algn="just"/>
            <a:r>
              <a:rPr lang="ar-IQ" sz="2000" dirty="0"/>
              <a:t>(خامسا) من وظائف المدير هي تأمين الخدمات الأساسية من الأفراد في المنظمة لتحقيق الغرض التنظيمي.</a:t>
            </a:r>
          </a:p>
          <a:p>
            <a:pPr algn="just"/>
            <a:endParaRPr lang="ar-IQ" sz="2000" dirty="0"/>
          </a:p>
        </p:txBody>
      </p:sp>
    </p:spTree>
    <p:extLst>
      <p:ext uri="{BB962C8B-B14F-4D97-AF65-F5344CB8AC3E}">
        <p14:creationId xmlns:p14="http://schemas.microsoft.com/office/powerpoint/2010/main" val="89061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17B68-F570-F623-371B-269717C18E38}"/>
              </a:ext>
            </a:extLst>
          </p:cNvPr>
          <p:cNvSpPr>
            <a:spLocks noGrp="1"/>
          </p:cNvSpPr>
          <p:nvPr>
            <p:ph type="title"/>
          </p:nvPr>
        </p:nvSpPr>
        <p:spPr/>
        <p:txBody>
          <a:bodyPr>
            <a:normAutofit/>
          </a:bodyPr>
          <a:lstStyle/>
          <a:p>
            <a:pPr algn="r"/>
            <a:r>
              <a:rPr lang="ar-IQ" sz="3200" b="1" dirty="0"/>
              <a:t>2- النظرية التقليدية الجديدة</a:t>
            </a:r>
          </a:p>
        </p:txBody>
      </p:sp>
      <p:sp>
        <p:nvSpPr>
          <p:cNvPr id="3" name="Content Placeholder 2">
            <a:extLst>
              <a:ext uri="{FF2B5EF4-FFF2-40B4-BE49-F238E27FC236}">
                <a16:creationId xmlns:a16="http://schemas.microsoft.com/office/drawing/2014/main" id="{AC00F112-580E-6FBE-6B13-E69EFCAF63DE}"/>
              </a:ext>
            </a:extLst>
          </p:cNvPr>
          <p:cNvSpPr>
            <a:spLocks noGrp="1"/>
          </p:cNvSpPr>
          <p:nvPr>
            <p:ph idx="1"/>
          </p:nvPr>
        </p:nvSpPr>
        <p:spPr/>
        <p:txBody>
          <a:bodyPr>
            <a:normAutofit/>
          </a:bodyPr>
          <a:lstStyle/>
          <a:p>
            <a:pPr algn="just"/>
            <a:r>
              <a:rPr lang="ar-IQ" sz="2000" b="1" dirty="0"/>
              <a:t>ج-مدرسة السلوك الإنساني: </a:t>
            </a:r>
            <a:r>
              <a:rPr lang="ar-IQ" sz="2000" dirty="0"/>
              <a:t>تُعرف هذه المدرسة أيضًا باسم "مدرسة العلوم السلوكية" أو "مدرسة الموارد البشرية أو مدرسة القيادة الفكرية"، ومن أبرز روادها علماء الاجتماع مثل (</a:t>
            </a:r>
            <a:r>
              <a:rPr lang="ar-IQ" sz="2000" dirty="0" err="1"/>
              <a:t>هولمانز</a:t>
            </a:r>
            <a:r>
              <a:rPr lang="ar-IQ" sz="2000" dirty="0"/>
              <a:t>، باكي، لوين، </a:t>
            </a:r>
            <a:r>
              <a:rPr lang="ar-IQ" sz="2000" dirty="0" err="1"/>
              <a:t>كاتز</a:t>
            </a:r>
            <a:r>
              <a:rPr lang="ar-IQ" sz="2000" dirty="0"/>
              <a:t> وكان) وصنفوا السلوك البشري في مجموعات وشددوا على سلوك المجموعة، وتركز هذه المدرسة بشكل أكبر على الموارد البشرية مقارنة بالموارد المادية والمالية، ومن توجهاتها في مجال إدارة الموارد البشرية هو الآتي:</a:t>
            </a:r>
          </a:p>
          <a:p>
            <a:pPr algn="just"/>
            <a:r>
              <a:rPr lang="ar-IQ" sz="2000" dirty="0"/>
              <a:t>(أولاً) يعد فهم السلوك البشري هو الوسيلة الرئيسية لتحقيق الهدف والكفاءة في العمل من خلال توسيع تأثير المرؤوس وتحكمهم الذاتي بالعمل.</a:t>
            </a:r>
          </a:p>
          <a:p>
            <a:pPr algn="just"/>
            <a:r>
              <a:rPr lang="ar-IQ" sz="2000" dirty="0"/>
              <a:t>(ثانيا) الافراد العاملين يحبون العمل الذي يساهمون في تحديد أهدافه ويرغبون في تحقيقها.</a:t>
            </a:r>
          </a:p>
          <a:p>
            <a:pPr algn="just"/>
            <a:r>
              <a:rPr lang="ar-IQ" sz="2000" dirty="0"/>
              <a:t>(ثالثًا) الوظيفة نفسها هي مصدر التحفيز والرضا للموظفين.</a:t>
            </a:r>
          </a:p>
          <a:p>
            <a:pPr algn="just"/>
            <a:r>
              <a:rPr lang="ar-IQ" sz="2000" dirty="0"/>
              <a:t>(رابعا) الوظيفة الأساسية للمدير هي استخدام الإمكانات البشرية غير المستغلة في خدمة المنظمة .</a:t>
            </a:r>
          </a:p>
          <a:p>
            <a:pPr algn="just"/>
            <a:r>
              <a:rPr lang="ar-IQ" sz="2000" dirty="0"/>
              <a:t>(خامسا) يجب على المدير خلق بيئة صحية وامنه حيث </a:t>
            </a:r>
            <a:r>
              <a:rPr lang="ar-IQ" sz="2000"/>
              <a:t>يمكن لجميع المرؤوسين </a:t>
            </a:r>
            <a:r>
              <a:rPr lang="ar-IQ" sz="2000" dirty="0"/>
              <a:t>المساهمة بأفضل ما </a:t>
            </a:r>
            <a:r>
              <a:rPr lang="ar-IQ" sz="2000"/>
              <a:t>في وسعهم.</a:t>
            </a:r>
            <a:endParaRPr lang="ar-IQ" sz="2000" dirty="0"/>
          </a:p>
        </p:txBody>
      </p:sp>
    </p:spTree>
    <p:extLst>
      <p:ext uri="{BB962C8B-B14F-4D97-AF65-F5344CB8AC3E}">
        <p14:creationId xmlns:p14="http://schemas.microsoft.com/office/powerpoint/2010/main" val="139735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6129E-369C-531C-5293-8226D37E695F}"/>
              </a:ext>
            </a:extLst>
          </p:cNvPr>
          <p:cNvSpPr>
            <a:spLocks noGrp="1"/>
          </p:cNvSpPr>
          <p:nvPr>
            <p:ph type="title"/>
          </p:nvPr>
        </p:nvSpPr>
        <p:spPr/>
        <p:txBody>
          <a:bodyPr/>
          <a:lstStyle/>
          <a:p>
            <a:pPr algn="ctr"/>
            <a:r>
              <a:rPr lang="ar-IQ" sz="4400" b="1" dirty="0"/>
              <a:t>الخاتمة</a:t>
            </a:r>
            <a:endParaRPr lang="ar-IQ" b="1" dirty="0"/>
          </a:p>
        </p:txBody>
      </p:sp>
      <p:sp>
        <p:nvSpPr>
          <p:cNvPr id="3" name="Content Placeholder 2">
            <a:extLst>
              <a:ext uri="{FF2B5EF4-FFF2-40B4-BE49-F238E27FC236}">
                <a16:creationId xmlns:a16="http://schemas.microsoft.com/office/drawing/2014/main" id="{BF6B1ED8-40E4-8BBD-C668-45CBDAF3392F}"/>
              </a:ext>
            </a:extLst>
          </p:cNvPr>
          <p:cNvSpPr>
            <a:spLocks noGrp="1"/>
          </p:cNvSpPr>
          <p:nvPr>
            <p:ph idx="1"/>
          </p:nvPr>
        </p:nvSpPr>
        <p:spPr/>
        <p:txBody>
          <a:bodyPr>
            <a:normAutofit/>
          </a:bodyPr>
          <a:lstStyle/>
          <a:p>
            <a:pPr marL="0" indent="0" algn="ctr">
              <a:buNone/>
            </a:pPr>
            <a:r>
              <a:rPr lang="ar-IQ" sz="5400" b="1" dirty="0"/>
              <a:t>أي أسئلة حول المحاضرة؟</a:t>
            </a:r>
          </a:p>
        </p:txBody>
      </p:sp>
    </p:spTree>
    <p:extLst>
      <p:ext uri="{BB962C8B-B14F-4D97-AF65-F5344CB8AC3E}">
        <p14:creationId xmlns:p14="http://schemas.microsoft.com/office/powerpoint/2010/main" val="82239695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76</TotalTime>
  <Words>968</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Gill Sans MT</vt:lpstr>
      <vt:lpstr>Wingdings 2</vt:lpstr>
      <vt:lpstr>Dividend</vt:lpstr>
      <vt:lpstr>محاضرات مادة إدارة الموارد البشرية </vt:lpstr>
      <vt:lpstr>أولاً: التطور التاريخي لإدارة الموارد البشرية</vt:lpstr>
      <vt:lpstr>1-النظرية التقليدية للإدارة</vt:lpstr>
      <vt:lpstr>1-النظرية التقليدية للإدارة</vt:lpstr>
      <vt:lpstr>2- النظرية التقليدية الجديدة</vt:lpstr>
      <vt:lpstr>2- النظرية التقليدية الجديدة</vt:lpstr>
      <vt:lpstr>2- النظرية التقليدية الجديدة</vt:lpstr>
      <vt:lpstr>الخاتمة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Mustafa Mohammed</dc:creator>
  <cp:lastModifiedBy>Mustafa Mohammed</cp:lastModifiedBy>
  <cp:revision>15</cp:revision>
  <dcterms:created xsi:type="dcterms:W3CDTF">2024-07-03T21:54:12Z</dcterms:created>
  <dcterms:modified xsi:type="dcterms:W3CDTF">2024-10-11T11:17:42Z</dcterms:modified>
</cp:coreProperties>
</file>