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82" r:id="rId4"/>
    <p:sldId id="258" r:id="rId5"/>
    <p:sldId id="259" r:id="rId6"/>
    <p:sldId id="260" r:id="rId7"/>
    <p:sldId id="261" r:id="rId8"/>
    <p:sldId id="280" r:id="rId9"/>
    <p:sldId id="262" r:id="rId10"/>
    <p:sldId id="276" r:id="rId11"/>
    <p:sldId id="264" r:id="rId12"/>
    <p:sldId id="265" r:id="rId13"/>
    <p:sldId id="266" r:id="rId14"/>
    <p:sldId id="267" r:id="rId15"/>
    <p:sldId id="268" r:id="rId16"/>
    <p:sldId id="274" r:id="rId17"/>
    <p:sldId id="277" r:id="rId18"/>
    <p:sldId id="281" r:id="rId19"/>
    <p:sldId id="278" r:id="rId20"/>
    <p:sldId id="279"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8" autoAdjust="0"/>
    <p:restoredTop sz="94727" autoAdjust="0"/>
  </p:normalViewPr>
  <p:slideViewPr>
    <p:cSldViewPr>
      <p:cViewPr varScale="1">
        <p:scale>
          <a:sx n="54" d="100"/>
          <a:sy n="54" d="100"/>
        </p:scale>
        <p:origin x="66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58D01D-649F-468B-8B9F-01FB54A56903}" type="datetimeFigureOut">
              <a:rPr lang="ar-IQ" smtClean="0"/>
              <a:pPr/>
              <a:t>10/04/1446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D79A32A-93E0-421C-A668-AC310121454A}"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58D01D-649F-468B-8B9F-01FB54A56903}" type="datetimeFigureOut">
              <a:rPr lang="ar-IQ" smtClean="0"/>
              <a:pPr/>
              <a:t>10/04/1446</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D79A32A-93E0-421C-A668-AC310121454A}"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image" Target="../media/image2.gif"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2" Type="http://schemas.openxmlformats.org/officeDocument/2006/relationships/image" Target="../media/image2.gif"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2" Type="http://schemas.openxmlformats.org/officeDocument/2006/relationships/image" Target="../media/image2.gif"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image" Target="../media/image6.jpeg" /><Relationship Id="rId1" Type="http://schemas.openxmlformats.org/officeDocument/2006/relationships/slideLayout" Target="../slideLayouts/slideLayout7.xml" /><Relationship Id="rId4" Type="http://schemas.openxmlformats.org/officeDocument/2006/relationships/image" Target="../media/image8.jpeg"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85852" y="1672698"/>
            <a:ext cx="6786610" cy="2308324"/>
          </a:xfrm>
          <a:prstGeom prst="rect">
            <a:avLst/>
          </a:prstGeom>
          <a:ln>
            <a:headEnd/>
            <a:tailEnd/>
          </a:ln>
          <a:effectLst>
            <a:outerShdw blurRad="40000" dist="20000" dir="5400000" rotWithShape="0">
              <a:srgbClr val="000000">
                <a:alpha val="38000"/>
              </a:srgbClr>
            </a:outerShdw>
            <a:reflection blurRad="6350" stA="50000" endA="300" endPos="55500" dist="101600" dir="5400000" sy="-100000" algn="bl" rotWithShape="0"/>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200" b="1" i="0" strike="noStrike" cap="none" normalizeH="0" baseline="0" dirty="0">
                <a:ln>
                  <a:noFill/>
                </a:ln>
                <a:solidFill>
                  <a:schemeClr val="tx1"/>
                </a:solidFill>
                <a:effectLst/>
                <a:latin typeface="Times New Roman" pitchFamily="18" charset="0"/>
                <a:ea typeface="Calibri" pitchFamily="34" charset="0"/>
                <a:cs typeface="Times New Roman" pitchFamily="18" charset="0"/>
              </a:rPr>
              <a:t>Isolation of pure culture</a:t>
            </a:r>
            <a:endParaRPr kumimoji="0" lang="en-US" sz="5400" b="0" i="0"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spd="slow">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5">
                                            <p:bg/>
                                          </p:spTgt>
                                        </p:tgtEl>
                                        <p:attrNameLst>
                                          <p:attrName>style.visibility</p:attrName>
                                        </p:attrNameLst>
                                      </p:cBhvr>
                                      <p:to>
                                        <p:strVal val="visible"/>
                                      </p:to>
                                    </p:set>
                                    <p:animEffect transition="in" filter="wipe(down)">
                                      <p:cBhvr>
                                        <p:cTn id="7" dur="500"/>
                                        <p:tgtEl>
                                          <p:spTgt spid="1025">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5">
                                            <p:txEl>
                                              <p:pRg st="0" end="0"/>
                                            </p:txEl>
                                          </p:spTgt>
                                        </p:tgtEl>
                                        <p:attrNameLst>
                                          <p:attrName>style.visibility</p:attrName>
                                        </p:attrNameLst>
                                      </p:cBhvr>
                                      <p:to>
                                        <p:strVal val="visible"/>
                                      </p:to>
                                    </p:set>
                                    <p:animEffect transition="in" filter="wipe(down)">
                                      <p:cBhvr>
                                        <p:cTn id="12" dur="500"/>
                                        <p:tgtEl>
                                          <p:spTgt spid="10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85720" y="360114"/>
            <a:ext cx="864399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0" fontAlgn="base">
              <a:spcBef>
                <a:spcPct val="0"/>
              </a:spcBef>
              <a:spcAft>
                <a:spcPct val="0"/>
              </a:spcAft>
            </a:pP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Bacterial </a:t>
            </a:r>
            <a:r>
              <a:rPr lang="en-US" sz="3200" b="1" dirty="0">
                <a:latin typeface="Times New Roman" pitchFamily="18" charset="0"/>
                <a:ea typeface="Calibri" pitchFamily="34" charset="0"/>
                <a:cs typeface="Times New Roman" pitchFamily="18" charset="0"/>
              </a:rPr>
              <a:t>colony</a:t>
            </a: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(pure) characteristics on agar media a seen with naked eye depend upon:</a:t>
            </a:r>
            <a:endParaRPr kumimoji="0" lang="en-US" sz="3200" b="1" i="0" u="none" strike="noStrike" cap="none" normalizeH="0" baseline="0" dirty="0">
              <a:ln>
                <a:noFill/>
              </a:ln>
              <a:solidFill>
                <a:schemeClr val="tx1"/>
              </a:solidFill>
              <a:effectLst/>
              <a:latin typeface="Arial" pitchFamily="34" charset="0"/>
              <a:cs typeface="Arial" pitchFamily="34" charset="0"/>
            </a:endParaRPr>
          </a:p>
        </p:txBody>
      </p:sp>
      <p:pic>
        <p:nvPicPr>
          <p:cNvPr id="3" name="Picture 2" descr="Photo"/>
          <p:cNvPicPr>
            <a:picLocks noChangeAspect="1" noChangeArrowheads="1"/>
          </p:cNvPicPr>
          <p:nvPr/>
        </p:nvPicPr>
        <p:blipFill>
          <a:blip r:embed="rId2" cstate="print">
            <a:lum bright="-20000" contrast="40000"/>
          </a:blip>
          <a:srcRect b="53947"/>
          <a:stretch>
            <a:fillRect/>
          </a:stretch>
        </p:blipFill>
        <p:spPr bwMode="auto">
          <a:xfrm>
            <a:off x="357158" y="1928802"/>
            <a:ext cx="8501122" cy="4357718"/>
          </a:xfrm>
          <a:prstGeom prst="rect">
            <a:avLst/>
          </a:prstGeom>
          <a:noFill/>
        </p:spPr>
      </p:pic>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1985">
                                            <p:txEl>
                                              <p:pRg st="0" end="0"/>
                                            </p:txEl>
                                          </p:spTgt>
                                        </p:tgtEl>
                                        <p:attrNameLst>
                                          <p:attrName>style.visibility</p:attrName>
                                        </p:attrNameLst>
                                      </p:cBhvr>
                                      <p:to>
                                        <p:strVal val="visible"/>
                                      </p:to>
                                    </p:set>
                                    <p:animEffect transition="in" filter="wipe(down)">
                                      <p:cBhvr>
                                        <p:cTn id="7" dur="500"/>
                                        <p:tgtEl>
                                          <p:spTgt spid="419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5"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Photo"/>
          <p:cNvPicPr>
            <a:picLocks noChangeAspect="1" noChangeArrowheads="1"/>
          </p:cNvPicPr>
          <p:nvPr/>
        </p:nvPicPr>
        <p:blipFill>
          <a:blip r:embed="rId2" cstate="print">
            <a:lum bright="-20000" contrast="40000"/>
          </a:blip>
          <a:srcRect t="43119" b="35975"/>
          <a:stretch>
            <a:fillRect/>
          </a:stretch>
        </p:blipFill>
        <p:spPr bwMode="auto">
          <a:xfrm>
            <a:off x="214282" y="1428736"/>
            <a:ext cx="8643998" cy="4357718"/>
          </a:xfrm>
          <a:prstGeom prst="rect">
            <a:avLst/>
          </a:prstGeom>
          <a:noFill/>
        </p:spPr>
      </p:pic>
      <p:sp>
        <p:nvSpPr>
          <p:cNvPr id="3" name="Rectangle 2"/>
          <p:cNvSpPr/>
          <p:nvPr/>
        </p:nvSpPr>
        <p:spPr>
          <a:xfrm>
            <a:off x="326004" y="500042"/>
            <a:ext cx="2056973" cy="646331"/>
          </a:xfrm>
          <a:prstGeom prst="rect">
            <a:avLst/>
          </a:prstGeom>
        </p:spPr>
        <p:txBody>
          <a:bodyPr wrap="none">
            <a:spAutoFit/>
          </a:bodyPr>
          <a:lstStyle/>
          <a:p>
            <a:r>
              <a:rPr lang="en-US" sz="3600" b="1" dirty="0">
                <a:latin typeface="Times New Roman" pitchFamily="18" charset="0"/>
                <a:ea typeface="Calibri" pitchFamily="34" charset="0"/>
                <a:cs typeface="Times New Roman" pitchFamily="18" charset="0"/>
              </a:rPr>
              <a:t>Elevation</a:t>
            </a:r>
            <a:endParaRPr lang="ar-IQ" sz="3600" dirty="0"/>
          </a:p>
        </p:txBody>
      </p:sp>
    </p:spTree>
  </p:cSld>
  <p:clrMapOvr>
    <a:masterClrMapping/>
  </p:clrMapOvr>
  <mc:AlternateContent xmlns:mc="http://schemas.openxmlformats.org/markup-compatibility/2006" xmlns:p15="http://schemas.microsoft.com/office/powerpoint/2012/main">
    <mc:Choice Requires="p15">
      <p:transition spd="slow">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1506"/>
                                        </p:tgtEl>
                                        <p:attrNameLst>
                                          <p:attrName>style.visibility</p:attrName>
                                        </p:attrNameLst>
                                      </p:cBhvr>
                                      <p:to>
                                        <p:strVal val="visible"/>
                                      </p:to>
                                    </p:set>
                                    <p:animEffect transition="in" filter="fade">
                                      <p:cBhvr>
                                        <p:cTn id="13"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Photo"/>
          <p:cNvPicPr>
            <a:picLocks noChangeAspect="1" noChangeArrowheads="1"/>
          </p:cNvPicPr>
          <p:nvPr/>
        </p:nvPicPr>
        <p:blipFill>
          <a:blip r:embed="rId2" cstate="print">
            <a:lum bright="-20000" contrast="40000"/>
          </a:blip>
          <a:srcRect t="64025"/>
          <a:stretch>
            <a:fillRect/>
          </a:stretch>
        </p:blipFill>
        <p:spPr bwMode="auto">
          <a:xfrm>
            <a:off x="428596" y="1500174"/>
            <a:ext cx="8429684" cy="4857784"/>
          </a:xfrm>
          <a:prstGeom prst="rect">
            <a:avLst/>
          </a:prstGeom>
          <a:noFill/>
        </p:spPr>
      </p:pic>
      <p:sp>
        <p:nvSpPr>
          <p:cNvPr id="3" name="Rectangle 2"/>
          <p:cNvSpPr/>
          <p:nvPr/>
        </p:nvSpPr>
        <p:spPr>
          <a:xfrm>
            <a:off x="229615" y="214290"/>
            <a:ext cx="1837362" cy="707886"/>
          </a:xfrm>
          <a:prstGeom prst="rect">
            <a:avLst/>
          </a:prstGeom>
        </p:spPr>
        <p:txBody>
          <a:bodyPr wrap="none">
            <a:spAutoFit/>
          </a:bodyPr>
          <a:lstStyle/>
          <a:p>
            <a:r>
              <a:rPr lang="en-US" sz="4000" b="1" dirty="0">
                <a:latin typeface="Times New Roman" pitchFamily="18" charset="0"/>
                <a:ea typeface="Calibri" pitchFamily="34" charset="0"/>
                <a:cs typeface="Times New Roman" pitchFamily="18" charset="0"/>
              </a:rPr>
              <a:t>Margin</a:t>
            </a:r>
            <a:endParaRPr lang="ar-IQ" sz="4000" dirty="0"/>
          </a:p>
        </p:txBody>
      </p:sp>
    </p:spTree>
  </p:cSld>
  <p:clrMapOvr>
    <a:masterClrMapping/>
  </p:clrMapOvr>
  <mc:AlternateContent xmlns:mc="http://schemas.openxmlformats.org/markup-compatibility/2006" xmlns:p15="http://schemas.microsoft.com/office/powerpoint/2012/main">
    <mc:Choice Requires="p15">
      <p:transition spd="slow">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2530"/>
                                        </p:tgtEl>
                                        <p:attrNameLst>
                                          <p:attrName>style.visibility</p:attrName>
                                        </p:attrNameLst>
                                      </p:cBhvr>
                                      <p:to>
                                        <p:strVal val="visible"/>
                                      </p:to>
                                    </p:set>
                                    <p:anim calcmode="lin" valueType="num">
                                      <p:cBhvr additive="base">
                                        <p:cTn id="12" dur="500" fill="hold"/>
                                        <p:tgtEl>
                                          <p:spTgt spid="22530"/>
                                        </p:tgtEl>
                                        <p:attrNameLst>
                                          <p:attrName>ppt_x</p:attrName>
                                        </p:attrNameLst>
                                      </p:cBhvr>
                                      <p:tavLst>
                                        <p:tav tm="0">
                                          <p:val>
                                            <p:strVal val="#ppt_x"/>
                                          </p:val>
                                        </p:tav>
                                        <p:tav tm="100000">
                                          <p:val>
                                            <p:strVal val="#ppt_x"/>
                                          </p:val>
                                        </p:tav>
                                      </p:tavLst>
                                    </p:anim>
                                    <p:anim calcmode="lin" valueType="num">
                                      <p:cBhvr additive="base">
                                        <p:cTn id="13" dur="500" fill="hold"/>
                                        <p:tgtEl>
                                          <p:spTgt spid="225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285720" y="285728"/>
            <a:ext cx="8215370" cy="6143668"/>
            <a:chOff x="285720" y="285728"/>
            <a:chExt cx="8215370" cy="6143668"/>
          </a:xfrm>
        </p:grpSpPr>
        <p:pic>
          <p:nvPicPr>
            <p:cNvPr id="23554" name="Picture 2" descr="Photo"/>
            <p:cNvPicPr>
              <a:picLocks noChangeAspect="1" noChangeArrowheads="1"/>
            </p:cNvPicPr>
            <p:nvPr/>
          </p:nvPicPr>
          <p:blipFill>
            <a:blip r:embed="rId2" cstate="print"/>
            <a:srcRect/>
            <a:stretch>
              <a:fillRect/>
            </a:stretch>
          </p:blipFill>
          <p:spPr bwMode="auto">
            <a:xfrm>
              <a:off x="642910" y="1214422"/>
              <a:ext cx="7858180" cy="5214974"/>
            </a:xfrm>
            <a:prstGeom prst="rect">
              <a:avLst/>
            </a:prstGeom>
            <a:noFill/>
          </p:spPr>
        </p:pic>
        <p:sp>
          <p:nvSpPr>
            <p:cNvPr id="4" name="Rectangle 3"/>
            <p:cNvSpPr/>
            <p:nvPr/>
          </p:nvSpPr>
          <p:spPr>
            <a:xfrm>
              <a:off x="285720" y="285728"/>
              <a:ext cx="4320413" cy="646331"/>
            </a:xfrm>
            <a:prstGeom prst="rect">
              <a:avLst/>
            </a:prstGeom>
          </p:spPr>
          <p:txBody>
            <a:bodyPr wrap="none">
              <a:spAutoFit/>
            </a:bodyPr>
            <a:lstStyle/>
            <a:p>
              <a:r>
                <a:rPr lang="en-US" sz="3600" b="1" i="1" dirty="0">
                  <a:latin typeface="Times New Roman" pitchFamily="18" charset="0"/>
                  <a:cs typeface="Times New Roman" pitchFamily="18" charset="0"/>
                </a:rPr>
                <a:t>Bacillus </a:t>
              </a:r>
              <a:r>
                <a:rPr lang="en-US" sz="3600" b="1" i="1" dirty="0" err="1">
                  <a:latin typeface="Times New Roman" pitchFamily="18" charset="0"/>
                  <a:cs typeface="Times New Roman" pitchFamily="18" charset="0"/>
                </a:rPr>
                <a:t>subtilis</a:t>
              </a:r>
              <a:r>
                <a:rPr lang="en-US" sz="3600" b="1" i="1" dirty="0">
                  <a:latin typeface="Times New Roman" pitchFamily="18" charset="0"/>
                  <a:cs typeface="Times New Roman" pitchFamily="18" charset="0"/>
                </a:rPr>
                <a:t> </a:t>
              </a:r>
              <a:r>
                <a:rPr lang="en-US" sz="3600" b="1" dirty="0">
                  <a:latin typeface="Times New Roman" pitchFamily="18" charset="0"/>
                  <a:cs typeface="Times New Roman" pitchFamily="18" charset="0"/>
                </a:rPr>
                <a:t>(G+)</a:t>
              </a:r>
              <a:endParaRPr lang="ar-IQ" sz="3600" b="1" dirty="0">
                <a:latin typeface="Times New Roman" pitchFamily="18" charset="0"/>
                <a:cs typeface="Times New Roman" pitchFamily="18" charset="0"/>
              </a:endParaRPr>
            </a:p>
          </p:txBody>
        </p:sp>
      </p:grpSp>
    </p:spTree>
  </p:cSld>
  <p:clrMapOvr>
    <a:masterClrMapping/>
  </p:clrMapOvr>
  <mc:AlternateContent xmlns:mc="http://schemas.openxmlformats.org/markup-compatibility/2006" xmlns:p14="http://schemas.microsoft.com/office/powerpoint/2010/main">
    <mc:Choice Requires="p14">
      <p:transition spd="slow">
        <p14:shred/>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8094" y="285728"/>
            <a:ext cx="8728748" cy="6286544"/>
            <a:chOff x="58094" y="285728"/>
            <a:chExt cx="8728748" cy="6286544"/>
          </a:xfrm>
        </p:grpSpPr>
        <p:pic>
          <p:nvPicPr>
            <p:cNvPr id="24578" name="Picture 2" descr="Photo"/>
            <p:cNvPicPr>
              <a:picLocks noChangeAspect="1" noChangeArrowheads="1"/>
            </p:cNvPicPr>
            <p:nvPr/>
          </p:nvPicPr>
          <p:blipFill>
            <a:blip r:embed="rId2" cstate="print"/>
            <a:srcRect/>
            <a:stretch>
              <a:fillRect/>
            </a:stretch>
          </p:blipFill>
          <p:spPr bwMode="auto">
            <a:xfrm>
              <a:off x="428596" y="1142984"/>
              <a:ext cx="8358246" cy="5429288"/>
            </a:xfrm>
            <a:prstGeom prst="rect">
              <a:avLst/>
            </a:prstGeom>
            <a:noFill/>
          </p:spPr>
        </p:pic>
        <p:sp>
          <p:nvSpPr>
            <p:cNvPr id="5" name="Rectangle 4"/>
            <p:cNvSpPr/>
            <p:nvPr/>
          </p:nvSpPr>
          <p:spPr>
            <a:xfrm>
              <a:off x="58094" y="285728"/>
              <a:ext cx="4155881" cy="584775"/>
            </a:xfrm>
            <a:prstGeom prst="rect">
              <a:avLst/>
            </a:prstGeom>
          </p:spPr>
          <p:txBody>
            <a:bodyPr wrap="none">
              <a:spAutoFit/>
            </a:bodyPr>
            <a:lstStyle/>
            <a:p>
              <a:r>
                <a:rPr lang="en-US" sz="3200" b="1" i="1" dirty="0">
                  <a:latin typeface="Times New Roman" pitchFamily="18" charset="0"/>
                  <a:cs typeface="Times New Roman" pitchFamily="18" charset="0"/>
                </a:rPr>
                <a:t>Staphylococcus </a:t>
              </a:r>
              <a:r>
                <a:rPr lang="en-US" sz="3200" b="1" i="1" dirty="0" err="1">
                  <a:latin typeface="Times New Roman" pitchFamily="18" charset="0"/>
                  <a:cs typeface="Times New Roman" pitchFamily="18" charset="0"/>
                </a:rPr>
                <a:t>aureus</a:t>
              </a:r>
              <a:endParaRPr lang="ar-IQ" sz="3200" b="1" dirty="0">
                <a:latin typeface="Times New Roman" pitchFamily="18" charset="0"/>
                <a:cs typeface="Times New Roman" pitchFamily="18" charset="0"/>
              </a:endParaRPr>
            </a:p>
          </p:txBody>
        </p:sp>
      </p:grpSp>
    </p:spTree>
  </p:cSld>
  <p:clrMapOvr>
    <a:masterClrMapping/>
  </p:clrMapOvr>
  <mc:AlternateContent xmlns:mc="http://schemas.openxmlformats.org/markup-compatibility/2006" xmlns:p14="http://schemas.microsoft.com/office/powerpoint/2010/main">
    <mc:Choice Requires="p14">
      <p:transition spd="slow">
        <p14:vortex/>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Public\Pictures\MicroBio_img_009.jpg"/>
          <p:cNvPicPr>
            <a:picLocks noChangeAspect="1" noChangeArrowheads="1"/>
          </p:cNvPicPr>
          <p:nvPr/>
        </p:nvPicPr>
        <p:blipFill>
          <a:blip r:embed="rId2" cstate="print"/>
          <a:srcRect/>
          <a:stretch>
            <a:fillRect/>
          </a:stretch>
        </p:blipFill>
        <p:spPr bwMode="auto">
          <a:xfrm>
            <a:off x="285720" y="1214422"/>
            <a:ext cx="8501122" cy="5286412"/>
          </a:xfrm>
          <a:prstGeom prst="rect">
            <a:avLst/>
          </a:prstGeom>
          <a:noFill/>
        </p:spPr>
      </p:pic>
      <p:sp>
        <p:nvSpPr>
          <p:cNvPr id="4" name="Rectangle 3"/>
          <p:cNvSpPr/>
          <p:nvPr/>
        </p:nvSpPr>
        <p:spPr>
          <a:xfrm>
            <a:off x="214282" y="214290"/>
            <a:ext cx="4314001" cy="646331"/>
          </a:xfrm>
          <a:prstGeom prst="rect">
            <a:avLst/>
          </a:prstGeom>
        </p:spPr>
        <p:txBody>
          <a:bodyPr wrap="none">
            <a:spAutoFit/>
          </a:bodyPr>
          <a:lstStyle/>
          <a:p>
            <a:r>
              <a:rPr lang="en-US" sz="3600" b="1" dirty="0">
                <a:latin typeface="Times New Roman" pitchFamily="18" charset="0"/>
                <a:cs typeface="Times New Roman" pitchFamily="18" charset="0"/>
              </a:rPr>
              <a:t>Round yeast colonies</a:t>
            </a:r>
            <a:endParaRPr lang="ar-IQ" sz="3600" b="1" dirty="0">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glitter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1285860"/>
            <a:ext cx="8429684" cy="3724096"/>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l"/>
            <a:r>
              <a:rPr lang="en-US" sz="4400" b="1" dirty="0">
                <a:solidFill>
                  <a:srgbClr val="7030A0"/>
                </a:solidFill>
                <a:latin typeface="Times New Roman" pitchFamily="18" charset="0"/>
                <a:cs typeface="Times New Roman" pitchFamily="18" charset="0"/>
              </a:rPr>
              <a:t>Method for examining bacteria</a:t>
            </a:r>
            <a:endParaRPr lang="en-US" sz="3600" b="1" dirty="0">
              <a:solidFill>
                <a:srgbClr val="7030A0"/>
              </a:solidFill>
              <a:latin typeface="Times New Roman" pitchFamily="18" charset="0"/>
              <a:cs typeface="Times New Roman" pitchFamily="18" charset="0"/>
            </a:endParaRPr>
          </a:p>
          <a:p>
            <a:pPr algn="l"/>
            <a:endParaRPr lang="en-US" sz="2800" b="1" dirty="0">
              <a:latin typeface="Times New Roman" pitchFamily="18" charset="0"/>
              <a:cs typeface="Times New Roman" pitchFamily="18" charset="0"/>
            </a:endParaRPr>
          </a:p>
          <a:p>
            <a:pPr algn="l" rtl="0"/>
            <a:r>
              <a:rPr lang="en-US" sz="3600" b="1" dirty="0">
                <a:solidFill>
                  <a:srgbClr val="C00000"/>
                </a:solidFill>
                <a:latin typeface="Times New Roman" pitchFamily="18" charset="0"/>
                <a:cs typeface="Times New Roman" pitchFamily="18" charset="0"/>
              </a:rPr>
              <a:t>          Contents</a:t>
            </a:r>
          </a:p>
          <a:p>
            <a:pPr algn="l" rtl="0"/>
            <a:endParaRPr lang="en-US" sz="3200" b="1" dirty="0">
              <a:latin typeface="Times New Roman" pitchFamily="18" charset="0"/>
              <a:cs typeface="Times New Roman" pitchFamily="18" charset="0"/>
            </a:endParaRPr>
          </a:p>
          <a:p>
            <a:pPr algn="l" rtl="0"/>
            <a:r>
              <a:rPr lang="en-US" sz="3200" b="1" dirty="0">
                <a:latin typeface="Times New Roman" pitchFamily="18" charset="0"/>
                <a:cs typeface="Times New Roman" pitchFamily="18" charset="0"/>
              </a:rPr>
              <a:t>                          </a:t>
            </a:r>
            <a:r>
              <a:rPr lang="en-US" sz="3200" b="1" dirty="0">
                <a:solidFill>
                  <a:srgbClr val="008000"/>
                </a:solidFill>
                <a:latin typeface="Times New Roman" pitchFamily="18" charset="0"/>
                <a:cs typeface="Times New Roman" pitchFamily="18" charset="0"/>
              </a:rPr>
              <a:t>Shapes</a:t>
            </a:r>
          </a:p>
          <a:p>
            <a:pPr algn="l" rtl="0"/>
            <a:r>
              <a:rPr lang="en-US" sz="3200" b="1" dirty="0">
                <a:latin typeface="Times New Roman" pitchFamily="18" charset="0"/>
                <a:cs typeface="Times New Roman" pitchFamily="18" charset="0"/>
              </a:rPr>
              <a:t> </a:t>
            </a:r>
          </a:p>
          <a:p>
            <a:pPr algn="l" rtl="0"/>
            <a:r>
              <a:rPr lang="en-US" sz="3200" b="1" dirty="0">
                <a:latin typeface="Times New Roman" pitchFamily="18" charset="0"/>
                <a:cs typeface="Times New Roman" pitchFamily="18" charset="0"/>
              </a:rPr>
              <a:t>                                       </a:t>
            </a:r>
            <a:r>
              <a:rPr lang="en-US" sz="3200" b="1" dirty="0">
                <a:solidFill>
                  <a:srgbClr val="0070C0"/>
                </a:solidFill>
                <a:latin typeface="Times New Roman" pitchFamily="18" charset="0"/>
                <a:cs typeface="Times New Roman" pitchFamily="18" charset="0"/>
              </a:rPr>
              <a:t>Structure by microscope </a:t>
            </a:r>
          </a:p>
        </p:txBody>
      </p:sp>
    </p:spTree>
  </p:cSld>
  <p:clrMapOvr>
    <a:masterClrMapping/>
  </p:clrMapOvr>
  <mc:AlternateContent xmlns:mc="http://schemas.openxmlformats.org/markup-compatibility/2006" xmlns:p15="http://schemas.microsoft.com/office/powerpoint/2012/main">
    <mc:Choice Requires="p15">
      <p:transition spd="slow">
        <p15:prstTrans prst="pageCurlDoubl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000108"/>
            <a:ext cx="8643998" cy="4955203"/>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l" rtl="0"/>
            <a:r>
              <a:rPr lang="en-US" sz="3600" b="1" dirty="0">
                <a:latin typeface="Times New Roman" pitchFamily="18" charset="0"/>
                <a:cs typeface="Times New Roman" pitchFamily="18" charset="0"/>
              </a:rPr>
              <a:t>A) Wet mount and hanging drop technique </a:t>
            </a:r>
          </a:p>
          <a:p>
            <a:pPr algn="l" rtl="0"/>
            <a:endParaRPr lang="en-US" sz="2800" b="1" dirty="0">
              <a:latin typeface="Times New Roman" pitchFamily="18" charset="0"/>
              <a:cs typeface="Times New Roman" pitchFamily="18" charset="0"/>
            </a:endParaRPr>
          </a:p>
          <a:p>
            <a:pPr algn="l" rtl="0"/>
            <a:r>
              <a:rPr lang="en-US" sz="2800" b="1" dirty="0">
                <a:latin typeface="Times New Roman" pitchFamily="18" charset="0"/>
                <a:cs typeface="Times New Roman" pitchFamily="18" charset="0"/>
              </a:rPr>
              <a:t>To study </a:t>
            </a:r>
          </a:p>
          <a:p>
            <a:pPr algn="l" rtl="0"/>
            <a:endParaRPr lang="en-US" sz="2800" b="1" dirty="0">
              <a:latin typeface="Times New Roman" pitchFamily="18" charset="0"/>
              <a:cs typeface="Times New Roman" pitchFamily="18" charset="0"/>
            </a:endParaRPr>
          </a:p>
          <a:p>
            <a:pPr algn="l" rtl="0">
              <a:buFontTx/>
              <a:buChar char="-"/>
            </a:pPr>
            <a:r>
              <a:rPr lang="en-US" sz="2800" b="1" dirty="0">
                <a:solidFill>
                  <a:srgbClr val="0070C0"/>
                </a:solidFill>
                <a:latin typeface="Times New Roman" pitchFamily="18" charset="0"/>
                <a:cs typeface="Times New Roman" pitchFamily="18" charset="0"/>
              </a:rPr>
              <a:t>Motility of bacteria</a:t>
            </a:r>
          </a:p>
          <a:p>
            <a:pPr algn="l" rtl="0">
              <a:buFontTx/>
              <a:buChar char="-"/>
            </a:pPr>
            <a:endParaRPr lang="en-US" sz="2800" b="1" dirty="0">
              <a:latin typeface="Times New Roman" pitchFamily="18" charset="0"/>
              <a:cs typeface="Times New Roman" pitchFamily="18" charset="0"/>
            </a:endParaRPr>
          </a:p>
          <a:p>
            <a:pPr algn="l" rtl="0"/>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b="1" dirty="0">
                <a:solidFill>
                  <a:srgbClr val="7030A0"/>
                </a:solidFill>
                <a:latin typeface="Times New Roman" pitchFamily="18" charset="0"/>
                <a:cs typeface="Times New Roman" pitchFamily="18" charset="0"/>
              </a:rPr>
              <a:t>Cytological changes during division</a:t>
            </a:r>
          </a:p>
          <a:p>
            <a:pPr algn="l" rtl="0"/>
            <a:r>
              <a:rPr lang="en-US" sz="2800" b="1" dirty="0">
                <a:latin typeface="Times New Roman" pitchFamily="18" charset="0"/>
                <a:cs typeface="Times New Roman" pitchFamily="18" charset="0"/>
              </a:rPr>
              <a:t> </a:t>
            </a:r>
          </a:p>
          <a:p>
            <a:pPr algn="l" rtl="0"/>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b="1" dirty="0">
                <a:solidFill>
                  <a:srgbClr val="0070C0"/>
                </a:solidFill>
                <a:latin typeface="Times New Roman" pitchFamily="18" charset="0"/>
                <a:cs typeface="Times New Roman" pitchFamily="18" charset="0"/>
              </a:rPr>
              <a:t>Unviable content (storage food)</a:t>
            </a:r>
          </a:p>
          <a:p>
            <a:pPr algn="l" rtl="0"/>
            <a:endParaRPr lang="en-US" sz="2800" b="1" dirty="0">
              <a:latin typeface="Times New Roman" pitchFamily="18" charset="0"/>
              <a:cs typeface="Times New Roman" pitchFamily="18" charset="0"/>
            </a:endParaRPr>
          </a:p>
          <a:p>
            <a:pPr algn="l" rtl="0">
              <a:buFontTx/>
              <a:buChar char="-"/>
            </a:pPr>
            <a:endParaRPr lang="en-US" sz="2800" b="1" dirty="0">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spd="slow">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down)">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wipe(down)">
                                      <p:cBhvr>
                                        <p:cTn id="32" dur="5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wipe(down)">
                                      <p:cBhvr>
                                        <p:cTn id="3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14282" y="214290"/>
            <a:ext cx="8715436" cy="6357982"/>
            <a:chOff x="214282" y="214290"/>
            <a:chExt cx="8715436" cy="6357982"/>
          </a:xfrm>
        </p:grpSpPr>
        <p:pic>
          <p:nvPicPr>
            <p:cNvPr id="32774" name="Picture 6" descr="http://www.microscopy-uk.org.uk/mag/imgsep09/3a-porta-dedo-gota-2-450.jpg"/>
            <p:cNvPicPr>
              <a:picLocks noChangeAspect="1" noChangeArrowheads="1"/>
            </p:cNvPicPr>
            <p:nvPr/>
          </p:nvPicPr>
          <p:blipFill>
            <a:blip r:embed="rId2" cstate="print"/>
            <a:srcRect l="11666" t="18809" r="6667" b="24764"/>
            <a:stretch>
              <a:fillRect/>
            </a:stretch>
          </p:blipFill>
          <p:spPr bwMode="auto">
            <a:xfrm>
              <a:off x="285720" y="2000240"/>
              <a:ext cx="3500462" cy="1714512"/>
            </a:xfrm>
            <a:prstGeom prst="rect">
              <a:avLst/>
            </a:prstGeom>
            <a:noFill/>
          </p:spPr>
        </p:pic>
        <p:pic>
          <p:nvPicPr>
            <p:cNvPr id="32776" name="Picture 8" descr="http://i.ytimg.com/vi/ujzSmsmg7ok/0.jpg"/>
            <p:cNvPicPr>
              <a:picLocks noChangeAspect="1" noChangeArrowheads="1"/>
            </p:cNvPicPr>
            <p:nvPr/>
          </p:nvPicPr>
          <p:blipFill>
            <a:blip r:embed="rId3" cstate="print"/>
            <a:srcRect/>
            <a:stretch>
              <a:fillRect/>
            </a:stretch>
          </p:blipFill>
          <p:spPr bwMode="auto">
            <a:xfrm>
              <a:off x="2285984" y="3857628"/>
              <a:ext cx="4543425" cy="2714644"/>
            </a:xfrm>
            <a:prstGeom prst="rect">
              <a:avLst/>
            </a:prstGeom>
            <a:noFill/>
          </p:spPr>
        </p:pic>
        <p:pic>
          <p:nvPicPr>
            <p:cNvPr id="32778" name="Picture 10" descr="Hanging drop technique"/>
            <p:cNvPicPr>
              <a:picLocks noChangeAspect="1" noChangeArrowheads="1"/>
            </p:cNvPicPr>
            <p:nvPr/>
          </p:nvPicPr>
          <p:blipFill>
            <a:blip r:embed="rId4" cstate="print"/>
            <a:srcRect/>
            <a:stretch>
              <a:fillRect/>
            </a:stretch>
          </p:blipFill>
          <p:spPr bwMode="auto">
            <a:xfrm>
              <a:off x="5429256" y="2143116"/>
              <a:ext cx="3348041" cy="1571636"/>
            </a:xfrm>
            <a:prstGeom prst="rect">
              <a:avLst/>
            </a:prstGeom>
            <a:noFill/>
          </p:spPr>
        </p:pic>
        <p:sp>
          <p:nvSpPr>
            <p:cNvPr id="7" name="Rectangle 6"/>
            <p:cNvSpPr/>
            <p:nvPr/>
          </p:nvSpPr>
          <p:spPr>
            <a:xfrm>
              <a:off x="214282" y="214290"/>
              <a:ext cx="8715436" cy="138499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marL="266700" indent="-266700" algn="l" rtl="0">
                <a:buFontTx/>
                <a:buChar char="-"/>
              </a:pPr>
              <a:r>
                <a:rPr lang="en-US" sz="2800" b="1" dirty="0">
                  <a:latin typeface="Times New Roman" pitchFamily="18" charset="0"/>
                  <a:cs typeface="Times New Roman" pitchFamily="18" charset="0"/>
                </a:rPr>
                <a:t> For obtaining wet mount from bacteria we took drop from bacteria suspension and put it on class and examine directly  by microscopy   </a:t>
              </a:r>
            </a:p>
          </p:txBody>
        </p:sp>
      </p:grpSp>
    </p:spTree>
  </p:cSld>
  <p:clrMapOvr>
    <a:masterClrMapping/>
  </p:clrMapOvr>
  <mc:AlternateContent xmlns:mc="http://schemas.openxmlformats.org/markup-compatibility/2006" xmlns:p15="http://schemas.microsoft.com/office/powerpoint/2012/main">
    <mc:Choice Requires="p15">
      <p:transition spd="slow">
        <p15:prstTrans prst="fractur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357166"/>
            <a:ext cx="8715436" cy="4955203"/>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l" rtl="0"/>
            <a:r>
              <a:rPr lang="en-US" sz="3600" b="1" dirty="0">
                <a:solidFill>
                  <a:srgbClr val="7030A0"/>
                </a:solidFill>
                <a:latin typeface="Times New Roman" pitchFamily="18" charset="0"/>
                <a:cs typeface="Times New Roman" pitchFamily="18" charset="0"/>
              </a:rPr>
              <a:t>B) Fixed slid preparation for staining </a:t>
            </a:r>
          </a:p>
          <a:p>
            <a:pPr algn="l" rtl="0"/>
            <a:endParaRPr lang="en-US" sz="2800" b="1" dirty="0">
              <a:latin typeface="Times New Roman" pitchFamily="18" charset="0"/>
              <a:cs typeface="Times New Roman" pitchFamily="18" charset="0"/>
            </a:endParaRPr>
          </a:p>
          <a:p>
            <a:pPr algn="l" rtl="0"/>
            <a:r>
              <a:rPr lang="en-US" sz="2800" b="1" dirty="0">
                <a:latin typeface="Times New Roman" pitchFamily="18" charset="0"/>
                <a:cs typeface="Times New Roman" pitchFamily="18" charset="0"/>
              </a:rPr>
              <a:t>For studying</a:t>
            </a:r>
          </a:p>
          <a:p>
            <a:pPr algn="l" rtl="0"/>
            <a:endParaRPr lang="en-US" sz="2800" b="1" dirty="0">
              <a:latin typeface="Times New Roman" pitchFamily="18" charset="0"/>
              <a:cs typeface="Times New Roman" pitchFamily="18" charset="0"/>
            </a:endParaRPr>
          </a:p>
          <a:p>
            <a:pPr algn="l" rtl="0">
              <a:buFontTx/>
              <a:buChar char="-"/>
            </a:pPr>
            <a:r>
              <a:rPr lang="en-US" sz="2800" b="1" dirty="0">
                <a:latin typeface="Times New Roman" pitchFamily="18" charset="0"/>
                <a:cs typeface="Times New Roman" pitchFamily="18" charset="0"/>
              </a:rPr>
              <a:t> Bacterial morphology </a:t>
            </a:r>
          </a:p>
          <a:p>
            <a:pPr algn="l" rtl="0"/>
            <a:endParaRPr lang="en-US" sz="2800" b="1" dirty="0">
              <a:latin typeface="Times New Roman" pitchFamily="18" charset="0"/>
              <a:cs typeface="Times New Roman" pitchFamily="18" charset="0"/>
            </a:endParaRPr>
          </a:p>
          <a:p>
            <a:pPr algn="l" rtl="0">
              <a:buFontTx/>
              <a:buChar char="-"/>
            </a:pPr>
            <a:r>
              <a:rPr lang="en-US" sz="2800" b="1" dirty="0">
                <a:latin typeface="Times New Roman" pitchFamily="18" charset="0"/>
                <a:cs typeface="Times New Roman" pitchFamily="18" charset="0"/>
              </a:rPr>
              <a:t> </a:t>
            </a:r>
            <a:r>
              <a:rPr lang="en-US" sz="2800" b="1" dirty="0">
                <a:solidFill>
                  <a:srgbClr val="7030A0"/>
                </a:solidFill>
                <a:latin typeface="Times New Roman" pitchFamily="18" charset="0"/>
                <a:cs typeface="Times New Roman" pitchFamily="18" charset="0"/>
              </a:rPr>
              <a:t>Characters</a:t>
            </a:r>
          </a:p>
          <a:p>
            <a:pPr algn="l" rtl="0">
              <a:buFontTx/>
              <a:buChar char="-"/>
            </a:pPr>
            <a:endParaRPr lang="en-US" sz="2800" b="1" dirty="0">
              <a:latin typeface="Times New Roman" pitchFamily="18" charset="0"/>
              <a:cs typeface="Times New Roman" pitchFamily="18" charset="0"/>
            </a:endParaRPr>
          </a:p>
          <a:p>
            <a:pPr marL="266700" indent="-266700" algn="l" rtl="0"/>
            <a:r>
              <a:rPr lang="en-US" sz="2800" dirty="0">
                <a:latin typeface="Times New Roman" pitchFamily="18" charset="0"/>
                <a:cs typeface="Times New Roman" pitchFamily="18" charset="0"/>
              </a:rPr>
              <a:t>-</a:t>
            </a:r>
            <a:r>
              <a:rPr lang="en-US" sz="2800" b="1" dirty="0">
                <a:latin typeface="Times New Roman" pitchFamily="18" charset="0"/>
                <a:cs typeface="Times New Roman" pitchFamily="18" charset="0"/>
              </a:rPr>
              <a:t> Appear more clearly and  to differentiate bacterial species by using differential dyes</a:t>
            </a:r>
          </a:p>
          <a:p>
            <a:pPr algn="l" rtl="0"/>
            <a:endParaRPr lang="en-US" sz="2800" b="1" dirty="0">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spd="slow">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down)">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wipe(down)">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14282" y="181254"/>
            <a:ext cx="8643998"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0" eaLnBrk="1" fontAlgn="base" latinLnBrk="0" hangingPunct="1">
              <a:lnSpc>
                <a:spcPct val="100000"/>
              </a:lnSpc>
              <a:spcBef>
                <a:spcPct val="0"/>
              </a:spcBef>
              <a:spcAft>
                <a:spcPct val="0"/>
              </a:spcAft>
              <a:buClrTx/>
              <a:buSzTx/>
              <a:buFontTx/>
              <a:buNone/>
              <a:tabLst/>
            </a:pPr>
            <a:r>
              <a:rPr kumimoji="0" lang="en-US" sz="4400" b="1" i="0" u="sng" strike="noStrike" cap="none" normalizeH="0" baseline="0" dirty="0">
                <a:ln>
                  <a:noFill/>
                </a:ln>
                <a:solidFill>
                  <a:srgbClr val="C00000"/>
                </a:solidFill>
                <a:effectLst/>
                <a:latin typeface="Times New Roman" pitchFamily="18" charset="0"/>
                <a:ea typeface="Calibri" pitchFamily="34" charset="0"/>
                <a:cs typeface="Times New Roman" pitchFamily="18" charset="0"/>
              </a:rPr>
              <a:t>Pure culture:-</a:t>
            </a:r>
            <a:endParaRPr kumimoji="0" lang="en-US" sz="44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effectLst/>
                <a:latin typeface="Times New Roman" pitchFamily="18" charset="0"/>
                <a:ea typeface="Calibri" pitchFamily="34" charset="0"/>
                <a:cs typeface="Times New Roman" pitchFamily="18" charset="0"/>
              </a:rPr>
              <a:t>Growth of single strain, free from mixture and free contamination with other bacteria</a:t>
            </a:r>
            <a:endParaRPr kumimoji="0" lang="en-US" sz="2800" b="1" i="0" u="none" strike="noStrike" cap="none" normalizeH="0" baseline="0" dirty="0">
              <a:ln>
                <a:noFill/>
              </a:ln>
              <a:effectLst/>
              <a:latin typeface="Times New Roman" pitchFamily="18" charset="0"/>
              <a:cs typeface="Times New Roman" pitchFamily="18"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Most studies and tests of the physiological, serological and other characters of bacteria are depend only when made of pure culture.</a:t>
            </a:r>
            <a:endParaRPr kumimoji="0" lang="en-US" sz="28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effectLst/>
                <a:latin typeface="Times New Roman" pitchFamily="18" charset="0"/>
                <a:ea typeface="Calibri" pitchFamily="34" charset="0"/>
                <a:cs typeface="Times New Roman" pitchFamily="18" charset="0"/>
              </a:rPr>
              <a:t>The bacteria found in nature in mixed population such as soil, air, organic materials, an food, also from  specimens isolated from patients such as urine and</a:t>
            </a:r>
            <a:r>
              <a:rPr kumimoji="0" lang="en-US" sz="2800" b="1" i="0" u="none" strike="noStrike" cap="none" normalizeH="0" dirty="0">
                <a:ln>
                  <a:noFill/>
                </a:ln>
                <a:effectLst/>
                <a:latin typeface="Times New Roman" pitchFamily="18" charset="0"/>
                <a:ea typeface="Calibri" pitchFamily="34" charset="0"/>
                <a:cs typeface="Times New Roman" pitchFamily="18" charset="0"/>
              </a:rPr>
              <a:t> </a:t>
            </a:r>
            <a:r>
              <a:rPr kumimoji="0" lang="en-US" sz="2800" b="1" i="0" u="none" strike="noStrike" cap="none" normalizeH="0" baseline="0" dirty="0">
                <a:ln>
                  <a:noFill/>
                </a:ln>
                <a:effectLst/>
                <a:latin typeface="Times New Roman" pitchFamily="18" charset="0"/>
                <a:ea typeface="Calibri" pitchFamily="34" charset="0"/>
                <a:cs typeface="Times New Roman" pitchFamily="18" charset="0"/>
              </a:rPr>
              <a:t>stool</a:t>
            </a:r>
            <a:endParaRPr kumimoji="0" lang="en-US" sz="2800" b="1" i="0" u="none" strike="noStrike" cap="none" normalizeH="0" baseline="0" dirty="0">
              <a:ln>
                <a:noFill/>
              </a:ln>
              <a:effectLst/>
              <a:latin typeface="Times New Roman" pitchFamily="18" charset="0"/>
              <a:cs typeface="Times New Roman"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361">
                                            <p:txEl>
                                              <p:pRg st="0" end="0"/>
                                            </p:txEl>
                                          </p:spTgt>
                                        </p:tgtEl>
                                        <p:attrNameLst>
                                          <p:attrName>style.visibility</p:attrName>
                                        </p:attrNameLst>
                                      </p:cBhvr>
                                      <p:to>
                                        <p:strVal val="visible"/>
                                      </p:to>
                                    </p:set>
                                    <p:animEffect transition="in" filter="wipe(down)">
                                      <p:cBhvr>
                                        <p:cTn id="7" dur="500"/>
                                        <p:tgtEl>
                                          <p:spTgt spid="153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361">
                                            <p:txEl>
                                              <p:pRg st="1" end="1"/>
                                            </p:txEl>
                                          </p:spTgt>
                                        </p:tgtEl>
                                        <p:attrNameLst>
                                          <p:attrName>style.visibility</p:attrName>
                                        </p:attrNameLst>
                                      </p:cBhvr>
                                      <p:to>
                                        <p:strVal val="visible"/>
                                      </p:to>
                                    </p:set>
                                    <p:animEffect transition="in" filter="wipe(down)">
                                      <p:cBhvr>
                                        <p:cTn id="12" dur="500"/>
                                        <p:tgtEl>
                                          <p:spTgt spid="1536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361">
                                            <p:txEl>
                                              <p:pRg st="2" end="2"/>
                                            </p:txEl>
                                          </p:spTgt>
                                        </p:tgtEl>
                                        <p:attrNameLst>
                                          <p:attrName>style.visibility</p:attrName>
                                        </p:attrNameLst>
                                      </p:cBhvr>
                                      <p:to>
                                        <p:strVal val="visible"/>
                                      </p:to>
                                    </p:set>
                                    <p:animEffect transition="in" filter="wipe(down)">
                                      <p:cBhvr>
                                        <p:cTn id="17" dur="500"/>
                                        <p:tgtEl>
                                          <p:spTgt spid="1536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361">
                                            <p:txEl>
                                              <p:pRg st="4" end="4"/>
                                            </p:txEl>
                                          </p:spTgt>
                                        </p:tgtEl>
                                        <p:attrNameLst>
                                          <p:attrName>style.visibility</p:attrName>
                                        </p:attrNameLst>
                                      </p:cBhvr>
                                      <p:to>
                                        <p:strVal val="visible"/>
                                      </p:to>
                                    </p:set>
                                    <p:animEffect transition="in" filter="wipe(down)">
                                      <p:cBhvr>
                                        <p:cTn id="22" dur="500"/>
                                        <p:tgtEl>
                                          <p:spTgt spid="1536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361">
                                            <p:txEl>
                                              <p:pRg st="6" end="6"/>
                                            </p:txEl>
                                          </p:spTgt>
                                        </p:tgtEl>
                                        <p:attrNameLst>
                                          <p:attrName>style.visibility</p:attrName>
                                        </p:attrNameLst>
                                      </p:cBhvr>
                                      <p:to>
                                        <p:strVal val="visible"/>
                                      </p:to>
                                    </p:set>
                                    <p:animEffect transition="in" filter="wipe(down)">
                                      <p:cBhvr>
                                        <p:cTn id="27" dur="500"/>
                                        <p:tgtEl>
                                          <p:spTgt spid="1536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142984"/>
            <a:ext cx="8643998" cy="4154984"/>
          </a:xfrm>
          <a:prstGeom prst="rect">
            <a:avLst/>
          </a:prstGeom>
          <a:noFill/>
        </p:spPr>
        <p:txBody>
          <a:bodyPr wrap="square" rtlCol="1">
            <a:spAutoFit/>
          </a:bodyPr>
          <a:lstStyle/>
          <a:p>
            <a:pPr algn="l" rtl="0"/>
            <a:r>
              <a:rPr lang="en-US" sz="4000" b="1" dirty="0">
                <a:latin typeface="Times New Roman" pitchFamily="18" charset="0"/>
                <a:cs typeface="Times New Roman" pitchFamily="18" charset="0"/>
              </a:rPr>
              <a:t>Fixed dry bacterial film can stain by </a:t>
            </a:r>
            <a:endParaRPr lang="ar-IQ" sz="4000" b="1" dirty="0">
              <a:latin typeface="Times New Roman" pitchFamily="18" charset="0"/>
              <a:cs typeface="Times New Roman" pitchFamily="18" charset="0"/>
            </a:endParaRPr>
          </a:p>
          <a:p>
            <a:pPr algn="l" rtl="0"/>
            <a:endParaRPr lang="en-US" sz="2800" b="1" dirty="0">
              <a:latin typeface="Times New Roman" pitchFamily="18" charset="0"/>
              <a:cs typeface="Times New Roman" pitchFamily="18" charset="0"/>
            </a:endParaRPr>
          </a:p>
          <a:p>
            <a:pPr algn="l" rtl="0"/>
            <a:r>
              <a:rPr lang="en-US" sz="2800" b="1" dirty="0">
                <a:solidFill>
                  <a:srgbClr val="7030A0"/>
                </a:solidFill>
                <a:latin typeface="Times New Roman" pitchFamily="18" charset="0"/>
                <a:cs typeface="Times New Roman" pitchFamily="18" charset="0"/>
              </a:rPr>
              <a:t>1- Simple stain: Using single stain </a:t>
            </a:r>
          </a:p>
          <a:p>
            <a:pPr algn="l" rtl="0"/>
            <a:endParaRPr lang="en-US" sz="2800" b="1" dirty="0">
              <a:latin typeface="Times New Roman" pitchFamily="18" charset="0"/>
              <a:cs typeface="Times New Roman" pitchFamily="18" charset="0"/>
            </a:endParaRPr>
          </a:p>
          <a:p>
            <a:pPr marL="361950" indent="-361950" algn="l" rtl="0"/>
            <a:r>
              <a:rPr lang="en-US" sz="2800" b="1" dirty="0">
                <a:latin typeface="Times New Roman" pitchFamily="18" charset="0"/>
                <a:cs typeface="Times New Roman" pitchFamily="18" charset="0"/>
              </a:rPr>
              <a:t>2- Differential stain: Using more than one stain </a:t>
            </a:r>
            <a:r>
              <a:rPr lang="en-US" sz="2800" b="1" dirty="0" err="1">
                <a:latin typeface="Times New Roman" pitchFamily="18" charset="0"/>
                <a:cs typeface="Times New Roman" pitchFamily="18" charset="0"/>
              </a:rPr>
              <a:t>e.g</a:t>
            </a:r>
            <a:r>
              <a:rPr lang="en-US" sz="2800" b="1" dirty="0">
                <a:latin typeface="Times New Roman" pitchFamily="18" charset="0"/>
                <a:cs typeface="Times New Roman" pitchFamily="18" charset="0"/>
              </a:rPr>
              <a:t> gram’s stain and acid fast stain</a:t>
            </a:r>
          </a:p>
          <a:p>
            <a:pPr algn="l" rtl="0"/>
            <a:endParaRPr lang="en-US" sz="2800" b="1" dirty="0">
              <a:latin typeface="Times New Roman" pitchFamily="18" charset="0"/>
              <a:cs typeface="Times New Roman" pitchFamily="18" charset="0"/>
            </a:endParaRPr>
          </a:p>
          <a:p>
            <a:pPr marL="361950" indent="-361950" algn="l" rtl="0"/>
            <a:r>
              <a:rPr lang="en-US" sz="2800" b="1" dirty="0">
                <a:solidFill>
                  <a:srgbClr val="7030A0"/>
                </a:solidFill>
                <a:latin typeface="Times New Roman" pitchFamily="18" charset="0"/>
                <a:cs typeface="Times New Roman" pitchFamily="18" charset="0"/>
              </a:rPr>
              <a:t>3- Negative stain:  Do not stain the bacteria, but background is stained </a:t>
            </a:r>
            <a:endParaRPr lang="ar-IQ" sz="2800" b="1" dirty="0">
              <a:solidFill>
                <a:srgbClr val="7030A0"/>
              </a:solidFill>
              <a:latin typeface="Times New Roman" pitchFamily="18" charset="0"/>
              <a:cs typeface="Times New Roman" pitchFamily="18"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1800985"/>
            <a:ext cx="835292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a:ln>
                  <a:noFill/>
                </a:ln>
                <a:solidFill>
                  <a:schemeClr val="tx1"/>
                </a:solidFill>
                <a:effectLst/>
                <a:latin typeface="Times New Roman" panose="02020603050405020304" pitchFamily="18" charset="0"/>
                <a:ea typeface="Calibri" pitchFamily="34" charset="0"/>
                <a:cs typeface="Times New Roman" panose="02020603050405020304" pitchFamily="18" charset="0"/>
              </a:rPr>
              <a:t>Mixed culture:</a:t>
            </a:r>
            <a:endParaRPr kumimoji="0" 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chemeClr val="tx1"/>
                </a:solidFill>
                <a:effectLst/>
                <a:latin typeface="Times New Roman" panose="02020603050405020304" pitchFamily="18" charset="0"/>
                <a:ea typeface="Calibri" pitchFamily="34" charset="0"/>
                <a:cs typeface="Times New Roman" panose="02020603050405020304" pitchFamily="18" charset="0"/>
              </a:rPr>
              <a:t>Is a culture containing growth of more than one type of bacteria.</a:t>
            </a:r>
            <a:endParaRPr kumimoji="0" lang="en-US" sz="5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transition spd="slow">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338" y="2214554"/>
            <a:ext cx="7565404" cy="1015663"/>
          </a:xfrm>
          <a:prstGeom prst="rect">
            <a:avLst/>
          </a:prstGeom>
          <a:scene3d>
            <a:camera prst="isometricOffAxis1Right"/>
            <a:lightRig rig="threePt" dir="t"/>
          </a:scene3d>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r>
              <a:rPr lang="en-US" sz="6000" b="1" dirty="0">
                <a:solidFill>
                  <a:schemeClr val="tx1"/>
                </a:solidFill>
                <a:latin typeface="Times New Roman" pitchFamily="18" charset="0"/>
                <a:cs typeface="Times New Roman" pitchFamily="18" charset="0"/>
              </a:rPr>
              <a:t>Streak plate technique</a:t>
            </a:r>
            <a:endParaRPr lang="ar-IQ" sz="6000" dirty="0">
              <a:solidFill>
                <a:schemeClr val="tx1"/>
              </a:solidFill>
              <a:latin typeface="Times New Roman" pitchFamily="18" charset="0"/>
              <a:cs typeface="Times New Roman" pitchFamily="18"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14282" y="428604"/>
            <a:ext cx="864399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Isolated pure colonies can be obtained by the streak </a:t>
            </a:r>
            <a:r>
              <a:rPr kumimoji="0" lang="en-US" sz="2400" b="1" i="0" u="none" strike="noStrike" cap="none" normalizeH="0" baseline="0" dirty="0">
                <a:ln>
                  <a:noFill/>
                </a:ln>
                <a:solidFill>
                  <a:schemeClr val="tx1"/>
                </a:solidFill>
                <a:effectLst/>
                <a:latin typeface="Arial"/>
                <a:ea typeface="Calibri" pitchFamily="34" charset="0"/>
                <a:cs typeface="Times New Roman" pitchFamily="18" charset="0"/>
              </a:rPr>
              <a:t>–</a:t>
            </a: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plate technique. In this technique, the bacterial mixture transferred to the edge of an agar plate with an inoculating loop and then streaked out over the surface in one of several patterns.</a:t>
            </a:r>
            <a:endParaRPr kumimoji="0" lang="en-US" sz="2400" b="1" i="0" u="none" strike="noStrike" cap="none" normalizeH="0" baseline="0" dirty="0">
              <a:ln>
                <a:noFill/>
              </a:ln>
              <a:solidFill>
                <a:schemeClr val="tx1"/>
              </a:solidFill>
              <a:effectLst/>
              <a:latin typeface="Arial" pitchFamily="34" charset="0"/>
              <a:cs typeface="Arial" pitchFamily="34" charset="0"/>
            </a:endParaRPr>
          </a:p>
        </p:txBody>
      </p:sp>
      <p:pic>
        <p:nvPicPr>
          <p:cNvPr id="16386" name="Picture 2" descr="http://site.motifolio.com/images/The-streak-plate-isolation-method-1021113.png"/>
          <p:cNvPicPr>
            <a:picLocks noChangeAspect="1" noChangeArrowheads="1"/>
          </p:cNvPicPr>
          <p:nvPr/>
        </p:nvPicPr>
        <p:blipFill>
          <a:blip r:embed="rId2" cstate="print">
            <a:lum bright="-30000" contrast="40000"/>
          </a:blip>
          <a:srcRect/>
          <a:stretch>
            <a:fillRect/>
          </a:stretch>
        </p:blipFill>
        <p:spPr bwMode="auto">
          <a:xfrm>
            <a:off x="285720" y="2357430"/>
            <a:ext cx="8643998" cy="4214842"/>
          </a:xfrm>
          <a:prstGeom prst="rect">
            <a:avLst/>
          </a:prstGeom>
          <a:noFill/>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6385"/>
                                        </p:tgtEl>
                                        <p:attrNameLst>
                                          <p:attrName>style.visibility</p:attrName>
                                        </p:attrNameLst>
                                      </p:cBhvr>
                                      <p:to>
                                        <p:strVal val="visible"/>
                                      </p:to>
                                    </p:set>
                                    <p:animEffect transition="in" filter="box(in)">
                                      <p:cBhvr>
                                        <p:cTn id="13" dur="5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85720" y="500042"/>
            <a:ext cx="8643998"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66700" marR="0" lvl="0" indent="-266700" algn="justLow" defTabSz="914400" rtl="0" eaLnBrk="1" fontAlgn="base" latinLnBrk="0" hangingPunct="1">
              <a:lnSpc>
                <a:spcPct val="100000"/>
              </a:lnSpc>
              <a:spcBef>
                <a:spcPct val="0"/>
              </a:spcBef>
              <a:spcAft>
                <a:spcPct val="0"/>
              </a:spcAft>
              <a:buClrTx/>
              <a:buSzTx/>
              <a:buFontTx/>
              <a:buNone/>
              <a:tabLst/>
            </a:pPr>
            <a:r>
              <a:rPr kumimoji="0" lang="en-US" sz="3200" i="0" u="none" strike="noStrike" cap="none" normalizeH="0" baseline="0" dirty="0">
                <a:ln>
                  <a:noFill/>
                </a:ln>
                <a:solidFill>
                  <a:srgbClr val="7030A0"/>
                </a:solidFill>
                <a:effectLst/>
                <a:latin typeface="Times New Roman" pitchFamily="18" charset="0"/>
                <a:ea typeface="Calibri" pitchFamily="34" charset="0"/>
                <a:cs typeface="Times New Roman" pitchFamily="18" charset="0"/>
              </a:rPr>
              <a:t>- </a:t>
            </a:r>
            <a:r>
              <a:rPr kumimoji="0" lang="en-US" sz="3200" b="1" i="0" u="none" strike="noStrike" cap="none" normalizeH="0" baseline="0" dirty="0">
                <a:ln>
                  <a:noFill/>
                </a:ln>
                <a:solidFill>
                  <a:srgbClr val="7030A0"/>
                </a:solidFill>
                <a:effectLst/>
                <a:latin typeface="Times New Roman" pitchFamily="18" charset="0"/>
                <a:ea typeface="Calibri" pitchFamily="34" charset="0"/>
                <a:cs typeface="Times New Roman" pitchFamily="18" charset="0"/>
              </a:rPr>
              <a:t>The key principle of this method is that by </a:t>
            </a:r>
            <a:r>
              <a:rPr kumimoji="0" lang="en-US" sz="3200" b="1" i="0" u="sng" strike="noStrike" cap="none" normalizeH="0" baseline="0" dirty="0">
                <a:ln>
                  <a:noFill/>
                </a:ln>
                <a:solidFill>
                  <a:srgbClr val="C00000"/>
                </a:solidFill>
                <a:effectLst/>
                <a:latin typeface="Times New Roman" pitchFamily="18" charset="0"/>
                <a:ea typeface="Calibri" pitchFamily="34" charset="0"/>
                <a:cs typeface="Times New Roman" pitchFamily="18" charset="0"/>
              </a:rPr>
              <a:t>streaking a dilution gradient </a:t>
            </a:r>
            <a:r>
              <a:rPr kumimoji="0" lang="en-US" sz="3200" b="1" i="0" u="none" strike="noStrike" cap="none" normalizeH="0" baseline="0" dirty="0">
                <a:ln>
                  <a:noFill/>
                </a:ln>
                <a:solidFill>
                  <a:srgbClr val="7030A0"/>
                </a:solidFill>
                <a:effectLst/>
                <a:latin typeface="Times New Roman" pitchFamily="18" charset="0"/>
                <a:ea typeface="Calibri" pitchFamily="34" charset="0"/>
                <a:cs typeface="Times New Roman" pitchFamily="18" charset="0"/>
              </a:rPr>
              <a:t>is established on the surface of the plate as cells are deposited on the agar surfaces.</a:t>
            </a:r>
          </a:p>
          <a:p>
            <a:pPr marL="0" marR="0" lvl="0" indent="457200" algn="justLow" defTabSz="914400" rtl="0" eaLnBrk="1" fontAlgn="base" latinLnBrk="0" hangingPunct="1">
              <a:lnSpc>
                <a:spcPct val="100000"/>
              </a:lnSpc>
              <a:spcBef>
                <a:spcPct val="0"/>
              </a:spcBef>
              <a:spcAft>
                <a:spcPct val="0"/>
              </a:spcAft>
              <a:buClrTx/>
              <a:buSzTx/>
              <a:buFontTx/>
              <a:buNone/>
              <a:tabLst/>
            </a:pPr>
            <a:endParaRPr lang="en-US" sz="3200" b="1" dirty="0">
              <a:latin typeface="Times New Roman" pitchFamily="18" charset="0"/>
              <a:cs typeface="Times New Roman" pitchFamily="18" charset="0"/>
            </a:endParaRPr>
          </a:p>
          <a:p>
            <a:pPr lvl="0" algn="justLow" rtl="0" fontAlgn="base">
              <a:spcBef>
                <a:spcPct val="0"/>
              </a:spcBef>
              <a:spcAft>
                <a:spcPct val="0"/>
              </a:spcAft>
              <a:buFontTx/>
              <a:buChar char="-"/>
            </a:pPr>
            <a:r>
              <a:rPr lang="en-US" sz="3200" b="1" dirty="0">
                <a:solidFill>
                  <a:srgbClr val="008000"/>
                </a:solidFill>
                <a:latin typeface="Times New Roman" pitchFamily="18" charset="0"/>
                <a:ea typeface="Calibri" pitchFamily="34" charset="0"/>
                <a:cs typeface="Times New Roman" pitchFamily="18" charset="0"/>
              </a:rPr>
              <a:t> Colonies can be seen with the naked eye.</a:t>
            </a:r>
          </a:p>
          <a:p>
            <a:pPr lvl="0" algn="justLow" rtl="0" fontAlgn="base">
              <a:spcBef>
                <a:spcPct val="0"/>
              </a:spcBef>
              <a:spcAft>
                <a:spcPct val="0"/>
              </a:spcAft>
              <a:buFontTx/>
              <a:buChar char="-"/>
            </a:pPr>
            <a:endParaRPr lang="en-US" sz="1200" b="1" dirty="0">
              <a:latin typeface="Arial" pitchFamily="34" charset="0"/>
              <a:cs typeface="Arial" pitchFamily="34" charset="0"/>
            </a:endParaRPr>
          </a:p>
          <a:p>
            <a:pPr marL="266700" lvl="0" indent="-266700" algn="justLow" rtl="0" fontAlgn="base">
              <a:spcBef>
                <a:spcPct val="0"/>
              </a:spcBef>
              <a:spcAft>
                <a:spcPct val="0"/>
              </a:spcAft>
            </a:pPr>
            <a:r>
              <a:rPr lang="en-US" sz="3200" dirty="0">
                <a:latin typeface="Times New Roman" pitchFamily="18" charset="0"/>
                <a:ea typeface="Calibri" pitchFamily="34" charset="0"/>
                <a:cs typeface="Times New Roman" pitchFamily="18" charset="0"/>
              </a:rPr>
              <a:t>- </a:t>
            </a:r>
            <a:r>
              <a:rPr lang="en-US" sz="3200" b="1" dirty="0">
                <a:solidFill>
                  <a:srgbClr val="7030A0"/>
                </a:solidFill>
                <a:latin typeface="Times New Roman" pitchFamily="18" charset="0"/>
                <a:ea typeface="Calibri" pitchFamily="34" charset="0"/>
                <a:cs typeface="Times New Roman" pitchFamily="18" charset="0"/>
              </a:rPr>
              <a:t>Cells form the new colony transferred to agar slant or other suitable medium for maintenance of pure culture.</a:t>
            </a:r>
            <a:endParaRPr lang="en-US" sz="3200" b="1" dirty="0">
              <a:solidFill>
                <a:srgbClr val="7030A0"/>
              </a:solidFill>
              <a:latin typeface="Arial" pitchFamily="34" charset="0"/>
              <a:cs typeface="Arial" pitchFamily="34" charset="0"/>
            </a:endParaRPr>
          </a:p>
          <a:p>
            <a:pPr marL="0" marR="0" lvl="0" indent="457200" algn="justLow"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spd="slow">
        <p15:prstTrans prst="wind"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433">
                                            <p:txEl>
                                              <p:pRg st="0" end="0"/>
                                            </p:txEl>
                                          </p:spTgt>
                                        </p:tgtEl>
                                        <p:attrNameLst>
                                          <p:attrName>style.visibility</p:attrName>
                                        </p:attrNameLst>
                                      </p:cBhvr>
                                      <p:to>
                                        <p:strVal val="visible"/>
                                      </p:to>
                                    </p:set>
                                    <p:animEffect transition="in" filter="wipe(down)">
                                      <p:cBhvr>
                                        <p:cTn id="7" dur="500"/>
                                        <p:tgtEl>
                                          <p:spTgt spid="184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433">
                                            <p:txEl>
                                              <p:pRg st="2" end="2"/>
                                            </p:txEl>
                                          </p:spTgt>
                                        </p:tgtEl>
                                        <p:attrNameLst>
                                          <p:attrName>style.visibility</p:attrName>
                                        </p:attrNameLst>
                                      </p:cBhvr>
                                      <p:to>
                                        <p:strVal val="visible"/>
                                      </p:to>
                                    </p:set>
                                    <p:animEffect transition="in" filter="wipe(down)">
                                      <p:cBhvr>
                                        <p:cTn id="12" dur="500"/>
                                        <p:tgtEl>
                                          <p:spTgt spid="1843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8433">
                                            <p:txEl>
                                              <p:pRg st="4" end="4"/>
                                            </p:txEl>
                                          </p:spTgt>
                                        </p:tgtEl>
                                        <p:attrNameLst>
                                          <p:attrName>style.visibility</p:attrName>
                                        </p:attrNameLst>
                                      </p:cBhvr>
                                      <p:to>
                                        <p:strVal val="visible"/>
                                      </p:to>
                                    </p:set>
                                    <p:animEffect transition="in" filter="wipe(down)">
                                      <p:cBhvr>
                                        <p:cTn id="17" dur="500"/>
                                        <p:tgtEl>
                                          <p:spTgt spid="184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92" y="2500306"/>
            <a:ext cx="5609613" cy="1569660"/>
          </a:xfrm>
          <a:prstGeom prst="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n-US" sz="9600" b="1" dirty="0">
                <a:solidFill>
                  <a:schemeClr val="tx1"/>
                </a:solidFill>
                <a:latin typeface="Times New Roman" pitchFamily="18" charset="0"/>
                <a:cs typeface="Times New Roman" pitchFamily="18" charset="0"/>
              </a:rPr>
              <a:t>Procedure</a:t>
            </a:r>
            <a:endParaRPr lang="ar-IQ" sz="9600" dirty="0">
              <a:solidFill>
                <a:schemeClr val="tx1"/>
              </a:solidFill>
              <a:latin typeface="Times New Roman" pitchFamily="18" charset="0"/>
              <a:cs typeface="Times New Roman" pitchFamily="18" charset="0"/>
            </a:endParaRP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te.motifolio.com/images/The-streak-plate-isolation-method-1021113.png"/>
          <p:cNvPicPr>
            <a:picLocks noChangeAspect="1" noChangeArrowheads="1"/>
          </p:cNvPicPr>
          <p:nvPr/>
        </p:nvPicPr>
        <p:blipFill>
          <a:blip r:embed="rId2" cstate="print">
            <a:lum bright="-30000" contrast="40000"/>
          </a:blip>
          <a:srcRect/>
          <a:stretch>
            <a:fillRect/>
          </a:stretch>
        </p:blipFill>
        <p:spPr bwMode="auto">
          <a:xfrm>
            <a:off x="214282" y="285728"/>
            <a:ext cx="8715436" cy="6215106"/>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spd="slow">
        <p15:prstTrans prst="drap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14282" y="746263"/>
            <a:ext cx="864399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1950" marR="0" lvl="0" indent="-36195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1</a:t>
            </a: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The loop must sterilize and left to cool, the </a:t>
            </a:r>
            <a:r>
              <a:rPr kumimoji="0" lang="en-US" sz="3200"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inoculum</a:t>
            </a: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is smeared thoroughly over area A.</a:t>
            </a:r>
            <a:endParaRPr kumimoji="0" lang="en-US" sz="12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361950" marR="0" lvl="0" indent="-361950" algn="justLow"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2. To give a well </a:t>
            </a:r>
            <a:r>
              <a:rPr kumimoji="0" lang="en-US" sz="3200"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inoculum</a:t>
            </a: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the loop is re- sterilized and then drawn from the </a:t>
            </a:r>
            <a:r>
              <a:rPr kumimoji="0" lang="en-US" sz="3200"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inoculum</a:t>
            </a: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area A two or three lines on to fresh surface of the medium (B), this process is repeated as shown, also the loop must be sterilized again before make another parallel lines (C) until reach to step (D).</a:t>
            </a:r>
            <a:endParaRPr kumimoji="0" lang="en-US" sz="3200" b="1"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spd="slow">
        <p15:prstTrans prst="fallOver" invX="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1202</TotalTime>
  <Words>452</Words>
  <Application>Microsoft Office PowerPoint</Application>
  <PresentationFormat>عرض على الشاشة (4:3)</PresentationFormat>
  <Paragraphs>60</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salwa</dc:creator>
  <cp:lastModifiedBy>Jasim Namir</cp:lastModifiedBy>
  <cp:revision>111</cp:revision>
  <dcterms:created xsi:type="dcterms:W3CDTF">2012-10-24T16:29:53Z</dcterms:created>
  <dcterms:modified xsi:type="dcterms:W3CDTF">2024-10-13T17:08:42Z</dcterms:modified>
</cp:coreProperties>
</file>