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FE613E6-14F7-4A5E-BDF7-59457FE8CD19}" type="datetimeFigureOut">
              <a:rPr lang="ar-IQ" smtClean="0"/>
              <a:t>13/10/1442</a:t>
            </a:fld>
            <a:endParaRPr lang="ar-IQ"/>
          </a:p>
        </p:txBody>
      </p:sp>
      <p:sp>
        <p:nvSpPr>
          <p:cNvPr id="17" name="Footer Placeholder 16"/>
          <p:cNvSpPr>
            <a:spLocks noGrp="1"/>
          </p:cNvSpPr>
          <p:nvPr>
            <p:ph type="ftr" sz="quarter" idx="11"/>
          </p:nvPr>
        </p:nvSpPr>
        <p:spPr/>
        <p:txBody>
          <a:bodyPr/>
          <a:lstStyle/>
          <a:p>
            <a:endParaRPr lang="ar-IQ"/>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E81A3C5-CFDE-4073-8042-035DC4B26581}" type="slidenum">
              <a:rPr lang="ar-IQ" smtClean="0"/>
              <a:t>‹#›</a:t>
            </a:fld>
            <a:endParaRPr lang="ar-IQ"/>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E613E6-14F7-4A5E-BDF7-59457FE8CD19}" type="datetimeFigureOut">
              <a:rPr lang="ar-IQ" smtClean="0"/>
              <a:t>13/10/1442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E81A3C5-CFDE-4073-8042-035DC4B26581}"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E81A3C5-CFDE-4073-8042-035DC4B26581}" type="slidenum">
              <a:rPr lang="ar-IQ" smtClean="0"/>
              <a:t>‹#›</a:t>
            </a:fld>
            <a:endParaRPr lang="ar-IQ"/>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E613E6-14F7-4A5E-BDF7-59457FE8CD19}" type="datetimeFigureOut">
              <a:rPr lang="ar-IQ" smtClean="0"/>
              <a:t>13/10/1442</a:t>
            </a:fld>
            <a:endParaRPr lang="ar-IQ"/>
          </a:p>
        </p:txBody>
      </p:sp>
      <p:sp>
        <p:nvSpPr>
          <p:cNvPr id="5" name="Footer Placeholder 4"/>
          <p:cNvSpPr>
            <a:spLocks noGrp="1"/>
          </p:cNvSpPr>
          <p:nvPr>
            <p:ph type="ftr" sz="quarter" idx="11"/>
          </p:nvPr>
        </p:nvSpPr>
        <p:spPr/>
        <p:txBody>
          <a:bodyPr/>
          <a:lstStyle/>
          <a:p>
            <a:endParaRPr lang="ar-IQ"/>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FE613E6-14F7-4A5E-BDF7-59457FE8CD19}" type="datetimeFigureOut">
              <a:rPr lang="ar-IQ" smtClean="0"/>
              <a:t>13/10/1442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4361688" y="1026372"/>
            <a:ext cx="457200" cy="441325"/>
          </a:xfrm>
        </p:spPr>
        <p:txBody>
          <a:bodyPr/>
          <a:lstStyle/>
          <a:p>
            <a:fld id="{7E81A3C5-CFDE-4073-8042-035DC4B26581}" type="slidenum">
              <a:rPr lang="ar-IQ" smtClean="0"/>
              <a:t>‹#›</a:t>
            </a:fld>
            <a:endParaRPr lang="ar-IQ"/>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ar-IQ"/>
          </a:p>
        </p:txBody>
      </p:sp>
      <p:sp>
        <p:nvSpPr>
          <p:cNvPr id="4" name="Date Placeholder 3"/>
          <p:cNvSpPr>
            <a:spLocks noGrp="1"/>
          </p:cNvSpPr>
          <p:nvPr>
            <p:ph type="dt" sz="half" idx="10"/>
          </p:nvPr>
        </p:nvSpPr>
        <p:spPr/>
        <p:txBody>
          <a:bodyPr/>
          <a:lstStyle/>
          <a:p>
            <a:fld id="{1FE613E6-14F7-4A5E-BDF7-59457FE8CD19}" type="datetimeFigureOut">
              <a:rPr lang="ar-IQ" smtClean="0"/>
              <a:t>13/10/1442</a:t>
            </a:fld>
            <a:endParaRPr lang="ar-IQ"/>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E81A3C5-CFDE-4073-8042-035DC4B26581}" type="slidenum">
              <a:rPr lang="ar-IQ" smtClean="0"/>
              <a:t>‹#›</a:t>
            </a:fld>
            <a:endParaRPr lang="ar-IQ"/>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FE613E6-14F7-4A5E-BDF7-59457FE8CD19}" type="datetimeFigureOut">
              <a:rPr lang="ar-IQ" smtClean="0"/>
              <a:t>13/10/1442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E81A3C5-CFDE-4073-8042-035DC4B26581}" type="slidenum">
              <a:rPr lang="ar-IQ" smtClean="0"/>
              <a:t>‹#›</a:t>
            </a:fld>
            <a:endParaRPr lang="ar-IQ"/>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FE613E6-14F7-4A5E-BDF7-59457FE8CD19}" type="datetimeFigureOut">
              <a:rPr lang="ar-IQ" smtClean="0"/>
              <a:t>13/10/1442</a:t>
            </a:fld>
            <a:endParaRPr lang="ar-IQ"/>
          </a:p>
        </p:txBody>
      </p:sp>
      <p:sp>
        <p:nvSpPr>
          <p:cNvPr id="8" name="Footer Placeholder 7"/>
          <p:cNvSpPr>
            <a:spLocks noGrp="1"/>
          </p:cNvSpPr>
          <p:nvPr>
            <p:ph type="ftr" sz="quarter" idx="11"/>
          </p:nvPr>
        </p:nvSpPr>
        <p:spPr>
          <a:xfrm>
            <a:off x="304800" y="6409944"/>
            <a:ext cx="3581400" cy="365760"/>
          </a:xfrm>
        </p:spPr>
        <p:txBody>
          <a:bodyPr/>
          <a:lstStyle/>
          <a:p>
            <a:endParaRPr lang="ar-IQ"/>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E81A3C5-CFDE-4073-8042-035DC4B26581}" type="slidenum">
              <a:rPr lang="ar-IQ" smtClean="0"/>
              <a:t>‹#›</a:t>
            </a:fld>
            <a:endParaRPr lang="ar-IQ"/>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FE613E6-14F7-4A5E-BDF7-59457FE8CD19}" type="datetimeFigureOut">
              <a:rPr lang="ar-IQ" smtClean="0"/>
              <a:t>13/10/1442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a:xfrm>
            <a:off x="4343400" y="1036020"/>
            <a:ext cx="457200" cy="441325"/>
          </a:xfrm>
        </p:spPr>
        <p:txBody>
          <a:bodyPr/>
          <a:lstStyle/>
          <a:p>
            <a:fld id="{7E81A3C5-CFDE-4073-8042-035DC4B2658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FE613E6-14F7-4A5E-BDF7-59457FE8CD19}" type="datetimeFigureOut">
              <a:rPr lang="ar-IQ" smtClean="0"/>
              <a:t>13/10/1442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E81A3C5-CFDE-4073-8042-035DC4B2658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E81A3C5-CFDE-4073-8042-035DC4B26581}" type="slidenum">
              <a:rPr lang="ar-IQ" smtClean="0"/>
              <a:t>‹#›</a:t>
            </a:fld>
            <a:endParaRPr lang="ar-IQ"/>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FE613E6-14F7-4A5E-BDF7-59457FE8CD19}" type="datetimeFigureOut">
              <a:rPr lang="ar-IQ" smtClean="0"/>
              <a:t>13/10/1442</a:t>
            </a:fld>
            <a:endParaRPr lang="ar-IQ"/>
          </a:p>
        </p:txBody>
      </p:sp>
      <p:sp>
        <p:nvSpPr>
          <p:cNvPr id="6" name="Footer Placeholder 5"/>
          <p:cNvSpPr>
            <a:spLocks noGrp="1"/>
          </p:cNvSpPr>
          <p:nvPr>
            <p:ph type="ftr" sz="quarter" idx="11"/>
          </p:nvPr>
        </p:nvSpPr>
        <p:spPr>
          <a:xfrm>
            <a:off x="301752" y="6410848"/>
            <a:ext cx="3383280" cy="365760"/>
          </a:xfrm>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E81A3C5-CFDE-4073-8042-035DC4B26581}" type="slidenum">
              <a:rPr lang="ar-IQ" smtClean="0"/>
              <a:t>‹#›</a:t>
            </a:fld>
            <a:endParaRPr lang="ar-IQ"/>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FE613E6-14F7-4A5E-BDF7-59457FE8CD19}" type="datetimeFigureOut">
              <a:rPr lang="ar-IQ" smtClean="0"/>
              <a:t>13/10/1442</a:t>
            </a:fld>
            <a:endParaRPr lang="ar-IQ"/>
          </a:p>
        </p:txBody>
      </p:sp>
      <p:sp>
        <p:nvSpPr>
          <p:cNvPr id="6" name="Footer Placeholder 5"/>
          <p:cNvSpPr>
            <a:spLocks noGrp="1"/>
          </p:cNvSpPr>
          <p:nvPr>
            <p:ph type="ftr" sz="quarter" idx="11"/>
          </p:nvPr>
        </p:nvSpPr>
        <p:spPr>
          <a:xfrm>
            <a:off x="301752" y="6410848"/>
            <a:ext cx="3584448" cy="365760"/>
          </a:xfrm>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FE613E6-14F7-4A5E-BDF7-59457FE8CD19}" type="datetimeFigureOut">
              <a:rPr lang="ar-IQ" smtClean="0"/>
              <a:t>13/10/1442</a:t>
            </a:fld>
            <a:endParaRPr lang="ar-IQ"/>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IQ"/>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E81A3C5-CFDE-4073-8042-035DC4B26581}" type="slidenum">
              <a:rPr lang="ar-IQ" smtClean="0"/>
              <a:t>‹#›</a:t>
            </a:fld>
            <a:endParaRPr lang="ar-IQ"/>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ar-SA" dirty="0" smtClean="0"/>
              <a:t>المحاضرة السادسة</a:t>
            </a:r>
            <a:endParaRPr lang="ar-IQ" dirty="0"/>
          </a:p>
        </p:txBody>
      </p:sp>
      <p:sp>
        <p:nvSpPr>
          <p:cNvPr id="2" name="Title 1"/>
          <p:cNvSpPr>
            <a:spLocks noGrp="1"/>
          </p:cNvSpPr>
          <p:nvPr>
            <p:ph type="ctrTitle"/>
          </p:nvPr>
        </p:nvSpPr>
        <p:spPr/>
        <p:txBody>
          <a:bodyPr/>
          <a:lstStyle/>
          <a:p>
            <a:r>
              <a:rPr lang="ar-SA" dirty="0" smtClean="0"/>
              <a:t>محاضرات مادة ادارة المخاطر المالية</a:t>
            </a:r>
            <a:endParaRPr lang="ar-IQ" dirty="0"/>
          </a:p>
        </p:txBody>
      </p:sp>
    </p:spTree>
    <p:extLst>
      <p:ext uri="{BB962C8B-B14F-4D97-AF65-F5344CB8AC3E}">
        <p14:creationId xmlns:p14="http://schemas.microsoft.com/office/powerpoint/2010/main" val="964446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المخاطرة المالية ومخاطرة الاعمال</a:t>
            </a:r>
            <a:endParaRPr lang="ar-IQ" dirty="0"/>
          </a:p>
        </p:txBody>
      </p:sp>
      <p:sp>
        <p:nvSpPr>
          <p:cNvPr id="3" name="Content Placeholder 2"/>
          <p:cNvSpPr>
            <a:spLocks noGrp="1"/>
          </p:cNvSpPr>
          <p:nvPr>
            <p:ph sz="quarter" idx="1"/>
          </p:nvPr>
        </p:nvSpPr>
        <p:spPr/>
        <p:txBody>
          <a:bodyPr>
            <a:normAutofit lnSpcReduction="10000"/>
          </a:bodyPr>
          <a:lstStyle/>
          <a:p>
            <a:pPr algn="just"/>
            <a:r>
              <a:rPr lang="ar-IQ" dirty="0"/>
              <a:t>تشير مخاطر الاعمال إلى طبيعة أعمال المنشأة المصدرة للورقة المالية ، وتظهر مخاطر الاعمال مع انخفاض الطلب على  منتجات المنشاة وتحول الانتاج إلى مخزون ، مما يؤدي إلى زيادة نسبة التكاليف الثابتة عن التكاليف المتغيرة التي تؤثر بدورها على تباين اللتدفقات النقدية كنتيجةلتغيير مستويات المبيعات نتيجة لتغيير سوق الاعمال ( رواج – كساد .... ) ، فعندما تزداد نسبة التكاليف الثابتة إلى التكاليف المتغيرة ترتفع مخاطر الاعمال نتيجة لتحميل المنشأة عبئاً ثابتاً كبيراً قد لا تستطيع المنشاة الوفاء به إذا انخفضت المبيعات أوحدثت حالة كساد في السوق ، ويترتب على ذلك مستوى أداء المنشأة من الممكن أن يتدهور ويتبعه بالقطع الاوراق المالية التي أصدرتها هذه المنشاة ، وعلى ذلك يمك القول بان مخاطر الاعمال ترتبط بالقرارات الاستشمارية اليت يتم اتخاذها .</a:t>
            </a:r>
          </a:p>
          <a:p>
            <a:endParaRPr lang="ar-IQ" dirty="0"/>
          </a:p>
        </p:txBody>
      </p:sp>
    </p:spTree>
    <p:extLst>
      <p:ext uri="{BB962C8B-B14F-4D97-AF65-F5344CB8AC3E}">
        <p14:creationId xmlns:p14="http://schemas.microsoft.com/office/powerpoint/2010/main" val="2089372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normAutofit fontScale="92500" lnSpcReduction="20000"/>
          </a:bodyPr>
          <a:lstStyle/>
          <a:p>
            <a:pPr algn="just" fontAlgn="t"/>
            <a:r>
              <a:rPr lang="ar-IQ" dirty="0"/>
              <a:t>أما المخاطر المالية فترتبط بهيكل التمويل الخاص بالمنشاة المصدرة للاوراق المالية ، ونعني بذلك مزيج التمويل من حقوق الملكية من حق الملكية والديون داخل المنشاة ، وكلما زاد أعتماد المنشاة على الديون كلما ترتب على زيادة العبء الثابت المطلوب دفعة سنويا وفي شكل نقدي والذي يتمثل في قيمة الفائدة المستحقة على هذه الديون ، وإذا حدث وعجزت التدفقات النقدية للمنشاة عن تغطية اعباء الفائدة فقد يمكن أن يؤدي ذلك لتوقف المنشاة وتعثرها ، وعلى ذلك  يمكن القول بان المخاطر المالية ترتبط بالقرارات المالية التي يتم اتخاذها .</a:t>
            </a:r>
          </a:p>
          <a:p>
            <a:pPr algn="just" fontAlgn="t"/>
            <a:r>
              <a:rPr lang="ar-IQ" dirty="0"/>
              <a:t>والجدير بالذكر ، أن مخاطر تغير القوة الشرائية ومخاطر اسعار الفائدة تكون أكثر تأثيرا على الاوراق المالية ذات معدل العائد الثابت مثل السندات .</a:t>
            </a:r>
          </a:p>
          <a:p>
            <a:pPr algn="just" fontAlgn="t"/>
            <a:r>
              <a:rPr lang="ar-IQ" dirty="0"/>
              <a:t>ومن ناحية أخرى فإن مخاطر الاعمال والمخاطر المالية تكون أكثر تأثيراً على الاوراق المالية المرتبطة بالملكية مثل الاسهم العادية .</a:t>
            </a:r>
          </a:p>
          <a:p>
            <a:pPr marL="0" indent="0" algn="just">
              <a:buNone/>
            </a:pPr>
            <a:r>
              <a:rPr lang="ar-IQ" dirty="0"/>
              <a:t/>
            </a:r>
            <a:br>
              <a:rPr lang="ar-IQ" dirty="0"/>
            </a:br>
            <a:endParaRPr lang="ar-IQ" dirty="0"/>
          </a:p>
        </p:txBody>
      </p:sp>
    </p:spTree>
    <p:extLst>
      <p:ext uri="{BB962C8B-B14F-4D97-AF65-F5344CB8AC3E}">
        <p14:creationId xmlns:p14="http://schemas.microsoft.com/office/powerpoint/2010/main" val="1387071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انواع المخاطر المالية</a:t>
            </a:r>
            <a:endParaRPr lang="ar-IQ" dirty="0"/>
          </a:p>
        </p:txBody>
      </p:sp>
      <p:sp>
        <p:nvSpPr>
          <p:cNvPr id="3" name="Content Placeholder 2"/>
          <p:cNvSpPr>
            <a:spLocks noGrp="1"/>
          </p:cNvSpPr>
          <p:nvPr>
            <p:ph sz="quarter" idx="1"/>
          </p:nvPr>
        </p:nvSpPr>
        <p:spPr/>
        <p:txBody>
          <a:bodyPr/>
          <a:lstStyle/>
          <a:p>
            <a:pPr algn="just"/>
            <a:r>
              <a:rPr lang="ar-IQ" dirty="0"/>
              <a:t>1- المخاطر الائتمانية: وهي مخاطر توقف المدين عن السداد والوفاء بالتزاماته التعاقدية او مخاطر المركز الائتماني </a:t>
            </a:r>
          </a:p>
          <a:p>
            <a:pPr algn="just"/>
            <a:r>
              <a:rPr lang="ar-IQ" dirty="0"/>
              <a:t>2- مخاطر سعر الفائدة : وهي قابلية التباين في العائد الناتج عن حدوث تغيرات في مستوى اسعار الفائدة في السوق وبصفة عامة تميل كل اسعار الفائدة السوقية الى الارتفاع او الانخفاض معا على المدى الطويل</a:t>
            </a:r>
          </a:p>
          <a:p>
            <a:pPr algn="just"/>
            <a:r>
              <a:rPr lang="ar-IQ" dirty="0"/>
              <a:t>مخاطر السيولة وهي المخاطر الناتجة عن فشل المنشأة في الوفاء بأعباء الديون وفقا للشروط المتفق عليها مع الممولين أو المقرضين.</a:t>
            </a:r>
          </a:p>
          <a:p>
            <a:pPr algn="just"/>
            <a:endParaRPr lang="ar-IQ" dirty="0"/>
          </a:p>
          <a:p>
            <a:endParaRPr lang="ar-IQ" dirty="0"/>
          </a:p>
        </p:txBody>
      </p:sp>
    </p:spTree>
    <p:extLst>
      <p:ext uri="{BB962C8B-B14F-4D97-AF65-F5344CB8AC3E}">
        <p14:creationId xmlns:p14="http://schemas.microsoft.com/office/powerpoint/2010/main" val="97975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just"/>
            <a:r>
              <a:rPr lang="ar-IQ" dirty="0"/>
              <a:t>4- مخاطر التضخم : وهي المخاطر الناتجة عن الارتفاع العام بالاسعار ومن ثم انخفاض الالقوة الشرائية</a:t>
            </a:r>
          </a:p>
          <a:p>
            <a:pPr algn="just"/>
            <a:r>
              <a:rPr lang="ar-IQ" dirty="0"/>
              <a:t>5- مخاطر اسعار الصرف : وهي المخاطر الناتجة عن التغير في اسعار الصرف للعملة مقارنة بالعملات الاجنبية وحدوث تقلبات في اسعار العملات</a:t>
            </a:r>
          </a:p>
          <a:p>
            <a:endParaRPr lang="ar-IQ" dirty="0"/>
          </a:p>
        </p:txBody>
      </p:sp>
    </p:spTree>
    <p:extLst>
      <p:ext uri="{BB962C8B-B14F-4D97-AF65-F5344CB8AC3E}">
        <p14:creationId xmlns:p14="http://schemas.microsoft.com/office/powerpoint/2010/main" val="3266131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مخاطر العمليات</a:t>
            </a:r>
            <a:endParaRPr lang="ar-IQ" dirty="0"/>
          </a:p>
        </p:txBody>
      </p:sp>
      <p:sp>
        <p:nvSpPr>
          <p:cNvPr id="3" name="Content Placeholder 2"/>
          <p:cNvSpPr>
            <a:spLocks noGrp="1"/>
          </p:cNvSpPr>
          <p:nvPr>
            <p:ph sz="quarter" idx="1"/>
          </p:nvPr>
        </p:nvSpPr>
        <p:spPr/>
        <p:txBody>
          <a:bodyPr>
            <a:normAutofit fontScale="92500"/>
          </a:bodyPr>
          <a:lstStyle/>
          <a:p>
            <a:pPr algn="just"/>
            <a:r>
              <a:rPr lang="ar-IQ" dirty="0"/>
              <a:t>يشمل ه</a:t>
            </a:r>
            <a:r>
              <a:rPr lang="ar-SA" dirty="0"/>
              <a:t>ذا النوع من المخاطر العملية الناجمة من العمليات اليومية للشركات وهي :</a:t>
            </a:r>
          </a:p>
          <a:p>
            <a:pPr algn="just"/>
            <a:r>
              <a:rPr lang="ar-SA" dirty="0"/>
              <a:t>1- مخاطر السمعة : وتنشأ في حالة توفر رأي عام سلبي تجاه الشركة نتيجة عدم القدرة على تقديم الخدمات وفق معايير السرية والامان والدقة والمصداقية والشفافية</a:t>
            </a:r>
          </a:p>
          <a:p>
            <a:pPr algn="just"/>
            <a:r>
              <a:rPr lang="ar-SA" dirty="0"/>
              <a:t>الاحتيال المالي والاختلاس : وهي التي تنتج عن عمليات التزوير التي تنتج عنها سرقة الاموال</a:t>
            </a:r>
          </a:p>
          <a:p>
            <a:pPr algn="just"/>
            <a:r>
              <a:rPr lang="ar-SA" dirty="0"/>
              <a:t>المخاطرالالكترونية : وهي مخاطر سوء استخدام التقنيات الحديثة مثل بطاقات الدفع الالكتروني واجهزة الصرف الالي من خلال التواطؤ مع العاملين</a:t>
            </a:r>
          </a:p>
          <a:p>
            <a:pPr algn="just"/>
            <a:r>
              <a:rPr lang="ar-SA" dirty="0"/>
              <a:t>المخاطر المهنية : وهي الناتجة عن الاهمال وعدم الاهتمام بالالتزات القانونية</a:t>
            </a:r>
            <a:endParaRPr lang="ar-IQ" dirty="0"/>
          </a:p>
        </p:txBody>
      </p:sp>
    </p:spTree>
    <p:extLst>
      <p:ext uri="{BB962C8B-B14F-4D97-AF65-F5344CB8AC3E}">
        <p14:creationId xmlns:p14="http://schemas.microsoft.com/office/powerpoint/2010/main" val="42534941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TotalTime>
  <Words>306</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Civic</vt:lpstr>
      <vt:lpstr>محاضرات مادة ادارة المخاطر المالية</vt:lpstr>
      <vt:lpstr>المخاطرة المالية ومخاطرة الاعمال</vt:lpstr>
      <vt:lpstr>PowerPoint Presentation</vt:lpstr>
      <vt:lpstr>انواع المخاطر المالية</vt:lpstr>
      <vt:lpstr>PowerPoint Presentation</vt:lpstr>
      <vt:lpstr>مخاطر العمليات</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مادة ادارة المخاطر المالية</dc:title>
  <dc:creator>DR.Ahmed Saker 2o1O</dc:creator>
  <cp:lastModifiedBy>DR.Ahmed Saker 2o1O</cp:lastModifiedBy>
  <cp:revision>2</cp:revision>
  <dcterms:created xsi:type="dcterms:W3CDTF">2021-05-24T20:52:24Z</dcterms:created>
  <dcterms:modified xsi:type="dcterms:W3CDTF">2021-05-24T21:03:36Z</dcterms:modified>
</cp:coreProperties>
</file>