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64"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66FF"/>
    <a:srgbClr val="FFCCFF"/>
    <a:srgbClr val="FF0066"/>
    <a:srgbClr val="7A5671"/>
    <a:srgbClr val="B9B9B9"/>
    <a:srgbClr val="3366FF"/>
    <a:srgbClr val="CCFF33"/>
    <a:srgbClr val="00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66222F-D20F-45B1-A46A-70B1A7218F4D}"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102701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6222F-D20F-45B1-A46A-70B1A7218F4D}"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209041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6222F-D20F-45B1-A46A-70B1A7218F4D}"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397947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6222F-D20F-45B1-A46A-70B1A7218F4D}"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363666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66222F-D20F-45B1-A46A-70B1A7218F4D}"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362661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66222F-D20F-45B1-A46A-70B1A7218F4D}"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235879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66222F-D20F-45B1-A46A-70B1A7218F4D}" type="datetimeFigureOut">
              <a:rPr lang="en-US" smtClean="0"/>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22029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66222F-D20F-45B1-A46A-70B1A7218F4D}" type="datetimeFigureOut">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5404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6222F-D20F-45B1-A46A-70B1A7218F4D}" type="datetimeFigureOut">
              <a:rPr lang="en-US" smtClean="0"/>
              <a:t>6/19/2021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375747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66222F-D20F-45B1-A46A-70B1A7218F4D}"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151088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66222F-D20F-45B1-A46A-70B1A7218F4D}"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B3421-1CD5-4F02-89FB-C728719597A0}" type="slidenum">
              <a:rPr lang="en-US" smtClean="0"/>
              <a:t>‹#›</a:t>
            </a:fld>
            <a:endParaRPr lang="en-US"/>
          </a:p>
        </p:txBody>
      </p:sp>
    </p:spTree>
    <p:extLst>
      <p:ext uri="{BB962C8B-B14F-4D97-AF65-F5344CB8AC3E}">
        <p14:creationId xmlns:p14="http://schemas.microsoft.com/office/powerpoint/2010/main" val="14584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6222F-D20F-45B1-A46A-70B1A7218F4D}" type="datetimeFigureOut">
              <a:rPr lang="en-US" smtClean="0"/>
              <a:t>6/19/2021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3421-1CD5-4F02-89FB-C728719597A0}" type="slidenum">
              <a:rPr lang="en-US" smtClean="0"/>
              <a:t>‹#›</a:t>
            </a:fld>
            <a:endParaRPr lang="en-US"/>
          </a:p>
        </p:txBody>
      </p:sp>
    </p:spTree>
    <p:extLst>
      <p:ext uri="{BB962C8B-B14F-4D97-AF65-F5344CB8AC3E}">
        <p14:creationId xmlns:p14="http://schemas.microsoft.com/office/powerpoint/2010/main" val="157638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0755" y="357051"/>
            <a:ext cx="8821782" cy="646331"/>
          </a:xfrm>
          <a:prstGeom prst="rect">
            <a:avLst/>
          </a:prstGeom>
        </p:spPr>
        <p:txBody>
          <a:bodyPr wrap="square">
            <a:spAutoFit/>
          </a:bodyPr>
          <a:lstStyle/>
          <a:p>
            <a:r>
              <a:rPr lang="en-US" sz="3600" b="1" i="1" dirty="0">
                <a:solidFill>
                  <a:srgbClr val="FF3399"/>
                </a:solidFill>
                <a:effectLst>
                  <a:glow rad="228600">
                    <a:schemeClr val="accent6">
                      <a:satMod val="175000"/>
                      <a:alpha val="40000"/>
                    </a:schemeClr>
                  </a:glow>
                </a:effectLst>
                <a:latin typeface="Calibri" panose="020F0502020204030204" pitchFamily="34" charset="0"/>
                <a:ea typeface="Calibri" panose="020F0502020204030204" pitchFamily="34" charset="0"/>
                <a:cs typeface="Arial" panose="020B0604020202020204" pitchFamily="34" charset="0"/>
              </a:rPr>
              <a:t>Membrane potentials and action potentials</a:t>
            </a:r>
            <a:endParaRPr lang="en-US" sz="3600" dirty="0"/>
          </a:p>
        </p:txBody>
      </p:sp>
      <p:sp>
        <p:nvSpPr>
          <p:cNvPr id="5" name="TextBox 4"/>
          <p:cNvSpPr txBox="1"/>
          <p:nvPr/>
        </p:nvSpPr>
        <p:spPr>
          <a:xfrm>
            <a:off x="905691" y="1584960"/>
            <a:ext cx="9866812" cy="646331"/>
          </a:xfrm>
          <a:prstGeom prst="rect">
            <a:avLst/>
          </a:prstGeom>
          <a:noFill/>
        </p:spPr>
        <p:txBody>
          <a:bodyPr wrap="square" rtlCol="0">
            <a:spAutoFit/>
          </a:bodyPr>
          <a:lstStyle/>
          <a:p>
            <a:pPr algn="ctr"/>
            <a:r>
              <a:rPr lang="en-US" sz="3600" b="1" dirty="0">
                <a:solidFill>
                  <a:schemeClr val="accent2">
                    <a:lumMod val="75000"/>
                  </a:schemeClr>
                </a:solidFill>
              </a:rPr>
              <a:t>Dr. Ban Hassan</a:t>
            </a:r>
          </a:p>
        </p:txBody>
      </p:sp>
      <p:pic>
        <p:nvPicPr>
          <p:cNvPr id="6" name="Picture 5"/>
          <p:cNvPicPr>
            <a:picLocks noChangeAspect="1"/>
          </p:cNvPicPr>
          <p:nvPr/>
        </p:nvPicPr>
        <p:blipFill>
          <a:blip r:embed="rId2"/>
          <a:stretch>
            <a:fillRect/>
          </a:stretch>
        </p:blipFill>
        <p:spPr>
          <a:xfrm>
            <a:off x="155138" y="2710683"/>
            <a:ext cx="11873015" cy="4102927"/>
          </a:xfrm>
          <a:prstGeom prst="rect">
            <a:avLst/>
          </a:prstGeom>
        </p:spPr>
      </p:pic>
    </p:spTree>
    <p:extLst>
      <p:ext uri="{BB962C8B-B14F-4D97-AF65-F5344CB8AC3E}">
        <p14:creationId xmlns:p14="http://schemas.microsoft.com/office/powerpoint/2010/main" val="808062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4B3EB-31D7-4809-8884-8E1CB94B19A8}"/>
              </a:ext>
            </a:extLst>
          </p:cNvPr>
          <p:cNvPicPr>
            <a:picLocks noChangeAspect="1"/>
          </p:cNvPicPr>
          <p:nvPr/>
        </p:nvPicPr>
        <p:blipFill>
          <a:blip r:embed="rId2"/>
          <a:stretch>
            <a:fillRect/>
          </a:stretch>
        </p:blipFill>
        <p:spPr>
          <a:xfrm>
            <a:off x="757237" y="962025"/>
            <a:ext cx="10677525" cy="4933950"/>
          </a:xfrm>
          <a:prstGeom prst="rect">
            <a:avLst/>
          </a:prstGeom>
        </p:spPr>
      </p:pic>
    </p:spTree>
    <p:extLst>
      <p:ext uri="{BB962C8B-B14F-4D97-AF65-F5344CB8AC3E}">
        <p14:creationId xmlns:p14="http://schemas.microsoft.com/office/powerpoint/2010/main" val="407654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3DDE7-8184-4D0D-B02B-1F201A9DFCAC}"/>
              </a:ext>
            </a:extLst>
          </p:cNvPr>
          <p:cNvPicPr>
            <a:picLocks noChangeAspect="1"/>
          </p:cNvPicPr>
          <p:nvPr/>
        </p:nvPicPr>
        <p:blipFill>
          <a:blip r:embed="rId2"/>
          <a:stretch>
            <a:fillRect/>
          </a:stretch>
        </p:blipFill>
        <p:spPr>
          <a:xfrm>
            <a:off x="747712" y="1023937"/>
            <a:ext cx="10696575" cy="4810125"/>
          </a:xfrm>
          <a:prstGeom prst="rect">
            <a:avLst/>
          </a:prstGeom>
        </p:spPr>
      </p:pic>
    </p:spTree>
    <p:extLst>
      <p:ext uri="{BB962C8B-B14F-4D97-AF65-F5344CB8AC3E}">
        <p14:creationId xmlns:p14="http://schemas.microsoft.com/office/powerpoint/2010/main" val="362006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CD4C5B-D35A-40BC-8610-166ACB95A2DE}"/>
              </a:ext>
            </a:extLst>
          </p:cNvPr>
          <p:cNvPicPr>
            <a:picLocks noChangeAspect="1"/>
          </p:cNvPicPr>
          <p:nvPr/>
        </p:nvPicPr>
        <p:blipFill>
          <a:blip r:embed="rId2"/>
          <a:stretch>
            <a:fillRect/>
          </a:stretch>
        </p:blipFill>
        <p:spPr>
          <a:xfrm>
            <a:off x="823912" y="757237"/>
            <a:ext cx="10544175" cy="5343525"/>
          </a:xfrm>
          <a:prstGeom prst="rect">
            <a:avLst/>
          </a:prstGeom>
        </p:spPr>
      </p:pic>
    </p:spTree>
    <p:extLst>
      <p:ext uri="{BB962C8B-B14F-4D97-AF65-F5344CB8AC3E}">
        <p14:creationId xmlns:p14="http://schemas.microsoft.com/office/powerpoint/2010/main" val="71808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97008-C8DC-4FCA-AABC-2FE4E31269D8}"/>
              </a:ext>
            </a:extLst>
          </p:cNvPr>
          <p:cNvPicPr>
            <a:picLocks noChangeAspect="1"/>
          </p:cNvPicPr>
          <p:nvPr/>
        </p:nvPicPr>
        <p:blipFill>
          <a:blip r:embed="rId2"/>
          <a:stretch>
            <a:fillRect/>
          </a:stretch>
        </p:blipFill>
        <p:spPr>
          <a:xfrm>
            <a:off x="1009650" y="1004887"/>
            <a:ext cx="10172700" cy="4848225"/>
          </a:xfrm>
          <a:prstGeom prst="rect">
            <a:avLst/>
          </a:prstGeom>
        </p:spPr>
      </p:pic>
    </p:spTree>
    <p:extLst>
      <p:ext uri="{BB962C8B-B14F-4D97-AF65-F5344CB8AC3E}">
        <p14:creationId xmlns:p14="http://schemas.microsoft.com/office/powerpoint/2010/main" val="357872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22E512-F783-4E49-9AB7-23956D7AFE07}"/>
              </a:ext>
            </a:extLst>
          </p:cNvPr>
          <p:cNvPicPr>
            <a:picLocks noChangeAspect="1"/>
          </p:cNvPicPr>
          <p:nvPr/>
        </p:nvPicPr>
        <p:blipFill>
          <a:blip r:embed="rId2"/>
          <a:stretch>
            <a:fillRect/>
          </a:stretch>
        </p:blipFill>
        <p:spPr>
          <a:xfrm>
            <a:off x="2986087" y="1624012"/>
            <a:ext cx="6219825" cy="3609975"/>
          </a:xfrm>
          <a:prstGeom prst="rect">
            <a:avLst/>
          </a:prstGeom>
        </p:spPr>
      </p:pic>
    </p:spTree>
    <p:extLst>
      <p:ext uri="{BB962C8B-B14F-4D97-AF65-F5344CB8AC3E}">
        <p14:creationId xmlns:p14="http://schemas.microsoft.com/office/powerpoint/2010/main" val="301914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6BBCF-1094-4EF8-97C5-9919E9BA3282}"/>
              </a:ext>
            </a:extLst>
          </p:cNvPr>
          <p:cNvPicPr>
            <a:picLocks noChangeAspect="1"/>
          </p:cNvPicPr>
          <p:nvPr/>
        </p:nvPicPr>
        <p:blipFill>
          <a:blip r:embed="rId2"/>
          <a:stretch>
            <a:fillRect/>
          </a:stretch>
        </p:blipFill>
        <p:spPr>
          <a:xfrm>
            <a:off x="1595437" y="904875"/>
            <a:ext cx="9001125" cy="5048250"/>
          </a:xfrm>
          <a:prstGeom prst="rect">
            <a:avLst/>
          </a:prstGeom>
        </p:spPr>
      </p:pic>
    </p:spTree>
    <p:extLst>
      <p:ext uri="{BB962C8B-B14F-4D97-AF65-F5344CB8AC3E}">
        <p14:creationId xmlns:p14="http://schemas.microsoft.com/office/powerpoint/2010/main" val="143226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D69D18-8B18-433C-9776-2F7FDF9FDDFE}"/>
              </a:ext>
            </a:extLst>
          </p:cNvPr>
          <p:cNvPicPr>
            <a:picLocks noChangeAspect="1"/>
          </p:cNvPicPr>
          <p:nvPr/>
        </p:nvPicPr>
        <p:blipFill>
          <a:blip r:embed="rId2"/>
          <a:stretch>
            <a:fillRect/>
          </a:stretch>
        </p:blipFill>
        <p:spPr>
          <a:xfrm>
            <a:off x="1271587" y="1162050"/>
            <a:ext cx="9648825" cy="4533900"/>
          </a:xfrm>
          <a:prstGeom prst="rect">
            <a:avLst/>
          </a:prstGeom>
        </p:spPr>
      </p:pic>
    </p:spTree>
    <p:extLst>
      <p:ext uri="{BB962C8B-B14F-4D97-AF65-F5344CB8AC3E}">
        <p14:creationId xmlns:p14="http://schemas.microsoft.com/office/powerpoint/2010/main" val="301974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EACBA-E196-4862-8929-6858F2CE35BA}"/>
              </a:ext>
            </a:extLst>
          </p:cNvPr>
          <p:cNvPicPr>
            <a:picLocks noChangeAspect="1"/>
          </p:cNvPicPr>
          <p:nvPr/>
        </p:nvPicPr>
        <p:blipFill>
          <a:blip r:embed="rId2"/>
          <a:stretch>
            <a:fillRect/>
          </a:stretch>
        </p:blipFill>
        <p:spPr>
          <a:xfrm>
            <a:off x="1814512" y="700087"/>
            <a:ext cx="8562975" cy="5457825"/>
          </a:xfrm>
          <a:prstGeom prst="rect">
            <a:avLst/>
          </a:prstGeom>
        </p:spPr>
      </p:pic>
    </p:spTree>
    <p:extLst>
      <p:ext uri="{BB962C8B-B14F-4D97-AF65-F5344CB8AC3E}">
        <p14:creationId xmlns:p14="http://schemas.microsoft.com/office/powerpoint/2010/main" val="408993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7584F6-41C0-4BCF-8281-02F67470B739}"/>
              </a:ext>
            </a:extLst>
          </p:cNvPr>
          <p:cNvPicPr>
            <a:picLocks noChangeAspect="1"/>
          </p:cNvPicPr>
          <p:nvPr/>
        </p:nvPicPr>
        <p:blipFill>
          <a:blip r:embed="rId2"/>
          <a:stretch>
            <a:fillRect/>
          </a:stretch>
        </p:blipFill>
        <p:spPr>
          <a:xfrm>
            <a:off x="790575" y="561975"/>
            <a:ext cx="10610850" cy="5734050"/>
          </a:xfrm>
          <a:prstGeom prst="rect">
            <a:avLst/>
          </a:prstGeom>
        </p:spPr>
      </p:pic>
    </p:spTree>
    <p:extLst>
      <p:ext uri="{BB962C8B-B14F-4D97-AF65-F5344CB8AC3E}">
        <p14:creationId xmlns:p14="http://schemas.microsoft.com/office/powerpoint/2010/main" val="342728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A20E3E-3568-4BFF-A7F4-1D9620B48E2F}"/>
              </a:ext>
            </a:extLst>
          </p:cNvPr>
          <p:cNvPicPr>
            <a:picLocks noChangeAspect="1"/>
          </p:cNvPicPr>
          <p:nvPr/>
        </p:nvPicPr>
        <p:blipFill>
          <a:blip r:embed="rId2"/>
          <a:stretch>
            <a:fillRect/>
          </a:stretch>
        </p:blipFill>
        <p:spPr>
          <a:xfrm>
            <a:off x="923925" y="704850"/>
            <a:ext cx="10344150" cy="5448300"/>
          </a:xfrm>
          <a:prstGeom prst="rect">
            <a:avLst/>
          </a:prstGeom>
        </p:spPr>
      </p:pic>
    </p:spTree>
    <p:extLst>
      <p:ext uri="{BB962C8B-B14F-4D97-AF65-F5344CB8AC3E}">
        <p14:creationId xmlns:p14="http://schemas.microsoft.com/office/powerpoint/2010/main" val="109119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349" y="649837"/>
            <a:ext cx="10502537" cy="2046651"/>
          </a:xfrm>
          <a:prstGeom prst="rect">
            <a:avLst/>
          </a:prstGeom>
        </p:spPr>
        <p:txBody>
          <a:bodyPr wrap="square">
            <a:spAutoFit/>
          </a:bodyPr>
          <a:lstStyle/>
          <a:p>
            <a:pPr>
              <a:lnSpc>
                <a:spcPct val="107000"/>
              </a:lnSpc>
              <a:spcAft>
                <a:spcPts val="800"/>
              </a:spcAft>
            </a:pPr>
            <a:r>
              <a:rPr lang="en-US" sz="2800" b="1" i="1" dirty="0">
                <a:solidFill>
                  <a:srgbClr val="FF33CC"/>
                </a:solidFill>
                <a:effectLst/>
                <a:latin typeface="Calibri" panose="020F0502020204030204" pitchFamily="34" charset="0"/>
                <a:ea typeface="Calibri" panose="020F0502020204030204" pitchFamily="34" charset="0"/>
                <a:cs typeface="Arial" panose="020B0604020202020204" pitchFamily="34" charset="0"/>
              </a:rPr>
              <a:t>Electricity within the body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All functions in the body, voluntary and involuntary electricity is involved.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So all movements are related to electrical movement.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There are </a:t>
            </a:r>
            <a:r>
              <a:rPr lang="en-US" sz="2400" dirty="0">
                <a:solidFill>
                  <a:srgbClr val="00B050"/>
                </a:solidFill>
                <a:latin typeface="Calibri" panose="020F0502020204030204" pitchFamily="34" charset="0"/>
                <a:ea typeface="Calibri" panose="020F0502020204030204" pitchFamily="34" charset="0"/>
                <a:cs typeface="Arial" panose="020B0604020202020204" pitchFamily="34" charset="0"/>
              </a:rPr>
              <a:t>2</a:t>
            </a:r>
            <a:r>
              <a:rPr lang="en-US" sz="2400" dirty="0">
                <a:latin typeface="Calibri" panose="020F0502020204030204" pitchFamily="34" charset="0"/>
                <a:ea typeface="Calibri" panose="020F0502020204030204" pitchFamily="34" charset="0"/>
                <a:cs typeface="Arial" panose="020B0604020202020204" pitchFamily="34" charset="0"/>
              </a:rPr>
              <a:t> aspects of electricity and magnetism in medicine</a:t>
            </a:r>
            <a:r>
              <a:rPr lang="en-US" sz="2400" b="1" dirty="0">
                <a:solidFill>
                  <a:srgbClr val="00B050"/>
                </a:solidFill>
                <a:latin typeface="Calibri" panose="020F0502020204030204" pitchFamily="34"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70264" y="3024279"/>
            <a:ext cx="7750628" cy="487506"/>
          </a:xfrm>
          <a:prstGeom prst="rect">
            <a:avLst/>
          </a:prstGeom>
          <a:solidFill>
            <a:srgbClr val="CC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07000"/>
              </a:lnSpc>
              <a:spcAft>
                <a:spcPts val="800"/>
              </a:spcAft>
            </a:pPr>
            <a:r>
              <a:rPr lang="en-US" sz="2400" b="1" i="1" dirty="0">
                <a:solidFill>
                  <a:srgbClr val="FF33CC"/>
                </a:solidFill>
                <a:latin typeface="Calibri" panose="020F0502020204030204" pitchFamily="34" charset="0"/>
                <a:ea typeface="Calibri" panose="020F0502020204030204" pitchFamily="34" charset="0"/>
                <a:cs typeface="Arial" panose="020B0604020202020204" pitchFamily="34" charset="0"/>
              </a:rPr>
              <a:t>1-</a:t>
            </a:r>
            <a:r>
              <a:rPr lang="en-US" sz="2400" dirty="0">
                <a:latin typeface="Calibri" panose="020F0502020204030204" pitchFamily="34" charset="0"/>
                <a:ea typeface="Calibri" panose="020F0502020204030204" pitchFamily="34" charset="0"/>
                <a:cs typeface="Arial" panose="020B0604020202020204" pitchFamily="34" charset="0"/>
              </a:rPr>
              <a:t>Electrical and magnetic effects generated inside the body.</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470263" y="3713489"/>
            <a:ext cx="9257211" cy="487506"/>
          </a:xfrm>
          <a:prstGeom prst="rect">
            <a:avLst/>
          </a:prstGeom>
          <a:solidFill>
            <a:srgbClr val="CC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07000"/>
              </a:lnSpc>
              <a:spcAft>
                <a:spcPts val="800"/>
              </a:spcAft>
            </a:pPr>
            <a:r>
              <a:rPr lang="en-US" sz="2400" b="1" i="1" dirty="0">
                <a:solidFill>
                  <a:srgbClr val="FF33CC"/>
                </a:solidFill>
                <a:latin typeface="Calibri" panose="020F0502020204030204" pitchFamily="34" charset="0"/>
                <a:ea typeface="Calibri" panose="020F0502020204030204" pitchFamily="34" charset="0"/>
                <a:cs typeface="Arial" panose="020B0604020202020204" pitchFamily="34" charset="0"/>
              </a:rPr>
              <a:t>2-</a:t>
            </a:r>
            <a:r>
              <a:rPr lang="en-US" sz="2400" dirty="0">
                <a:latin typeface="Calibri" panose="020F0502020204030204" pitchFamily="34" charset="0"/>
                <a:ea typeface="Calibri" panose="020F0502020204030204" pitchFamily="34" charset="0"/>
                <a:cs typeface="Arial" panose="020B0604020202020204" pitchFamily="34" charset="0"/>
              </a:rPr>
              <a:t>We use electricity and magnetism to measure some of body functions. </a:t>
            </a:r>
          </a:p>
        </p:txBody>
      </p:sp>
      <p:sp>
        <p:nvSpPr>
          <p:cNvPr id="7" name="Rectangle 6"/>
          <p:cNvSpPr/>
          <p:nvPr/>
        </p:nvSpPr>
        <p:spPr>
          <a:xfrm>
            <a:off x="391884" y="4594638"/>
            <a:ext cx="10668001" cy="1723933"/>
          </a:xfrm>
          <a:prstGeom prst="rect">
            <a:avLst/>
          </a:prstGeom>
        </p:spPr>
        <p:txBody>
          <a:bodyPr wrap="square">
            <a:spAutoFit/>
          </a:bodyPr>
          <a:lstStyle/>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The electricity generated inside the body surface for the control and operation of nerves, muscles, and other organs.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400" dirty="0">
                <a:latin typeface="Calibri" panose="020F0502020204030204" pitchFamily="34" charset="0"/>
                <a:ea typeface="Calibri" panose="020F0502020204030204" pitchFamily="34" charset="0"/>
                <a:cs typeface="Arial" panose="020B0604020202020204" pitchFamily="34" charset="0"/>
              </a:rPr>
              <a:t>The nervous system plays an important rule in every part of the body, the brain receives internal and external signals and usually makes proper</a:t>
            </a:r>
            <a:endParaRPr lang="en-US" sz="2400" dirty="0"/>
          </a:p>
        </p:txBody>
      </p:sp>
    </p:spTree>
    <p:extLst>
      <p:ext uri="{BB962C8B-B14F-4D97-AF65-F5344CB8AC3E}">
        <p14:creationId xmlns:p14="http://schemas.microsoft.com/office/powerpoint/2010/main" val="2129126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455187-B11F-40B4-BF54-3A876F9E9C7D}"/>
              </a:ext>
            </a:extLst>
          </p:cNvPr>
          <p:cNvPicPr>
            <a:picLocks noChangeAspect="1"/>
          </p:cNvPicPr>
          <p:nvPr/>
        </p:nvPicPr>
        <p:blipFill>
          <a:blip r:embed="rId2"/>
          <a:stretch>
            <a:fillRect/>
          </a:stretch>
        </p:blipFill>
        <p:spPr>
          <a:xfrm>
            <a:off x="762000" y="800100"/>
            <a:ext cx="10668000" cy="5257800"/>
          </a:xfrm>
          <a:prstGeom prst="rect">
            <a:avLst/>
          </a:prstGeom>
        </p:spPr>
      </p:pic>
    </p:spTree>
    <p:extLst>
      <p:ext uri="{BB962C8B-B14F-4D97-AF65-F5344CB8AC3E}">
        <p14:creationId xmlns:p14="http://schemas.microsoft.com/office/powerpoint/2010/main" val="305174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C3A5C8-87BF-42ED-A953-E930BB41637C}"/>
              </a:ext>
            </a:extLst>
          </p:cNvPr>
          <p:cNvPicPr>
            <a:picLocks noChangeAspect="1"/>
          </p:cNvPicPr>
          <p:nvPr/>
        </p:nvPicPr>
        <p:blipFill>
          <a:blip r:embed="rId2"/>
          <a:stretch>
            <a:fillRect/>
          </a:stretch>
        </p:blipFill>
        <p:spPr>
          <a:xfrm>
            <a:off x="895350" y="781050"/>
            <a:ext cx="10401300" cy="5295900"/>
          </a:xfrm>
          <a:prstGeom prst="rect">
            <a:avLst/>
          </a:prstGeom>
        </p:spPr>
      </p:pic>
    </p:spTree>
    <p:extLst>
      <p:ext uri="{BB962C8B-B14F-4D97-AF65-F5344CB8AC3E}">
        <p14:creationId xmlns:p14="http://schemas.microsoft.com/office/powerpoint/2010/main" val="256321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28940-4913-4499-9430-665242CB39A6}"/>
              </a:ext>
            </a:extLst>
          </p:cNvPr>
          <p:cNvPicPr>
            <a:picLocks noChangeAspect="1"/>
          </p:cNvPicPr>
          <p:nvPr/>
        </p:nvPicPr>
        <p:blipFill>
          <a:blip r:embed="rId2"/>
          <a:stretch>
            <a:fillRect/>
          </a:stretch>
        </p:blipFill>
        <p:spPr>
          <a:xfrm>
            <a:off x="928687" y="1076325"/>
            <a:ext cx="10334625" cy="4705350"/>
          </a:xfrm>
          <a:prstGeom prst="rect">
            <a:avLst/>
          </a:prstGeom>
        </p:spPr>
      </p:pic>
    </p:spTree>
    <p:extLst>
      <p:ext uri="{BB962C8B-B14F-4D97-AF65-F5344CB8AC3E}">
        <p14:creationId xmlns:p14="http://schemas.microsoft.com/office/powerpoint/2010/main" val="25742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F09516-D602-40B2-873E-D2BD66F2D13D}"/>
              </a:ext>
            </a:extLst>
          </p:cNvPr>
          <p:cNvPicPr>
            <a:picLocks noChangeAspect="1"/>
          </p:cNvPicPr>
          <p:nvPr/>
        </p:nvPicPr>
        <p:blipFill>
          <a:blip r:embed="rId2"/>
          <a:stretch>
            <a:fillRect/>
          </a:stretch>
        </p:blipFill>
        <p:spPr>
          <a:xfrm>
            <a:off x="1328737" y="752475"/>
            <a:ext cx="9534525" cy="5353050"/>
          </a:xfrm>
          <a:prstGeom prst="rect">
            <a:avLst/>
          </a:prstGeom>
        </p:spPr>
      </p:pic>
    </p:spTree>
    <p:extLst>
      <p:ext uri="{BB962C8B-B14F-4D97-AF65-F5344CB8AC3E}">
        <p14:creationId xmlns:p14="http://schemas.microsoft.com/office/powerpoint/2010/main" val="171635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7EBC11-6174-475F-A091-31034BE1AA40}"/>
              </a:ext>
            </a:extLst>
          </p:cNvPr>
          <p:cNvPicPr>
            <a:picLocks noChangeAspect="1"/>
          </p:cNvPicPr>
          <p:nvPr/>
        </p:nvPicPr>
        <p:blipFill>
          <a:blip r:embed="rId2"/>
          <a:stretch>
            <a:fillRect/>
          </a:stretch>
        </p:blipFill>
        <p:spPr>
          <a:xfrm>
            <a:off x="1081087" y="762000"/>
            <a:ext cx="10029825" cy="5334000"/>
          </a:xfrm>
          <a:prstGeom prst="rect">
            <a:avLst/>
          </a:prstGeom>
        </p:spPr>
      </p:pic>
    </p:spTree>
    <p:extLst>
      <p:ext uri="{BB962C8B-B14F-4D97-AF65-F5344CB8AC3E}">
        <p14:creationId xmlns:p14="http://schemas.microsoft.com/office/powerpoint/2010/main" val="2487435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E3990-2FBC-4C96-BB53-491962B3ECE6}"/>
              </a:ext>
            </a:extLst>
          </p:cNvPr>
          <p:cNvPicPr>
            <a:picLocks noChangeAspect="1"/>
          </p:cNvPicPr>
          <p:nvPr/>
        </p:nvPicPr>
        <p:blipFill>
          <a:blip r:embed="rId2"/>
          <a:stretch>
            <a:fillRect/>
          </a:stretch>
        </p:blipFill>
        <p:spPr>
          <a:xfrm>
            <a:off x="971550" y="781050"/>
            <a:ext cx="10248900" cy="5295900"/>
          </a:xfrm>
          <a:prstGeom prst="rect">
            <a:avLst/>
          </a:prstGeom>
        </p:spPr>
      </p:pic>
    </p:spTree>
    <p:extLst>
      <p:ext uri="{BB962C8B-B14F-4D97-AF65-F5344CB8AC3E}">
        <p14:creationId xmlns:p14="http://schemas.microsoft.com/office/powerpoint/2010/main" val="1574134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64C56-A2A3-45C8-AB15-735AB59C1286}"/>
              </a:ext>
            </a:extLst>
          </p:cNvPr>
          <p:cNvPicPr>
            <a:picLocks noChangeAspect="1"/>
          </p:cNvPicPr>
          <p:nvPr/>
        </p:nvPicPr>
        <p:blipFill>
          <a:blip r:embed="rId2"/>
          <a:stretch>
            <a:fillRect/>
          </a:stretch>
        </p:blipFill>
        <p:spPr>
          <a:xfrm>
            <a:off x="1081087" y="1233487"/>
            <a:ext cx="10029825" cy="4391025"/>
          </a:xfrm>
          <a:prstGeom prst="rect">
            <a:avLst/>
          </a:prstGeom>
        </p:spPr>
      </p:pic>
    </p:spTree>
    <p:extLst>
      <p:ext uri="{BB962C8B-B14F-4D97-AF65-F5344CB8AC3E}">
        <p14:creationId xmlns:p14="http://schemas.microsoft.com/office/powerpoint/2010/main" val="2263605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E169B-C2BC-45DA-876F-CA2B4D1C0E3A}"/>
              </a:ext>
            </a:extLst>
          </p:cNvPr>
          <p:cNvPicPr>
            <a:picLocks noChangeAspect="1"/>
          </p:cNvPicPr>
          <p:nvPr/>
        </p:nvPicPr>
        <p:blipFill>
          <a:blip r:embed="rId2"/>
          <a:stretch>
            <a:fillRect/>
          </a:stretch>
        </p:blipFill>
        <p:spPr>
          <a:xfrm>
            <a:off x="1081087" y="933450"/>
            <a:ext cx="10029825" cy="4991100"/>
          </a:xfrm>
          <a:prstGeom prst="rect">
            <a:avLst/>
          </a:prstGeom>
        </p:spPr>
      </p:pic>
    </p:spTree>
    <p:extLst>
      <p:ext uri="{BB962C8B-B14F-4D97-AF65-F5344CB8AC3E}">
        <p14:creationId xmlns:p14="http://schemas.microsoft.com/office/powerpoint/2010/main" val="399825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BFFE5-0965-4A58-904B-5C94657C9C53}"/>
              </a:ext>
            </a:extLst>
          </p:cNvPr>
          <p:cNvPicPr>
            <a:picLocks noChangeAspect="1"/>
          </p:cNvPicPr>
          <p:nvPr/>
        </p:nvPicPr>
        <p:blipFill>
          <a:blip r:embed="rId2"/>
          <a:stretch>
            <a:fillRect/>
          </a:stretch>
        </p:blipFill>
        <p:spPr>
          <a:xfrm>
            <a:off x="966787" y="552450"/>
            <a:ext cx="10258425" cy="5753100"/>
          </a:xfrm>
          <a:prstGeom prst="rect">
            <a:avLst/>
          </a:prstGeom>
        </p:spPr>
      </p:pic>
    </p:spTree>
    <p:extLst>
      <p:ext uri="{BB962C8B-B14F-4D97-AF65-F5344CB8AC3E}">
        <p14:creationId xmlns:p14="http://schemas.microsoft.com/office/powerpoint/2010/main" val="1403100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4"/>
          <p:cNvSpPr txBox="1"/>
          <p:nvPr/>
        </p:nvSpPr>
        <p:spPr>
          <a:xfrm>
            <a:off x="1014026" y="396119"/>
            <a:ext cx="4507865" cy="5416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800" b="1" i="1">
                <a:solidFill>
                  <a:srgbClr val="FF3399"/>
                </a:solidFill>
                <a:effectLst/>
                <a:latin typeface="Calibri" panose="020F0502020204030204" pitchFamily="34" charset="0"/>
                <a:ea typeface="Calibri" panose="020F0502020204030204" pitchFamily="34" charset="0"/>
                <a:cs typeface="Arial" panose="020B0604020202020204" pitchFamily="34" charset="0"/>
              </a:rPr>
              <a:t>The nerve action potential:</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801277" y="1477651"/>
            <a:ext cx="10680569" cy="4358886"/>
          </a:xfrm>
          <a:prstGeom prst="rect">
            <a:avLst/>
          </a:prstGeom>
          <a:ln w="38100">
            <a:solidFill>
              <a:srgbClr val="FF0066"/>
            </a:solidFill>
          </a:ln>
        </p:spPr>
        <p:txBody>
          <a:bodyPr wrap="square">
            <a:spAutoFit/>
          </a:bodyPr>
          <a:lstStyle/>
          <a:p>
            <a:pPr algn="just">
              <a:lnSpc>
                <a:spcPct val="107000"/>
              </a:lnSpc>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The action potential is also called impulse which is rapid changes in the membrane potential that can be transmitted across the surface of an excitable tissue. Series of action potentials transmitted along the nerve to its ends is called nerve signal. The nerve signal is somehow similar to electrical signal except the nerve signal is transmitted through nerve fibers </a:t>
            </a:r>
            <a:r>
              <a:rPr lang="en-US" sz="2000" b="1" i="1" dirty="0">
                <a:solidFill>
                  <a:srgbClr val="00B050"/>
                </a:solidFill>
                <a:latin typeface="Calibri" panose="020F0502020204030204" pitchFamily="34" charset="0"/>
                <a:ea typeface="Calibri" panose="020F0502020204030204" pitchFamily="34" charset="0"/>
                <a:cs typeface="Arial" panose="020B0604020202020204" pitchFamily="34" charset="0"/>
              </a:rPr>
              <a:t>(i.e. the axon of the nerve cell) </a:t>
            </a:r>
            <a:r>
              <a:rPr lang="en-US" sz="2000" dirty="0">
                <a:latin typeface="Calibri" panose="020F0502020204030204" pitchFamily="34" charset="0"/>
                <a:ea typeface="Calibri" panose="020F0502020204030204" pitchFamily="34" charset="0"/>
                <a:cs typeface="Arial" panose="020B0604020202020204" pitchFamily="34" charset="0"/>
              </a:rPr>
              <a:t>or enough the membrane of an excitable tissue while electrical signal is transmitted through usual wires, in addition, the nerve signal is actually a flow of ions across the membrane of an excitable tissue, while the electrical signal is a flow of electrons. Energy has to spend by the excitable tissue in order to generate and transmitted the nerve signal, while wire does not need to provide the energy for the transmitted the electrical signal through it. Similar to the electrical signal, nerve signal also consist of waves. Each wave of it can be recorded and called action potential. Each action potential begins with a sudden change from normal resting negative potentials to positive membrane potential and then ends with an almost equally rapid change back again to the negative potential. The stages of an action potential are as follow</a:t>
            </a:r>
            <a:r>
              <a:rPr lang="en-US" sz="2000" dirty="0">
                <a:solidFill>
                  <a:srgbClr val="00B050"/>
                </a:solidFill>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6900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469" y="541941"/>
            <a:ext cx="11207931" cy="1051122"/>
          </a:xfrm>
          <a:prstGeom prst="rect">
            <a:avLst/>
          </a:prstGeom>
        </p:spPr>
        <p:txBody>
          <a:bodyPr wrap="square">
            <a:spAutoFit/>
          </a:bodyPr>
          <a:lstStyle/>
          <a:p>
            <a:pPr>
              <a:lnSpc>
                <a:spcPct val="107000"/>
              </a:lnSpc>
              <a:spcAft>
                <a:spcPts val="800"/>
              </a:spcAft>
            </a:pPr>
            <a:r>
              <a:rPr lang="en-US" sz="28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Nervous system and the Neuron</a:t>
            </a:r>
            <a:endParaRPr lang="en-US" sz="1100"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Nervous system can be divided into two parts </a:t>
            </a:r>
          </a:p>
        </p:txBody>
      </p:sp>
      <p:sp>
        <p:nvSpPr>
          <p:cNvPr id="5" name="Rectangle 4"/>
          <p:cNvSpPr/>
          <p:nvPr/>
        </p:nvSpPr>
        <p:spPr>
          <a:xfrm>
            <a:off x="374469" y="4791702"/>
            <a:ext cx="10636431" cy="882678"/>
          </a:xfrm>
          <a:prstGeom prst="rect">
            <a:avLst/>
          </a:prstGeom>
        </p:spPr>
        <p:txBody>
          <a:bodyPr wrap="square">
            <a:spAutoFit/>
          </a:bodyPr>
          <a:lstStyle/>
          <a:p>
            <a:pPr marL="228600" marR="0">
              <a:lnSpc>
                <a:spcPct val="107000"/>
              </a:lnSpc>
              <a:spcBef>
                <a:spcPts val="0"/>
              </a:spcBef>
              <a:spcAft>
                <a:spcPts val="800"/>
              </a:spcAft>
            </a:pPr>
            <a:r>
              <a:rPr lang="en-US" sz="2400" b="1" i="1" dirty="0">
                <a:solidFill>
                  <a:srgbClr val="FF33CC"/>
                </a:solidFill>
                <a:latin typeface="Calibri" panose="020F0502020204030204" pitchFamily="34" charset="0"/>
                <a:ea typeface="Calibri" panose="020F0502020204030204" pitchFamily="34" charset="0"/>
                <a:cs typeface="Arial" panose="020B0604020202020204" pitchFamily="34" charset="0"/>
              </a:rPr>
              <a:t>Neuron</a:t>
            </a:r>
            <a:r>
              <a:rPr lang="en-US" sz="2400" b="1" i="1" dirty="0">
                <a:solidFill>
                  <a:srgbClr val="C82C9F"/>
                </a:solidFill>
                <a:latin typeface="Calibri" panose="020F0502020204030204" pitchFamily="34" charset="0"/>
                <a:ea typeface="Calibri" panose="020F0502020204030204" pitchFamily="34" charset="0"/>
                <a:cs typeface="Arial" panose="020B0604020202020204" pitchFamily="34" charset="0"/>
              </a:rPr>
              <a:t>:</a:t>
            </a:r>
            <a:r>
              <a:rPr lang="en-US" sz="2400" dirty="0">
                <a:solidFill>
                  <a:srgbClr val="C82C9F"/>
                </a:solidFill>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is the basic structure unit of nervous system. Which is specialized for reception and transmission of electrical signals. </a:t>
            </a:r>
          </a:p>
        </p:txBody>
      </p:sp>
      <p:sp>
        <p:nvSpPr>
          <p:cNvPr id="6" name="Rectangle 5"/>
          <p:cNvSpPr/>
          <p:nvPr/>
        </p:nvSpPr>
        <p:spPr>
          <a:xfrm>
            <a:off x="6339840" y="2015672"/>
            <a:ext cx="4302034" cy="1738938"/>
          </a:xfrm>
          <a:prstGeom prst="rect">
            <a:avLst/>
          </a:prstGeom>
          <a:ln w="38100">
            <a:solidFill>
              <a:srgbClr val="3366FF"/>
            </a:solidFill>
          </a:ln>
          <a:effectLst>
            <a:glow rad="101600">
              <a:srgbClr val="FF0066">
                <a:alpha val="60000"/>
              </a:srgbClr>
            </a:glow>
          </a:effectLst>
        </p:spPr>
        <p:txBody>
          <a:bodyPr wrap="square">
            <a:spAutoFit/>
          </a:bodyPr>
          <a:lstStyle/>
          <a:p>
            <a:pPr marL="228600" marR="0" algn="just">
              <a:lnSpc>
                <a:spcPct val="107000"/>
              </a:lnSpc>
              <a:spcBef>
                <a:spcPts val="0"/>
              </a:spcBef>
              <a:spcAft>
                <a:spcPts val="800"/>
              </a:spcAft>
            </a:pPr>
            <a:r>
              <a:rPr lang="en-US" sz="2000" b="1" i="1" dirty="0">
                <a:solidFill>
                  <a:srgbClr val="C82C9F"/>
                </a:solidFill>
                <a:latin typeface="Calibri" panose="020F0502020204030204" pitchFamily="34" charset="0"/>
                <a:ea typeface="Calibri" panose="020F0502020204030204" pitchFamily="34" charset="0"/>
                <a:cs typeface="Arial" panose="020B0604020202020204" pitchFamily="34" charset="0"/>
              </a:rPr>
              <a:t>2- Autonomic nervous system:</a:t>
            </a:r>
            <a:r>
              <a:rPr lang="en-US" sz="2000" dirty="0">
                <a:solidFill>
                  <a:srgbClr val="C82C9F"/>
                </a:solidFill>
                <a:latin typeface="Calibri" panose="020F0502020204030204" pitchFamily="34" charset="0"/>
                <a:ea typeface="Calibri" panose="020F0502020204030204" pitchFamily="34" charset="0"/>
                <a:cs typeface="Arial" panose="020B0604020202020204" pitchFamily="34" charset="0"/>
              </a:rPr>
              <a:t> </a:t>
            </a:r>
            <a:r>
              <a:rPr lang="en-US" sz="2000" dirty="0">
                <a:latin typeface="Calibri" panose="020F0502020204030204" pitchFamily="34" charset="0"/>
                <a:ea typeface="Calibri" panose="020F0502020204030204" pitchFamily="34" charset="0"/>
                <a:cs typeface="Arial" panose="020B0604020202020204" pitchFamily="34" charset="0"/>
              </a:rPr>
              <a:t>controls various internal organs such as heart, intestines and glands </a:t>
            </a:r>
            <a:r>
              <a:rPr lang="en-US" sz="2000" b="1" i="1" dirty="0">
                <a:solidFill>
                  <a:srgbClr val="C82C9F"/>
                </a:solidFill>
                <a:latin typeface="Calibri" panose="020F0502020204030204" pitchFamily="34" charset="0"/>
                <a:ea typeface="Calibri" panose="020F0502020204030204" pitchFamily="34" charset="0"/>
                <a:cs typeface="Arial" panose="020B0604020202020204" pitchFamily="34" charset="0"/>
              </a:rPr>
              <a:t>(the control</a:t>
            </a:r>
            <a:r>
              <a:rPr lang="en-US" sz="2000" dirty="0">
                <a:solidFill>
                  <a:srgbClr val="C82C9F"/>
                </a:solidFill>
                <a:latin typeface="Calibri" panose="020F0502020204030204" pitchFamily="34" charset="0"/>
                <a:ea typeface="Calibri" panose="020F0502020204030204" pitchFamily="34" charset="0"/>
                <a:cs typeface="Arial" panose="020B0604020202020204" pitchFamily="34" charset="0"/>
              </a:rPr>
              <a:t> </a:t>
            </a:r>
            <a:r>
              <a:rPr lang="en-US" sz="2000" b="1" i="1" dirty="0">
                <a:solidFill>
                  <a:srgbClr val="C82C9F"/>
                </a:solidFill>
                <a:latin typeface="Calibri" panose="020F0502020204030204" pitchFamily="34" charset="0"/>
                <a:ea typeface="Calibri" panose="020F0502020204030204" pitchFamily="34" charset="0"/>
                <a:cs typeface="Arial" panose="020B0604020202020204" pitchFamily="34" charset="0"/>
              </a:rPr>
              <a:t>of the autonomic nervous system is essentially</a:t>
            </a:r>
            <a:r>
              <a:rPr lang="en-US" sz="2000" dirty="0">
                <a:solidFill>
                  <a:srgbClr val="C82C9F"/>
                </a:solidFill>
                <a:latin typeface="Calibri" panose="020F0502020204030204" pitchFamily="34" charset="0"/>
                <a:ea typeface="Calibri" panose="020F0502020204030204" pitchFamily="34" charset="0"/>
                <a:cs typeface="Arial" panose="020B0604020202020204" pitchFamily="34" charset="0"/>
              </a:rPr>
              <a:t> </a:t>
            </a:r>
            <a:r>
              <a:rPr lang="en-US" sz="2000" b="1" i="1" dirty="0">
                <a:solidFill>
                  <a:srgbClr val="C82C9F"/>
                </a:solidFill>
                <a:latin typeface="Calibri" panose="020F0502020204030204" pitchFamily="34" charset="0"/>
                <a:ea typeface="Calibri" panose="020F0502020204030204" pitchFamily="34" charset="0"/>
                <a:cs typeface="Arial" panose="020B0604020202020204" pitchFamily="34" charset="0"/>
              </a:rPr>
              <a:t>involuntary)</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374469" y="1880345"/>
            <a:ext cx="4850674" cy="2166875"/>
          </a:xfrm>
          <a:prstGeom prst="rect">
            <a:avLst/>
          </a:prstGeom>
          <a:ln w="38100">
            <a:solidFill>
              <a:srgbClr val="3366FF"/>
            </a:solidFill>
          </a:ln>
          <a:effectLst>
            <a:glow rad="228600">
              <a:srgbClr val="FF0066">
                <a:alpha val="40000"/>
              </a:srgbClr>
            </a:glow>
          </a:effectLst>
        </p:spPr>
        <p:txBody>
          <a:bodyPr wrap="square">
            <a:spAutoFit/>
          </a:bodyPr>
          <a:lstStyle/>
          <a:p>
            <a:pPr marL="228600" marR="0" algn="just">
              <a:lnSpc>
                <a:spcPct val="107000"/>
              </a:lnSpc>
              <a:spcBef>
                <a:spcPts val="0"/>
              </a:spcBef>
              <a:spcAft>
                <a:spcPts val="800"/>
              </a:spcAft>
            </a:pPr>
            <a:r>
              <a:rPr lang="en-US" b="1" i="1" dirty="0">
                <a:solidFill>
                  <a:srgbClr val="C82C9F"/>
                </a:solidFill>
                <a:latin typeface="Calibri" panose="020F0502020204030204" pitchFamily="34" charset="0"/>
                <a:ea typeface="Calibri" panose="020F0502020204030204" pitchFamily="34" charset="0"/>
                <a:cs typeface="Arial" panose="020B0604020202020204" pitchFamily="34" charset="0"/>
              </a:rPr>
              <a:t>1-central nervous system: </a:t>
            </a:r>
            <a:r>
              <a:rPr lang="en-US" dirty="0">
                <a:latin typeface="Calibri" panose="020F0502020204030204" pitchFamily="34" charset="0"/>
                <a:ea typeface="Calibri" panose="020F0502020204030204" pitchFamily="34" charset="0"/>
                <a:cs typeface="Arial" panose="020B0604020202020204" pitchFamily="34" charset="0"/>
              </a:rPr>
              <a:t>consist of brain, spinal cord and the peripheral nervous. Nerve fibers that transmit sensory information to brain or spinal cord are </a:t>
            </a:r>
            <a:r>
              <a:rPr lang="en-US" b="1" i="1" dirty="0">
                <a:solidFill>
                  <a:srgbClr val="C82C9F"/>
                </a:solidFill>
                <a:latin typeface="Calibri" panose="020F0502020204030204" pitchFamily="34" charset="0"/>
                <a:ea typeface="Calibri" panose="020F0502020204030204" pitchFamily="34" charset="0"/>
                <a:cs typeface="Arial" panose="020B0604020202020204" pitchFamily="34" charset="0"/>
              </a:rPr>
              <a:t>(afferent</a:t>
            </a:r>
            <a:r>
              <a:rPr lang="en-US" dirty="0">
                <a:solidFill>
                  <a:srgbClr val="C82C9F"/>
                </a:solidFill>
                <a:latin typeface="Calibri" panose="020F0502020204030204" pitchFamily="34" charset="0"/>
                <a:ea typeface="Calibri" panose="020F0502020204030204" pitchFamily="34" charset="0"/>
                <a:cs typeface="Arial" panose="020B0604020202020204" pitchFamily="34" charset="0"/>
              </a:rPr>
              <a:t> </a:t>
            </a:r>
            <a:r>
              <a:rPr lang="en-US" b="1" i="1" dirty="0">
                <a:solidFill>
                  <a:srgbClr val="C82C9F"/>
                </a:solidFill>
                <a:latin typeface="Calibri" panose="020F0502020204030204" pitchFamily="34" charset="0"/>
                <a:ea typeface="Calibri" panose="020F0502020204030204" pitchFamily="34" charset="0"/>
                <a:cs typeface="Arial" panose="020B0604020202020204" pitchFamily="34" charset="0"/>
              </a:rPr>
              <a:t>nerves)</a:t>
            </a:r>
            <a:r>
              <a:rPr lang="en-US" dirty="0">
                <a:latin typeface="Calibri" panose="020F0502020204030204" pitchFamily="34" charset="0"/>
                <a:ea typeface="Calibri" panose="020F0502020204030204" pitchFamily="34" charset="0"/>
                <a:cs typeface="Arial" panose="020B0604020202020204" pitchFamily="34" charset="0"/>
              </a:rPr>
              <a:t>. And those that transmit information from brain spinal cord to the muscles and glands </a:t>
            </a:r>
            <a:r>
              <a:rPr lang="en-US" b="1" i="1" dirty="0">
                <a:solidFill>
                  <a:srgbClr val="C82C9F"/>
                </a:solidFill>
                <a:latin typeface="Calibri" panose="020F0502020204030204" pitchFamily="34" charset="0"/>
                <a:ea typeface="Calibri" panose="020F0502020204030204" pitchFamily="34" charset="0"/>
                <a:cs typeface="Arial" panose="020B0604020202020204" pitchFamily="34" charset="0"/>
              </a:rPr>
              <a:t>(efferent nervous).</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09152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115" y="685941"/>
            <a:ext cx="2458066" cy="487506"/>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07000"/>
              </a:lnSpc>
              <a:spcAft>
                <a:spcPts val="800"/>
              </a:spcAft>
            </a:pP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1- </a:t>
            </a:r>
            <a:r>
              <a:rPr lang="en-US" sz="2400" dirty="0">
                <a:latin typeface="Calibri" panose="020F0502020204030204" pitchFamily="34" charset="0"/>
                <a:ea typeface="Calibri" panose="020F0502020204030204" pitchFamily="34" charset="0"/>
                <a:cs typeface="Arial" panose="020B0604020202020204" pitchFamily="34" charset="0"/>
              </a:rPr>
              <a:t>resting stages </a:t>
            </a:r>
          </a:p>
        </p:txBody>
      </p:sp>
      <p:sp>
        <p:nvSpPr>
          <p:cNvPr id="5" name="Rectangle 4"/>
          <p:cNvSpPr/>
          <p:nvPr/>
        </p:nvSpPr>
        <p:spPr>
          <a:xfrm>
            <a:off x="1032387" y="1714652"/>
            <a:ext cx="5083278" cy="487506"/>
          </a:xfrm>
          <a:prstGeom prst="rect">
            <a:avLst/>
          </a:prstGeom>
          <a:solidFill>
            <a:srgbClr val="CC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07000"/>
              </a:lnSpc>
              <a:spcAft>
                <a:spcPts val="800"/>
              </a:spcAft>
            </a:pP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2-</a:t>
            </a:r>
            <a:r>
              <a:rPr lang="en-US" sz="2400" dirty="0">
                <a:latin typeface="Calibri" panose="020F0502020204030204" pitchFamily="34" charset="0"/>
                <a:ea typeface="Calibri" panose="020F0502020204030204" pitchFamily="34" charset="0"/>
                <a:cs typeface="Arial" panose="020B0604020202020204" pitchFamily="34" charset="0"/>
              </a:rPr>
              <a:t>initiation of an action potential.</a:t>
            </a:r>
          </a:p>
        </p:txBody>
      </p:sp>
      <p:sp>
        <p:nvSpPr>
          <p:cNvPr id="6" name="Rectangle 5"/>
          <p:cNvSpPr/>
          <p:nvPr/>
        </p:nvSpPr>
        <p:spPr>
          <a:xfrm>
            <a:off x="2177425" y="2585181"/>
            <a:ext cx="9704438" cy="2068195"/>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07000"/>
              </a:lnSpc>
              <a:spcAft>
                <a:spcPts val="800"/>
              </a:spcAft>
            </a:pP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3-depolarizion stage:</a:t>
            </a:r>
            <a:r>
              <a:rPr lang="en-US" sz="24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when the membrane potential reach the threshold level, the potential across the membrane rises suddenly and rapidly in the positive direction approaching zero or may overshoot and become positive and normal polarized state -90mv is lost. This is initial very large sudden rapid change in membrane potential is also called depolarization</a:t>
            </a:r>
            <a:r>
              <a:rPr lang="en-US" dirty="0">
                <a:latin typeface="Calibri" panose="020F0502020204030204" pitchFamily="34" charset="0"/>
                <a:ea typeface="Calibri" panose="020F0502020204030204" pitchFamily="34" charset="0"/>
                <a:cs typeface="Arial" panose="020B060402020202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657800" y="5340293"/>
            <a:ext cx="9311149" cy="882678"/>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07000"/>
              </a:lnSpc>
              <a:spcAft>
                <a:spcPts val="800"/>
              </a:spcAft>
            </a:pP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4-repolarizition stage:</a:t>
            </a:r>
            <a:r>
              <a:rPr lang="en-US" sz="24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in which the normal resting membrane polarizing state is </a:t>
            </a: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re-established.</a:t>
            </a:r>
            <a:r>
              <a:rPr lang="en-US" sz="2400" dirty="0">
                <a:solidFill>
                  <a:srgbClr val="00B050"/>
                </a:solidFill>
                <a:latin typeface="Calibri" panose="020F0502020204030204" pitchFamily="34"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96028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37000">
              <a:schemeClr val="accent2">
                <a:lumMod val="20000"/>
                <a:lumOff val="80000"/>
              </a:schemeClr>
            </a:gs>
            <a:gs pos="61716">
              <a:schemeClr val="accent4">
                <a:lumMod val="20000"/>
                <a:lumOff val="80000"/>
              </a:schemeClr>
            </a:gs>
            <a:gs pos="83000">
              <a:schemeClr val="accent2">
                <a:lumMod val="60000"/>
                <a:lumOff val="40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587829" y="1038371"/>
            <a:ext cx="10504714" cy="4534511"/>
          </a:xfrm>
          <a:prstGeom prst="rect">
            <a:avLst/>
          </a:prstGeom>
        </p:spPr>
        <p:txBody>
          <a:bodyPr wrap="square">
            <a:spAutoFit/>
          </a:bodyPr>
          <a:lstStyle/>
          <a:p>
            <a:pPr marL="228600" marR="0">
              <a:lnSpc>
                <a:spcPct val="107000"/>
              </a:lnSpc>
              <a:spcBef>
                <a:spcPts val="0"/>
              </a:spcBef>
              <a:spcAft>
                <a:spcPts val="800"/>
              </a:spcAft>
            </a:pPr>
            <a:r>
              <a:rPr lang="en-US" sz="3200" b="1" i="1" dirty="0">
                <a:solidFill>
                  <a:srgbClr val="00B050"/>
                </a:solidFill>
                <a:latin typeface="Calibri" panose="020F0502020204030204" pitchFamily="34" charset="0"/>
                <a:ea typeface="Calibri" panose="020F0502020204030204" pitchFamily="34" charset="0"/>
                <a:cs typeface="Arial" panose="020B0604020202020204" pitchFamily="34" charset="0"/>
              </a:rPr>
              <a:t>Contents of neuron (nerve cell)</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b="1" i="1" dirty="0">
                <a:latin typeface="Calibri" panose="020F0502020204030204" pitchFamily="34" charset="0"/>
                <a:ea typeface="Calibri" panose="020F0502020204030204" pitchFamily="34" charset="0"/>
                <a:cs typeface="Arial" panose="020B0604020202020204" pitchFamily="34" charset="0"/>
              </a:rPr>
              <a:t>1-</a:t>
            </a:r>
            <a:r>
              <a:rPr lang="en-US" sz="2400" dirty="0">
                <a:latin typeface="Calibri" panose="020F0502020204030204" pitchFamily="34" charset="0"/>
                <a:ea typeface="Calibri" panose="020F0502020204030204" pitchFamily="34" charset="0"/>
                <a:cs typeface="Arial" panose="020B0604020202020204" pitchFamily="34" charset="0"/>
              </a:rPr>
              <a:t>cell body: receives electrical messages from another neuron through contacts called </a:t>
            </a:r>
            <a:r>
              <a:rPr lang="en-US" sz="2400" b="1" i="1" dirty="0">
                <a:solidFill>
                  <a:srgbClr val="FF33CC"/>
                </a:solidFill>
                <a:latin typeface="Calibri" panose="020F0502020204030204" pitchFamily="34" charset="0"/>
                <a:ea typeface="Calibri" panose="020F0502020204030204" pitchFamily="34" charset="0"/>
                <a:cs typeface="Arial" panose="020B0604020202020204" pitchFamily="34" charset="0"/>
              </a:rPr>
              <a:t>(synapses)</a:t>
            </a:r>
            <a:r>
              <a:rPr lang="en-US" sz="2400" dirty="0">
                <a:latin typeface="Calibri" panose="020F0502020204030204" pitchFamily="34" charset="0"/>
                <a:ea typeface="Calibri" panose="020F0502020204030204" pitchFamily="34" charset="0"/>
                <a:cs typeface="Arial" panose="020B0604020202020204" pitchFamily="34" charset="0"/>
              </a:rPr>
              <a:t>, which are located on the </a:t>
            </a:r>
            <a:r>
              <a:rPr lang="en-US" sz="2400" b="1" i="1" dirty="0">
                <a:solidFill>
                  <a:srgbClr val="FF33CC"/>
                </a:solidFill>
                <a:latin typeface="Calibri" panose="020F0502020204030204" pitchFamily="34" charset="0"/>
                <a:ea typeface="Calibri" panose="020F0502020204030204" pitchFamily="34" charset="0"/>
                <a:cs typeface="Arial" panose="020B0604020202020204" pitchFamily="34" charset="0"/>
              </a:rPr>
              <a:t>(dendrites)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b="1" i="1" dirty="0">
                <a:solidFill>
                  <a:srgbClr val="70AD47"/>
                </a:solidFill>
                <a:latin typeface="Calibri" panose="020F0502020204030204" pitchFamily="34" charset="0"/>
                <a:ea typeface="Calibri" panose="020F0502020204030204" pitchFamily="34" charset="0"/>
                <a:cs typeface="Arial" panose="020B0604020202020204" pitchFamily="34" charset="0"/>
              </a:rPr>
              <a:t>Dendrites:</a:t>
            </a:r>
            <a:r>
              <a:rPr lang="en-US" sz="2400" dirty="0">
                <a:solidFill>
                  <a:srgbClr val="70AD47"/>
                </a:solidFill>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are the part of the neuron specialized for receiving information from other cells or stimuli.</a:t>
            </a:r>
          </a:p>
          <a:p>
            <a:pPr algn="just">
              <a:lnSpc>
                <a:spcPct val="107000"/>
              </a:lnSpc>
              <a:spcAft>
                <a:spcPts val="800"/>
              </a:spcAft>
            </a:pPr>
            <a:r>
              <a:rPr lang="en-US" sz="2400" b="1" i="1" dirty="0">
                <a:latin typeface="Calibri" panose="020F0502020204030204" pitchFamily="34" charset="0"/>
                <a:ea typeface="Calibri" panose="020F0502020204030204" pitchFamily="34" charset="0"/>
                <a:cs typeface="Arial" panose="020B0604020202020204" pitchFamily="34" charset="0"/>
              </a:rPr>
              <a:t>2-</a:t>
            </a:r>
            <a:r>
              <a:rPr lang="en-US" sz="2400" dirty="0">
                <a:solidFill>
                  <a:srgbClr val="FF33CC"/>
                </a:solidFill>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Axon </a:t>
            </a:r>
            <a:r>
              <a:rPr lang="en-US" sz="2400" dirty="0">
                <a:solidFill>
                  <a:srgbClr val="FF33CC"/>
                </a:solidFill>
                <a:latin typeface="Calibri" panose="020F0502020204030204" pitchFamily="34" charset="0"/>
                <a:ea typeface="Calibri" panose="020F0502020204030204" pitchFamily="34" charset="0"/>
                <a:cs typeface="Arial" panose="020B0604020202020204" pitchFamily="34" charset="0"/>
              </a:rPr>
              <a:t>(or nerve fibers)</a:t>
            </a:r>
            <a:r>
              <a:rPr lang="en-US" sz="2400" dirty="0">
                <a:latin typeface="Calibri" panose="020F0502020204030204" pitchFamily="34" charset="0"/>
                <a:ea typeface="Calibri" panose="020F0502020204030204" pitchFamily="34" charset="0"/>
                <a:cs typeface="Arial" panose="020B0604020202020204" pitchFamily="34" charset="0"/>
              </a:rPr>
              <a:t>: this carries the electrical signal to muscles, gland, or other neurons. It’s usually covered by myelin sheath, except some parts called </a:t>
            </a:r>
            <a:r>
              <a:rPr lang="en-US" sz="2400" b="1" i="1" dirty="0">
                <a:solidFill>
                  <a:srgbClr val="FF33CC"/>
                </a:solidFill>
                <a:latin typeface="Calibri" panose="020F0502020204030204" pitchFamily="34" charset="0"/>
                <a:ea typeface="Calibri" panose="020F0502020204030204" pitchFamily="34" charset="0"/>
                <a:cs typeface="Arial" panose="020B0604020202020204" pitchFamily="34" charset="0"/>
              </a:rPr>
              <a:t>(Nodes of Ranvier)</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en-US" sz="2400" dirty="0">
                <a:latin typeface="Calibri" panose="020F0502020204030204" pitchFamily="34" charset="0"/>
                <a:ea typeface="Calibri" panose="020F0502020204030204" pitchFamily="34" charset="0"/>
                <a:cs typeface="Arial" panose="020B0604020202020204" pitchFamily="34" charset="0"/>
              </a:rPr>
              <a:t>3-synaps permit the transparent of a signal on one direction and prevent it from going back.</a:t>
            </a:r>
            <a:endParaRPr lang="en-US" sz="2400" dirty="0"/>
          </a:p>
        </p:txBody>
      </p:sp>
    </p:spTree>
    <p:extLst>
      <p:ext uri="{BB962C8B-B14F-4D97-AF65-F5344CB8AC3E}">
        <p14:creationId xmlns:p14="http://schemas.microsoft.com/office/powerpoint/2010/main" val="1649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9" y="653143"/>
            <a:ext cx="11452861" cy="5453743"/>
          </a:xfrm>
          <a:prstGeom prst="rect">
            <a:avLst/>
          </a:prstGeom>
        </p:spPr>
      </p:pic>
    </p:spTree>
    <p:extLst>
      <p:ext uri="{BB962C8B-B14F-4D97-AF65-F5344CB8AC3E}">
        <p14:creationId xmlns:p14="http://schemas.microsoft.com/office/powerpoint/2010/main" val="3571749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31"/>
          <p:cNvSpPr txBox="1"/>
          <p:nvPr/>
        </p:nvSpPr>
        <p:spPr>
          <a:xfrm>
            <a:off x="2401524" y="579120"/>
            <a:ext cx="7058025" cy="579120"/>
          </a:xfrm>
          <a:prstGeom prst="rect">
            <a:avLst/>
          </a:prstGeom>
          <a:solidFill>
            <a:schemeClr val="accent6">
              <a:lumMod val="20000"/>
              <a:lumOff val="80000"/>
            </a:schemeClr>
          </a:solidFill>
          <a:ln w="635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800" b="1" i="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Membrane potentials and action potentials</a:t>
            </a:r>
            <a:endParaRPr lang="en-US" sz="11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57349" y="2049199"/>
            <a:ext cx="11246031" cy="2841034"/>
          </a:xfrm>
          <a:prstGeom prst="rect">
            <a:avLst/>
          </a:prstGeom>
          <a:solidFill>
            <a:schemeClr val="accent4">
              <a:lumMod val="20000"/>
              <a:lumOff val="80000"/>
            </a:schemeClr>
          </a:solidFill>
          <a:ln w="28575">
            <a:solidFill>
              <a:srgbClr val="3366FF"/>
            </a:solidFill>
          </a:ln>
          <a:effectLst>
            <a:glow rad="228600">
              <a:schemeClr val="accent6">
                <a:satMod val="175000"/>
                <a:alpha val="40000"/>
              </a:schemeClr>
            </a:glow>
          </a:effectLst>
        </p:spPr>
        <p:txBody>
          <a:bodyPr wrap="square">
            <a:spAutoFit/>
          </a:bodyPr>
          <a:lstStyle/>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Electrical potentials exist across the membrane of essentially all cells of the body. During rest or inactivity, the electrical potentials across the membranes is called </a:t>
            </a: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(resting</a:t>
            </a:r>
            <a:r>
              <a:rPr lang="en-US" sz="24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membrane potential) </a:t>
            </a:r>
            <a:r>
              <a:rPr lang="en-US" sz="2400" dirty="0">
                <a:latin typeface="Calibri" panose="020F0502020204030204" pitchFamily="34" charset="0"/>
                <a:ea typeface="Calibri" panose="020F0502020204030204" pitchFamily="34" charset="0"/>
                <a:cs typeface="Arial" panose="020B0604020202020204" pitchFamily="34" charset="0"/>
              </a:rPr>
              <a:t>which is vary between </a:t>
            </a: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(-90 mv to -40</a:t>
            </a:r>
            <a:r>
              <a:rPr lang="en-US" sz="24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mv) </a:t>
            </a:r>
            <a:r>
              <a:rPr lang="en-US" sz="2400" dirty="0">
                <a:latin typeface="Calibri" panose="020F0502020204030204" pitchFamily="34" charset="0"/>
                <a:ea typeface="Calibri" panose="020F0502020204030204" pitchFamily="34" charset="0"/>
                <a:cs typeface="Arial" panose="020B0604020202020204" pitchFamily="34" charset="0"/>
              </a:rPr>
              <a:t>on the inside relative to the outside of the membrane depending on the type and size of tissue. This mean an excess of negative icons </a:t>
            </a: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(anions) </a:t>
            </a:r>
            <a:r>
              <a:rPr lang="en-US" sz="2400" dirty="0">
                <a:latin typeface="Calibri" panose="020F0502020204030204" pitchFamily="34" charset="0"/>
                <a:ea typeface="Calibri" panose="020F0502020204030204" pitchFamily="34" charset="0"/>
                <a:cs typeface="Arial" panose="020B0604020202020204" pitchFamily="34" charset="0"/>
              </a:rPr>
              <a:t>accumulates immediately inside the cell membrane along its inner surface and excess of positive ions </a:t>
            </a:r>
            <a:r>
              <a:rPr lang="en-US" sz="2400" b="1" i="1" dirty="0">
                <a:solidFill>
                  <a:srgbClr val="00B050"/>
                </a:solidFill>
                <a:latin typeface="Calibri" panose="020F0502020204030204" pitchFamily="34" charset="0"/>
                <a:ea typeface="Calibri" panose="020F0502020204030204" pitchFamily="34" charset="0"/>
                <a:cs typeface="Arial" panose="020B0604020202020204" pitchFamily="34" charset="0"/>
              </a:rPr>
              <a:t>(actions) </a:t>
            </a:r>
            <a:r>
              <a:rPr lang="en-US" sz="2400" dirty="0">
                <a:latin typeface="Calibri" panose="020F0502020204030204" pitchFamily="34" charset="0"/>
                <a:ea typeface="Calibri" panose="020F0502020204030204" pitchFamily="34" charset="0"/>
                <a:cs typeface="Arial" panose="020B0604020202020204" pitchFamily="34" charset="0"/>
              </a:rPr>
              <a:t>accumulates immediately outside the membrane.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09849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2"/>
          <p:cNvSpPr txBox="1"/>
          <p:nvPr/>
        </p:nvSpPr>
        <p:spPr>
          <a:xfrm>
            <a:off x="980387" y="414972"/>
            <a:ext cx="10030120" cy="895354"/>
          </a:xfrm>
          <a:prstGeom prst="rect">
            <a:avLst/>
          </a:prstGeom>
          <a:noFill/>
          <a:ln w="38100">
            <a:solidFill>
              <a:schemeClr val="accent2">
                <a:lumMod val="75000"/>
              </a:schemeClr>
            </a:solidFill>
          </a:ln>
          <a:effectLst>
            <a:glow rad="228600">
              <a:srgbClr val="FF0066">
                <a:alpha val="49000"/>
              </a:srgb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3600" b="1" i="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The genesis of resting membrane potential</a:t>
            </a:r>
            <a:r>
              <a:rPr lang="en-US" sz="2800" b="1" i="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367645" y="2836888"/>
            <a:ext cx="11255604" cy="2565959"/>
          </a:xfrm>
          <a:prstGeom prst="rect">
            <a:avLst/>
          </a:prstGeom>
          <a:solidFill>
            <a:schemeClr val="accent2">
              <a:lumMod val="20000"/>
              <a:lumOff val="80000"/>
            </a:schemeClr>
          </a:solidFill>
          <a:effectLst>
            <a:glow rad="101600">
              <a:srgbClr val="FF0066">
                <a:alpha val="60000"/>
              </a:srgbClr>
            </a:glow>
          </a:effectLst>
        </p:spPr>
        <p:txBody>
          <a:bodyPr wrap="square">
            <a:spAutoFit/>
          </a:bodyPr>
          <a:lstStyle/>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In humans the genesis of the normal resting membrane potential is mainly due to </a:t>
            </a:r>
          </a:p>
          <a:p>
            <a:pPr algn="just">
              <a:lnSpc>
                <a:spcPct val="107000"/>
              </a:lnSpc>
              <a:spcAft>
                <a:spcPts val="800"/>
              </a:spcAft>
            </a:pPr>
            <a:r>
              <a:rPr lang="en-US" sz="2400" b="1" i="1" u="sng" dirty="0">
                <a:solidFill>
                  <a:srgbClr val="FF3399"/>
                </a:solidFill>
                <a:latin typeface="Calibri" panose="020F0502020204030204" pitchFamily="34" charset="0"/>
                <a:ea typeface="Calibri" panose="020F0502020204030204" pitchFamily="34" charset="0"/>
                <a:cs typeface="Arial" panose="020B0604020202020204" pitchFamily="34" charset="0"/>
              </a:rPr>
              <a:t>Passive outward diffusion of K ions</a:t>
            </a:r>
            <a:r>
              <a:rPr lang="en-US" sz="2400" dirty="0">
                <a:latin typeface="Calibri" panose="020F0502020204030204" pitchFamily="34" charset="0"/>
                <a:ea typeface="Calibri" panose="020F0502020204030204" pitchFamily="34" charset="0"/>
                <a:cs typeface="Arial" panose="020B0604020202020204" pitchFamily="34" charset="0"/>
              </a:rPr>
              <a:t> which contribute far more to the membrane potential than will the inward diffusion of Na ions. This is because the permeability of the membrane to K ions is far more than for Na ions </a:t>
            </a:r>
            <a:r>
              <a:rPr lang="en-US" sz="2400" b="1" i="1" dirty="0">
                <a:solidFill>
                  <a:srgbClr val="FF3399"/>
                </a:solidFill>
                <a:latin typeface="Calibri" panose="020F0502020204030204" pitchFamily="34" charset="0"/>
                <a:ea typeface="Calibri" panose="020F0502020204030204" pitchFamily="34" charset="0"/>
                <a:cs typeface="Arial" panose="020B0604020202020204" pitchFamily="34" charset="0"/>
              </a:rPr>
              <a:t>(100 times more)</a:t>
            </a:r>
            <a:r>
              <a:rPr lang="en-US" sz="2400" dirty="0">
                <a:latin typeface="Calibri" panose="020F0502020204030204" pitchFamily="34" charset="0"/>
                <a:ea typeface="Calibri" panose="020F0502020204030204" pitchFamily="34" charset="0"/>
                <a:cs typeface="Arial" panose="020B0604020202020204" pitchFamily="34" charset="0"/>
              </a:rPr>
              <a:t>. This outward diffusion will create a state of </a:t>
            </a:r>
            <a:r>
              <a:rPr lang="en-US" sz="2400" dirty="0" err="1">
                <a:latin typeface="Calibri" panose="020F0502020204030204" pitchFamily="34" charset="0"/>
                <a:ea typeface="Calibri" panose="020F0502020204030204" pitchFamily="34" charset="0"/>
                <a:cs typeface="Arial" panose="020B0604020202020204" pitchFamily="34" charset="0"/>
              </a:rPr>
              <a:t>electropositivity</a:t>
            </a:r>
            <a:r>
              <a:rPr lang="en-US" sz="2400" dirty="0">
                <a:latin typeface="Calibri" panose="020F0502020204030204" pitchFamily="34" charset="0"/>
                <a:ea typeface="Calibri" panose="020F0502020204030204" pitchFamily="34" charset="0"/>
                <a:cs typeface="Arial" panose="020B0604020202020204" pitchFamily="34" charset="0"/>
              </a:rPr>
              <a:t> outside the membrane and electronegativity on the inside </a:t>
            </a:r>
            <a:r>
              <a:rPr lang="en-US" sz="2400" b="1" i="1" dirty="0">
                <a:solidFill>
                  <a:srgbClr val="FF3399"/>
                </a:solidFill>
                <a:latin typeface="Calibri" panose="020F0502020204030204" pitchFamily="34" charset="0"/>
                <a:ea typeface="Calibri" panose="020F0502020204030204" pitchFamily="34" charset="0"/>
                <a:cs typeface="Arial" panose="020B0604020202020204" pitchFamily="34" charset="0"/>
              </a:rPr>
              <a:t>(because of negative anions that remain behind)</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53234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29000">
              <a:srgbClr val="7A5671"/>
            </a:gs>
            <a:gs pos="83000">
              <a:schemeClr val="accent6">
                <a:lumMod val="45000"/>
                <a:lumOff val="55000"/>
              </a:schemeClr>
            </a:gs>
            <a:gs pos="100000">
              <a:schemeClr val="accent6">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مربع نص 33"/>
          <p:cNvSpPr txBox="1"/>
          <p:nvPr/>
        </p:nvSpPr>
        <p:spPr>
          <a:xfrm>
            <a:off x="2780908" y="556374"/>
            <a:ext cx="5578452" cy="5416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3200" b="1" i="1" dirty="0">
                <a:solidFill>
                  <a:srgbClr val="00B050"/>
                </a:solidFill>
                <a:effectLst/>
                <a:latin typeface="Calibri" panose="020F0502020204030204" pitchFamily="34" charset="0"/>
                <a:ea typeface="Calibri" panose="020F0502020204030204" pitchFamily="34" charset="0"/>
                <a:cs typeface="Arial" panose="020B0604020202020204" pitchFamily="34" charset="0"/>
              </a:rPr>
              <a:t>The excitable cell and tissue: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989814" y="2232412"/>
            <a:ext cx="10454326" cy="2039020"/>
          </a:xfrm>
          <a:prstGeom prst="rect">
            <a:avLst/>
          </a:prstGeom>
        </p:spPr>
        <p:txBody>
          <a:bodyPr wrap="square">
            <a:spAutoFit/>
          </a:bodyPr>
          <a:lstStyle/>
          <a:p>
            <a:pPr algn="just">
              <a:lnSpc>
                <a:spcPct val="107000"/>
              </a:lnSpc>
              <a:spcAft>
                <a:spcPts val="800"/>
              </a:spcAft>
            </a:pPr>
            <a:r>
              <a:rPr lang="en-US" sz="2800" dirty="0">
                <a:latin typeface="Calibri" panose="020F0502020204030204" pitchFamily="34" charset="0"/>
                <a:ea typeface="Calibri" panose="020F0502020204030204" pitchFamily="34" charset="0"/>
                <a:cs typeface="Arial" panose="020B0604020202020204" pitchFamily="34" charset="0"/>
              </a:rPr>
              <a:t>Define as those cells and tissues that are capable of </a:t>
            </a:r>
            <a:r>
              <a:rPr lang="en-US" sz="2800" b="1" i="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generation</a:t>
            </a:r>
            <a:r>
              <a:rPr lang="en-US" sz="28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000000"/>
                </a:solidFill>
                <a:latin typeface="Calibri" panose="020F0502020204030204" pitchFamily="34" charset="0"/>
                <a:ea typeface="Calibri" panose="020F0502020204030204" pitchFamily="34" charset="0"/>
                <a:cs typeface="Arial" panose="020B0604020202020204" pitchFamily="34" charset="0"/>
              </a:rPr>
              <a:t>action potential by themselves at their membranes and </a:t>
            </a:r>
            <a:r>
              <a:rPr lang="en-US" sz="2800" b="1" i="1" dirty="0">
                <a:solidFill>
                  <a:srgbClr val="FF3399"/>
                </a:solidFill>
                <a:latin typeface="Calibri" panose="020F0502020204030204" pitchFamily="34" charset="0"/>
                <a:ea typeface="Calibri" panose="020F0502020204030204" pitchFamily="34" charset="0"/>
                <a:cs typeface="Arial" panose="020B0604020202020204" pitchFamily="34" charset="0"/>
              </a:rPr>
              <a:t>/</a:t>
            </a:r>
            <a:r>
              <a:rPr lang="en-US" sz="2800" dirty="0">
                <a:solidFill>
                  <a:srgbClr val="000000"/>
                </a:solidFill>
                <a:latin typeface="Calibri" panose="020F0502020204030204" pitchFamily="34" charset="0"/>
                <a:ea typeface="Calibri" panose="020F0502020204030204" pitchFamily="34" charset="0"/>
                <a:cs typeface="Arial" panose="020B0604020202020204" pitchFamily="34" charset="0"/>
              </a:rPr>
              <a:t> or transmit these impulses along their membrane such as nerves and muscles.</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07043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3/30/Chemical_synapse_schema_cropped.jpg/481px-Chemical_synapse_schema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36" y="175086"/>
            <a:ext cx="5242335" cy="6528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2.wp.com/amgpinehurst.com/wp-content/uploads/2015/03/Sympathetic-nerve-blo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377" y="573642"/>
            <a:ext cx="5971817" cy="573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632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872</Words>
  <Application>Microsoft Office PowerPoint</Application>
  <PresentationFormat>Widescreen</PresentationFormat>
  <Paragraphs>34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 Fattouh</dc:creator>
  <cp:lastModifiedBy>Maher</cp:lastModifiedBy>
  <cp:revision>11</cp:revision>
  <dcterms:created xsi:type="dcterms:W3CDTF">2017-11-09T03:51:23Z</dcterms:created>
  <dcterms:modified xsi:type="dcterms:W3CDTF">2021-06-19T20:45:23Z</dcterms:modified>
</cp:coreProperties>
</file>