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6" r:id="rId3"/>
    <p:sldId id="270" r:id="rId4"/>
    <p:sldId id="281" r:id="rId5"/>
    <p:sldId id="257" r:id="rId6"/>
    <p:sldId id="258" r:id="rId7"/>
    <p:sldId id="269" r:id="rId8"/>
    <p:sldId id="259" r:id="rId9"/>
    <p:sldId id="260" r:id="rId10"/>
    <p:sldId id="261" r:id="rId11"/>
    <p:sldId id="262" r:id="rId12"/>
    <p:sldId id="278" r:id="rId13"/>
    <p:sldId id="280" r:id="rId14"/>
    <p:sldId id="268" r:id="rId15"/>
    <p:sldId id="271" r:id="rId16"/>
    <p:sldId id="272" r:id="rId17"/>
    <p:sldId id="273" r:id="rId18"/>
    <p:sldId id="279"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F9F6A2-3FD4-4462-91A8-57358A022EE3}"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916BA-324D-4372-A8B0-5E659C9A0A98}" type="slidenum">
              <a:rPr lang="en-US" smtClean="0"/>
              <a:t>‹#›</a:t>
            </a:fld>
            <a:endParaRPr lang="en-US"/>
          </a:p>
        </p:txBody>
      </p:sp>
    </p:spTree>
    <p:extLst>
      <p:ext uri="{BB962C8B-B14F-4D97-AF65-F5344CB8AC3E}">
        <p14:creationId xmlns:p14="http://schemas.microsoft.com/office/powerpoint/2010/main" val="1174109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F9F6A2-3FD4-4462-91A8-57358A022EE3}"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916BA-324D-4372-A8B0-5E659C9A0A98}" type="slidenum">
              <a:rPr lang="en-US" smtClean="0"/>
              <a:t>‹#›</a:t>
            </a:fld>
            <a:endParaRPr lang="en-US"/>
          </a:p>
        </p:txBody>
      </p:sp>
    </p:spTree>
    <p:extLst>
      <p:ext uri="{BB962C8B-B14F-4D97-AF65-F5344CB8AC3E}">
        <p14:creationId xmlns:p14="http://schemas.microsoft.com/office/powerpoint/2010/main" val="92719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F9F6A2-3FD4-4462-91A8-57358A022EE3}"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916BA-324D-4372-A8B0-5E659C9A0A98}" type="slidenum">
              <a:rPr lang="en-US" smtClean="0"/>
              <a:t>‹#›</a:t>
            </a:fld>
            <a:endParaRPr lang="en-US"/>
          </a:p>
        </p:txBody>
      </p:sp>
    </p:spTree>
    <p:extLst>
      <p:ext uri="{BB962C8B-B14F-4D97-AF65-F5344CB8AC3E}">
        <p14:creationId xmlns:p14="http://schemas.microsoft.com/office/powerpoint/2010/main" val="99879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F9F6A2-3FD4-4462-91A8-57358A022EE3}"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916BA-324D-4372-A8B0-5E659C9A0A98}" type="slidenum">
              <a:rPr lang="en-US" smtClean="0"/>
              <a:t>‹#›</a:t>
            </a:fld>
            <a:endParaRPr lang="en-US"/>
          </a:p>
        </p:txBody>
      </p:sp>
    </p:spTree>
    <p:extLst>
      <p:ext uri="{BB962C8B-B14F-4D97-AF65-F5344CB8AC3E}">
        <p14:creationId xmlns:p14="http://schemas.microsoft.com/office/powerpoint/2010/main" val="48311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F9F6A2-3FD4-4462-91A8-57358A022EE3}"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916BA-324D-4372-A8B0-5E659C9A0A98}" type="slidenum">
              <a:rPr lang="en-US" smtClean="0"/>
              <a:t>‹#›</a:t>
            </a:fld>
            <a:endParaRPr lang="en-US"/>
          </a:p>
        </p:txBody>
      </p:sp>
    </p:spTree>
    <p:extLst>
      <p:ext uri="{BB962C8B-B14F-4D97-AF65-F5344CB8AC3E}">
        <p14:creationId xmlns:p14="http://schemas.microsoft.com/office/powerpoint/2010/main" val="126279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F9F6A2-3FD4-4462-91A8-57358A022EE3}"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916BA-324D-4372-A8B0-5E659C9A0A98}" type="slidenum">
              <a:rPr lang="en-US" smtClean="0"/>
              <a:t>‹#›</a:t>
            </a:fld>
            <a:endParaRPr lang="en-US"/>
          </a:p>
        </p:txBody>
      </p:sp>
    </p:spTree>
    <p:extLst>
      <p:ext uri="{BB962C8B-B14F-4D97-AF65-F5344CB8AC3E}">
        <p14:creationId xmlns:p14="http://schemas.microsoft.com/office/powerpoint/2010/main" val="270599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F9F6A2-3FD4-4462-91A8-57358A022EE3}" type="datetimeFigureOut">
              <a:rPr lang="en-US" smtClean="0"/>
              <a:t>3/5/2022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F916BA-324D-4372-A8B0-5E659C9A0A98}" type="slidenum">
              <a:rPr lang="en-US" smtClean="0"/>
              <a:t>‹#›</a:t>
            </a:fld>
            <a:endParaRPr lang="en-US"/>
          </a:p>
        </p:txBody>
      </p:sp>
    </p:spTree>
    <p:extLst>
      <p:ext uri="{BB962C8B-B14F-4D97-AF65-F5344CB8AC3E}">
        <p14:creationId xmlns:p14="http://schemas.microsoft.com/office/powerpoint/2010/main" val="337345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F9F6A2-3FD4-4462-91A8-57358A022EE3}" type="datetimeFigureOut">
              <a:rPr lang="en-US" smtClean="0"/>
              <a:t>3/5/2022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F916BA-324D-4372-A8B0-5E659C9A0A98}" type="slidenum">
              <a:rPr lang="en-US" smtClean="0"/>
              <a:t>‹#›</a:t>
            </a:fld>
            <a:endParaRPr lang="en-US"/>
          </a:p>
        </p:txBody>
      </p:sp>
    </p:spTree>
    <p:extLst>
      <p:ext uri="{BB962C8B-B14F-4D97-AF65-F5344CB8AC3E}">
        <p14:creationId xmlns:p14="http://schemas.microsoft.com/office/powerpoint/2010/main" val="142405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9F6A2-3FD4-4462-91A8-57358A022EE3}" type="datetimeFigureOut">
              <a:rPr lang="en-US" smtClean="0"/>
              <a:t>3/5/2022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F916BA-324D-4372-A8B0-5E659C9A0A98}" type="slidenum">
              <a:rPr lang="en-US" smtClean="0"/>
              <a:t>‹#›</a:t>
            </a:fld>
            <a:endParaRPr lang="en-US"/>
          </a:p>
        </p:txBody>
      </p:sp>
    </p:spTree>
    <p:extLst>
      <p:ext uri="{BB962C8B-B14F-4D97-AF65-F5344CB8AC3E}">
        <p14:creationId xmlns:p14="http://schemas.microsoft.com/office/powerpoint/2010/main" val="277764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F9F6A2-3FD4-4462-91A8-57358A022EE3}"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916BA-324D-4372-A8B0-5E659C9A0A98}" type="slidenum">
              <a:rPr lang="en-US" smtClean="0"/>
              <a:t>‹#›</a:t>
            </a:fld>
            <a:endParaRPr lang="en-US"/>
          </a:p>
        </p:txBody>
      </p:sp>
    </p:spTree>
    <p:extLst>
      <p:ext uri="{BB962C8B-B14F-4D97-AF65-F5344CB8AC3E}">
        <p14:creationId xmlns:p14="http://schemas.microsoft.com/office/powerpoint/2010/main" val="381899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F9F6A2-3FD4-4462-91A8-57358A022EE3}"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916BA-324D-4372-A8B0-5E659C9A0A98}" type="slidenum">
              <a:rPr lang="en-US" smtClean="0"/>
              <a:t>‹#›</a:t>
            </a:fld>
            <a:endParaRPr lang="en-US"/>
          </a:p>
        </p:txBody>
      </p:sp>
    </p:spTree>
    <p:extLst>
      <p:ext uri="{BB962C8B-B14F-4D97-AF65-F5344CB8AC3E}">
        <p14:creationId xmlns:p14="http://schemas.microsoft.com/office/powerpoint/2010/main" val="133675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9F6A2-3FD4-4462-91A8-57358A022EE3}" type="datetimeFigureOut">
              <a:rPr lang="en-US" smtClean="0"/>
              <a:t>3/5/2022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916BA-324D-4372-A8B0-5E659C9A0A98}" type="slidenum">
              <a:rPr lang="en-US" smtClean="0"/>
              <a:t>‹#›</a:t>
            </a:fld>
            <a:endParaRPr lang="en-US"/>
          </a:p>
        </p:txBody>
      </p:sp>
    </p:spTree>
    <p:extLst>
      <p:ext uri="{BB962C8B-B14F-4D97-AF65-F5344CB8AC3E}">
        <p14:creationId xmlns:p14="http://schemas.microsoft.com/office/powerpoint/2010/main" val="29557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r.wikipedia.org/wiki/%D9%85%D8%AB%D9%84%D8%AB"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ar.wikipedia.org/wiki/%D9%85%D8%AB%D9%84%D8%A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ar.wikipedia.org/wiki/%D9%85%D8%AB%D9%84%D8%AB"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r.wikipedia.org/wiki/%D8%B7" TargetMode="External"/><Relationship Id="rId2" Type="http://schemas.openxmlformats.org/officeDocument/2006/relationships/hyperlink" Target="https://ar.wikipedia.org/wiki/%D9%85%D8%AB%D9%84%D8%A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3040" y="313509"/>
            <a:ext cx="9161417" cy="1323439"/>
          </a:xfrm>
          <a:prstGeom prst="rect">
            <a:avLst/>
          </a:prstGeom>
          <a:noFill/>
        </p:spPr>
        <p:txBody>
          <a:bodyPr wrap="square" rtlCol="0">
            <a:spAutoFit/>
          </a:bodyPr>
          <a:lstStyle/>
          <a:p>
            <a:pPr algn="ctr" rtl="1"/>
            <a:r>
              <a:rPr lang="en-US" sz="4000" dirty="0"/>
              <a:t>Heart –Le1-</a:t>
            </a:r>
            <a:r>
              <a:rPr lang="ar-IQ" sz="4000" dirty="0"/>
              <a:t>    </a:t>
            </a:r>
            <a:endParaRPr lang="en-US" sz="4000" dirty="0"/>
          </a:p>
          <a:p>
            <a:pPr algn="ctr"/>
            <a:r>
              <a:rPr lang="ar-IQ" sz="4000" dirty="0"/>
              <a:t>ا.م.د. بان حسن عادل </a:t>
            </a:r>
          </a:p>
        </p:txBody>
      </p:sp>
      <p:pic>
        <p:nvPicPr>
          <p:cNvPr id="1028" name="Picture 4" descr="ÙØªÙØ¬Ø© Ø¨Ø­Ø« Ø§ÙØµÙØ± Ø¹Ù âªheart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827" y="2236878"/>
            <a:ext cx="6153150" cy="41719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268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91097"/>
            <a:ext cx="11608526" cy="4270208"/>
          </a:xfrm>
          <a:prstGeom prst="rect">
            <a:avLst/>
          </a:prstGeom>
        </p:spPr>
        <p:txBody>
          <a:bodyPr wrap="square">
            <a:spAutoFit/>
          </a:bodyPr>
          <a:lstStyle/>
          <a:p>
            <a:pPr algn="just">
              <a:lnSpc>
                <a:spcPct val="107000"/>
              </a:lnSpc>
              <a:spcAft>
                <a:spcPts val="800"/>
              </a:spcAft>
            </a:pPr>
            <a:r>
              <a:rPr lang="en-US" sz="2800" dirty="0">
                <a:latin typeface="Cambria" panose="02040503050406030204" pitchFamily="18" charset="0"/>
                <a:ea typeface="Calibri" panose="020F0502020204030204" pitchFamily="34" charset="0"/>
                <a:cs typeface="Arial" panose="020B0604020202020204" pitchFamily="34" charset="0"/>
              </a:rPr>
              <a:t>The factors affect the flows of blood in the vessel are.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dirty="0">
                <a:latin typeface="Cambria" panose="02040503050406030204" pitchFamily="18" charset="0"/>
                <a:ea typeface="Calibri" panose="020F0502020204030204" pitchFamily="34" charset="0"/>
                <a:cs typeface="Arial" panose="020B0604020202020204" pitchFamily="34" charset="0"/>
              </a:rPr>
              <a:t>1. Viscosity (</a:t>
            </a:r>
            <a:r>
              <a:rPr lang="en-US" sz="2800" dirty="0">
                <a:latin typeface="Cambria Math" panose="02040503050406030204" pitchFamily="18" charset="0"/>
                <a:ea typeface="Calibri" panose="020F0502020204030204" pitchFamily="34" charset="0"/>
                <a:cs typeface="Arial" panose="020B0604020202020204" pitchFamily="34" charset="0"/>
              </a:rPr>
              <a:t>𝛈</a:t>
            </a:r>
            <a:r>
              <a:rPr lang="en-US" sz="2800" dirty="0">
                <a:latin typeface="Cambria" panose="02040503050406030204" pitchFamily="18" charset="0"/>
                <a:ea typeface="Calibri" panose="020F0502020204030204" pitchFamily="34" charset="0"/>
                <a:cs typeface="Arial" panose="020B0604020202020204" pitchFamily="34" charset="0"/>
              </a:rPr>
              <a:t>), the </a:t>
            </a:r>
            <a:r>
              <a:rPr lang="en-US" sz="2800" dirty="0" err="1">
                <a:latin typeface="Cambria" panose="02040503050406030204" pitchFamily="18" charset="0"/>
                <a:ea typeface="Calibri" panose="020F0502020204030204" pitchFamily="34" charset="0"/>
                <a:cs typeface="Arial" panose="020B0604020202020204" pitchFamily="34" charset="0"/>
              </a:rPr>
              <a:t>cgs</a:t>
            </a:r>
            <a:r>
              <a:rPr lang="en-US" sz="2800" dirty="0">
                <a:latin typeface="Cambria" panose="02040503050406030204" pitchFamily="18" charset="0"/>
                <a:ea typeface="Calibri" panose="020F0502020204030204" pitchFamily="34" charset="0"/>
                <a:cs typeface="Arial" panose="020B0604020202020204" pitchFamily="34" charset="0"/>
              </a:rPr>
              <a:t> unit used to measure viscosity is Poise, the SI unit for viscosity is Pascal second (Pas), which equals 10 poises.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dirty="0">
                <a:latin typeface="Cambria" panose="02040503050406030204" pitchFamily="18" charset="0"/>
                <a:ea typeface="Calibri" panose="020F0502020204030204" pitchFamily="34" charset="0"/>
                <a:cs typeface="Arial" panose="020B0604020202020204" pitchFamily="34" charset="0"/>
              </a:rPr>
              <a:t>The viscosity of blood is typically 3</a:t>
            </a:r>
            <a:r>
              <a:rPr lang="ar-IQ" sz="2800" dirty="0">
                <a:latin typeface="Cambria" panose="02040503050406030204" pitchFamily="18" charset="0"/>
                <a:ea typeface="Calibri" panose="020F0502020204030204" pitchFamily="34" charset="0"/>
              </a:rPr>
              <a:t>×</a:t>
            </a:r>
            <a:r>
              <a:rPr lang="en-US" sz="2800" dirty="0">
                <a:latin typeface="Cambria" panose="02040503050406030204" pitchFamily="18" charset="0"/>
                <a:ea typeface="Calibri" panose="020F0502020204030204" pitchFamily="34" charset="0"/>
                <a:cs typeface="Arial" panose="020B0604020202020204" pitchFamily="34" charset="0"/>
              </a:rPr>
              <a:t>10</a:t>
            </a:r>
            <a:r>
              <a:rPr lang="en-US" sz="2800" baseline="30000" dirty="0">
                <a:latin typeface="Cambria" panose="02040503050406030204" pitchFamily="18" charset="0"/>
                <a:ea typeface="Calibri" panose="020F0502020204030204" pitchFamily="34" charset="0"/>
                <a:cs typeface="Arial" panose="020B0604020202020204" pitchFamily="34" charset="0"/>
              </a:rPr>
              <a:t>-3</a:t>
            </a:r>
            <a:r>
              <a:rPr lang="en-US" sz="2800" dirty="0">
                <a:latin typeface="Cambria" panose="02040503050406030204" pitchFamily="18" charset="0"/>
                <a:ea typeface="Calibri" panose="020F0502020204030204" pitchFamily="34" charset="0"/>
                <a:cs typeface="Arial" panose="020B0604020202020204" pitchFamily="34" charset="0"/>
              </a:rPr>
              <a:t> to 4</a:t>
            </a:r>
            <a:r>
              <a:rPr lang="ar-IQ" sz="2800" dirty="0">
                <a:latin typeface="Cambria" panose="02040503050406030204" pitchFamily="18" charset="0"/>
                <a:ea typeface="Calibri" panose="020F0502020204030204" pitchFamily="34" charset="0"/>
              </a:rPr>
              <a:t>×</a:t>
            </a:r>
            <a:r>
              <a:rPr lang="en-US" sz="2800" dirty="0">
                <a:latin typeface="Cambria" panose="02040503050406030204" pitchFamily="18" charset="0"/>
                <a:ea typeface="Calibri" panose="020F0502020204030204" pitchFamily="34" charset="0"/>
                <a:cs typeface="Arial" panose="020B0604020202020204" pitchFamily="34" charset="0"/>
              </a:rPr>
              <a:t>10</a:t>
            </a:r>
            <a:r>
              <a:rPr lang="en-US" sz="2800" baseline="30000" dirty="0">
                <a:latin typeface="Cambria" panose="02040503050406030204" pitchFamily="18" charset="0"/>
                <a:ea typeface="Calibri" panose="020F0502020204030204" pitchFamily="34" charset="0"/>
                <a:cs typeface="Arial" panose="020B0604020202020204" pitchFamily="34" charset="0"/>
              </a:rPr>
              <a:t>-4</a:t>
            </a:r>
            <a:r>
              <a:rPr lang="en-US" sz="2800" dirty="0">
                <a:latin typeface="Cambria" panose="02040503050406030204" pitchFamily="18" charset="0"/>
                <a:ea typeface="Calibri" panose="020F0502020204030204" pitchFamily="34" charset="0"/>
                <a:cs typeface="Arial" panose="020B0604020202020204" pitchFamily="34" charset="0"/>
              </a:rPr>
              <a:t> pas.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dirty="0">
                <a:latin typeface="Cambria" panose="02040503050406030204" pitchFamily="18" charset="0"/>
                <a:ea typeface="Calibri" panose="020F0502020204030204" pitchFamily="34" charset="0"/>
                <a:cs typeface="Arial" panose="020B0604020202020204" pitchFamily="34" charset="0"/>
              </a:rPr>
              <a:t>2. Pressure difference (</a:t>
            </a:r>
            <a:r>
              <a:rPr lang="en-US" sz="2800" b="1" dirty="0">
                <a:solidFill>
                  <a:srgbClr val="000000"/>
                </a:solidFill>
                <a:latin typeface="Cambria" panose="02040503050406030204" pitchFamily="18" charset="0"/>
                <a:ea typeface="Calibri" panose="020F0502020204030204" pitchFamily="34" charset="0"/>
                <a:cs typeface="Arial" panose="020B0604020202020204" pitchFamily="34" charset="0"/>
                <a:hlinkClick r:id="rId2" tooltip="مثلث"/>
              </a:rPr>
              <a:t>∆</a:t>
            </a:r>
            <a:r>
              <a:rPr lang="en-US" sz="2800" dirty="0">
                <a:latin typeface="Cambria" panose="02040503050406030204" pitchFamily="18" charset="0"/>
                <a:ea typeface="Calibri" panose="020F0502020204030204" pitchFamily="34" charset="0"/>
                <a:cs typeface="Arial" panose="020B0604020202020204" pitchFamily="34" charset="0"/>
              </a:rPr>
              <a:t>P). If </a:t>
            </a:r>
            <a:r>
              <a:rPr lang="en-US" sz="2800" b="1" dirty="0">
                <a:solidFill>
                  <a:srgbClr val="000000"/>
                </a:solidFill>
                <a:latin typeface="Cambria" panose="02040503050406030204" pitchFamily="18" charset="0"/>
                <a:ea typeface="Calibri" panose="020F0502020204030204" pitchFamily="34" charset="0"/>
                <a:cs typeface="Arial" panose="020B0604020202020204" pitchFamily="34" charset="0"/>
                <a:hlinkClick r:id="rId2" tooltip="مثلث"/>
              </a:rPr>
              <a:t>∆</a:t>
            </a:r>
            <a:r>
              <a:rPr lang="en-US" sz="2800" dirty="0">
                <a:latin typeface="Cambria" panose="02040503050406030204" pitchFamily="18" charset="0"/>
                <a:ea typeface="Calibri" panose="020F0502020204030204" pitchFamily="34" charset="0"/>
                <a:cs typeface="Arial" panose="020B0604020202020204" pitchFamily="34" charset="0"/>
              </a:rPr>
              <a:t>P is doubled, the flow rate also doubles.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dirty="0">
                <a:latin typeface="Cambria" panose="02040503050406030204" pitchFamily="18" charset="0"/>
                <a:ea typeface="Calibri" panose="020F0502020204030204" pitchFamily="34" charset="0"/>
                <a:cs typeface="Arial" panose="020B0604020202020204" pitchFamily="34" charset="0"/>
              </a:rPr>
              <a:t>3. The length (L), the flow varies inversely with the length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dirty="0">
                <a:latin typeface="Cambria" panose="02040503050406030204" pitchFamily="18" charset="0"/>
                <a:ea typeface="Calibri" panose="020F0502020204030204" pitchFamily="34" charset="0"/>
                <a:cs typeface="Arial" panose="020B0604020202020204" pitchFamily="34" charset="0"/>
              </a:rPr>
              <a:t>4. The radius (R), if the radius is doubled the flow rate increases by 2</a:t>
            </a:r>
            <a:r>
              <a:rPr lang="en-US" sz="2800" baseline="30000" dirty="0">
                <a:latin typeface="Cambria" panose="02040503050406030204" pitchFamily="18" charset="0"/>
                <a:ea typeface="Calibri" panose="020F0502020204030204" pitchFamily="34" charset="0"/>
                <a:cs typeface="Arial" panose="020B0604020202020204" pitchFamily="34" charset="0"/>
              </a:rPr>
              <a:t>4</a:t>
            </a:r>
            <a:r>
              <a:rPr lang="en-US" sz="2800" dirty="0">
                <a:latin typeface="Cambria" panose="02040503050406030204" pitchFamily="18" charset="0"/>
                <a:ea typeface="Calibri" panose="020F0502020204030204" pitchFamily="34" charset="0"/>
                <a:cs typeface="Arial" panose="020B0604020202020204" pitchFamily="34" charset="0"/>
              </a:rPr>
              <a:t> or factor 16.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595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092" y="170882"/>
            <a:ext cx="11329851" cy="6722097"/>
          </a:xfrm>
          <a:prstGeom prst="rect">
            <a:avLst/>
          </a:prstGeom>
        </p:spPr>
        <p:txBody>
          <a:bodyPr wrap="square">
            <a:spAutoFit/>
          </a:bodyPr>
          <a:lstStyle/>
          <a:p>
            <a:pPr algn="just">
              <a:lnSpc>
                <a:spcPct val="107000"/>
              </a:lnSpc>
              <a:spcAft>
                <a:spcPts val="800"/>
              </a:spcAft>
            </a:pPr>
            <a:r>
              <a:rPr lang="en-US" sz="2400" dirty="0">
                <a:latin typeface="Cambria" panose="02040503050406030204" pitchFamily="18" charset="0"/>
                <a:ea typeface="Calibri" panose="020F0502020204030204" pitchFamily="34" charset="0"/>
                <a:cs typeface="Arial" panose="020B0604020202020204" pitchFamily="34" charset="0"/>
              </a:rPr>
              <a:t>Work done by the heart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IQ" sz="2400" dirty="0">
                <a:latin typeface="Cambria" panose="02040503050406030204" pitchFamily="18" charset="0"/>
                <a:ea typeface="Calibri" panose="020F0502020204030204" pitchFamily="34" charset="0"/>
              </a:rPr>
              <a:t> </a:t>
            </a:r>
            <a:r>
              <a:rPr lang="en-US" sz="2400" dirty="0">
                <a:latin typeface="Cambria" panose="02040503050406030204" pitchFamily="18" charset="0"/>
                <a:ea typeface="Calibri" panose="020F0502020204030204" pitchFamily="34" charset="0"/>
                <a:cs typeface="Arial" panose="020B0604020202020204" pitchFamily="34" charset="0"/>
              </a:rPr>
              <a:t>Each contraction of the heart muscles forces about 80ml of blood through the lungs from the right ventricle and a similar volume from the left ventricle. In the process the heart does work.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US" sz="2400" dirty="0">
                <a:latin typeface="Cambria" panose="02040503050406030204" pitchFamily="18" charset="0"/>
                <a:ea typeface="Calibri" panose="020F0502020204030204" pitchFamily="34" charset="0"/>
                <a:cs typeface="Arial" panose="020B0604020202020204" pitchFamily="34" charset="0"/>
              </a:rPr>
              <a:t>The pressure in two pumps of the heart are not the same. In the pulmonary system the pressure is low because of low resistance of the blood vessels in the lungs. The maximum pressure (systole) about 25mmHg. In order to circulate the blood through the much larger systemic net work the left side of the heart muscle produce pressure about 120mmHg at the peak (systole) of each cardiac cycle.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latin typeface="Cambria" panose="02040503050406030204" pitchFamily="18" charset="0"/>
                <a:ea typeface="Calibri" panose="020F0502020204030204" pitchFamily="34" charset="0"/>
                <a:cs typeface="Arial" panose="020B0604020202020204" pitchFamily="34" charset="0"/>
              </a:rPr>
              <a:t>The work W done by a pump working at a constant pressure P is equal to the product of pressure and volume pumped </a:t>
            </a:r>
            <a:r>
              <a:rPr lang="en-US" sz="2400" b="1" dirty="0">
                <a:solidFill>
                  <a:srgbClr val="000000"/>
                </a:solidFill>
                <a:latin typeface="Cambria" panose="02040503050406030204" pitchFamily="18" charset="0"/>
                <a:ea typeface="Calibri" panose="020F0502020204030204" pitchFamily="34" charset="0"/>
                <a:cs typeface="Arial" panose="020B0604020202020204" pitchFamily="34" charset="0"/>
                <a:hlinkClick r:id="rId2" tooltip="مثلث"/>
              </a:rPr>
              <a:t>∆</a:t>
            </a:r>
            <a:r>
              <a:rPr lang="en-US" sz="2400" dirty="0">
                <a:latin typeface="Cambria" panose="02040503050406030204" pitchFamily="18" charset="0"/>
                <a:ea typeface="Calibri" panose="020F0502020204030204" pitchFamily="34" charset="0"/>
                <a:cs typeface="Arial" panose="020B0604020202020204" pitchFamily="34" charset="0"/>
              </a:rPr>
              <a:t>V or W = P </a:t>
            </a:r>
            <a:r>
              <a:rPr lang="en-US" sz="2400" b="1" dirty="0">
                <a:solidFill>
                  <a:srgbClr val="000000"/>
                </a:solidFill>
                <a:latin typeface="Cambria" panose="02040503050406030204" pitchFamily="18" charset="0"/>
                <a:ea typeface="Calibri" panose="020F0502020204030204" pitchFamily="34" charset="0"/>
                <a:cs typeface="Arial" panose="020B0604020202020204" pitchFamily="34" charset="0"/>
                <a:hlinkClick r:id="rId2" tooltip="مثلث"/>
              </a:rPr>
              <a:t>∆</a:t>
            </a:r>
            <a:r>
              <a:rPr lang="en-US" sz="2400" dirty="0">
                <a:latin typeface="Cambria" panose="02040503050406030204" pitchFamily="18" charset="0"/>
                <a:ea typeface="Calibri" panose="020F0502020204030204" pitchFamily="34" charset="0"/>
                <a:cs typeface="Arial" panose="020B0604020202020204" pitchFamily="34" charset="0"/>
              </a:rPr>
              <a:t>V </a:t>
            </a:r>
          </a:p>
          <a:p>
            <a:pPr algn="ctr"/>
            <a:r>
              <a:rPr lang="en-US" sz="2400" dirty="0"/>
              <a:t>Average P = 10cmHg </a:t>
            </a:r>
          </a:p>
          <a:p>
            <a:pPr algn="ctr"/>
            <a:r>
              <a:rPr lang="en-US" sz="2400" b="1" dirty="0">
                <a:hlinkClick r:id="rId2" tooltip="مثلث"/>
              </a:rPr>
              <a:t>∆</a:t>
            </a:r>
            <a:r>
              <a:rPr lang="en-US" sz="2400" dirty="0"/>
              <a:t>V = 80ml </a:t>
            </a:r>
          </a:p>
          <a:p>
            <a:pPr algn="ctr"/>
            <a:r>
              <a:rPr lang="en-US" sz="2400" dirty="0"/>
              <a:t>W= </a:t>
            </a:r>
            <a:r>
              <a:rPr lang="en-US" sz="2400" dirty="0" err="1"/>
              <a:t>pgh</a:t>
            </a:r>
            <a:r>
              <a:rPr lang="en-US" sz="2400" dirty="0"/>
              <a:t> </a:t>
            </a:r>
            <a:r>
              <a:rPr lang="en-US" sz="2400" b="1" dirty="0">
                <a:hlinkClick r:id="rId2" tooltip="مثلث"/>
              </a:rPr>
              <a:t>∆</a:t>
            </a:r>
            <a:r>
              <a:rPr lang="en-US" sz="2400" dirty="0"/>
              <a:t>V </a:t>
            </a:r>
          </a:p>
          <a:p>
            <a:pPr algn="ctr"/>
            <a:r>
              <a:rPr lang="en-US" sz="2400" dirty="0"/>
              <a:t>= 13.6 g/cm</a:t>
            </a:r>
            <a:r>
              <a:rPr lang="en-US" sz="2400" baseline="30000" dirty="0"/>
              <a:t>3</a:t>
            </a:r>
            <a:r>
              <a:rPr lang="en-US" sz="2400" dirty="0"/>
              <a:t> </a:t>
            </a:r>
            <a:r>
              <a:rPr lang="ar-IQ" sz="2400" dirty="0"/>
              <a:t>×</a:t>
            </a:r>
            <a:r>
              <a:rPr lang="en-US" sz="2400" dirty="0"/>
              <a:t> 980 cm/s</a:t>
            </a:r>
            <a:r>
              <a:rPr lang="en-US" sz="2400" baseline="30000" dirty="0"/>
              <a:t>2</a:t>
            </a:r>
            <a:r>
              <a:rPr lang="en-US" sz="2400" dirty="0"/>
              <a:t> </a:t>
            </a:r>
            <a:r>
              <a:rPr lang="ar-IQ" sz="2400" dirty="0"/>
              <a:t>×</a:t>
            </a:r>
            <a:r>
              <a:rPr lang="en-US" sz="2400" dirty="0"/>
              <a:t> 10cm </a:t>
            </a:r>
            <a:r>
              <a:rPr lang="ar-IQ" sz="2400" dirty="0"/>
              <a:t>×</a:t>
            </a:r>
            <a:r>
              <a:rPr lang="en-US" sz="2400" dirty="0"/>
              <a:t> 80cm</a:t>
            </a:r>
            <a:r>
              <a:rPr lang="en-US" sz="2400" baseline="30000" dirty="0"/>
              <a:t>3</a:t>
            </a:r>
            <a:r>
              <a:rPr lang="en-US" sz="2400" dirty="0"/>
              <a:t> = 1.1</a:t>
            </a:r>
            <a:r>
              <a:rPr lang="ar-IQ" sz="2400" dirty="0"/>
              <a:t>×</a:t>
            </a:r>
            <a:r>
              <a:rPr lang="en-US" sz="2400" dirty="0"/>
              <a:t>107 ergs </a:t>
            </a:r>
          </a:p>
          <a:p>
            <a:pPr algn="just">
              <a:lnSpc>
                <a:spcPct val="107000"/>
              </a:lnSpc>
              <a:spcAft>
                <a:spcPts val="80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8333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462" y="220141"/>
            <a:ext cx="11599818" cy="4320863"/>
          </a:xfrm>
          <a:prstGeom prst="rect">
            <a:avLst/>
          </a:prstGeom>
        </p:spPr>
        <p:txBody>
          <a:bodyPr wrap="square">
            <a:spAutoFit/>
          </a:bodyPr>
          <a:lstStyle/>
          <a:p>
            <a:pPr algn="just">
              <a:lnSpc>
                <a:spcPct val="107000"/>
              </a:lnSpc>
              <a:spcAft>
                <a:spcPts val="800"/>
              </a:spcAft>
            </a:pPr>
            <a:r>
              <a:rPr lang="en-US" sz="2800" dirty="0">
                <a:latin typeface="Cambria" panose="02040503050406030204" pitchFamily="18" charset="0"/>
                <a:ea typeface="Calibri" panose="020F0502020204030204" pitchFamily="34" charset="0"/>
                <a:cs typeface="Arial" panose="020B0604020202020204" pitchFamily="34" charset="0"/>
              </a:rPr>
              <a:t>Cardiac Contraction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dirty="0">
                <a:latin typeface="Cambria" panose="02040503050406030204" pitchFamily="18" charset="0"/>
                <a:ea typeface="Calibri" panose="020F0502020204030204" pitchFamily="34" charset="0"/>
                <a:cs typeface="Arial" panose="020B0604020202020204" pitchFamily="34" charset="0"/>
              </a:rPr>
              <a:t>As mentioned above, a series of events occur in a specific order during a normal heartbeat. This process is called the cardiac cycle. The cardiac cycle can be broken down into two components, systole- and diastole. Diastole occurs when the heart muscle is relaxed and begins to fill with venous blood_ in the right atrium and oxygenated blood in the left atrium. Systole is the time when the heart contracts. During systole, the heart forces oxygenated blood out of the left ventricle and deoxygenated blood to the lungs through the right ventricle.</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952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337" y="606475"/>
            <a:ext cx="11974285" cy="1077218"/>
          </a:xfrm>
          <a:prstGeom prst="rect">
            <a:avLst/>
          </a:prstGeom>
        </p:spPr>
        <p:txBody>
          <a:bodyPr wrap="square">
            <a:spAutoFit/>
          </a:bodyPr>
          <a:lstStyle/>
          <a:p>
            <a:r>
              <a:rPr lang="en-US" sz="3200" dirty="0"/>
              <a:t>The human heart contains four valves: tricuspid valve, pulmonic valve, mitral valve and aortic valve.</a:t>
            </a:r>
          </a:p>
        </p:txBody>
      </p:sp>
      <p:pic>
        <p:nvPicPr>
          <p:cNvPr id="6" name="Picture 5"/>
          <p:cNvPicPr>
            <a:picLocks noChangeAspect="1"/>
          </p:cNvPicPr>
          <p:nvPr/>
        </p:nvPicPr>
        <p:blipFill>
          <a:blip r:embed="rId2"/>
          <a:stretch>
            <a:fillRect/>
          </a:stretch>
        </p:blipFill>
        <p:spPr>
          <a:xfrm>
            <a:off x="3779520" y="1787846"/>
            <a:ext cx="3587115" cy="3813670"/>
          </a:xfrm>
          <a:prstGeom prst="rect">
            <a:avLst/>
          </a:prstGeom>
        </p:spPr>
      </p:pic>
    </p:spTree>
    <p:extLst>
      <p:ext uri="{BB962C8B-B14F-4D97-AF65-F5344CB8AC3E}">
        <p14:creationId xmlns:p14="http://schemas.microsoft.com/office/powerpoint/2010/main" val="3516095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760" y="200297"/>
            <a:ext cx="6236289" cy="4807006"/>
          </a:xfrm>
          <a:prstGeom prst="rect">
            <a:avLst/>
          </a:prstGeom>
        </p:spPr>
      </p:pic>
      <p:sp>
        <p:nvSpPr>
          <p:cNvPr id="3" name="TextBox 2"/>
          <p:cNvSpPr txBox="1"/>
          <p:nvPr/>
        </p:nvSpPr>
        <p:spPr>
          <a:xfrm>
            <a:off x="6444343" y="200297"/>
            <a:ext cx="5556068" cy="5016758"/>
          </a:xfrm>
          <a:prstGeom prst="rect">
            <a:avLst/>
          </a:prstGeom>
          <a:noFill/>
        </p:spPr>
        <p:txBody>
          <a:bodyPr wrap="square" rtlCol="0">
            <a:spAutoFit/>
          </a:bodyPr>
          <a:lstStyle/>
          <a:p>
            <a:pPr algn="just"/>
            <a:r>
              <a:rPr lang="en-US" sz="2000" dirty="0"/>
              <a:t>During the first diastole period, the atria and ventricles are relaxed and the atrioventricular valves are open. Oxygen-depleted blood returning to the heart from the body passes through the superior and inferior vena </a:t>
            </a:r>
            <a:r>
              <a:rPr lang="en-US" sz="2000" dirty="0" err="1"/>
              <a:t>cavae</a:t>
            </a:r>
            <a:r>
              <a:rPr lang="en-US" sz="2000" dirty="0"/>
              <a:t> and flows to the right atrium. The open atrioventricular valves (tricuspid and mitral valves) allow blood to pass through the atria to the ventricles. Impulses from the sinoatrial (SA) node travel to the atrioventricular (AV) node and the AV node send signals that trigger both atria to contract. As a result of the contraction, the right atrium empties its contents into the right ventricle. The tricuspid valve, located between the right atrium and right ventricle, prevents blood from flowing back into the right atrium.</a:t>
            </a:r>
          </a:p>
        </p:txBody>
      </p:sp>
    </p:spTree>
    <p:extLst>
      <p:ext uri="{BB962C8B-B14F-4D97-AF65-F5344CB8AC3E}">
        <p14:creationId xmlns:p14="http://schemas.microsoft.com/office/powerpoint/2010/main" val="4131436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4055" y="713967"/>
            <a:ext cx="4409964" cy="3483564"/>
          </a:xfrm>
          <a:prstGeom prst="rect">
            <a:avLst/>
          </a:prstGeom>
        </p:spPr>
      </p:pic>
      <p:sp>
        <p:nvSpPr>
          <p:cNvPr id="6" name="TextBox 5"/>
          <p:cNvSpPr txBox="1"/>
          <p:nvPr/>
        </p:nvSpPr>
        <p:spPr>
          <a:xfrm>
            <a:off x="5399314" y="296091"/>
            <a:ext cx="6174377" cy="4401205"/>
          </a:xfrm>
          <a:prstGeom prst="rect">
            <a:avLst/>
          </a:prstGeom>
          <a:noFill/>
        </p:spPr>
        <p:txBody>
          <a:bodyPr wrap="square" rtlCol="0">
            <a:spAutoFit/>
          </a:bodyPr>
          <a:lstStyle/>
          <a:p>
            <a:pPr algn="just"/>
            <a:r>
              <a:rPr lang="en-US" sz="2000" dirty="0"/>
              <a:t>At the beginning of the first systole period, the right ventricle is filled with blood passed on from the right atrium. The ventricles receive impulses from fiber branches (Purkinje fibers), which carry electrical impulses to the ventricles causing them to contract. As this occurs, the atrioventricular valves close and the semilunar valves (pulmonary and aortic valves) open. Ventricular contraction causes oxygen-depleted blood from the right ventricle to be pumped to the pulmonary artery. The pulmonary valve prevents blood from flowing back into the right ventricle. The pulmonary artery carries oxygen-depleted blood along the pulmonary circuit to the lungs. There, blood picks up oxygen and is returned to the left atrium of the heart by the pulmonary veins.</a:t>
            </a:r>
          </a:p>
        </p:txBody>
      </p:sp>
    </p:spTree>
    <p:extLst>
      <p:ext uri="{BB962C8B-B14F-4D97-AF65-F5344CB8AC3E}">
        <p14:creationId xmlns:p14="http://schemas.microsoft.com/office/powerpoint/2010/main" val="2451724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503" y="1231485"/>
            <a:ext cx="11930743" cy="3539430"/>
          </a:xfrm>
          <a:prstGeom prst="rect">
            <a:avLst/>
          </a:prstGeom>
        </p:spPr>
        <p:txBody>
          <a:bodyPr wrap="square">
            <a:spAutoFit/>
          </a:bodyPr>
          <a:lstStyle/>
          <a:p>
            <a:pPr algn="just"/>
            <a:r>
              <a:rPr lang="en-US" sz="2800" dirty="0"/>
              <a:t>In the second diastole period, the semilunar valves close and the atrioventricular valves open. Oxygenated blood from the pulmonary veins fills the left atrium (blood from the venae </a:t>
            </a:r>
            <a:r>
              <a:rPr lang="en-US" sz="2800" dirty="0" err="1"/>
              <a:t>cavae</a:t>
            </a:r>
            <a:r>
              <a:rPr lang="en-US" sz="2800" dirty="0"/>
              <a:t> is also filling the right atrium at this time). The SA node contracts again triggering both atria to contract. Atrial contraction causes the left atrium to empty its contents into the left ventricle (the right atrium is also emptying blood into the right ventricle at this time). The mitral valve, located between the left atrium and left ventricle, prevents oxygenated blood from flowing back into the left atrium.</a:t>
            </a:r>
          </a:p>
        </p:txBody>
      </p:sp>
    </p:spTree>
    <p:extLst>
      <p:ext uri="{BB962C8B-B14F-4D97-AF65-F5344CB8AC3E}">
        <p14:creationId xmlns:p14="http://schemas.microsoft.com/office/powerpoint/2010/main" val="407913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045" y="413717"/>
            <a:ext cx="11765280" cy="3539430"/>
          </a:xfrm>
          <a:prstGeom prst="rect">
            <a:avLst/>
          </a:prstGeom>
        </p:spPr>
        <p:txBody>
          <a:bodyPr wrap="square">
            <a:spAutoFit/>
          </a:bodyPr>
          <a:lstStyle/>
          <a:p>
            <a:pPr algn="just"/>
            <a:r>
              <a:rPr lang="en-US" sz="2800" dirty="0"/>
              <a:t>During the second systole period, the atrioventricular valves close and the semilunar valves open. The ventricles receive impulses and contract. Oxygenated blood in the left ventricle is pumped to the aorta and the aortic valve prevents the oxygenated blood from flowing back into the left ventricle (oxygen-depleted blood is also being pumped from the right ventricle to the pulmonary artery at this time). The aorta branches out to provide oxygenated blood to all parts of the body through systemic circulation. After its tour through the body, oxygen-depleted blood is returned to the heart via the venae </a:t>
            </a:r>
            <a:r>
              <a:rPr lang="en-US" sz="2800" dirty="0" err="1"/>
              <a:t>cavae</a:t>
            </a:r>
            <a:r>
              <a:rPr lang="en-US" sz="2800" dirty="0"/>
              <a:t>.</a:t>
            </a:r>
          </a:p>
        </p:txBody>
      </p:sp>
    </p:spTree>
    <p:extLst>
      <p:ext uri="{BB962C8B-B14F-4D97-AF65-F5344CB8AC3E}">
        <p14:creationId xmlns:p14="http://schemas.microsoft.com/office/powerpoint/2010/main" val="3210503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30629" y="167253"/>
            <a:ext cx="11900813" cy="2673639"/>
            <a:chOff x="182880" y="62749"/>
            <a:chExt cx="11900813" cy="2673639"/>
          </a:xfrm>
        </p:grpSpPr>
        <p:sp>
          <p:nvSpPr>
            <p:cNvPr id="4" name="TextBox 3"/>
            <p:cNvSpPr txBox="1"/>
            <p:nvPr/>
          </p:nvSpPr>
          <p:spPr>
            <a:xfrm>
              <a:off x="182880" y="226423"/>
              <a:ext cx="2072640" cy="369332"/>
            </a:xfrm>
            <a:prstGeom prst="rect">
              <a:avLst/>
            </a:prstGeom>
            <a:noFill/>
            <a:ln>
              <a:solidFill>
                <a:srgbClr val="FF0000"/>
              </a:solidFill>
            </a:ln>
          </p:spPr>
          <p:txBody>
            <a:bodyPr wrap="square" rtlCol="0">
              <a:spAutoFit/>
            </a:bodyPr>
            <a:lstStyle/>
            <a:p>
              <a:pPr algn="r"/>
              <a:r>
                <a:rPr lang="ar-IQ" dirty="0"/>
                <a:t>الرئة اوكسجين (</a:t>
              </a:r>
              <a:r>
                <a:rPr lang="ar-IQ" dirty="0" err="1"/>
                <a:t>مؤكسج</a:t>
              </a:r>
              <a:r>
                <a:rPr lang="ar-IQ" dirty="0"/>
                <a:t>) </a:t>
              </a:r>
              <a:endParaRPr lang="en-US" dirty="0"/>
            </a:p>
          </p:txBody>
        </p:sp>
        <p:sp>
          <p:nvSpPr>
            <p:cNvPr id="7" name="TextBox 6"/>
            <p:cNvSpPr txBox="1"/>
            <p:nvPr/>
          </p:nvSpPr>
          <p:spPr>
            <a:xfrm>
              <a:off x="2827012" y="243840"/>
              <a:ext cx="1166949" cy="369332"/>
            </a:xfrm>
            <a:prstGeom prst="rect">
              <a:avLst/>
            </a:prstGeom>
            <a:noFill/>
            <a:ln>
              <a:solidFill>
                <a:srgbClr val="FF0000"/>
              </a:solidFill>
            </a:ln>
          </p:spPr>
          <p:txBody>
            <a:bodyPr wrap="square" rtlCol="0">
              <a:spAutoFit/>
            </a:bodyPr>
            <a:lstStyle/>
            <a:p>
              <a:r>
                <a:rPr lang="ar-IQ" dirty="0"/>
                <a:t>وريد الرئوي </a:t>
              </a:r>
              <a:endParaRPr lang="en-US" dirty="0"/>
            </a:p>
          </p:txBody>
        </p:sp>
        <p:sp>
          <p:nvSpPr>
            <p:cNvPr id="9" name="TextBox 8"/>
            <p:cNvSpPr txBox="1"/>
            <p:nvPr/>
          </p:nvSpPr>
          <p:spPr>
            <a:xfrm>
              <a:off x="4663434" y="124487"/>
              <a:ext cx="1166949" cy="646331"/>
            </a:xfrm>
            <a:prstGeom prst="rect">
              <a:avLst/>
            </a:prstGeom>
            <a:noFill/>
            <a:ln>
              <a:solidFill>
                <a:srgbClr val="FF0000"/>
              </a:solidFill>
            </a:ln>
          </p:spPr>
          <p:txBody>
            <a:bodyPr wrap="square" rtlCol="0">
              <a:spAutoFit/>
            </a:bodyPr>
            <a:lstStyle/>
            <a:p>
              <a:r>
                <a:rPr lang="ar-IQ" dirty="0"/>
                <a:t>الاذين الايسر يملئ بالدم </a:t>
              </a:r>
              <a:endParaRPr lang="en-US" dirty="0"/>
            </a:p>
          </p:txBody>
        </p:sp>
        <p:cxnSp>
          <p:nvCxnSpPr>
            <p:cNvPr id="10" name="Straight Arrow Connector 9"/>
            <p:cNvCxnSpPr/>
            <p:nvPr/>
          </p:nvCxnSpPr>
          <p:spPr>
            <a:xfrm>
              <a:off x="5856499" y="457254"/>
              <a:ext cx="175913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73346" y="124487"/>
              <a:ext cx="1166949" cy="646331"/>
            </a:xfrm>
            <a:prstGeom prst="rect">
              <a:avLst/>
            </a:prstGeom>
            <a:noFill/>
            <a:ln>
              <a:solidFill>
                <a:srgbClr val="FF0000"/>
              </a:solidFill>
            </a:ln>
          </p:spPr>
          <p:txBody>
            <a:bodyPr wrap="square" rtlCol="0">
              <a:spAutoFit/>
            </a:bodyPr>
            <a:lstStyle/>
            <a:p>
              <a:r>
                <a:rPr lang="ar-IQ" dirty="0"/>
                <a:t>البطين الايسر يملئ بالدم </a:t>
              </a:r>
              <a:endParaRPr lang="en-US" dirty="0"/>
            </a:p>
          </p:txBody>
        </p:sp>
        <p:cxnSp>
          <p:nvCxnSpPr>
            <p:cNvPr id="13" name="Straight Arrow Connector 12"/>
            <p:cNvCxnSpPr/>
            <p:nvPr/>
          </p:nvCxnSpPr>
          <p:spPr>
            <a:xfrm>
              <a:off x="8840295" y="457255"/>
              <a:ext cx="1618699"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458994" y="134089"/>
              <a:ext cx="1367245" cy="646331"/>
            </a:xfrm>
            <a:prstGeom prst="rect">
              <a:avLst/>
            </a:prstGeom>
            <a:noFill/>
            <a:ln>
              <a:solidFill>
                <a:srgbClr val="FF0000"/>
              </a:solidFill>
            </a:ln>
            <a:effectLst>
              <a:glow rad="101600">
                <a:srgbClr val="FF0000">
                  <a:alpha val="60000"/>
                </a:srgbClr>
              </a:glow>
            </a:effectLst>
          </p:spPr>
          <p:txBody>
            <a:bodyPr wrap="square" rtlCol="0">
              <a:spAutoFit/>
            </a:bodyPr>
            <a:lstStyle/>
            <a:p>
              <a:r>
                <a:rPr lang="ar-IQ" dirty="0"/>
                <a:t>انقباض عضلات البطين</a:t>
              </a:r>
              <a:endParaRPr lang="en-US" dirty="0"/>
            </a:p>
          </p:txBody>
        </p:sp>
        <p:sp>
          <p:nvSpPr>
            <p:cNvPr id="23" name="TextBox 22"/>
            <p:cNvSpPr txBox="1"/>
            <p:nvPr/>
          </p:nvSpPr>
          <p:spPr>
            <a:xfrm>
              <a:off x="8840295" y="87923"/>
              <a:ext cx="1759138" cy="369332"/>
            </a:xfrm>
            <a:prstGeom prst="rect">
              <a:avLst/>
            </a:prstGeom>
            <a:noFill/>
          </p:spPr>
          <p:txBody>
            <a:bodyPr wrap="square" rtlCol="0">
              <a:spAutoFit/>
            </a:bodyPr>
            <a:lstStyle/>
            <a:p>
              <a:r>
                <a:rPr lang="ar-IQ" dirty="0"/>
                <a:t>يغلق الصمام التاجي</a:t>
              </a:r>
              <a:endParaRPr lang="en-US" dirty="0"/>
            </a:p>
          </p:txBody>
        </p:sp>
        <p:sp>
          <p:nvSpPr>
            <p:cNvPr id="26" name="Striped Right Arrow 25"/>
            <p:cNvSpPr/>
            <p:nvPr/>
          </p:nvSpPr>
          <p:spPr>
            <a:xfrm rot="5400000">
              <a:off x="10679436" y="1243149"/>
              <a:ext cx="1175106" cy="518709"/>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xtBox 27"/>
            <p:cNvSpPr txBox="1"/>
            <p:nvPr/>
          </p:nvSpPr>
          <p:spPr>
            <a:xfrm>
              <a:off x="10528663" y="2090057"/>
              <a:ext cx="1555030" cy="646331"/>
            </a:xfrm>
            <a:prstGeom prst="rect">
              <a:avLst/>
            </a:prstGeom>
            <a:noFill/>
            <a:ln>
              <a:solidFill>
                <a:srgbClr val="FF0000"/>
              </a:solidFill>
            </a:ln>
            <a:effectLst>
              <a:glow rad="101600">
                <a:srgbClr val="FF0000">
                  <a:alpha val="60000"/>
                </a:srgbClr>
              </a:glow>
            </a:effectLst>
          </p:spPr>
          <p:txBody>
            <a:bodyPr wrap="square" rtlCol="0">
              <a:spAutoFit/>
            </a:bodyPr>
            <a:lstStyle/>
            <a:p>
              <a:r>
                <a:rPr lang="ar-IQ" dirty="0"/>
                <a:t>للشرايين التي تغذي الجسم </a:t>
              </a:r>
              <a:endParaRPr lang="en-US" dirty="0"/>
            </a:p>
          </p:txBody>
        </p:sp>
        <p:sp>
          <p:nvSpPr>
            <p:cNvPr id="29" name="TextBox 28"/>
            <p:cNvSpPr txBox="1"/>
            <p:nvPr/>
          </p:nvSpPr>
          <p:spPr>
            <a:xfrm rot="16200000">
              <a:off x="10124663" y="988875"/>
              <a:ext cx="1286972" cy="646331"/>
            </a:xfrm>
            <a:prstGeom prst="rect">
              <a:avLst/>
            </a:prstGeom>
            <a:noFill/>
          </p:spPr>
          <p:txBody>
            <a:bodyPr wrap="square" rtlCol="0">
              <a:spAutoFit/>
            </a:bodyPr>
            <a:lstStyle/>
            <a:p>
              <a:r>
                <a:rPr lang="ar-IQ" dirty="0"/>
                <a:t>يفتح الصمام الابهري </a:t>
              </a:r>
              <a:endParaRPr lang="en-US" dirty="0"/>
            </a:p>
          </p:txBody>
        </p:sp>
        <p:cxnSp>
          <p:nvCxnSpPr>
            <p:cNvPr id="30" name="Straight Arrow Connector 29"/>
            <p:cNvCxnSpPr/>
            <p:nvPr/>
          </p:nvCxnSpPr>
          <p:spPr>
            <a:xfrm flipV="1">
              <a:off x="2255520" y="411088"/>
              <a:ext cx="51490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993961" y="399035"/>
              <a:ext cx="55845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898963" y="62749"/>
              <a:ext cx="1759138" cy="369332"/>
            </a:xfrm>
            <a:prstGeom prst="rect">
              <a:avLst/>
            </a:prstGeom>
            <a:noFill/>
          </p:spPr>
          <p:txBody>
            <a:bodyPr wrap="square" rtlCol="0">
              <a:spAutoFit/>
            </a:bodyPr>
            <a:lstStyle/>
            <a:p>
              <a:r>
                <a:rPr lang="ar-IQ" dirty="0"/>
                <a:t>يفتح الصمام التاجي</a:t>
              </a:r>
              <a:endParaRPr lang="en-US" dirty="0"/>
            </a:p>
          </p:txBody>
        </p:sp>
        <p:sp>
          <p:nvSpPr>
            <p:cNvPr id="35" name="TextBox 34"/>
            <p:cNvSpPr txBox="1"/>
            <p:nvPr/>
          </p:nvSpPr>
          <p:spPr>
            <a:xfrm>
              <a:off x="2827012" y="240855"/>
              <a:ext cx="1166949" cy="369332"/>
            </a:xfrm>
            <a:prstGeom prst="rect">
              <a:avLst/>
            </a:prstGeom>
            <a:noFill/>
            <a:ln>
              <a:solidFill>
                <a:srgbClr val="FF0000"/>
              </a:solidFill>
            </a:ln>
            <a:effectLst>
              <a:glow rad="101600">
                <a:srgbClr val="FF0000">
                  <a:alpha val="60000"/>
                </a:srgbClr>
              </a:glow>
            </a:effectLst>
          </p:spPr>
          <p:txBody>
            <a:bodyPr wrap="square" rtlCol="0">
              <a:spAutoFit/>
            </a:bodyPr>
            <a:lstStyle/>
            <a:p>
              <a:r>
                <a:rPr lang="ar-IQ" dirty="0"/>
                <a:t>وريد الرئوي </a:t>
              </a:r>
              <a:endParaRPr lang="en-US" dirty="0"/>
            </a:p>
          </p:txBody>
        </p:sp>
        <p:sp>
          <p:nvSpPr>
            <p:cNvPr id="36" name="TextBox 35"/>
            <p:cNvSpPr txBox="1"/>
            <p:nvPr/>
          </p:nvSpPr>
          <p:spPr>
            <a:xfrm>
              <a:off x="4663434" y="121502"/>
              <a:ext cx="1166949" cy="646331"/>
            </a:xfrm>
            <a:prstGeom prst="rect">
              <a:avLst/>
            </a:prstGeom>
            <a:noFill/>
            <a:ln>
              <a:solidFill>
                <a:srgbClr val="FF0000"/>
              </a:solidFill>
            </a:ln>
            <a:effectLst>
              <a:glow rad="101600">
                <a:srgbClr val="FF0000">
                  <a:alpha val="60000"/>
                </a:srgbClr>
              </a:glow>
            </a:effectLst>
          </p:spPr>
          <p:txBody>
            <a:bodyPr wrap="square" rtlCol="0">
              <a:spAutoFit/>
            </a:bodyPr>
            <a:lstStyle/>
            <a:p>
              <a:r>
                <a:rPr lang="ar-IQ" dirty="0"/>
                <a:t>الاذين الايسر يملئ بالدم </a:t>
              </a:r>
              <a:endParaRPr lang="en-US" dirty="0"/>
            </a:p>
          </p:txBody>
        </p:sp>
        <p:sp>
          <p:nvSpPr>
            <p:cNvPr id="37" name="TextBox 36"/>
            <p:cNvSpPr txBox="1"/>
            <p:nvPr/>
          </p:nvSpPr>
          <p:spPr>
            <a:xfrm>
              <a:off x="7673346" y="121502"/>
              <a:ext cx="1166949" cy="646331"/>
            </a:xfrm>
            <a:prstGeom prst="rect">
              <a:avLst/>
            </a:prstGeom>
            <a:noFill/>
            <a:ln>
              <a:solidFill>
                <a:srgbClr val="FF0000"/>
              </a:solidFill>
            </a:ln>
            <a:effectLst>
              <a:glow rad="101600">
                <a:srgbClr val="FF0000">
                  <a:alpha val="60000"/>
                </a:srgbClr>
              </a:glow>
            </a:effectLst>
          </p:spPr>
          <p:txBody>
            <a:bodyPr wrap="square" rtlCol="0">
              <a:spAutoFit/>
            </a:bodyPr>
            <a:lstStyle/>
            <a:p>
              <a:r>
                <a:rPr lang="ar-IQ" dirty="0"/>
                <a:t>البطين الايسر يملئ بالدم </a:t>
              </a:r>
              <a:endParaRPr lang="en-US" dirty="0"/>
            </a:p>
          </p:txBody>
        </p:sp>
      </p:grpSp>
      <p:grpSp>
        <p:nvGrpSpPr>
          <p:cNvPr id="8" name="Group 7"/>
          <p:cNvGrpSpPr/>
          <p:nvPr/>
        </p:nvGrpSpPr>
        <p:grpSpPr>
          <a:xfrm>
            <a:off x="261258" y="4167946"/>
            <a:ext cx="11643359" cy="1764984"/>
            <a:chOff x="130629" y="3618644"/>
            <a:chExt cx="11643359" cy="1764984"/>
          </a:xfrm>
        </p:grpSpPr>
        <p:cxnSp>
          <p:nvCxnSpPr>
            <p:cNvPr id="39" name="Straight Arrow Connector 38"/>
            <p:cNvCxnSpPr/>
            <p:nvPr/>
          </p:nvCxnSpPr>
          <p:spPr>
            <a:xfrm>
              <a:off x="8788044" y="4058251"/>
              <a:ext cx="1618699"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30629" y="3618644"/>
              <a:ext cx="11643359" cy="1764984"/>
              <a:chOff x="130629" y="3627353"/>
              <a:chExt cx="11643359" cy="1764984"/>
            </a:xfrm>
          </p:grpSpPr>
          <p:sp>
            <p:nvSpPr>
              <p:cNvPr id="22" name="TextBox 21"/>
              <p:cNvSpPr txBox="1"/>
              <p:nvPr/>
            </p:nvSpPr>
            <p:spPr>
              <a:xfrm>
                <a:off x="130629" y="3827419"/>
                <a:ext cx="2072640" cy="369332"/>
              </a:xfrm>
              <a:prstGeom prst="rect">
                <a:avLst/>
              </a:prstGeom>
              <a:noFill/>
              <a:ln>
                <a:solidFill>
                  <a:schemeClr val="accent1"/>
                </a:solidFill>
              </a:ln>
              <a:effectLst>
                <a:glow rad="139700">
                  <a:schemeClr val="accent5">
                    <a:satMod val="175000"/>
                    <a:alpha val="40000"/>
                  </a:schemeClr>
                </a:glow>
              </a:effectLst>
            </p:spPr>
            <p:txBody>
              <a:bodyPr wrap="square" rtlCol="0">
                <a:spAutoFit/>
              </a:bodyPr>
              <a:lstStyle/>
              <a:p>
                <a:r>
                  <a:rPr lang="en-US" dirty="0"/>
                  <a:t>Co2 </a:t>
                </a:r>
                <a:r>
                  <a:rPr lang="ar-IQ" dirty="0"/>
                  <a:t>شعيرات دموية </a:t>
                </a:r>
                <a:endParaRPr lang="en-US" dirty="0"/>
              </a:p>
            </p:txBody>
          </p:sp>
          <p:sp>
            <p:nvSpPr>
              <p:cNvPr id="24" name="TextBox 23"/>
              <p:cNvSpPr txBox="1"/>
              <p:nvPr/>
            </p:nvSpPr>
            <p:spPr>
              <a:xfrm>
                <a:off x="2774761" y="3844836"/>
                <a:ext cx="1166949" cy="369332"/>
              </a:xfrm>
              <a:prstGeom prst="rect">
                <a:avLst/>
              </a:prstGeom>
              <a:noFill/>
              <a:ln>
                <a:solidFill>
                  <a:schemeClr val="accent1"/>
                </a:solidFill>
              </a:ln>
              <a:effectLst>
                <a:glow rad="139700">
                  <a:schemeClr val="accent5">
                    <a:satMod val="175000"/>
                    <a:alpha val="40000"/>
                  </a:schemeClr>
                </a:glow>
              </a:effectLst>
            </p:spPr>
            <p:txBody>
              <a:bodyPr wrap="square" rtlCol="0">
                <a:spAutoFit/>
              </a:bodyPr>
              <a:lstStyle/>
              <a:p>
                <a:r>
                  <a:rPr lang="ar-IQ" dirty="0"/>
                  <a:t>وريد اجوف </a:t>
                </a:r>
                <a:endParaRPr lang="en-US" dirty="0"/>
              </a:p>
            </p:txBody>
          </p:sp>
          <p:sp>
            <p:nvSpPr>
              <p:cNvPr id="25" name="TextBox 24"/>
              <p:cNvSpPr txBox="1"/>
              <p:nvPr/>
            </p:nvSpPr>
            <p:spPr>
              <a:xfrm>
                <a:off x="4611183" y="3725483"/>
                <a:ext cx="1166949" cy="646331"/>
              </a:xfrm>
              <a:prstGeom prst="rect">
                <a:avLst/>
              </a:prstGeom>
              <a:noFill/>
              <a:ln>
                <a:solidFill>
                  <a:schemeClr val="accent1"/>
                </a:solidFill>
              </a:ln>
              <a:effectLst>
                <a:glow rad="139700">
                  <a:schemeClr val="accent5">
                    <a:satMod val="175000"/>
                    <a:alpha val="40000"/>
                  </a:schemeClr>
                </a:glow>
              </a:effectLst>
            </p:spPr>
            <p:txBody>
              <a:bodyPr wrap="square" rtlCol="0">
                <a:spAutoFit/>
              </a:bodyPr>
              <a:lstStyle/>
              <a:p>
                <a:r>
                  <a:rPr lang="ar-IQ" dirty="0"/>
                  <a:t>الاذين الايمن يملئ بالدم </a:t>
                </a:r>
                <a:endParaRPr lang="en-US" dirty="0"/>
              </a:p>
            </p:txBody>
          </p:sp>
          <p:cxnSp>
            <p:nvCxnSpPr>
              <p:cNvPr id="27" name="Straight Arrow Connector 26"/>
              <p:cNvCxnSpPr/>
              <p:nvPr/>
            </p:nvCxnSpPr>
            <p:spPr>
              <a:xfrm>
                <a:off x="5804248" y="4058250"/>
                <a:ext cx="175913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621095" y="3725483"/>
                <a:ext cx="1166949" cy="646331"/>
              </a:xfrm>
              <a:prstGeom prst="rect">
                <a:avLst/>
              </a:prstGeom>
              <a:noFill/>
              <a:ln>
                <a:solidFill>
                  <a:schemeClr val="accent1"/>
                </a:solidFill>
              </a:ln>
              <a:effectLst>
                <a:glow rad="139700">
                  <a:schemeClr val="accent5">
                    <a:satMod val="175000"/>
                    <a:alpha val="40000"/>
                  </a:schemeClr>
                </a:glow>
              </a:effectLst>
            </p:spPr>
            <p:txBody>
              <a:bodyPr wrap="square" rtlCol="0">
                <a:spAutoFit/>
              </a:bodyPr>
              <a:lstStyle/>
              <a:p>
                <a:r>
                  <a:rPr lang="ar-IQ" dirty="0"/>
                  <a:t>البطين الايمن يملئ بالدم </a:t>
                </a:r>
                <a:endParaRPr lang="en-US" dirty="0"/>
              </a:p>
            </p:txBody>
          </p:sp>
          <p:sp>
            <p:nvSpPr>
              <p:cNvPr id="40" name="TextBox 39"/>
              <p:cNvSpPr txBox="1"/>
              <p:nvPr/>
            </p:nvSpPr>
            <p:spPr>
              <a:xfrm>
                <a:off x="10406743" y="3735085"/>
                <a:ext cx="1367245" cy="646331"/>
              </a:xfrm>
              <a:prstGeom prst="rect">
                <a:avLst/>
              </a:prstGeom>
              <a:noFill/>
              <a:ln>
                <a:solidFill>
                  <a:schemeClr val="accent1"/>
                </a:solidFill>
              </a:ln>
              <a:effectLst>
                <a:glow rad="139700">
                  <a:schemeClr val="accent5">
                    <a:satMod val="175000"/>
                    <a:alpha val="40000"/>
                  </a:schemeClr>
                </a:glow>
              </a:effectLst>
            </p:spPr>
            <p:txBody>
              <a:bodyPr wrap="square" rtlCol="0">
                <a:spAutoFit/>
              </a:bodyPr>
              <a:lstStyle/>
              <a:p>
                <a:pPr algn="ctr"/>
                <a:r>
                  <a:rPr lang="ar-IQ" dirty="0"/>
                  <a:t>انقباض البطين الايمن</a:t>
                </a:r>
                <a:endParaRPr lang="en-US" dirty="0"/>
              </a:p>
            </p:txBody>
          </p:sp>
          <p:sp>
            <p:nvSpPr>
              <p:cNvPr id="41" name="TextBox 40"/>
              <p:cNvSpPr txBox="1"/>
              <p:nvPr/>
            </p:nvSpPr>
            <p:spPr>
              <a:xfrm>
                <a:off x="8788044" y="3688919"/>
                <a:ext cx="1759138" cy="369332"/>
              </a:xfrm>
              <a:prstGeom prst="rect">
                <a:avLst/>
              </a:prstGeom>
              <a:noFill/>
            </p:spPr>
            <p:txBody>
              <a:bodyPr wrap="square" rtlCol="0">
                <a:spAutoFit/>
              </a:bodyPr>
              <a:lstStyle/>
              <a:p>
                <a:r>
                  <a:rPr lang="ar-IQ" dirty="0"/>
                  <a:t>يفتح الصمام الرئوي</a:t>
                </a:r>
                <a:endParaRPr lang="en-US" dirty="0"/>
              </a:p>
            </p:txBody>
          </p:sp>
          <p:sp>
            <p:nvSpPr>
              <p:cNvPr id="42" name="Striped Right Arrow 41"/>
              <p:cNvSpPr/>
              <p:nvPr/>
            </p:nvSpPr>
            <p:spPr>
              <a:xfrm rot="10800000">
                <a:off x="9540792" y="4873628"/>
                <a:ext cx="1175106" cy="518709"/>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TextBox 42"/>
              <p:cNvSpPr txBox="1"/>
              <p:nvPr/>
            </p:nvSpPr>
            <p:spPr>
              <a:xfrm>
                <a:off x="3756383" y="4953336"/>
                <a:ext cx="5725903" cy="369332"/>
              </a:xfrm>
              <a:prstGeom prst="rect">
                <a:avLst/>
              </a:prstGeom>
              <a:noFill/>
              <a:ln>
                <a:solidFill>
                  <a:srgbClr val="FF0000"/>
                </a:solidFill>
              </a:ln>
              <a:effectLst>
                <a:glow rad="101600">
                  <a:srgbClr val="FF0000">
                    <a:alpha val="60000"/>
                  </a:srgbClr>
                </a:glow>
              </a:effectLst>
            </p:spPr>
            <p:txBody>
              <a:bodyPr wrap="square" rtlCol="0">
                <a:spAutoFit/>
              </a:bodyPr>
              <a:lstStyle/>
              <a:p>
                <a:r>
                  <a:rPr lang="ar-IQ" dirty="0"/>
                  <a:t>تنقية الدم بالرئة ويحمل الاوكسجين ويعود للقلب ( الوريد الرئوي)</a:t>
                </a:r>
                <a:endParaRPr lang="en-US" dirty="0"/>
              </a:p>
            </p:txBody>
          </p:sp>
          <p:cxnSp>
            <p:nvCxnSpPr>
              <p:cNvPr id="45" name="Straight Arrow Connector 44"/>
              <p:cNvCxnSpPr/>
              <p:nvPr/>
            </p:nvCxnSpPr>
            <p:spPr>
              <a:xfrm flipV="1">
                <a:off x="2203269" y="4012084"/>
                <a:ext cx="514901"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3941710" y="4000031"/>
                <a:ext cx="558450"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135746" y="3706336"/>
                <a:ext cx="1352000" cy="646331"/>
              </a:xfrm>
              <a:prstGeom prst="rect">
                <a:avLst/>
              </a:prstGeom>
              <a:noFill/>
            </p:spPr>
            <p:txBody>
              <a:bodyPr wrap="square" rtlCol="0">
                <a:spAutoFit/>
              </a:bodyPr>
              <a:lstStyle/>
              <a:p>
                <a:r>
                  <a:rPr lang="ar-IQ" dirty="0"/>
                  <a:t>يفتح ثلاثي شرفات يفتح</a:t>
                </a:r>
                <a:endParaRPr lang="en-US" dirty="0"/>
              </a:p>
            </p:txBody>
          </p:sp>
          <p:sp>
            <p:nvSpPr>
              <p:cNvPr id="90" name="TextBox 89"/>
              <p:cNvSpPr txBox="1"/>
              <p:nvPr/>
            </p:nvSpPr>
            <p:spPr>
              <a:xfrm>
                <a:off x="2216311" y="3627353"/>
                <a:ext cx="662945" cy="372678"/>
              </a:xfrm>
              <a:prstGeom prst="rect">
                <a:avLst/>
              </a:prstGeom>
              <a:noFill/>
            </p:spPr>
            <p:txBody>
              <a:bodyPr wrap="square" rtlCol="0">
                <a:spAutoFit/>
              </a:bodyPr>
              <a:lstStyle/>
              <a:p>
                <a:r>
                  <a:rPr lang="ar-IQ" dirty="0"/>
                  <a:t>اوردة</a:t>
                </a:r>
                <a:endParaRPr lang="en-US" dirty="0"/>
              </a:p>
            </p:txBody>
          </p:sp>
          <p:sp>
            <p:nvSpPr>
              <p:cNvPr id="91" name="TextBox 90"/>
              <p:cNvSpPr txBox="1"/>
              <p:nvPr/>
            </p:nvSpPr>
            <p:spPr>
              <a:xfrm>
                <a:off x="10774404" y="4918834"/>
                <a:ext cx="631922" cy="369332"/>
              </a:xfrm>
              <a:prstGeom prst="rect">
                <a:avLst/>
              </a:prstGeom>
              <a:noFill/>
              <a:ln>
                <a:solidFill>
                  <a:schemeClr val="accent1"/>
                </a:solidFill>
              </a:ln>
              <a:effectLst>
                <a:glow rad="139700">
                  <a:schemeClr val="accent5">
                    <a:satMod val="175000"/>
                    <a:alpha val="40000"/>
                  </a:schemeClr>
                </a:glow>
              </a:effectLst>
            </p:spPr>
            <p:txBody>
              <a:bodyPr wrap="square" rtlCol="0">
                <a:spAutoFit/>
              </a:bodyPr>
              <a:lstStyle/>
              <a:p>
                <a:r>
                  <a:rPr lang="ar-IQ" dirty="0"/>
                  <a:t>الرئة</a:t>
                </a:r>
                <a:endParaRPr lang="en-US" dirty="0"/>
              </a:p>
            </p:txBody>
          </p:sp>
        </p:grpSp>
        <p:cxnSp>
          <p:nvCxnSpPr>
            <p:cNvPr id="92" name="Straight Arrow Connector 91"/>
            <p:cNvCxnSpPr/>
            <p:nvPr/>
          </p:nvCxnSpPr>
          <p:spPr>
            <a:xfrm flipH="1">
              <a:off x="11039064" y="4363105"/>
              <a:ext cx="0" cy="41790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9518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298" y="188567"/>
            <a:ext cx="11660777" cy="6589368"/>
          </a:xfrm>
          <a:prstGeom prst="rect">
            <a:avLst/>
          </a:prstGeom>
        </p:spPr>
        <p:txBody>
          <a:bodyPr wrap="square">
            <a:spAutoFit/>
          </a:bodyPr>
          <a:lstStyle/>
          <a:p>
            <a:pPr algn="just">
              <a:lnSpc>
                <a:spcPct val="107000"/>
              </a:lnSpc>
              <a:spcAft>
                <a:spcPts val="800"/>
              </a:spcAft>
            </a:pPr>
            <a:r>
              <a:rPr lang="en-US" sz="2200" dirty="0">
                <a:latin typeface="Cambria" panose="02040503050406030204" pitchFamily="18" charset="0"/>
                <a:ea typeface="Calibri" panose="020F0502020204030204" pitchFamily="34" charset="0"/>
                <a:cs typeface="Arial" panose="020B0604020202020204" pitchFamily="34" charset="0"/>
              </a:rPr>
              <a:t>The physics of some cardiovascular diseases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US" sz="2200" dirty="0">
                <a:latin typeface="Cambria" panose="02040503050406030204" pitchFamily="18" charset="0"/>
                <a:ea typeface="Calibri" panose="020F0502020204030204" pitchFamily="34" charset="0"/>
                <a:cs typeface="Arial" panose="020B0604020202020204" pitchFamily="34" charset="0"/>
              </a:rPr>
              <a:t>Heart diseases often have physical component Many of these diseases, for example, increase the work load of the heart or reduce its ability to work at a normal rate.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US" sz="2200" dirty="0">
                <a:latin typeface="Cambria" panose="02040503050406030204" pitchFamily="18" charset="0"/>
                <a:ea typeface="Calibri" panose="020F0502020204030204" pitchFamily="34" charset="0"/>
                <a:cs typeface="Arial" panose="020B0604020202020204" pitchFamily="34" charset="0"/>
              </a:rPr>
              <a:t>W = P </a:t>
            </a:r>
            <a:r>
              <a:rPr lang="en-US" sz="2200" b="1" dirty="0">
                <a:solidFill>
                  <a:srgbClr val="000000"/>
                </a:solidFill>
                <a:latin typeface="Cambria" panose="02040503050406030204" pitchFamily="18" charset="0"/>
                <a:ea typeface="Calibri" panose="020F0502020204030204" pitchFamily="34" charset="0"/>
                <a:cs typeface="Arial" panose="020B0604020202020204" pitchFamily="34" charset="0"/>
                <a:hlinkClick r:id="rId2" tooltip="مثلث"/>
              </a:rPr>
              <a:t>∆</a:t>
            </a:r>
            <a:r>
              <a:rPr lang="en-US" sz="2200" dirty="0">
                <a:latin typeface="Cambria" panose="02040503050406030204" pitchFamily="18" charset="0"/>
                <a:ea typeface="Calibri" panose="020F0502020204030204" pitchFamily="34" charset="0"/>
                <a:cs typeface="Arial" panose="020B0604020202020204" pitchFamily="34" charset="0"/>
              </a:rPr>
              <a:t>V equation of work done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200" dirty="0">
                <a:latin typeface="Cambria" panose="02040503050406030204" pitchFamily="18" charset="0"/>
                <a:ea typeface="Calibri" panose="020F0502020204030204" pitchFamily="34" charset="0"/>
                <a:cs typeface="Arial" panose="020B0604020202020204" pitchFamily="34" charset="0"/>
              </a:rPr>
              <a:t>The work done by the heart is roughly the tension of the heart muscle times how long it acts. Anything that increase the work load of the heart. For example:</a:t>
            </a:r>
          </a:p>
          <a:p>
            <a:pPr algn="just"/>
            <a:r>
              <a:rPr lang="en-US" sz="2200" dirty="0"/>
              <a:t>1-Hypertension </a:t>
            </a:r>
          </a:p>
          <a:p>
            <a:pPr algn="just"/>
            <a:r>
              <a:rPr lang="en-US" sz="2200" dirty="0"/>
              <a:t>Causes the muscle tension to increase in proportion to the pressure, due to Laplace law T = PR so the high blood pressure causes to increase the work done by equation W = P</a:t>
            </a:r>
            <a:r>
              <a:rPr lang="en-US" sz="2200" b="1" dirty="0">
                <a:hlinkClick r:id="rId2" tooltip="مثلث"/>
              </a:rPr>
              <a:t>∆</a:t>
            </a:r>
            <a:r>
              <a:rPr lang="en-US" sz="2200" dirty="0"/>
              <a:t>V. </a:t>
            </a:r>
          </a:p>
          <a:p>
            <a:pPr algn="just"/>
            <a:r>
              <a:rPr lang="en-US" sz="2200" dirty="0"/>
              <a:t>2- Tachycardia </a:t>
            </a:r>
          </a:p>
          <a:p>
            <a:pPr algn="just"/>
            <a:r>
              <a:rPr lang="en-US" sz="2200" dirty="0"/>
              <a:t>A fast heart rate increases the work load since the amount of time the heart muscle spend contracting increases. </a:t>
            </a:r>
          </a:p>
          <a:p>
            <a:pPr algn="just"/>
            <a:r>
              <a:rPr lang="en-US" sz="2200" dirty="0"/>
              <a:t>3- Enlargement of the heart and reduction in the ability of the heart to provide adequate circulation. If the radius of the heart is doubled, the tension of the heart muscle must also be doubled if the same pressure is to maintained. Since the heart muscle is stretched, it may not be able to produce sufficient force to maintain normal circulation; the stretched heart muscle is also much less efficient than normal heart muscle. </a:t>
            </a:r>
          </a:p>
          <a:p>
            <a:pPr algn="just">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494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911" y="587673"/>
            <a:ext cx="11791405" cy="1515928"/>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800"/>
              </a:spcAft>
            </a:pPr>
            <a:r>
              <a:rPr lang="en-US" sz="2800" dirty="0">
                <a:latin typeface="Cambria" panose="02040503050406030204" pitchFamily="18" charset="0"/>
                <a:ea typeface="Calibri" panose="020F0502020204030204" pitchFamily="34" charset="0"/>
                <a:cs typeface="Arial" panose="020B0604020202020204" pitchFamily="34" charset="0"/>
              </a:rPr>
              <a:t>Physics of the Cardiovascular System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dirty="0">
                <a:latin typeface="Cambria" panose="02040503050406030204" pitchFamily="18" charset="0"/>
                <a:ea typeface="Calibri" panose="020F0502020204030204" pitchFamily="34" charset="0"/>
                <a:cs typeface="Arial" panose="020B0604020202020204" pitchFamily="34" charset="0"/>
              </a:rPr>
              <a:t>(Cardiovascular system (CVS): blood, vessels, heart)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dirty="0">
                <a:latin typeface="Cambria" panose="02040503050406030204" pitchFamily="18"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15" name="Group 14"/>
          <p:cNvGrpSpPr/>
          <p:nvPr/>
        </p:nvGrpSpPr>
        <p:grpSpPr>
          <a:xfrm>
            <a:off x="3565753" y="2838449"/>
            <a:ext cx="4791378" cy="2914827"/>
            <a:chOff x="439782" y="4032030"/>
            <a:chExt cx="3328247" cy="1426523"/>
          </a:xfrm>
        </p:grpSpPr>
        <p:sp>
          <p:nvSpPr>
            <p:cNvPr id="2" name="TextBox 1"/>
            <p:cNvSpPr txBox="1"/>
            <p:nvPr/>
          </p:nvSpPr>
          <p:spPr>
            <a:xfrm>
              <a:off x="439782" y="4032030"/>
              <a:ext cx="3222172" cy="271128"/>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000" b="1" dirty="0">
                  <a:solidFill>
                    <a:schemeClr val="accent2">
                      <a:lumMod val="50000"/>
                    </a:schemeClr>
                  </a:solidFill>
                </a:rPr>
                <a:t>Cardiovascular system</a:t>
              </a:r>
            </a:p>
          </p:txBody>
        </p:sp>
        <p:cxnSp>
          <p:nvCxnSpPr>
            <p:cNvPr id="5" name="Straight Arrow Connector 4"/>
            <p:cNvCxnSpPr/>
            <p:nvPr/>
          </p:nvCxnSpPr>
          <p:spPr>
            <a:xfrm flipH="1">
              <a:off x="986577" y="4320378"/>
              <a:ext cx="454308" cy="699117"/>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110416" y="4331518"/>
              <a:ext cx="0" cy="826635"/>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98434" y="4331518"/>
              <a:ext cx="444138" cy="687977"/>
            </a:xfrm>
            <a:prstGeom prst="straightConnector1">
              <a:avLst/>
            </a:prstGeom>
            <a:ln w="2857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6912" y="5041824"/>
              <a:ext cx="783771" cy="256065"/>
            </a:xfrm>
            <a:prstGeom prst="rect">
              <a:avLst/>
            </a:prstGeom>
            <a:solidFill>
              <a:schemeClr val="accent2">
                <a:lumMod val="20000"/>
                <a:lumOff val="80000"/>
              </a:schemeClr>
            </a:solidFill>
            <a:ln cmpd="dbl">
              <a:solidFill>
                <a:schemeClr val="accent2">
                  <a:lumMod val="50000"/>
                </a:schemeClr>
              </a:solidFill>
            </a:ln>
            <a:effectLst>
              <a:glow rad="139700">
                <a:schemeClr val="accent6">
                  <a:satMod val="175000"/>
                  <a:alpha val="40000"/>
                </a:schemeClr>
              </a:glow>
            </a:effectLst>
          </p:spPr>
          <p:txBody>
            <a:bodyPr wrap="square" rtlCol="0">
              <a:spAutoFit/>
            </a:bodyPr>
            <a:lstStyle/>
            <a:p>
              <a:pPr algn="ctr"/>
              <a:r>
                <a:rPr lang="en-US" sz="2800" b="1" dirty="0">
                  <a:solidFill>
                    <a:schemeClr val="accent2">
                      <a:lumMod val="50000"/>
                    </a:schemeClr>
                  </a:solidFill>
                </a:rPr>
                <a:t>blood</a:t>
              </a:r>
            </a:p>
          </p:txBody>
        </p:sp>
        <p:sp>
          <p:nvSpPr>
            <p:cNvPr id="13" name="TextBox 12"/>
            <p:cNvSpPr txBox="1"/>
            <p:nvPr/>
          </p:nvSpPr>
          <p:spPr>
            <a:xfrm>
              <a:off x="1659926" y="5202488"/>
              <a:ext cx="920932" cy="256065"/>
            </a:xfrm>
            <a:prstGeom prst="rect">
              <a:avLst/>
            </a:prstGeom>
            <a:solidFill>
              <a:schemeClr val="accent2">
                <a:lumMod val="20000"/>
                <a:lumOff val="80000"/>
              </a:schemeClr>
            </a:solidFill>
            <a:ln cmpd="dbl">
              <a:solidFill>
                <a:schemeClr val="accent2">
                  <a:lumMod val="50000"/>
                </a:schemeClr>
              </a:solidFill>
            </a:ln>
            <a:effectLst>
              <a:glow rad="139700">
                <a:schemeClr val="accent6">
                  <a:satMod val="175000"/>
                  <a:alpha val="40000"/>
                </a:schemeClr>
              </a:glow>
            </a:effectLst>
          </p:spPr>
          <p:txBody>
            <a:bodyPr wrap="square" rtlCol="0">
              <a:spAutoFit/>
            </a:bodyPr>
            <a:lstStyle/>
            <a:p>
              <a:pPr algn="ctr"/>
              <a:r>
                <a:rPr lang="en-US" sz="2800" b="1" dirty="0">
                  <a:solidFill>
                    <a:schemeClr val="accent2">
                      <a:lumMod val="50000"/>
                    </a:schemeClr>
                  </a:solidFill>
                </a:rPr>
                <a:t>vessels</a:t>
              </a:r>
            </a:p>
          </p:txBody>
        </p:sp>
        <p:sp>
          <p:nvSpPr>
            <p:cNvPr id="14" name="TextBox 13"/>
            <p:cNvSpPr txBox="1"/>
            <p:nvPr/>
          </p:nvSpPr>
          <p:spPr>
            <a:xfrm>
              <a:off x="2953777" y="5047856"/>
              <a:ext cx="814252" cy="256065"/>
            </a:xfrm>
            <a:prstGeom prst="rect">
              <a:avLst/>
            </a:prstGeom>
            <a:solidFill>
              <a:schemeClr val="accent2">
                <a:lumMod val="20000"/>
                <a:lumOff val="80000"/>
              </a:schemeClr>
            </a:solidFill>
            <a:ln cmpd="dbl">
              <a:solidFill>
                <a:schemeClr val="accent2">
                  <a:lumMod val="50000"/>
                </a:schemeClr>
              </a:solidFill>
            </a:ln>
            <a:effectLst>
              <a:glow rad="139700">
                <a:schemeClr val="accent6">
                  <a:satMod val="175000"/>
                  <a:alpha val="40000"/>
                </a:schemeClr>
              </a:glow>
            </a:effectLst>
          </p:spPr>
          <p:txBody>
            <a:bodyPr wrap="square" rtlCol="0">
              <a:spAutoFit/>
            </a:bodyPr>
            <a:lstStyle/>
            <a:p>
              <a:pPr algn="ctr"/>
              <a:r>
                <a:rPr lang="en-US" sz="2800" b="1" dirty="0">
                  <a:solidFill>
                    <a:schemeClr val="accent2">
                      <a:lumMod val="50000"/>
                    </a:schemeClr>
                  </a:solidFill>
                </a:rPr>
                <a:t>heart</a:t>
              </a:r>
            </a:p>
          </p:txBody>
        </p:sp>
      </p:grpSp>
    </p:spTree>
    <p:extLst>
      <p:ext uri="{BB962C8B-B14F-4D97-AF65-F5344CB8AC3E}">
        <p14:creationId xmlns:p14="http://schemas.microsoft.com/office/powerpoint/2010/main" val="3647743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383" y="175777"/>
            <a:ext cx="11625943" cy="6600333"/>
          </a:xfrm>
          <a:prstGeom prst="rect">
            <a:avLst/>
          </a:prstGeom>
        </p:spPr>
        <p:txBody>
          <a:bodyPr wrap="square">
            <a:spAutoFit/>
          </a:bodyPr>
          <a:lstStyle/>
          <a:p>
            <a:pPr algn="just">
              <a:lnSpc>
                <a:spcPct val="107000"/>
              </a:lnSpc>
              <a:spcAft>
                <a:spcPts val="800"/>
              </a:spcAft>
            </a:pPr>
            <a:r>
              <a:rPr lang="en-US" sz="2400" dirty="0">
                <a:latin typeface="Cambria" panose="02040503050406030204" pitchFamily="18" charset="0"/>
                <a:ea typeface="Calibri" panose="020F0502020204030204" pitchFamily="34" charset="0"/>
                <a:cs typeface="Arial" panose="020B0604020202020204" pitchFamily="34" charset="0"/>
              </a:rPr>
              <a:t>Electrical signal from the heart- the electrocardiogram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latin typeface="Cambria" panose="02040503050406030204" pitchFamily="18" charset="0"/>
                <a:ea typeface="Calibri" panose="020F0502020204030204" pitchFamily="34" charset="0"/>
                <a:cs typeface="Arial" panose="020B0604020202020204" pitchFamily="34" charset="0"/>
              </a:rPr>
              <a:t>Introduction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latin typeface="Cambria" panose="02040503050406030204" pitchFamily="18" charset="0"/>
                <a:ea typeface="Calibri" panose="020F0502020204030204" pitchFamily="34" charset="0"/>
                <a:cs typeface="Arial" panose="020B0604020202020204" pitchFamily="34" charset="0"/>
              </a:rPr>
              <a:t>The body relies on the heart to circulate blood throughout the body. The heart is responsible for pumping oxygenated blood from the lungs out to the body through the arteries and also circulating deoxygenated blood back to the lungs. from the body through the veins. The heart is divided into four chambers and each chamber is responsible for a different part of the circulatory process mentioned above. Deoxygenated blood first enters the right atrium via the vena cava, where it is then pumped into the right ventricle. The right ventricle pumps this deoxygenated blood through the pulmonary artery to the lungs, where it flows through the alveoli, receives oxygen, and then is returned to the heart through the pulmonary vein and into the left atrium. The left atrium then pumps this oxygenated blood into the left ventricle, where then it is pumped out to the rest of the body through the aorta. This process of contracting the different chambers is highly coordinated and the coordination is controlled by specialized regions of the heart responsible for electrical stimulation of cardiac muscle.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7881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131" y="544346"/>
            <a:ext cx="11956869" cy="3046988"/>
          </a:xfrm>
          <a:prstGeom prst="rect">
            <a:avLst/>
          </a:prstGeom>
        </p:spPr>
        <p:txBody>
          <a:bodyPr wrap="square">
            <a:spAutoFit/>
          </a:bodyPr>
          <a:lstStyle/>
          <a:p>
            <a:pPr algn="just"/>
            <a:r>
              <a:rPr lang="en-US" sz="2400" dirty="0">
                <a:latin typeface="Cambria" panose="02040503050406030204" pitchFamily="18" charset="0"/>
                <a:ea typeface="Calibri" panose="020F0502020204030204" pitchFamily="34" charset="0"/>
                <a:cs typeface="Arial" panose="020B0604020202020204" pitchFamily="34" charset="0"/>
              </a:rPr>
              <a:t>Life several other bioelectrical signals, the electrical impulses generated by the heart can be measured on the surface of the skin with electrodes. Using surface electrodes, the cardiac potential of the heart can be measured and correlated with regions of cardiac excitation. This measurement is called an electrocardiogram (ECG). The ECG can be used to evaluate cardiac function, heart rate, and cardiac arrhythmias. The electrical activation that creates the normal heartbeat can in some instances cause abnormal cardiac function. Disorders such as bradycardia (slow heart rate), tachycardia (fast heart rate)</a:t>
            </a:r>
            <a:r>
              <a:rPr lang="en-US" dirty="0"/>
              <a:t> </a:t>
            </a:r>
            <a:r>
              <a:rPr lang="en-US" sz="2400" dirty="0"/>
              <a:t>and electrical conduction problems such as bundle branch blocks can be all diagnosed from the ECG.</a:t>
            </a:r>
            <a:r>
              <a:rPr lang="en-US" sz="2400" dirty="0">
                <a:latin typeface="Cambria" panose="02040503050406030204" pitchFamily="18" charset="0"/>
                <a:ea typeface="Calibri" panose="020F0502020204030204" pitchFamily="34" charset="0"/>
                <a:cs typeface="Arial" panose="020B0604020202020204" pitchFamily="34" charset="0"/>
              </a:rPr>
              <a:t> </a:t>
            </a:r>
            <a:endParaRPr lang="en-US" sz="2400" dirty="0"/>
          </a:p>
        </p:txBody>
      </p:sp>
    </p:spTree>
    <p:extLst>
      <p:ext uri="{BB962C8B-B14F-4D97-AF65-F5344CB8AC3E}">
        <p14:creationId xmlns:p14="http://schemas.microsoft.com/office/powerpoint/2010/main" val="3390755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3824" y="321879"/>
            <a:ext cx="11913050" cy="5812222"/>
            <a:chOff x="4" y="962396"/>
            <a:chExt cx="12169655" cy="5847977"/>
          </a:xfrm>
        </p:grpSpPr>
        <p:sp>
          <p:nvSpPr>
            <p:cNvPr id="5" name="TextBox 4"/>
            <p:cNvSpPr txBox="1"/>
            <p:nvPr/>
          </p:nvSpPr>
          <p:spPr>
            <a:xfrm rot="16200000">
              <a:off x="10190104" y="5520488"/>
              <a:ext cx="1563835" cy="369332"/>
            </a:xfrm>
            <a:prstGeom prst="rect">
              <a:avLst/>
            </a:prstGeom>
            <a:solidFill>
              <a:schemeClr val="accent6">
                <a:lumMod val="20000"/>
                <a:lumOff val="80000"/>
                <a:alpha val="50000"/>
              </a:schemeClr>
            </a:solidFill>
            <a:ln>
              <a:solidFill>
                <a:srgbClr val="00B05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solidFill>
                    <a:schemeClr val="accent6">
                      <a:lumMod val="50000"/>
                    </a:schemeClr>
                  </a:solidFill>
                </a:rPr>
                <a:t>Blood clotting</a:t>
              </a:r>
            </a:p>
          </p:txBody>
        </p:sp>
        <p:sp>
          <p:nvSpPr>
            <p:cNvPr id="6" name="TextBox 5"/>
            <p:cNvSpPr txBox="1"/>
            <p:nvPr/>
          </p:nvSpPr>
          <p:spPr>
            <a:xfrm rot="16200000">
              <a:off x="10874800" y="5515513"/>
              <a:ext cx="1929466" cy="660253"/>
            </a:xfrm>
            <a:prstGeom prst="rect">
              <a:avLst/>
            </a:prstGeom>
            <a:solidFill>
              <a:schemeClr val="accent6">
                <a:lumMod val="20000"/>
                <a:lumOff val="80000"/>
                <a:alpha val="50000"/>
              </a:schemeClr>
            </a:solidFill>
            <a:ln>
              <a:solidFill>
                <a:srgbClr val="00B05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solidFill>
                    <a:schemeClr val="accent6">
                      <a:lumMod val="50000"/>
                    </a:schemeClr>
                  </a:solidFill>
                </a:rPr>
                <a:t>Complement act against pathogens</a:t>
              </a:r>
            </a:p>
          </p:txBody>
        </p:sp>
        <p:sp>
          <p:nvSpPr>
            <p:cNvPr id="7" name="TextBox 6"/>
            <p:cNvSpPr txBox="1"/>
            <p:nvPr/>
          </p:nvSpPr>
          <p:spPr>
            <a:xfrm rot="16200000">
              <a:off x="9258459" y="5366768"/>
              <a:ext cx="1738935" cy="923330"/>
            </a:xfrm>
            <a:prstGeom prst="rect">
              <a:avLst/>
            </a:prstGeom>
            <a:solidFill>
              <a:schemeClr val="accent6">
                <a:lumMod val="20000"/>
                <a:lumOff val="80000"/>
                <a:alpha val="50000"/>
              </a:schemeClr>
            </a:solidFill>
            <a:ln>
              <a:solidFill>
                <a:srgbClr val="00B05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solidFill>
                    <a:schemeClr val="accent6">
                      <a:lumMod val="50000"/>
                    </a:schemeClr>
                  </a:solidFill>
                </a:rPr>
                <a:t>Divert blood to cool or warm the body</a:t>
              </a:r>
            </a:p>
          </p:txBody>
        </p:sp>
        <p:cxnSp>
          <p:nvCxnSpPr>
            <p:cNvPr id="8" name="Straight Arrow Connector 7"/>
            <p:cNvCxnSpPr/>
            <p:nvPr/>
          </p:nvCxnSpPr>
          <p:spPr>
            <a:xfrm>
              <a:off x="9252464" y="4446696"/>
              <a:ext cx="0" cy="228106"/>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rot="16200000">
              <a:off x="8139325" y="5419545"/>
              <a:ext cx="2135324" cy="646331"/>
            </a:xfrm>
            <a:prstGeom prst="rect">
              <a:avLst/>
            </a:prstGeom>
            <a:solidFill>
              <a:schemeClr val="accent6">
                <a:lumMod val="20000"/>
                <a:lumOff val="80000"/>
                <a:alpha val="50000"/>
              </a:schemeClr>
            </a:solidFill>
            <a:ln>
              <a:solidFill>
                <a:srgbClr val="00B05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solidFill>
                    <a:schemeClr val="accent6">
                      <a:lumMod val="50000"/>
                    </a:schemeClr>
                  </a:solidFill>
                </a:rPr>
                <a:t>Carry hormones to target tissue</a:t>
              </a:r>
            </a:p>
          </p:txBody>
        </p:sp>
        <p:cxnSp>
          <p:nvCxnSpPr>
            <p:cNvPr id="10" name="Straight Arrow Connector 9"/>
            <p:cNvCxnSpPr/>
            <p:nvPr/>
          </p:nvCxnSpPr>
          <p:spPr>
            <a:xfrm>
              <a:off x="10124835" y="4724647"/>
              <a:ext cx="0" cy="228106"/>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1" name="Straight Arrow Connector 10"/>
            <p:cNvCxnSpPr/>
            <p:nvPr/>
          </p:nvCxnSpPr>
          <p:spPr>
            <a:xfrm>
              <a:off x="10962497" y="4644766"/>
              <a:ext cx="0" cy="228106"/>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2" name="Straight Arrow Connector 11"/>
            <p:cNvCxnSpPr/>
            <p:nvPr/>
          </p:nvCxnSpPr>
          <p:spPr>
            <a:xfrm>
              <a:off x="11890654" y="4610594"/>
              <a:ext cx="0" cy="228106"/>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rot="16200000">
              <a:off x="11285820" y="3771247"/>
              <a:ext cx="1209671" cy="369332"/>
            </a:xfrm>
            <a:prstGeom prst="rect">
              <a:avLst/>
            </a:prstGeom>
            <a:solidFill>
              <a:schemeClr val="accent6">
                <a:lumMod val="20000"/>
                <a:lumOff val="80000"/>
                <a:alpha val="50000"/>
              </a:schemeClr>
            </a:solidFill>
            <a:ln>
              <a:solidFill>
                <a:srgbClr val="00B05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solidFill>
                    <a:schemeClr val="accent6">
                      <a:lumMod val="50000"/>
                    </a:schemeClr>
                  </a:solidFill>
                </a:rPr>
                <a:t>immune</a:t>
              </a:r>
            </a:p>
          </p:txBody>
        </p:sp>
        <p:sp>
          <p:nvSpPr>
            <p:cNvPr id="14" name="TextBox 13"/>
            <p:cNvSpPr txBox="1"/>
            <p:nvPr/>
          </p:nvSpPr>
          <p:spPr>
            <a:xfrm rot="16200000">
              <a:off x="10347609" y="3786606"/>
              <a:ext cx="1209671" cy="369332"/>
            </a:xfrm>
            <a:prstGeom prst="rect">
              <a:avLst/>
            </a:prstGeom>
            <a:solidFill>
              <a:schemeClr val="accent6">
                <a:lumMod val="20000"/>
                <a:lumOff val="80000"/>
                <a:alpha val="50000"/>
              </a:schemeClr>
            </a:solidFill>
            <a:ln>
              <a:solidFill>
                <a:srgbClr val="00B05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solidFill>
                    <a:schemeClr val="accent6">
                      <a:lumMod val="50000"/>
                    </a:schemeClr>
                  </a:solidFill>
                </a:rPr>
                <a:t>protection</a:t>
              </a:r>
            </a:p>
          </p:txBody>
        </p:sp>
        <p:sp>
          <p:nvSpPr>
            <p:cNvPr id="15" name="TextBox 14"/>
            <p:cNvSpPr txBox="1"/>
            <p:nvPr/>
          </p:nvSpPr>
          <p:spPr>
            <a:xfrm>
              <a:off x="9210680" y="2164046"/>
              <a:ext cx="2743200" cy="492443"/>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600" b="1" dirty="0">
                  <a:solidFill>
                    <a:schemeClr val="accent6">
                      <a:lumMod val="50000"/>
                    </a:schemeClr>
                  </a:solidFill>
                </a:rPr>
                <a:t>Regulation </a:t>
              </a:r>
            </a:p>
          </p:txBody>
        </p:sp>
        <p:sp>
          <p:nvSpPr>
            <p:cNvPr id="16" name="TextBox 15"/>
            <p:cNvSpPr txBox="1"/>
            <p:nvPr/>
          </p:nvSpPr>
          <p:spPr>
            <a:xfrm>
              <a:off x="104780" y="4857750"/>
              <a:ext cx="1038225" cy="400110"/>
            </a:xfrm>
            <a:prstGeom prst="rect">
              <a:avLst/>
            </a:prstGeom>
            <a:solidFill>
              <a:schemeClr val="accent6">
                <a:lumMod val="20000"/>
                <a:lumOff val="80000"/>
                <a:alpha val="50000"/>
              </a:schemeClr>
            </a:solidFill>
            <a:ln>
              <a:solidFill>
                <a:srgbClr val="00B05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000" b="1" dirty="0">
                  <a:solidFill>
                    <a:schemeClr val="accent6">
                      <a:lumMod val="50000"/>
                    </a:schemeClr>
                  </a:solidFill>
                </a:rPr>
                <a:t>O2,CO2</a:t>
              </a:r>
            </a:p>
          </p:txBody>
        </p:sp>
        <p:sp>
          <p:nvSpPr>
            <p:cNvPr id="17" name="TextBox 16"/>
            <p:cNvSpPr txBox="1"/>
            <p:nvPr/>
          </p:nvSpPr>
          <p:spPr>
            <a:xfrm>
              <a:off x="1266829" y="4857750"/>
              <a:ext cx="1438277" cy="1938992"/>
            </a:xfrm>
            <a:prstGeom prst="rect">
              <a:avLst/>
            </a:prstGeom>
            <a:solidFill>
              <a:schemeClr val="accent6">
                <a:lumMod val="20000"/>
                <a:lumOff val="80000"/>
                <a:alpha val="50000"/>
              </a:schemeClr>
            </a:solidFill>
            <a:ln>
              <a:solidFill>
                <a:srgbClr val="00B050"/>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000" b="1" dirty="0">
                  <a:solidFill>
                    <a:schemeClr val="accent6">
                      <a:lumMod val="50000"/>
                    </a:schemeClr>
                  </a:solidFill>
                </a:rPr>
                <a:t>Carry absorbed digestion products to liver and to tissue</a:t>
              </a:r>
            </a:p>
          </p:txBody>
        </p:sp>
        <p:sp>
          <p:nvSpPr>
            <p:cNvPr id="18" name="TextBox 17"/>
            <p:cNvSpPr txBox="1"/>
            <p:nvPr/>
          </p:nvSpPr>
          <p:spPr>
            <a:xfrm>
              <a:off x="2814642" y="4919008"/>
              <a:ext cx="1534747" cy="1641251"/>
            </a:xfrm>
            <a:prstGeom prst="rect">
              <a:avLst/>
            </a:prstGeom>
            <a:solidFill>
              <a:schemeClr val="accent6">
                <a:lumMod val="20000"/>
                <a:lumOff val="80000"/>
                <a:alpha val="50000"/>
              </a:schemeClr>
            </a:solidFill>
            <a:ln>
              <a:solidFill>
                <a:srgbClr val="00B050"/>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n-US" sz="2000" b="1" dirty="0">
                  <a:solidFill>
                    <a:schemeClr val="accent6">
                      <a:lumMod val="50000"/>
                    </a:schemeClr>
                  </a:solidFill>
                </a:rPr>
                <a:t>Carry metabolic wastes to kidneys to be excreted</a:t>
              </a:r>
            </a:p>
          </p:txBody>
        </p:sp>
        <p:cxnSp>
          <p:nvCxnSpPr>
            <p:cNvPr id="19" name="Straight Arrow Connector 18"/>
            <p:cNvCxnSpPr/>
            <p:nvPr/>
          </p:nvCxnSpPr>
          <p:spPr>
            <a:xfrm>
              <a:off x="633416" y="4160282"/>
              <a:ext cx="0" cy="678418"/>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20" name="Straight Arrow Connector 19"/>
            <p:cNvCxnSpPr/>
            <p:nvPr/>
          </p:nvCxnSpPr>
          <p:spPr>
            <a:xfrm>
              <a:off x="1938341" y="4160282"/>
              <a:ext cx="0" cy="678418"/>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p:nvPr/>
          </p:nvCxnSpPr>
          <p:spPr>
            <a:xfrm>
              <a:off x="3486154" y="4221540"/>
              <a:ext cx="0" cy="678418"/>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22" name="Straight Arrow Connector 21"/>
            <p:cNvCxnSpPr/>
            <p:nvPr/>
          </p:nvCxnSpPr>
          <p:spPr>
            <a:xfrm flipH="1">
              <a:off x="9306166" y="2675538"/>
              <a:ext cx="161690" cy="534387"/>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23" name="Straight Arrow Connector 22"/>
            <p:cNvCxnSpPr/>
            <p:nvPr/>
          </p:nvCxnSpPr>
          <p:spPr>
            <a:xfrm>
              <a:off x="10129841" y="2675538"/>
              <a:ext cx="0" cy="610587"/>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24" name="Straight Arrow Connector 23"/>
            <p:cNvCxnSpPr/>
            <p:nvPr/>
          </p:nvCxnSpPr>
          <p:spPr>
            <a:xfrm>
              <a:off x="11482391" y="2675538"/>
              <a:ext cx="223600" cy="641270"/>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25" name="Straight Arrow Connector 24"/>
            <p:cNvCxnSpPr/>
            <p:nvPr/>
          </p:nvCxnSpPr>
          <p:spPr>
            <a:xfrm flipH="1">
              <a:off x="10953517" y="2675538"/>
              <a:ext cx="0" cy="641270"/>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26" name="TextBox 25"/>
            <p:cNvSpPr txBox="1"/>
            <p:nvPr/>
          </p:nvSpPr>
          <p:spPr>
            <a:xfrm rot="16200000">
              <a:off x="8673824" y="3639143"/>
              <a:ext cx="1157287" cy="369332"/>
            </a:xfrm>
            <a:prstGeom prst="rect">
              <a:avLst/>
            </a:prstGeom>
            <a:solidFill>
              <a:schemeClr val="accent6">
                <a:lumMod val="20000"/>
                <a:lumOff val="80000"/>
                <a:alpha val="50000"/>
              </a:schemeClr>
            </a:solidFill>
            <a:ln>
              <a:solidFill>
                <a:srgbClr val="00B05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solidFill>
                    <a:schemeClr val="accent6">
                      <a:lumMod val="50000"/>
                    </a:schemeClr>
                  </a:solidFill>
                </a:rPr>
                <a:t>hormonal</a:t>
              </a:r>
            </a:p>
          </p:txBody>
        </p:sp>
        <p:sp>
          <p:nvSpPr>
            <p:cNvPr id="27" name="TextBox 26"/>
            <p:cNvSpPr txBox="1"/>
            <p:nvPr/>
          </p:nvSpPr>
          <p:spPr>
            <a:xfrm rot="16200000">
              <a:off x="9416302" y="3822705"/>
              <a:ext cx="1381125" cy="369332"/>
            </a:xfrm>
            <a:prstGeom prst="rect">
              <a:avLst/>
            </a:prstGeom>
            <a:solidFill>
              <a:schemeClr val="accent6">
                <a:lumMod val="20000"/>
                <a:lumOff val="80000"/>
                <a:alpha val="50000"/>
              </a:schemeClr>
            </a:solidFill>
            <a:ln>
              <a:solidFill>
                <a:srgbClr val="00B05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solidFill>
                    <a:schemeClr val="accent6">
                      <a:lumMod val="50000"/>
                    </a:schemeClr>
                  </a:solidFill>
                </a:rPr>
                <a:t>temperature</a:t>
              </a:r>
            </a:p>
          </p:txBody>
        </p:sp>
        <p:cxnSp>
          <p:nvCxnSpPr>
            <p:cNvPr id="28" name="Straight Arrow Connector 27"/>
            <p:cNvCxnSpPr/>
            <p:nvPr/>
          </p:nvCxnSpPr>
          <p:spPr>
            <a:xfrm>
              <a:off x="2814642" y="2746572"/>
              <a:ext cx="471488" cy="958653"/>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29" name="TextBox 28"/>
            <p:cNvSpPr txBox="1"/>
            <p:nvPr/>
          </p:nvSpPr>
          <p:spPr>
            <a:xfrm>
              <a:off x="4" y="3886200"/>
              <a:ext cx="1266825" cy="369332"/>
            </a:xfrm>
            <a:prstGeom prst="rect">
              <a:avLst/>
            </a:prstGeom>
            <a:solidFill>
              <a:schemeClr val="accent6">
                <a:lumMod val="20000"/>
                <a:lumOff val="80000"/>
                <a:alpha val="50000"/>
              </a:schemeClr>
            </a:solidFill>
            <a:ln>
              <a:solidFill>
                <a:srgbClr val="00B05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solidFill>
                    <a:schemeClr val="accent6">
                      <a:lumMod val="50000"/>
                    </a:schemeClr>
                  </a:solidFill>
                </a:rPr>
                <a:t>respiratory</a:t>
              </a:r>
            </a:p>
          </p:txBody>
        </p:sp>
        <p:sp>
          <p:nvSpPr>
            <p:cNvPr id="30" name="TextBox 29"/>
            <p:cNvSpPr txBox="1"/>
            <p:nvPr/>
          </p:nvSpPr>
          <p:spPr>
            <a:xfrm>
              <a:off x="1409705" y="3886200"/>
              <a:ext cx="1095375" cy="369332"/>
            </a:xfrm>
            <a:prstGeom prst="rect">
              <a:avLst/>
            </a:prstGeom>
            <a:solidFill>
              <a:schemeClr val="accent6">
                <a:lumMod val="20000"/>
                <a:lumOff val="80000"/>
                <a:alpha val="50000"/>
              </a:schemeClr>
            </a:solidFill>
            <a:ln>
              <a:solidFill>
                <a:srgbClr val="00B05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solidFill>
                    <a:schemeClr val="accent6">
                      <a:lumMod val="50000"/>
                    </a:schemeClr>
                  </a:solidFill>
                </a:rPr>
                <a:t>nutritive</a:t>
              </a:r>
            </a:p>
          </p:txBody>
        </p:sp>
        <p:sp>
          <p:nvSpPr>
            <p:cNvPr id="31" name="TextBox 30"/>
            <p:cNvSpPr txBox="1"/>
            <p:nvPr/>
          </p:nvSpPr>
          <p:spPr>
            <a:xfrm>
              <a:off x="2847981" y="3886200"/>
              <a:ext cx="1123949" cy="369332"/>
            </a:xfrm>
            <a:prstGeom prst="rect">
              <a:avLst/>
            </a:prstGeom>
            <a:solidFill>
              <a:schemeClr val="accent6">
                <a:lumMod val="20000"/>
                <a:lumOff val="80000"/>
                <a:alpha val="50000"/>
              </a:schemeClr>
            </a:solidFill>
            <a:ln>
              <a:solidFill>
                <a:srgbClr val="00B050"/>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a:solidFill>
                    <a:schemeClr val="accent6">
                      <a:lumMod val="50000"/>
                    </a:schemeClr>
                  </a:solidFill>
                </a:rPr>
                <a:t>excretory</a:t>
              </a:r>
            </a:p>
          </p:txBody>
        </p:sp>
        <p:sp>
          <p:nvSpPr>
            <p:cNvPr id="32" name="Rectangle 31"/>
            <p:cNvSpPr/>
            <p:nvPr/>
          </p:nvSpPr>
          <p:spPr>
            <a:xfrm>
              <a:off x="3910016" y="962396"/>
              <a:ext cx="4714875" cy="1277850"/>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07000"/>
                </a:lnSpc>
                <a:spcAft>
                  <a:spcPts val="800"/>
                </a:spcAft>
              </a:pPr>
              <a:r>
                <a:rPr lang="en-US" sz="2400" dirty="0">
                  <a:latin typeface="Cambria" panose="02040503050406030204" pitchFamily="18" charset="0"/>
                  <a:ea typeface="Calibri" panose="020F0502020204030204" pitchFamily="34" charset="0"/>
                  <a:cs typeface="Arial" panose="020B0604020202020204" pitchFamily="34" charset="0"/>
                </a:rPr>
                <a:t>The cells of the body act like individual engines. In order for them to function they must have: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33" name="Bent-Up Arrow 32"/>
            <p:cNvSpPr/>
            <p:nvPr/>
          </p:nvSpPr>
          <p:spPr>
            <a:xfrm rot="10800000">
              <a:off x="1766891" y="1478246"/>
              <a:ext cx="2143125" cy="762000"/>
            </a:xfrm>
            <a:prstGeom prst="ben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Bent-Up Arrow 33"/>
            <p:cNvSpPr/>
            <p:nvPr/>
          </p:nvSpPr>
          <p:spPr>
            <a:xfrm rot="10800000" flipH="1">
              <a:off x="8624892" y="1478246"/>
              <a:ext cx="2143125" cy="762000"/>
            </a:xfrm>
            <a:prstGeom prst="ben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TextBox 34"/>
            <p:cNvSpPr txBox="1"/>
            <p:nvPr/>
          </p:nvSpPr>
          <p:spPr>
            <a:xfrm>
              <a:off x="566741" y="2240246"/>
              <a:ext cx="2743200" cy="492443"/>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600" b="1" dirty="0">
                  <a:solidFill>
                    <a:schemeClr val="accent6">
                      <a:lumMod val="50000"/>
                    </a:schemeClr>
                  </a:solidFill>
                </a:rPr>
                <a:t>Transportation </a:t>
              </a:r>
            </a:p>
          </p:txBody>
        </p:sp>
        <p:cxnSp>
          <p:nvCxnSpPr>
            <p:cNvPr id="36" name="Straight Arrow Connector 35"/>
            <p:cNvCxnSpPr/>
            <p:nvPr/>
          </p:nvCxnSpPr>
          <p:spPr>
            <a:xfrm flipH="1">
              <a:off x="495305" y="2732689"/>
              <a:ext cx="457200" cy="1066800"/>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37" name="Straight Arrow Connector 36"/>
            <p:cNvCxnSpPr/>
            <p:nvPr/>
          </p:nvCxnSpPr>
          <p:spPr>
            <a:xfrm>
              <a:off x="1938341" y="2743200"/>
              <a:ext cx="0" cy="1046764"/>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85047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846217" y="1071153"/>
            <a:ext cx="8595360" cy="4314241"/>
            <a:chOff x="2116183" y="261256"/>
            <a:chExt cx="8595360" cy="4314241"/>
          </a:xfrm>
        </p:grpSpPr>
        <p:cxnSp>
          <p:nvCxnSpPr>
            <p:cNvPr id="15" name="Straight Arrow Connector 14"/>
            <p:cNvCxnSpPr/>
            <p:nvPr/>
          </p:nvCxnSpPr>
          <p:spPr>
            <a:xfrm flipH="1">
              <a:off x="4302033" y="3095115"/>
              <a:ext cx="886098" cy="8498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821679" y="3095115"/>
              <a:ext cx="0" cy="113725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485707" y="3017520"/>
              <a:ext cx="925288" cy="84037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2116183" y="261256"/>
              <a:ext cx="8595360" cy="4314241"/>
              <a:chOff x="2116183" y="296092"/>
              <a:chExt cx="8595360" cy="4314241"/>
            </a:xfrm>
          </p:grpSpPr>
          <p:sp>
            <p:nvSpPr>
              <p:cNvPr id="4" name="TextBox 3"/>
              <p:cNvSpPr txBox="1"/>
              <p:nvPr/>
            </p:nvSpPr>
            <p:spPr>
              <a:xfrm>
                <a:off x="3200400" y="296092"/>
                <a:ext cx="5024845" cy="523220"/>
              </a:xfrm>
              <a:prstGeom prst="rect">
                <a:avLst/>
              </a:prstGeom>
              <a:solidFill>
                <a:srgbClr val="FF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2800" dirty="0"/>
                  <a:t>Component of circulatory system </a:t>
                </a:r>
              </a:p>
            </p:txBody>
          </p:sp>
          <p:cxnSp>
            <p:nvCxnSpPr>
              <p:cNvPr id="6" name="Straight Arrow Connector 5"/>
              <p:cNvCxnSpPr/>
              <p:nvPr/>
            </p:nvCxnSpPr>
            <p:spPr>
              <a:xfrm flipH="1">
                <a:off x="2769326" y="819312"/>
                <a:ext cx="2107474" cy="212489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56514" y="870857"/>
                <a:ext cx="4355" cy="185492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696892" y="819312"/>
                <a:ext cx="2020389" cy="219385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16183" y="2944204"/>
                <a:ext cx="714103" cy="369332"/>
              </a:xfrm>
              <a:prstGeom prst="rect">
                <a:avLst/>
              </a:prstGeom>
              <a:noFill/>
              <a:ln>
                <a:solidFill>
                  <a:srgbClr val="C00000"/>
                </a:solidFill>
              </a:ln>
              <a:effectLst>
                <a:glow rad="101600">
                  <a:srgbClr val="FF0000">
                    <a:alpha val="60000"/>
                  </a:srgbClr>
                </a:glow>
              </a:effectLst>
            </p:spPr>
            <p:txBody>
              <a:bodyPr wrap="square" rtlCol="0">
                <a:spAutoFit/>
              </a:bodyPr>
              <a:lstStyle/>
              <a:p>
                <a:r>
                  <a:rPr lang="en-US" dirty="0"/>
                  <a:t>Heart </a:t>
                </a:r>
              </a:p>
            </p:txBody>
          </p:sp>
          <p:sp>
            <p:nvSpPr>
              <p:cNvPr id="13" name="TextBox 12"/>
              <p:cNvSpPr txBox="1"/>
              <p:nvPr/>
            </p:nvSpPr>
            <p:spPr>
              <a:xfrm>
                <a:off x="5077097" y="2725783"/>
                <a:ext cx="1558834" cy="369332"/>
              </a:xfrm>
              <a:prstGeom prst="rect">
                <a:avLst/>
              </a:prstGeom>
              <a:noFill/>
              <a:ln>
                <a:solidFill>
                  <a:srgbClr val="7030A0"/>
                </a:solidFill>
              </a:ln>
              <a:effectLst>
                <a:glow rad="101600">
                  <a:srgbClr val="7030A0">
                    <a:alpha val="60000"/>
                  </a:srgbClr>
                </a:glow>
              </a:effectLst>
            </p:spPr>
            <p:txBody>
              <a:bodyPr wrap="square" rtlCol="0">
                <a:spAutoFit/>
              </a:bodyPr>
              <a:lstStyle/>
              <a:p>
                <a:r>
                  <a:rPr lang="en-US" dirty="0"/>
                  <a:t>Blood vessels</a:t>
                </a:r>
              </a:p>
            </p:txBody>
          </p:sp>
          <p:sp>
            <p:nvSpPr>
              <p:cNvPr id="14" name="TextBox 13"/>
              <p:cNvSpPr txBox="1"/>
              <p:nvPr/>
            </p:nvSpPr>
            <p:spPr>
              <a:xfrm>
                <a:off x="8647612" y="2978647"/>
                <a:ext cx="2063931" cy="369332"/>
              </a:xfrm>
              <a:prstGeom prst="rect">
                <a:avLst/>
              </a:prstGeom>
              <a:noFill/>
              <a:ln>
                <a:solidFill>
                  <a:schemeClr val="accent4">
                    <a:lumMod val="75000"/>
                  </a:schemeClr>
                </a:solidFill>
              </a:ln>
              <a:effectLst>
                <a:glow rad="228600">
                  <a:schemeClr val="accent4">
                    <a:satMod val="175000"/>
                    <a:alpha val="40000"/>
                  </a:schemeClr>
                </a:glow>
              </a:effectLst>
            </p:spPr>
            <p:txBody>
              <a:bodyPr wrap="square" rtlCol="0">
                <a:spAutoFit/>
              </a:bodyPr>
              <a:lstStyle/>
              <a:p>
                <a:r>
                  <a:rPr lang="en-US" dirty="0"/>
                  <a:t>Lymphatic system</a:t>
                </a:r>
              </a:p>
            </p:txBody>
          </p:sp>
          <p:sp>
            <p:nvSpPr>
              <p:cNvPr id="21" name="TextBox 20"/>
              <p:cNvSpPr txBox="1"/>
              <p:nvPr/>
            </p:nvSpPr>
            <p:spPr>
              <a:xfrm>
                <a:off x="3368583" y="3911228"/>
                <a:ext cx="991688" cy="369332"/>
              </a:xfrm>
              <a:prstGeom prst="rect">
                <a:avLst/>
              </a:prstGeom>
              <a:noFill/>
              <a:ln>
                <a:solidFill>
                  <a:srgbClr val="FF0000"/>
                </a:solidFill>
              </a:ln>
              <a:effectLst>
                <a:glow rad="101600">
                  <a:srgbClr val="FF0000">
                    <a:alpha val="60000"/>
                  </a:srgbClr>
                </a:glow>
              </a:effectLst>
            </p:spPr>
            <p:txBody>
              <a:bodyPr wrap="square" rtlCol="0">
                <a:spAutoFit/>
              </a:bodyPr>
              <a:lstStyle/>
              <a:p>
                <a:r>
                  <a:rPr lang="en-US" dirty="0"/>
                  <a:t>Arteries </a:t>
                </a:r>
              </a:p>
            </p:txBody>
          </p:sp>
          <p:sp>
            <p:nvSpPr>
              <p:cNvPr id="22" name="TextBox 21"/>
              <p:cNvSpPr txBox="1"/>
              <p:nvPr/>
            </p:nvSpPr>
            <p:spPr>
              <a:xfrm>
                <a:off x="5242566" y="4241001"/>
                <a:ext cx="1162593" cy="369332"/>
              </a:xfrm>
              <a:prstGeom prst="rect">
                <a:avLst/>
              </a:prstGeom>
              <a:noFill/>
              <a:ln>
                <a:solidFill>
                  <a:srgbClr val="C00000"/>
                </a:solidFill>
              </a:ln>
              <a:effectLst>
                <a:glow rad="228600">
                  <a:schemeClr val="accent3">
                    <a:satMod val="175000"/>
                    <a:alpha val="40000"/>
                  </a:schemeClr>
                </a:glow>
              </a:effectLst>
            </p:spPr>
            <p:txBody>
              <a:bodyPr wrap="square" rtlCol="0">
                <a:spAutoFit/>
              </a:bodyPr>
              <a:lstStyle/>
              <a:p>
                <a:r>
                  <a:rPr lang="en-US" dirty="0"/>
                  <a:t>capillaries </a:t>
                </a:r>
              </a:p>
            </p:txBody>
          </p:sp>
          <p:sp>
            <p:nvSpPr>
              <p:cNvPr id="23" name="TextBox 22"/>
              <p:cNvSpPr txBox="1"/>
              <p:nvPr/>
            </p:nvSpPr>
            <p:spPr>
              <a:xfrm>
                <a:off x="7360919" y="3815136"/>
                <a:ext cx="714103" cy="369332"/>
              </a:xfrm>
              <a:prstGeom prst="rect">
                <a:avLst/>
              </a:prstGeom>
              <a:noFill/>
              <a:ln>
                <a:solidFill>
                  <a:srgbClr val="0070C0"/>
                </a:solidFill>
              </a:ln>
              <a:effectLst>
                <a:glow rad="228600">
                  <a:schemeClr val="accent5">
                    <a:satMod val="175000"/>
                    <a:alpha val="40000"/>
                  </a:schemeClr>
                </a:glow>
              </a:effectLst>
            </p:spPr>
            <p:txBody>
              <a:bodyPr wrap="square" rtlCol="0">
                <a:spAutoFit/>
              </a:bodyPr>
              <a:lstStyle/>
              <a:p>
                <a:r>
                  <a:rPr lang="en-US" dirty="0"/>
                  <a:t>veins </a:t>
                </a:r>
              </a:p>
            </p:txBody>
          </p:sp>
        </p:grpSp>
      </p:grpSp>
    </p:spTree>
    <p:extLst>
      <p:ext uri="{BB962C8B-B14F-4D97-AF65-F5344CB8AC3E}">
        <p14:creationId xmlns:p14="http://schemas.microsoft.com/office/powerpoint/2010/main" val="184885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130" y="298258"/>
            <a:ext cx="11713029" cy="5362558"/>
          </a:xfrm>
          <a:prstGeom prst="rect">
            <a:avLst/>
          </a:prstGeom>
        </p:spPr>
        <p:txBody>
          <a:bodyPr wrap="square">
            <a:spAutoFit/>
          </a:bodyPr>
          <a:lstStyle/>
          <a:p>
            <a:pPr algn="just">
              <a:lnSpc>
                <a:spcPct val="107000"/>
              </a:lnSpc>
              <a:spcAft>
                <a:spcPts val="800"/>
              </a:spcAft>
            </a:pPr>
            <a:r>
              <a:rPr lang="en-US" sz="2400" dirty="0">
                <a:latin typeface="Cambria" panose="02040503050406030204" pitchFamily="18" charset="0"/>
                <a:ea typeface="Calibri" panose="020F0502020204030204" pitchFamily="34" charset="0"/>
                <a:cs typeface="Arial" panose="020B0604020202020204" pitchFamily="34" charset="0"/>
              </a:rPr>
              <a:t>The blood and its supply of O</a:t>
            </a:r>
            <a:r>
              <a:rPr lang="en-US" sz="2400" baseline="-25000" dirty="0">
                <a:latin typeface="Cambria" panose="02040503050406030204" pitchFamily="18" charset="0"/>
                <a:ea typeface="Calibri" panose="020F0502020204030204" pitchFamily="34" charset="0"/>
                <a:cs typeface="Arial" panose="020B0604020202020204" pitchFamily="34" charset="0"/>
              </a:rPr>
              <a:t>2</a:t>
            </a:r>
            <a:r>
              <a:rPr lang="en-US" sz="2400" dirty="0">
                <a:latin typeface="Cambria" panose="02040503050406030204" pitchFamily="18" charset="0"/>
                <a:ea typeface="Calibri" panose="020F0502020204030204" pitchFamily="34" charset="0"/>
                <a:cs typeface="Arial" panose="020B0604020202020204" pitchFamily="34" charset="0"/>
              </a:rPr>
              <a:t> are so important to the body that the heart is the first major to develop in the embryo.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latin typeface="Cambria" panose="02040503050406030204" pitchFamily="18" charset="0"/>
                <a:ea typeface="Calibri" panose="020F0502020204030204" pitchFamily="34" charset="0"/>
                <a:cs typeface="Arial" panose="020B0604020202020204" pitchFamily="34" charset="0"/>
              </a:rPr>
              <a:t>* Fetal heart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latin typeface="Cambria" panose="02040503050406030204" pitchFamily="18" charset="0"/>
                <a:ea typeface="Calibri" panose="020F0502020204030204" pitchFamily="34" charset="0"/>
                <a:cs typeface="Arial" panose="020B0604020202020204" pitchFamily="34" charset="0"/>
              </a:rPr>
              <a:t>1. Start blood circulation at the eighth week after conception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latin typeface="Cambria" panose="02040503050406030204" pitchFamily="18" charset="0"/>
                <a:ea typeface="Calibri" panose="020F0502020204030204" pitchFamily="34" charset="0"/>
                <a:cs typeface="Arial" panose="020B0604020202020204" pitchFamily="34" charset="0"/>
              </a:rPr>
              <a:t>2. Obtain oxygenated blood from mother via umbilical cord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400" dirty="0">
                <a:latin typeface="Cambria" panose="02040503050406030204" pitchFamily="18" charset="0"/>
                <a:ea typeface="Calibri" panose="020F0502020204030204" pitchFamily="34" charset="0"/>
                <a:cs typeface="Arial" panose="020B0604020202020204" pitchFamily="34" charset="0"/>
              </a:rPr>
              <a:t>3. An opening between RA and LA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US" sz="2400" dirty="0">
                <a:latin typeface="Cambria" panose="02040503050406030204" pitchFamily="18" charset="0"/>
                <a:ea typeface="Calibri" panose="020F0502020204030204" pitchFamily="34" charset="0"/>
                <a:cs typeface="Arial" panose="020B0604020202020204" pitchFamily="34" charset="0"/>
              </a:rPr>
              <a:t>90% of blood flows from RA to LA through the opening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US" sz="2400" dirty="0">
                <a:latin typeface="Cambria" panose="02040503050406030204" pitchFamily="18" charset="0"/>
                <a:ea typeface="Calibri" panose="020F0502020204030204" pitchFamily="34" charset="0"/>
                <a:cs typeface="Arial" panose="020B0604020202020204" pitchFamily="34" charset="0"/>
              </a:rPr>
              <a:t>10% circulates through fetal lungs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US" sz="2400" dirty="0">
                <a:latin typeface="Cambria" panose="02040503050406030204" pitchFamily="18" charset="0"/>
                <a:ea typeface="Calibri" panose="020F0502020204030204" pitchFamily="34" charset="0"/>
                <a:cs typeface="Arial" panose="020B0604020202020204" pitchFamily="34" charset="0"/>
              </a:rPr>
              <a:t>Within minutes after birth, the opening is closed in effect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US" sz="2400" dirty="0">
                <a:latin typeface="Cambria" panose="02040503050406030204" pitchFamily="18" charset="0"/>
                <a:ea typeface="Calibri" panose="020F0502020204030204" pitchFamily="34" charset="0"/>
                <a:cs typeface="Arial" panose="020B0604020202020204" pitchFamily="34" charset="0"/>
              </a:rPr>
              <a:t>Complete closure takes several months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US" sz="2400" dirty="0">
                <a:latin typeface="Cambria" panose="02040503050406030204" pitchFamily="18" charset="0"/>
                <a:ea typeface="Calibri" panose="020F0502020204030204" pitchFamily="34" charset="0"/>
                <a:cs typeface="Arial" panose="020B0604020202020204" pitchFamily="34" charset="0"/>
              </a:rPr>
              <a:t>Blue baby: inadequate closure of the opening, requires a surgery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548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210" y="0"/>
            <a:ext cx="11713029" cy="6957033"/>
          </a:xfrm>
          <a:prstGeom prst="rect">
            <a:avLst/>
          </a:prstGeom>
        </p:spPr>
        <p:txBody>
          <a:bodyPr wrap="square">
            <a:spAutoFit/>
          </a:bodyPr>
          <a:lstStyle/>
          <a:p>
            <a:pPr algn="just">
              <a:lnSpc>
                <a:spcPct val="107000"/>
              </a:lnSpc>
              <a:spcAft>
                <a:spcPts val="800"/>
              </a:spcAft>
            </a:pPr>
            <a:r>
              <a:rPr lang="en-US" sz="2800" dirty="0">
                <a:latin typeface="Cambria" panose="02040503050406030204" pitchFamily="18" charset="0"/>
                <a:ea typeface="Calibri" panose="020F0502020204030204" pitchFamily="34" charset="0"/>
                <a:cs typeface="Arial" panose="020B0604020202020204" pitchFamily="34" charset="0"/>
              </a:rPr>
              <a:t>The blood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US" sz="2800" dirty="0">
                <a:latin typeface="Cambria" panose="02040503050406030204" pitchFamily="18" charset="0"/>
                <a:ea typeface="Calibri" panose="020F0502020204030204" pitchFamily="34" charset="0"/>
                <a:cs typeface="Arial" panose="020B0604020202020204" pitchFamily="34" charset="0"/>
              </a:rPr>
              <a:t>The red color is caused by red blood cells (erythrocytes), flat disks about 7µm in diameter, which is represent 45% of the volume of blood.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US" sz="2800" dirty="0">
                <a:latin typeface="Cambria" panose="02040503050406030204" pitchFamily="18" charset="0"/>
                <a:ea typeface="Calibri" panose="020F0502020204030204" pitchFamily="34" charset="0"/>
                <a:cs typeface="Arial" panose="020B0604020202020204" pitchFamily="34" charset="0"/>
              </a:rPr>
              <a:t>White blood cells (leukocytes), present in small amounts. White blood cells (∼9 to 15µm in diameter), play an important role in combating disease. There are about 8000 white blood cells/mm</a:t>
            </a:r>
            <a:r>
              <a:rPr lang="en-US" sz="2800" baseline="30000" dirty="0">
                <a:latin typeface="Cambria" panose="02040503050406030204" pitchFamily="18" charset="0"/>
                <a:ea typeface="Calibri" panose="020F0502020204030204" pitchFamily="34" charset="0"/>
                <a:cs typeface="Arial" panose="020B0604020202020204" pitchFamily="34" charset="0"/>
              </a:rPr>
              <a:t>3</a:t>
            </a:r>
            <a:r>
              <a:rPr lang="en-US" sz="2800" dirty="0">
                <a:latin typeface="Cambria" panose="02040503050406030204" pitchFamily="18" charset="0"/>
                <a:ea typeface="Calibri" panose="020F0502020204030204" pitchFamily="34" charset="0"/>
                <a:cs typeface="Arial" panose="020B0604020202020204" pitchFamily="34" charset="0"/>
              </a:rPr>
              <a:t> of blood. When there is an infection in the body the number of white blood cells (white count) increase. (In one type of blood cancer, leukemia, there is an excessive production of white blood cells).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US" sz="2800" dirty="0">
                <a:latin typeface="Cambria" panose="02040503050406030204" pitchFamily="18" charset="0"/>
                <a:ea typeface="Calibri" panose="020F0502020204030204" pitchFamily="34" charset="0"/>
                <a:cs typeface="Arial" panose="020B0604020202020204" pitchFamily="34" charset="0"/>
              </a:rPr>
              <a:t>Platelets (∼1 to 4µm in diameter) are involved in the clotting function of blood. There are about 3</a:t>
            </a:r>
            <a:r>
              <a:rPr lang="ar-IQ" sz="2800" dirty="0">
                <a:latin typeface="Cambria" panose="02040503050406030204" pitchFamily="18" charset="0"/>
                <a:ea typeface="Calibri" panose="020F0502020204030204" pitchFamily="34" charset="0"/>
              </a:rPr>
              <a:t>×</a:t>
            </a:r>
            <a:r>
              <a:rPr lang="en-US" sz="2800" dirty="0">
                <a:latin typeface="Cambria" panose="02040503050406030204" pitchFamily="18" charset="0"/>
                <a:ea typeface="Calibri" panose="020F0502020204030204" pitchFamily="34" charset="0"/>
                <a:cs typeface="Arial" panose="020B0604020202020204" pitchFamily="34" charset="0"/>
              </a:rPr>
              <a:t>10</a:t>
            </a:r>
            <a:r>
              <a:rPr lang="en-US" sz="2800" baseline="30000" dirty="0">
                <a:latin typeface="Cambria" panose="02040503050406030204" pitchFamily="18" charset="0"/>
                <a:ea typeface="Calibri" panose="020F0502020204030204" pitchFamily="34" charset="0"/>
                <a:cs typeface="Arial" panose="020B0604020202020204" pitchFamily="34" charset="0"/>
              </a:rPr>
              <a:t>3</a:t>
            </a:r>
            <a:r>
              <a:rPr lang="en-US" sz="2800" dirty="0">
                <a:latin typeface="Cambria" panose="02040503050406030204" pitchFamily="18" charset="0"/>
                <a:ea typeface="Calibri" panose="020F0502020204030204" pitchFamily="34" charset="0"/>
                <a:cs typeface="Arial" panose="020B0604020202020204" pitchFamily="34" charset="0"/>
              </a:rPr>
              <a:t> platelets/mm</a:t>
            </a:r>
            <a:r>
              <a:rPr lang="en-US" sz="2800" baseline="30000" dirty="0">
                <a:latin typeface="Cambria" panose="02040503050406030204" pitchFamily="18" charset="0"/>
                <a:ea typeface="Calibri" panose="020F0502020204030204" pitchFamily="34" charset="0"/>
                <a:cs typeface="Arial" panose="020B0604020202020204" pitchFamily="34" charset="0"/>
              </a:rPr>
              <a:t>3</a:t>
            </a:r>
            <a:r>
              <a:rPr lang="en-US" sz="2800" dirty="0">
                <a:latin typeface="Cambria" panose="02040503050406030204" pitchFamily="18" charset="0"/>
                <a:ea typeface="Calibri" panose="020F0502020204030204" pitchFamily="34" charset="0"/>
                <a:cs typeface="Arial" panose="020B0604020202020204" pitchFamily="34" charset="0"/>
              </a:rPr>
              <a:t> of blood.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US" sz="2800" dirty="0">
                <a:latin typeface="Cambria" panose="02040503050406030204" pitchFamily="18" charset="0"/>
                <a:ea typeface="Calibri" panose="020F0502020204030204" pitchFamily="34" charset="0"/>
                <a:cs typeface="Arial" panose="020B0604020202020204" pitchFamily="34" charset="0"/>
              </a:rPr>
              <a:t>Plasma is clear fluid, accounts for the other 55%. The combination of red blood cells and plasma causes blood to have flow properties different from those of a fluid like water.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902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496164" y="391885"/>
            <a:ext cx="8403576" cy="5476865"/>
            <a:chOff x="1496164" y="391885"/>
            <a:chExt cx="8403576" cy="5476865"/>
          </a:xfrm>
        </p:grpSpPr>
        <p:sp>
          <p:nvSpPr>
            <p:cNvPr id="2" name="TextBox 1"/>
            <p:cNvSpPr txBox="1"/>
            <p:nvPr/>
          </p:nvSpPr>
          <p:spPr>
            <a:xfrm>
              <a:off x="4798422" y="391885"/>
              <a:ext cx="2386149" cy="707886"/>
            </a:xfrm>
            <a:prstGeom prst="rect">
              <a:avLst/>
            </a:prstGeom>
            <a:noFill/>
            <a:ln>
              <a:solidFill>
                <a:srgbClr val="FF0000"/>
              </a:solidFill>
            </a:ln>
            <a:effectLst>
              <a:glow rad="139700">
                <a:schemeClr val="accent3">
                  <a:satMod val="175000"/>
                  <a:alpha val="40000"/>
                </a:schemeClr>
              </a:glow>
            </a:effectLst>
          </p:spPr>
          <p:txBody>
            <a:bodyPr wrap="square" rtlCol="0">
              <a:spAutoFit/>
            </a:bodyPr>
            <a:lstStyle/>
            <a:p>
              <a:r>
                <a:rPr lang="en-US" sz="4000" b="1" dirty="0">
                  <a:solidFill>
                    <a:srgbClr val="FF0000"/>
                  </a:solidFill>
                </a:rPr>
                <a:t>The blood </a:t>
              </a:r>
            </a:p>
          </p:txBody>
        </p:sp>
        <p:cxnSp>
          <p:nvCxnSpPr>
            <p:cNvPr id="4" name="Straight Arrow Connector 3"/>
            <p:cNvCxnSpPr/>
            <p:nvPr/>
          </p:nvCxnSpPr>
          <p:spPr>
            <a:xfrm flipH="1">
              <a:off x="3237409" y="1099771"/>
              <a:ext cx="1561013" cy="148667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4876786" y="1099771"/>
              <a:ext cx="1" cy="182630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136682" y="1099771"/>
              <a:ext cx="1" cy="182630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184571" y="1099771"/>
              <a:ext cx="1419498" cy="130379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96164" y="2586446"/>
              <a:ext cx="2131930" cy="523220"/>
            </a:xfrm>
            <a:prstGeom prst="rect">
              <a:avLst/>
            </a:prstGeom>
          </p:spPr>
          <p:txBody>
            <a:bodyPr wrap="none">
              <a:spAutoFit/>
            </a:bodyPr>
            <a:lstStyle/>
            <a:p>
              <a:r>
                <a:rPr lang="en-US" sz="2800" dirty="0">
                  <a:latin typeface="Cambria" panose="02040503050406030204" pitchFamily="18" charset="0"/>
                  <a:ea typeface="Calibri" panose="020F0502020204030204" pitchFamily="34" charset="0"/>
                  <a:cs typeface="Arial" panose="020B0604020202020204" pitchFamily="34" charset="0"/>
                </a:rPr>
                <a:t>erythrocytes</a:t>
              </a:r>
              <a:endParaRPr lang="en-US" sz="2800" dirty="0"/>
            </a:p>
          </p:txBody>
        </p:sp>
        <p:sp>
          <p:nvSpPr>
            <p:cNvPr id="13" name="Rectangle 12"/>
            <p:cNvSpPr/>
            <p:nvPr/>
          </p:nvSpPr>
          <p:spPr>
            <a:xfrm>
              <a:off x="4033627" y="2955778"/>
              <a:ext cx="1815241" cy="523220"/>
            </a:xfrm>
            <a:prstGeom prst="rect">
              <a:avLst/>
            </a:prstGeom>
          </p:spPr>
          <p:txBody>
            <a:bodyPr wrap="none">
              <a:spAutoFit/>
            </a:bodyPr>
            <a:lstStyle/>
            <a:p>
              <a:r>
                <a:rPr lang="en-US" sz="2800" dirty="0">
                  <a:latin typeface="Cambria" panose="02040503050406030204" pitchFamily="18" charset="0"/>
                  <a:ea typeface="Calibri" panose="020F0502020204030204" pitchFamily="34" charset="0"/>
                  <a:cs typeface="Arial" panose="020B0604020202020204" pitchFamily="34" charset="0"/>
                </a:rPr>
                <a:t>leukocytes</a:t>
              </a:r>
              <a:endParaRPr lang="en-US" sz="2800" dirty="0"/>
            </a:p>
          </p:txBody>
        </p:sp>
        <p:sp>
          <p:nvSpPr>
            <p:cNvPr id="14" name="Rectangle 13"/>
            <p:cNvSpPr/>
            <p:nvPr/>
          </p:nvSpPr>
          <p:spPr>
            <a:xfrm>
              <a:off x="6477230" y="2955778"/>
              <a:ext cx="1502399" cy="523220"/>
            </a:xfrm>
            <a:prstGeom prst="rect">
              <a:avLst/>
            </a:prstGeom>
          </p:spPr>
          <p:txBody>
            <a:bodyPr wrap="none">
              <a:spAutoFit/>
            </a:bodyPr>
            <a:lstStyle/>
            <a:p>
              <a:r>
                <a:rPr lang="en-US" sz="2800" dirty="0">
                  <a:latin typeface="Cambria" panose="02040503050406030204" pitchFamily="18" charset="0"/>
                  <a:ea typeface="Calibri" panose="020F0502020204030204" pitchFamily="34" charset="0"/>
                  <a:cs typeface="Arial" panose="020B0604020202020204" pitchFamily="34" charset="0"/>
                </a:rPr>
                <a:t>Platelets</a:t>
              </a:r>
              <a:endParaRPr lang="en-US" sz="2800" dirty="0"/>
            </a:p>
          </p:txBody>
        </p:sp>
        <p:sp>
          <p:nvSpPr>
            <p:cNvPr id="15" name="Rectangle 14"/>
            <p:cNvSpPr/>
            <p:nvPr/>
          </p:nvSpPr>
          <p:spPr>
            <a:xfrm>
              <a:off x="8360638" y="2586446"/>
              <a:ext cx="1287532" cy="523220"/>
            </a:xfrm>
            <a:prstGeom prst="rect">
              <a:avLst/>
            </a:prstGeom>
          </p:spPr>
          <p:txBody>
            <a:bodyPr wrap="none">
              <a:spAutoFit/>
            </a:bodyPr>
            <a:lstStyle/>
            <a:p>
              <a:r>
                <a:rPr lang="en-US" sz="2800" dirty="0">
                  <a:latin typeface="Cambria" panose="02040503050406030204" pitchFamily="18" charset="0"/>
                  <a:ea typeface="Calibri" panose="020F0502020204030204" pitchFamily="34" charset="0"/>
                  <a:cs typeface="Arial" panose="020B0604020202020204" pitchFamily="34" charset="0"/>
                </a:rPr>
                <a:t>Plasma</a:t>
              </a:r>
              <a:endParaRPr lang="en-US" sz="2800" dirty="0"/>
            </a:p>
          </p:txBody>
        </p:sp>
        <p:pic>
          <p:nvPicPr>
            <p:cNvPr id="18" name="Picture 17"/>
            <p:cNvPicPr>
              <a:picLocks noChangeAspect="1"/>
            </p:cNvPicPr>
            <p:nvPr/>
          </p:nvPicPr>
          <p:blipFill>
            <a:blip r:embed="rId2"/>
            <a:stretch>
              <a:fillRect/>
            </a:stretch>
          </p:blipFill>
          <p:spPr>
            <a:xfrm>
              <a:off x="8255726" y="3109666"/>
              <a:ext cx="1644014" cy="2759084"/>
            </a:xfrm>
            <a:prstGeom prst="rect">
              <a:avLst/>
            </a:prstGeom>
          </p:spPr>
        </p:pic>
        <p:pic>
          <p:nvPicPr>
            <p:cNvPr id="19" name="Picture 18"/>
            <p:cNvPicPr>
              <a:picLocks noChangeAspect="1"/>
            </p:cNvPicPr>
            <p:nvPr/>
          </p:nvPicPr>
          <p:blipFill>
            <a:blip r:embed="rId3"/>
            <a:stretch>
              <a:fillRect/>
            </a:stretch>
          </p:blipFill>
          <p:spPr>
            <a:xfrm>
              <a:off x="1496164" y="3201583"/>
              <a:ext cx="1781499" cy="1743075"/>
            </a:xfrm>
            <a:prstGeom prst="rect">
              <a:avLst/>
            </a:prstGeom>
          </p:spPr>
        </p:pic>
        <p:pic>
          <p:nvPicPr>
            <p:cNvPr id="20" name="Picture 19"/>
            <p:cNvPicPr>
              <a:picLocks noChangeAspect="1"/>
            </p:cNvPicPr>
            <p:nvPr/>
          </p:nvPicPr>
          <p:blipFill>
            <a:blip r:embed="rId4"/>
            <a:stretch>
              <a:fillRect/>
            </a:stretch>
          </p:blipFill>
          <p:spPr>
            <a:xfrm>
              <a:off x="4116911" y="3607427"/>
              <a:ext cx="1731957" cy="1763562"/>
            </a:xfrm>
            <a:prstGeom prst="rect">
              <a:avLst/>
            </a:prstGeom>
          </p:spPr>
        </p:pic>
        <p:pic>
          <p:nvPicPr>
            <p:cNvPr id="21" name="Picture 20"/>
            <p:cNvPicPr>
              <a:picLocks noChangeAspect="1"/>
            </p:cNvPicPr>
            <p:nvPr/>
          </p:nvPicPr>
          <p:blipFill>
            <a:blip r:embed="rId5"/>
            <a:stretch>
              <a:fillRect/>
            </a:stretch>
          </p:blipFill>
          <p:spPr>
            <a:xfrm>
              <a:off x="6176038" y="3508696"/>
              <a:ext cx="2104782" cy="2162447"/>
            </a:xfrm>
            <a:prstGeom prst="rect">
              <a:avLst/>
            </a:prstGeom>
          </p:spPr>
        </p:pic>
      </p:grpSp>
    </p:spTree>
    <p:extLst>
      <p:ext uri="{BB962C8B-B14F-4D97-AF65-F5344CB8AC3E}">
        <p14:creationId xmlns:p14="http://schemas.microsoft.com/office/powerpoint/2010/main" val="3610127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 y="468617"/>
            <a:ext cx="11547566" cy="6258445"/>
          </a:xfrm>
          <a:prstGeom prst="rect">
            <a:avLst/>
          </a:prstGeom>
        </p:spPr>
        <p:txBody>
          <a:bodyPr wrap="square">
            <a:spAutoFit/>
          </a:bodyPr>
          <a:lstStyle/>
          <a:p>
            <a:pPr algn="just">
              <a:lnSpc>
                <a:spcPct val="107000"/>
              </a:lnSpc>
              <a:spcAft>
                <a:spcPts val="800"/>
              </a:spcAft>
            </a:pPr>
            <a:r>
              <a:rPr lang="en-US" sz="2000" dirty="0">
                <a:latin typeface="Cambria" panose="02040503050406030204" pitchFamily="18" charset="0"/>
                <a:ea typeface="Calibri" panose="020F0502020204030204" pitchFamily="34" charset="0"/>
                <a:cs typeface="Arial" panose="020B0604020202020204" pitchFamily="34" charset="0"/>
              </a:rPr>
              <a:t>Major components of the cardiovascular system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000" dirty="0">
                <a:latin typeface="Cambria" panose="02040503050406030204" pitchFamily="18" charset="0"/>
                <a:ea typeface="Calibri" panose="020F0502020204030204" pitchFamily="34" charset="0"/>
                <a:cs typeface="Arial" panose="020B0604020202020204" pitchFamily="34" charset="0"/>
              </a:rPr>
              <a:t>l. Pulmonary circulation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000" dirty="0">
                <a:latin typeface="Cambria" panose="02040503050406030204" pitchFamily="18" charset="0"/>
                <a:ea typeface="Calibri" panose="020F0502020204030204" pitchFamily="34" charset="0"/>
                <a:cs typeface="Arial" panose="020B0604020202020204" pitchFamily="34" charset="0"/>
              </a:rPr>
              <a:t>2. Systemic circulation in the rest of the body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000" dirty="0">
                <a:latin typeface="Cambria" panose="02040503050406030204" pitchFamily="18" charset="0"/>
                <a:ea typeface="Calibri" panose="020F0502020204030204" pitchFamily="34" charset="0"/>
                <a:cs typeface="Arial" panose="020B0604020202020204" pitchFamily="34" charset="0"/>
              </a:rPr>
              <a:t>The blood is pumped by the contraction of the heart muscles from the left ventricle at a pressure of about 125mmHg into a system of arteries that Subdivided into smaller arteries (arterioles) and to capillary bed. During the a few seconds it is in the capillary bed the blood supplies O</a:t>
            </a:r>
            <a:r>
              <a:rPr lang="en-US" sz="2000" baseline="30000" dirty="0">
                <a:latin typeface="Cambria" panose="02040503050406030204" pitchFamily="18" charset="0"/>
                <a:ea typeface="Calibri" panose="020F0502020204030204" pitchFamily="34" charset="0"/>
                <a:cs typeface="Arial" panose="020B0604020202020204" pitchFamily="34" charset="0"/>
              </a:rPr>
              <a:t>2</a:t>
            </a:r>
            <a:r>
              <a:rPr lang="en-US" sz="2000" dirty="0">
                <a:latin typeface="Cambria" panose="02040503050406030204" pitchFamily="18" charset="0"/>
                <a:ea typeface="Calibri" panose="020F0502020204030204" pitchFamily="34" charset="0"/>
                <a:cs typeface="Arial" panose="020B0604020202020204" pitchFamily="34" charset="0"/>
              </a:rPr>
              <a:t> to the cells and picks up CO</a:t>
            </a:r>
            <a:r>
              <a:rPr lang="en-US" sz="2000" baseline="-25000" dirty="0">
                <a:latin typeface="Cambria" panose="02040503050406030204" pitchFamily="18" charset="0"/>
                <a:ea typeface="Calibri" panose="020F0502020204030204" pitchFamily="34" charset="0"/>
                <a:cs typeface="Arial" panose="020B0604020202020204" pitchFamily="34" charset="0"/>
              </a:rPr>
              <a:t>2</a:t>
            </a:r>
            <a:r>
              <a:rPr lang="en-US" sz="2000" dirty="0">
                <a:latin typeface="Cambria" panose="02040503050406030204" pitchFamily="18" charset="0"/>
                <a:ea typeface="Calibri" panose="020F0502020204030204" pitchFamily="34" charset="0"/>
                <a:cs typeface="Arial" panose="020B0604020202020204" pitchFamily="34" charset="0"/>
              </a:rPr>
              <a:t> from the cells.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000" dirty="0">
                <a:latin typeface="Cambria" panose="02040503050406030204" pitchFamily="18" charset="0"/>
                <a:ea typeface="Calibri" panose="020F0502020204030204" pitchFamily="34" charset="0"/>
                <a:cs typeface="Arial" panose="020B0604020202020204" pitchFamily="34" charset="0"/>
              </a:rPr>
              <a:t>After passing through the capillary bed the blood collects in small veins that gradually combine into larger veins before inters the right side of the heart. The returning blood is momentarily stored in the reservoir (the right atrium), and during a weak contraction (5 to 6mmHg) the blood flows into right ventricle. On the next ventricular contraction this blood is pumped at a pressure of about 25mmHg. Via the pulmonary arteries to the capillary system in the lungs, where it receives more O</a:t>
            </a:r>
            <a:r>
              <a:rPr lang="en-US" sz="2000" baseline="-25000" dirty="0">
                <a:latin typeface="Cambria" panose="02040503050406030204" pitchFamily="18" charset="0"/>
                <a:ea typeface="Calibri" panose="020F0502020204030204" pitchFamily="34" charset="0"/>
                <a:cs typeface="Arial" panose="020B0604020202020204" pitchFamily="34" charset="0"/>
              </a:rPr>
              <a:t>2</a:t>
            </a:r>
            <a:r>
              <a:rPr lang="en-US" sz="2000" dirty="0">
                <a:latin typeface="Cambria" panose="02040503050406030204" pitchFamily="18" charset="0"/>
                <a:ea typeface="Calibri" panose="020F0502020204030204" pitchFamily="34" charset="0"/>
                <a:cs typeface="Arial" panose="020B0604020202020204" pitchFamily="34" charset="0"/>
              </a:rPr>
              <a:t> and where some of the CO</a:t>
            </a:r>
            <a:r>
              <a:rPr lang="en-US" sz="2000" baseline="30000" dirty="0">
                <a:latin typeface="Cambria" panose="02040503050406030204" pitchFamily="18" charset="0"/>
                <a:ea typeface="Calibri" panose="020F0502020204030204" pitchFamily="34" charset="0"/>
                <a:cs typeface="Arial" panose="020B0604020202020204" pitchFamily="34" charset="0"/>
              </a:rPr>
              <a:t>2</a:t>
            </a:r>
            <a:r>
              <a:rPr lang="en-US" sz="2000" dirty="0">
                <a:latin typeface="Cambria" panose="02040503050406030204" pitchFamily="18" charset="0"/>
                <a:ea typeface="Calibri" panose="020F0502020204030204" pitchFamily="34" charset="0"/>
                <a:cs typeface="Arial" panose="020B0604020202020204" pitchFamily="34" charset="0"/>
              </a:rPr>
              <a:t> diffuses into the air in the lungs to be exhaled. The freshly oxygenated left reservoir of the heart (left atrium): during weak contraction (7 to 8mmHg), the blood flows into the left ventricle. On the next ventricular contraction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000" dirty="0">
                <a:latin typeface="Cambria" panose="02040503050406030204" pitchFamily="18" charset="0"/>
                <a:ea typeface="Calibri" panose="020F0502020204030204" pitchFamily="34" charset="0"/>
                <a:cs typeface="Arial" panose="020B0604020202020204" pitchFamily="34" charset="0"/>
              </a:rPr>
              <a:t> this blood is again pumped from the left side of the heart into the general circulation.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dirty="0">
                <a:latin typeface="Cambria" panose="02040503050406030204" pitchFamily="18"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209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860467"/>
            <a:ext cx="11652069" cy="5235729"/>
          </a:xfrm>
          <a:prstGeom prst="rect">
            <a:avLst/>
          </a:prstGeom>
        </p:spPr>
        <p:txBody>
          <a:bodyPr wrap="square">
            <a:spAutoFit/>
          </a:bodyPr>
          <a:lstStyle/>
          <a:p>
            <a:pPr algn="just">
              <a:lnSpc>
                <a:spcPct val="107000"/>
              </a:lnSpc>
              <a:spcAft>
                <a:spcPts val="800"/>
              </a:spcAft>
            </a:pPr>
            <a:r>
              <a:rPr lang="en-US" sz="2800" dirty="0">
                <a:latin typeface="Cambria" panose="02040503050406030204" pitchFamily="18" charset="0"/>
                <a:ea typeface="Calibri" panose="020F0502020204030204" pitchFamily="34" charset="0"/>
                <a:cs typeface="Arial" panose="020B0604020202020204" pitchFamily="34" charset="0"/>
              </a:rPr>
              <a:t>How fast dose your blood flow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US" sz="2800" dirty="0">
                <a:latin typeface="Cambria" panose="02040503050406030204" pitchFamily="18" charset="0"/>
                <a:ea typeface="Calibri" panose="020F0502020204030204" pitchFamily="34" charset="0"/>
                <a:cs typeface="Arial" panose="020B0604020202020204" pitchFamily="34" charset="0"/>
              </a:rPr>
              <a:t>The blood goes from the aorta into the smaller arteries and arterioles with greater total-cross sectional areas the velocity of the blood decreases: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dirty="0">
                <a:latin typeface="Cambria" panose="02040503050406030204" pitchFamily="18" charset="0"/>
                <a:ea typeface="Calibri" panose="020F0502020204030204" pitchFamily="34" charset="0"/>
                <a:cs typeface="Arial" panose="020B0604020202020204" pitchFamily="34" charset="0"/>
              </a:rPr>
              <a:t>The velocity= flow rate/ cross —sectional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US" sz="2800" dirty="0">
                <a:latin typeface="Cambria" panose="02040503050406030204" pitchFamily="18" charset="0"/>
                <a:ea typeface="Calibri" panose="020F0502020204030204" pitchFamily="34" charset="0"/>
                <a:cs typeface="Arial" panose="020B0604020202020204" pitchFamily="34" charset="0"/>
              </a:rPr>
              <a:t>The average velocity in the aorta 30cm/s; that in a capillary is only about 1mm/s, this low velocity allows time for diffusion of gases to occur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dirty="0">
                <a:latin typeface="Cambria" panose="02040503050406030204" pitchFamily="18" charset="0"/>
                <a:ea typeface="Calibri" panose="020F0502020204030204" pitchFamily="34" charset="0"/>
                <a:cs typeface="Arial" panose="020B0604020202020204" pitchFamily="34" charset="0"/>
              </a:rPr>
              <a:t>The flow rate due to </a:t>
            </a:r>
            <a:r>
              <a:rPr lang="en-US" sz="2800" dirty="0" err="1">
                <a:latin typeface="Cambria" panose="02040503050406030204" pitchFamily="18" charset="0"/>
                <a:ea typeface="Calibri" panose="020F0502020204030204" pitchFamily="34" charset="0"/>
                <a:cs typeface="Arial" panose="020B0604020202020204" pitchFamily="34" charset="0"/>
              </a:rPr>
              <a:t>Poiseuilles</a:t>
            </a:r>
            <a:r>
              <a:rPr lang="en-US" sz="2800" dirty="0">
                <a:latin typeface="Cambria" panose="02040503050406030204" pitchFamily="18" charset="0"/>
                <a:ea typeface="Calibri" panose="020F0502020204030204" pitchFamily="34" charset="0"/>
                <a:cs typeface="Arial" panose="020B0604020202020204" pitchFamily="34" charset="0"/>
              </a:rPr>
              <a:t> law </a:t>
            </a:r>
            <a:r>
              <a:rPr lang="en-US" sz="2800" dirty="0">
                <a:solidFill>
                  <a:srgbClr val="000000"/>
                </a:solidFill>
                <a:latin typeface="Cambria" panose="02040503050406030204" pitchFamily="18" charset="0"/>
                <a:ea typeface="Calibri" panose="020F0502020204030204" pitchFamily="34" charset="0"/>
                <a:cs typeface="Arial" panose="020B0604020202020204" pitchFamily="34" charset="0"/>
              </a:rPr>
              <a:t>= </a:t>
            </a:r>
            <a:r>
              <a:rPr lang="en-US" sz="2800" b="1" dirty="0">
                <a:solidFill>
                  <a:srgbClr val="000000"/>
                </a:solidFill>
                <a:latin typeface="Cambria" panose="02040503050406030204" pitchFamily="18" charset="0"/>
                <a:ea typeface="Calibri" panose="020F0502020204030204" pitchFamily="34" charset="0"/>
                <a:cs typeface="Arial" panose="020B0604020202020204" pitchFamily="34" charset="0"/>
                <a:hlinkClick r:id="rId2" tooltip="مثلث"/>
              </a:rPr>
              <a:t>∆</a:t>
            </a:r>
            <a:r>
              <a:rPr lang="en-US" sz="2800" i="1" dirty="0">
                <a:latin typeface="Cambria" panose="02040503050406030204" pitchFamily="18" charset="0"/>
                <a:ea typeface="Calibri" panose="020F0502020204030204" pitchFamily="34" charset="0"/>
                <a:cs typeface="Arial" panose="020B0604020202020204" pitchFamily="34" charset="0"/>
              </a:rPr>
              <a:t>P</a:t>
            </a:r>
            <a:r>
              <a:rPr lang="en-US" sz="2800" dirty="0">
                <a:latin typeface="Cambria" panose="02040503050406030204" pitchFamily="18" charset="0"/>
                <a:ea typeface="Calibri" panose="020F0502020204030204" pitchFamily="34" charset="0"/>
                <a:cs typeface="Arial" panose="020B0604020202020204" pitchFamily="34" charset="0"/>
              </a:rPr>
              <a:t> (</a:t>
            </a:r>
            <a:r>
              <a:rPr lang="en-US" sz="2800" b="1" dirty="0">
                <a:solidFill>
                  <a:srgbClr val="000000"/>
                </a:solidFill>
                <a:latin typeface="Cambria" panose="02040503050406030204" pitchFamily="18" charset="0"/>
                <a:ea typeface="Calibri" panose="020F0502020204030204" pitchFamily="34" charset="0"/>
                <a:cs typeface="Arial" panose="020B0604020202020204" pitchFamily="34" charset="0"/>
                <a:hlinkClick r:id="rId3"/>
              </a:rPr>
              <a:t>π</a:t>
            </a:r>
            <a:r>
              <a:rPr lang="en-US" sz="2800" dirty="0">
                <a:latin typeface="Cambria" panose="02040503050406030204" pitchFamily="18" charset="0"/>
                <a:ea typeface="Calibri" panose="020F0502020204030204" pitchFamily="34" charset="0"/>
                <a:cs typeface="Arial" panose="020B0604020202020204" pitchFamily="34" charset="0"/>
              </a:rPr>
              <a:t>/8) (1/</a:t>
            </a:r>
            <a:r>
              <a:rPr lang="en-US" sz="2800" dirty="0">
                <a:effectLst/>
                <a:latin typeface="Cambria Math" panose="02040503050406030204" pitchFamily="18" charset="0"/>
                <a:ea typeface="Calibri" panose="020F0502020204030204" pitchFamily="34" charset="0"/>
                <a:cs typeface="Arial" panose="020B0604020202020204" pitchFamily="34" charset="0"/>
              </a:rPr>
              <a:t>𝛈</a:t>
            </a:r>
            <a:r>
              <a:rPr lang="en-US" sz="2800" dirty="0">
                <a:latin typeface="Cambria" panose="02040503050406030204" pitchFamily="18" charset="0"/>
                <a:ea typeface="Calibri" panose="020F0502020204030204" pitchFamily="34" charset="0"/>
                <a:cs typeface="Arial" panose="020B0604020202020204" pitchFamily="34" charset="0"/>
              </a:rPr>
              <a:t>) (R</a:t>
            </a:r>
            <a:r>
              <a:rPr lang="en-US" sz="2800" baseline="30000" dirty="0">
                <a:latin typeface="Cambria" panose="02040503050406030204" pitchFamily="18" charset="0"/>
                <a:ea typeface="Calibri" panose="020F0502020204030204" pitchFamily="34" charset="0"/>
                <a:cs typeface="Arial" panose="020B0604020202020204" pitchFamily="34" charset="0"/>
              </a:rPr>
              <a:t>4</a:t>
            </a:r>
            <a:r>
              <a:rPr lang="en-US" sz="2800" dirty="0">
                <a:latin typeface="Cambria" panose="02040503050406030204" pitchFamily="18" charset="0"/>
                <a:ea typeface="Calibri" panose="020F0502020204030204" pitchFamily="34" charset="0"/>
                <a:cs typeface="Arial" panose="020B0604020202020204" pitchFamily="34" charset="0"/>
              </a:rPr>
              <a:t>/L)</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br>
              <a:rPr lang="en-US" sz="2000" dirty="0">
                <a:effectLst/>
                <a:latin typeface="Cambria" panose="02040503050406030204" pitchFamily="18" charset="0"/>
                <a:ea typeface="Calibri" panose="020F0502020204030204" pitchFamily="34" charset="0"/>
                <a:cs typeface="Arial" panose="020B0604020202020204" pitchFamily="34" charset="0"/>
              </a:rPr>
            </a:br>
            <a:r>
              <a:rPr lang="en-US" sz="2000" dirty="0">
                <a:effectLst/>
                <a:latin typeface="Cambria" panose="02040503050406030204" pitchFamily="18"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4446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2262</Words>
  <Application>Microsoft Office PowerPoint</Application>
  <PresentationFormat>Widescreen</PresentationFormat>
  <Paragraphs>123</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Cambria</vt:lpstr>
      <vt:lpstr>Cambria Math</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 Fattouh</dc:creator>
  <cp:lastModifiedBy>Maher</cp:lastModifiedBy>
  <cp:revision>33</cp:revision>
  <dcterms:created xsi:type="dcterms:W3CDTF">2019-03-01T22:02:37Z</dcterms:created>
  <dcterms:modified xsi:type="dcterms:W3CDTF">2022-03-05T03:41:36Z</dcterms:modified>
</cp:coreProperties>
</file>