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56" r:id="rId9"/>
    <p:sldId id="257" r:id="rId10"/>
    <p:sldId id="258" r:id="rId11"/>
    <p:sldId id="259"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EC03CB-57E3-4DCE-A3AF-102103268677}" type="datetimeFigureOut">
              <a:rPr lang="en-US" smtClean="0"/>
              <a:t>2021-04-02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E246D-D81F-4C0F-B063-52A332EFC3DD}" type="slidenum">
              <a:rPr lang="en-US" smtClean="0"/>
              <a:t>‹#›</a:t>
            </a:fld>
            <a:endParaRPr lang="en-US"/>
          </a:p>
        </p:txBody>
      </p:sp>
    </p:spTree>
    <p:extLst>
      <p:ext uri="{BB962C8B-B14F-4D97-AF65-F5344CB8AC3E}">
        <p14:creationId xmlns:p14="http://schemas.microsoft.com/office/powerpoint/2010/main" val="21170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C03CB-57E3-4DCE-A3AF-102103268677}" type="datetimeFigureOut">
              <a:rPr lang="en-US" smtClean="0"/>
              <a:t>2021-04-02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E246D-D81F-4C0F-B063-52A332EFC3DD}" type="slidenum">
              <a:rPr lang="en-US" smtClean="0"/>
              <a:t>‹#›</a:t>
            </a:fld>
            <a:endParaRPr lang="en-US"/>
          </a:p>
        </p:txBody>
      </p:sp>
    </p:spTree>
    <p:extLst>
      <p:ext uri="{BB962C8B-B14F-4D97-AF65-F5344CB8AC3E}">
        <p14:creationId xmlns:p14="http://schemas.microsoft.com/office/powerpoint/2010/main" val="3071862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C03CB-57E3-4DCE-A3AF-102103268677}" type="datetimeFigureOut">
              <a:rPr lang="en-US" smtClean="0"/>
              <a:t>2021-04-02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E246D-D81F-4C0F-B063-52A332EFC3DD}" type="slidenum">
              <a:rPr lang="en-US" smtClean="0"/>
              <a:t>‹#›</a:t>
            </a:fld>
            <a:endParaRPr lang="en-US"/>
          </a:p>
        </p:txBody>
      </p:sp>
    </p:spTree>
    <p:extLst>
      <p:ext uri="{BB962C8B-B14F-4D97-AF65-F5344CB8AC3E}">
        <p14:creationId xmlns:p14="http://schemas.microsoft.com/office/powerpoint/2010/main" val="149801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C03CB-57E3-4DCE-A3AF-102103268677}" type="datetimeFigureOut">
              <a:rPr lang="en-US" smtClean="0"/>
              <a:t>2021-04-02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E246D-D81F-4C0F-B063-52A332EFC3DD}" type="slidenum">
              <a:rPr lang="en-US" smtClean="0"/>
              <a:t>‹#›</a:t>
            </a:fld>
            <a:endParaRPr lang="en-US"/>
          </a:p>
        </p:txBody>
      </p:sp>
    </p:spTree>
    <p:extLst>
      <p:ext uri="{BB962C8B-B14F-4D97-AF65-F5344CB8AC3E}">
        <p14:creationId xmlns:p14="http://schemas.microsoft.com/office/powerpoint/2010/main" val="215924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EC03CB-57E3-4DCE-A3AF-102103268677}" type="datetimeFigureOut">
              <a:rPr lang="en-US" smtClean="0"/>
              <a:t>2021-04-02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E246D-D81F-4C0F-B063-52A332EFC3DD}" type="slidenum">
              <a:rPr lang="en-US" smtClean="0"/>
              <a:t>‹#›</a:t>
            </a:fld>
            <a:endParaRPr lang="en-US"/>
          </a:p>
        </p:txBody>
      </p:sp>
    </p:spTree>
    <p:extLst>
      <p:ext uri="{BB962C8B-B14F-4D97-AF65-F5344CB8AC3E}">
        <p14:creationId xmlns:p14="http://schemas.microsoft.com/office/powerpoint/2010/main" val="68346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EC03CB-57E3-4DCE-A3AF-102103268677}" type="datetimeFigureOut">
              <a:rPr lang="en-US" smtClean="0"/>
              <a:t>2021-04-02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E246D-D81F-4C0F-B063-52A332EFC3DD}" type="slidenum">
              <a:rPr lang="en-US" smtClean="0"/>
              <a:t>‹#›</a:t>
            </a:fld>
            <a:endParaRPr lang="en-US"/>
          </a:p>
        </p:txBody>
      </p:sp>
    </p:spTree>
    <p:extLst>
      <p:ext uri="{BB962C8B-B14F-4D97-AF65-F5344CB8AC3E}">
        <p14:creationId xmlns:p14="http://schemas.microsoft.com/office/powerpoint/2010/main" val="341122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EC03CB-57E3-4DCE-A3AF-102103268677}" type="datetimeFigureOut">
              <a:rPr lang="en-US" smtClean="0"/>
              <a:t>2021-04-02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3E246D-D81F-4C0F-B063-52A332EFC3DD}" type="slidenum">
              <a:rPr lang="en-US" smtClean="0"/>
              <a:t>‹#›</a:t>
            </a:fld>
            <a:endParaRPr lang="en-US"/>
          </a:p>
        </p:txBody>
      </p:sp>
    </p:spTree>
    <p:extLst>
      <p:ext uri="{BB962C8B-B14F-4D97-AF65-F5344CB8AC3E}">
        <p14:creationId xmlns:p14="http://schemas.microsoft.com/office/powerpoint/2010/main" val="318604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EC03CB-57E3-4DCE-A3AF-102103268677}" type="datetimeFigureOut">
              <a:rPr lang="en-US" smtClean="0"/>
              <a:t>2021-04-02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3E246D-D81F-4C0F-B063-52A332EFC3DD}" type="slidenum">
              <a:rPr lang="en-US" smtClean="0"/>
              <a:t>‹#›</a:t>
            </a:fld>
            <a:endParaRPr lang="en-US"/>
          </a:p>
        </p:txBody>
      </p:sp>
    </p:spTree>
    <p:extLst>
      <p:ext uri="{BB962C8B-B14F-4D97-AF65-F5344CB8AC3E}">
        <p14:creationId xmlns:p14="http://schemas.microsoft.com/office/powerpoint/2010/main" val="286646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C03CB-57E3-4DCE-A3AF-102103268677}" type="datetimeFigureOut">
              <a:rPr lang="en-US" smtClean="0"/>
              <a:t>2021-04-02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3E246D-D81F-4C0F-B063-52A332EFC3DD}" type="slidenum">
              <a:rPr lang="en-US" smtClean="0"/>
              <a:t>‹#›</a:t>
            </a:fld>
            <a:endParaRPr lang="en-US"/>
          </a:p>
        </p:txBody>
      </p:sp>
    </p:spTree>
    <p:extLst>
      <p:ext uri="{BB962C8B-B14F-4D97-AF65-F5344CB8AC3E}">
        <p14:creationId xmlns:p14="http://schemas.microsoft.com/office/powerpoint/2010/main" val="226274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EC03CB-57E3-4DCE-A3AF-102103268677}" type="datetimeFigureOut">
              <a:rPr lang="en-US" smtClean="0"/>
              <a:t>2021-04-02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E246D-D81F-4C0F-B063-52A332EFC3DD}" type="slidenum">
              <a:rPr lang="en-US" smtClean="0"/>
              <a:t>‹#›</a:t>
            </a:fld>
            <a:endParaRPr lang="en-US"/>
          </a:p>
        </p:txBody>
      </p:sp>
    </p:spTree>
    <p:extLst>
      <p:ext uri="{BB962C8B-B14F-4D97-AF65-F5344CB8AC3E}">
        <p14:creationId xmlns:p14="http://schemas.microsoft.com/office/powerpoint/2010/main" val="321675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EC03CB-57E3-4DCE-A3AF-102103268677}" type="datetimeFigureOut">
              <a:rPr lang="en-US" smtClean="0"/>
              <a:t>2021-04-02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E246D-D81F-4C0F-B063-52A332EFC3DD}" type="slidenum">
              <a:rPr lang="en-US" smtClean="0"/>
              <a:t>‹#›</a:t>
            </a:fld>
            <a:endParaRPr lang="en-US"/>
          </a:p>
        </p:txBody>
      </p:sp>
    </p:spTree>
    <p:extLst>
      <p:ext uri="{BB962C8B-B14F-4D97-AF65-F5344CB8AC3E}">
        <p14:creationId xmlns:p14="http://schemas.microsoft.com/office/powerpoint/2010/main" val="90914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C03CB-57E3-4DCE-A3AF-102103268677}" type="datetimeFigureOut">
              <a:rPr lang="en-US" smtClean="0"/>
              <a:t>2021-04-02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E246D-D81F-4C0F-B063-52A332EFC3DD}" type="slidenum">
              <a:rPr lang="en-US" smtClean="0"/>
              <a:t>‹#›</a:t>
            </a:fld>
            <a:endParaRPr lang="en-US"/>
          </a:p>
        </p:txBody>
      </p:sp>
    </p:spTree>
    <p:extLst>
      <p:ext uri="{BB962C8B-B14F-4D97-AF65-F5344CB8AC3E}">
        <p14:creationId xmlns:p14="http://schemas.microsoft.com/office/powerpoint/2010/main" val="530885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Fatty_acids" TargetMode="External"/><Relationship Id="rId3" Type="http://schemas.openxmlformats.org/officeDocument/2006/relationships/hyperlink" Target="https://en.wikipedia.org/wiki/Lipid" TargetMode="External"/><Relationship Id="rId7" Type="http://schemas.openxmlformats.org/officeDocument/2006/relationships/hyperlink" Target="https://en.wikipedia.org/wiki/Polyunsaturated" TargetMode="External"/><Relationship Id="rId2" Type="http://schemas.openxmlformats.org/officeDocument/2006/relationships/hyperlink" Target="https://en.wikipedia.org/wiki/Redox" TargetMode="External"/><Relationship Id="rId1" Type="http://schemas.openxmlformats.org/officeDocument/2006/relationships/slideLayout" Target="../slideLayouts/slideLayout2.xml"/><Relationship Id="rId6" Type="http://schemas.openxmlformats.org/officeDocument/2006/relationships/hyperlink" Target="https://en.wikipedia.org/wiki/Chain_reaction" TargetMode="External"/><Relationship Id="rId5" Type="http://schemas.openxmlformats.org/officeDocument/2006/relationships/hyperlink" Target="https://en.wikipedia.org/wiki/Cell_membranes" TargetMode="External"/><Relationship Id="rId10" Type="http://schemas.openxmlformats.org/officeDocument/2006/relationships/hyperlink" Target="https://en.wikipedia.org/wiki/Hydrogen" TargetMode="External"/><Relationship Id="rId4" Type="http://schemas.openxmlformats.org/officeDocument/2006/relationships/hyperlink" Target="https://en.wikipedia.org/wiki/Radical_(chemistry)" TargetMode="External"/><Relationship Id="rId9" Type="http://schemas.openxmlformats.org/officeDocument/2006/relationships/hyperlink" Target="https://en.wikipedia.org/wiki/Methylene_bridg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blip>
          <a:stretch>
            <a:fillRect/>
          </a:stretch>
        </p:blipFill>
        <p:spPr>
          <a:xfrm>
            <a:off x="1842675" y="1"/>
            <a:ext cx="8696325" cy="6858000"/>
          </a:xfrm>
          <a:prstGeom prst="rect">
            <a:avLst/>
          </a:prstGeom>
          <a:noFill/>
        </p:spPr>
      </p:pic>
      <p:sp>
        <p:nvSpPr>
          <p:cNvPr id="4" name="TextBox 3"/>
          <p:cNvSpPr txBox="1"/>
          <p:nvPr/>
        </p:nvSpPr>
        <p:spPr>
          <a:xfrm>
            <a:off x="2168433" y="1602377"/>
            <a:ext cx="8203475" cy="156966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800" b="1" dirty="0" smtClean="0">
                <a:solidFill>
                  <a:srgbClr val="7030A0"/>
                </a:solidFill>
              </a:rPr>
              <a:t>Cold atmospheric plasma in medicine </a:t>
            </a:r>
            <a:endParaRPr lang="en-US" sz="4800" b="1" dirty="0">
              <a:solidFill>
                <a:srgbClr val="7030A0"/>
              </a:solidFill>
            </a:endParaRPr>
          </a:p>
        </p:txBody>
      </p:sp>
      <p:sp>
        <p:nvSpPr>
          <p:cNvPr id="2" name="TextBox 1"/>
          <p:cNvSpPr txBox="1"/>
          <p:nvPr/>
        </p:nvSpPr>
        <p:spPr>
          <a:xfrm>
            <a:off x="4070300" y="4711337"/>
            <a:ext cx="4241074" cy="923330"/>
          </a:xfrm>
          <a:prstGeom prst="rect">
            <a:avLst/>
          </a:prstGeom>
          <a:noFill/>
        </p:spPr>
        <p:txBody>
          <a:bodyPr wrap="square" rtlCol="0">
            <a:spAutoFit/>
          </a:bodyPr>
          <a:lstStyle/>
          <a:p>
            <a:r>
              <a:rPr lang="ar-IQ" sz="5400" b="1" smtClean="0">
                <a:solidFill>
                  <a:srgbClr val="C00000"/>
                </a:solidFill>
              </a:rPr>
              <a:t>د. </a:t>
            </a:r>
            <a:r>
              <a:rPr lang="ar-IQ" sz="5400" b="1" dirty="0" smtClean="0">
                <a:solidFill>
                  <a:srgbClr val="C00000"/>
                </a:solidFill>
              </a:rPr>
              <a:t>بان حسن عادل</a:t>
            </a:r>
            <a:endParaRPr lang="en-US" sz="5400" b="1" dirty="0">
              <a:solidFill>
                <a:srgbClr val="C00000"/>
              </a:solidFill>
            </a:endParaRPr>
          </a:p>
        </p:txBody>
      </p:sp>
      <p:sp>
        <p:nvSpPr>
          <p:cNvPr id="5"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1239348929"/>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464791"/>
            <a:ext cx="12000411" cy="4282583"/>
          </a:xfrm>
          <a:prstGeom prst="rect">
            <a:avLst/>
          </a:prstGeom>
        </p:spPr>
        <p:txBody>
          <a:bodyPr wrap="square">
            <a:spAutoFit/>
          </a:bodyPr>
          <a:lstStyle/>
          <a:p>
            <a:pPr algn="just">
              <a:lnSpc>
                <a:spcPct val="107000"/>
              </a:lnSpc>
              <a:spcAft>
                <a:spcPts val="800"/>
              </a:spcAft>
            </a:pPr>
            <a:r>
              <a:rPr lang="en-US" sz="2200" dirty="0" smtClean="0">
                <a:latin typeface="Calibri" panose="020F0502020204030204" pitchFamily="34" charset="0"/>
                <a:ea typeface="Calibri" panose="020F0502020204030204" pitchFamily="34" charset="0"/>
                <a:cs typeface="Arial" panose="020B0604020202020204" pitchFamily="34" charset="0"/>
              </a:rPr>
              <a:t>Non-thermal plasma has been used in wound healing, there is an evidence that endothelial cells (cells which line all blood carrying vessels of our body) exposed to short duration (15-30 sec) of low power </a:t>
            </a:r>
            <a:endParaRPr lang="ar-IQ" sz="2200" dirty="0" smtClean="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200" dirty="0" smtClean="0">
                <a:latin typeface="Calibri" panose="020F0502020204030204" pitchFamily="34" charset="0"/>
                <a:ea typeface="Calibri" panose="020F0502020204030204" pitchFamily="34" charset="0"/>
                <a:cs typeface="Arial" panose="020B0604020202020204" pitchFamily="34" charset="0"/>
              </a:rPr>
              <a:t>(~ 0.2W/cm2), </a:t>
            </a:r>
            <a:r>
              <a:rPr lang="en-US" sz="2200" dirty="0" err="1" smtClean="0">
                <a:latin typeface="Calibri" panose="020F0502020204030204" pitchFamily="34" charset="0"/>
                <a:ea typeface="Calibri" panose="020F0502020204030204" pitchFamily="34" charset="0"/>
                <a:cs typeface="Arial" panose="020B0604020202020204" pitchFamily="34" charset="0"/>
              </a:rPr>
              <a:t>nonthermal</a:t>
            </a:r>
            <a:r>
              <a:rPr lang="en-US" sz="2200" dirty="0" smtClean="0">
                <a:latin typeface="Calibri" panose="020F0502020204030204" pitchFamily="34" charset="0"/>
                <a:ea typeface="Calibri" panose="020F0502020204030204" pitchFamily="34" charset="0"/>
                <a:cs typeface="Arial" panose="020B0604020202020204" pitchFamily="34" charset="0"/>
              </a:rPr>
              <a:t> plasma treatment exhibits enhanced proliferation which may be due</a:t>
            </a:r>
          </a:p>
          <a:p>
            <a:pPr algn="just">
              <a:lnSpc>
                <a:spcPct val="107000"/>
              </a:lnSpc>
              <a:spcAft>
                <a:spcPts val="800"/>
              </a:spcAft>
            </a:pPr>
            <a:r>
              <a:rPr lang="en-US" sz="2200" dirty="0" smtClean="0">
                <a:latin typeface="Calibri" panose="020F0502020204030204" pitchFamily="34" charset="0"/>
                <a:ea typeface="Calibri" panose="020F0502020204030204" pitchFamily="34" charset="0"/>
                <a:cs typeface="Arial" panose="020B0604020202020204" pitchFamily="34" charset="0"/>
              </a:rPr>
              <a:t>to observed release of Fibroblast Growth Factor (FGF) from plasma treated cells. Endothelial cells play a guiding role in angiogenesis, the growth of new blood vessels from existing vessels. In varied disease conditions, healing may result from promoting or inhibiting angiogenesis. This has further application to the effect of non thermal plasma on the vasculature, which is exposed during plasma treatment of many tissues . The most important plasma in medicine is cancer therapy,  Non-thermal plasma has been tested for its ability to effectively treat various types of cancers by selectively killing cancer cells while leaving normal tissue unharmed. Experiments identified a dose of plasma that caused minimal immediate toxicity in additional to stimulate apoptosis in a cancer cell line</a:t>
            </a:r>
            <a:endParaRPr lang="en-US" sz="2200" dirty="0">
              <a:latin typeface="Calibri" panose="020F0502020204030204" pitchFamily="34" charset="0"/>
              <a:ea typeface="Calibri" panose="020F0502020204030204" pitchFamily="34" charset="0"/>
              <a:cs typeface="Arial" panose="020B0604020202020204" pitchFamily="34" charset="0"/>
            </a:endParaRPr>
          </a:p>
        </p:txBody>
      </p:sp>
      <p:sp>
        <p:nvSpPr>
          <p:cNvPr id="3"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382449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377" y="997190"/>
            <a:ext cx="12026537" cy="5016758"/>
          </a:xfrm>
          <a:prstGeom prst="rect">
            <a:avLst/>
          </a:prstGeom>
        </p:spPr>
        <p:txBody>
          <a:bodyPr wrap="square">
            <a:spAutoFit/>
          </a:bodyPr>
          <a:lstStyle/>
          <a:p>
            <a:pPr algn="just"/>
            <a:r>
              <a:rPr lang="en-US" sz="3200" dirty="0" smtClean="0"/>
              <a:t>Interaction of Plasma with Living Cells and Tissues</a:t>
            </a:r>
          </a:p>
          <a:p>
            <a:pPr algn="just"/>
            <a:endParaRPr lang="en-US" sz="3200" dirty="0" smtClean="0"/>
          </a:p>
          <a:p>
            <a:pPr algn="just"/>
            <a:r>
              <a:rPr lang="en-US" sz="3200" dirty="0" smtClean="0"/>
              <a:t>The applications of plasma in medicine is growing rapidly, that has</a:t>
            </a:r>
          </a:p>
          <a:p>
            <a:pPr algn="just"/>
            <a:r>
              <a:rPr lang="en-US" sz="3200" dirty="0" smtClean="0"/>
              <a:t>led to new field foundation entitled “Plasma Medicine”. The interaction of plasma with living cells and tissues is very complex, due to the complexity of both plasmas and tissues. Plasma interaction mechanism depends on how the plasma is produced, for example, RF discharge in helium gas would interact rather differently than nitrogen arc afterglow. Mainly, plasma-tissue interaction generates reactive species and charged species</a:t>
            </a:r>
            <a:endParaRPr lang="en-US" sz="3200" dirty="0"/>
          </a:p>
        </p:txBody>
      </p:sp>
      <p:sp>
        <p:nvSpPr>
          <p:cNvPr id="3"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59324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20" y="612845"/>
            <a:ext cx="11521440" cy="5386090"/>
          </a:xfrm>
          <a:prstGeom prst="rect">
            <a:avLst/>
          </a:prstGeom>
        </p:spPr>
        <p:txBody>
          <a:bodyPr wrap="square">
            <a:spAutoFit/>
          </a:bodyPr>
          <a:lstStyle/>
          <a:p>
            <a:r>
              <a:rPr lang="en-US" sz="2800" b="1" dirty="0" smtClean="0">
                <a:solidFill>
                  <a:srgbClr val="FF0000"/>
                </a:solidFill>
              </a:rPr>
              <a:t>1-Role of Charged Species</a:t>
            </a:r>
          </a:p>
          <a:p>
            <a:r>
              <a:rPr lang="en-US" sz="2400" dirty="0" smtClean="0"/>
              <a:t>When the plasma directly contracting a biological organisms, it achieves the required impact faster than indirectly contacting of the same plasma dose, due to the charged species in plasma, therefore, plasma</a:t>
            </a:r>
          </a:p>
          <a:p>
            <a:r>
              <a:rPr lang="en-US" sz="2400" dirty="0" smtClean="0"/>
              <a:t>interaction role is played by ions:</a:t>
            </a:r>
          </a:p>
          <a:p>
            <a:r>
              <a:rPr lang="en-US" sz="2400" dirty="0" smtClean="0"/>
              <a:t>a. Negative and positive ions approximately have a similar impact.</a:t>
            </a:r>
          </a:p>
          <a:p>
            <a:r>
              <a:rPr lang="en-US" sz="2400" dirty="0" smtClean="0"/>
              <a:t>b. The impact of charged species is chemical not physical phenomena.</a:t>
            </a:r>
          </a:p>
          <a:p>
            <a:r>
              <a:rPr lang="en-US" sz="2400" dirty="0" smtClean="0"/>
              <a:t>c. The ions catalyze peroxidation in both biological organisms inside and outside.</a:t>
            </a:r>
          </a:p>
          <a:p>
            <a:r>
              <a:rPr lang="en-US" sz="2400" dirty="0" smtClean="0"/>
              <a:t>d. The role of oxygen and relative oxygen species is very important.</a:t>
            </a:r>
          </a:p>
          <a:p>
            <a:r>
              <a:rPr lang="en-US" sz="2400" dirty="0" smtClean="0"/>
              <a:t>.</a:t>
            </a:r>
            <a:r>
              <a:rPr lang="en-US" sz="2800" b="1" dirty="0" smtClean="0">
                <a:solidFill>
                  <a:srgbClr val="FF0000"/>
                </a:solidFill>
              </a:rPr>
              <a:t>2- Role of Photons</a:t>
            </a:r>
          </a:p>
          <a:p>
            <a:r>
              <a:rPr lang="en-US" sz="2400" dirty="0" smtClean="0"/>
              <a:t>When the photons contact the tissue, it would cause a reflection for 4- 10% of photons due to the change in refractive index and incidence angle. In the tissues, the photons would be scattered or absorbed. Photons energy may affect the metabolism of the cell, and signaling pathways</a:t>
            </a:r>
            <a:endParaRPr lang="en-US" sz="2400" dirty="0"/>
          </a:p>
        </p:txBody>
      </p:sp>
      <p:sp>
        <p:nvSpPr>
          <p:cNvPr id="3"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95064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045" y="873596"/>
            <a:ext cx="11800114" cy="3231654"/>
          </a:xfrm>
          <a:prstGeom prst="rect">
            <a:avLst/>
          </a:prstGeom>
        </p:spPr>
        <p:txBody>
          <a:bodyPr wrap="square">
            <a:spAutoFit/>
          </a:bodyPr>
          <a:lstStyle/>
          <a:p>
            <a:r>
              <a:rPr lang="en-US" sz="3200" b="1" dirty="0" smtClean="0">
                <a:solidFill>
                  <a:srgbClr val="FF0000"/>
                </a:solidFill>
              </a:rPr>
              <a:t>3-Role of Free Radicals</a:t>
            </a:r>
          </a:p>
          <a:p>
            <a:endParaRPr lang="en-US" sz="3200" b="1" dirty="0" smtClean="0">
              <a:solidFill>
                <a:srgbClr val="FF0000"/>
              </a:solidFill>
            </a:endParaRPr>
          </a:p>
          <a:p>
            <a:r>
              <a:rPr lang="en-US" sz="2800" dirty="0" smtClean="0"/>
              <a:t>Free radicals are molecular fragment that include in their outermost atomic orbital one or more unpaired electrons, which can cause chain reactions. They play a significant role in tissue damage pathogenesis. The antioxidants (endogenous and exogenous) have a protective role to repair the damage that caused by free radicals</a:t>
            </a:r>
            <a:endParaRPr lang="en-US" sz="2800" dirty="0"/>
          </a:p>
        </p:txBody>
      </p:sp>
      <p:sp>
        <p:nvSpPr>
          <p:cNvPr id="3"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2197167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19201" y="165463"/>
            <a:ext cx="8821102" cy="6487477"/>
          </a:xfrm>
          <a:prstGeom prst="rect">
            <a:avLst/>
          </a:prstGeom>
        </p:spPr>
      </p:pic>
      <p:sp>
        <p:nvSpPr>
          <p:cNvPr id="3"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4238102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131" y="1158240"/>
            <a:ext cx="11765280" cy="4401205"/>
          </a:xfrm>
          <a:prstGeom prst="rect">
            <a:avLst/>
          </a:prstGeom>
          <a:noFill/>
        </p:spPr>
        <p:txBody>
          <a:bodyPr wrap="square" rtlCol="0">
            <a:spAutoFit/>
          </a:bodyPr>
          <a:lstStyle/>
          <a:p>
            <a:pPr algn="just"/>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rPr>
              <a:t>Lipid peroxidation is the </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hlinkClick r:id="rId2"/>
              </a:rPr>
              <a:t>oxidative</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rPr>
              <a:t> degradation of </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hlinkClick r:id="rId3"/>
              </a:rPr>
              <a:t>lipids</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rPr>
              <a:t>. It is the process in which </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hlinkClick r:id="rId4"/>
              </a:rPr>
              <a:t>free radicals</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rPr>
              <a:t> "steal" electrons from the lipids in </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hlinkClick r:id="rId5"/>
              </a:rPr>
              <a:t>cell membranes</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rPr>
              <a:t>, resulting in cell damage. This process proceeds by a free radical </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hlinkClick r:id="rId6"/>
              </a:rPr>
              <a:t>chain reaction</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rPr>
              <a:t> mechanism. It most often affects </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hlinkClick r:id="rId7"/>
              </a:rPr>
              <a:t>polyunsaturated</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rPr>
              <a:t> </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hlinkClick r:id="rId8"/>
              </a:rPr>
              <a:t>fatty acids</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rPr>
              <a:t>, because they contain multiple double bonds in between which lie </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hlinkClick r:id="rId9"/>
              </a:rPr>
              <a:t>methylene bridges</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rPr>
              <a:t> </a:t>
            </a:r>
            <a:r>
              <a:rPr lang="ar-IQ" sz="2800" dirty="0" smtClean="0">
                <a:ln w="0">
                  <a:solidFill>
                    <a:schemeClr val="tx1"/>
                  </a:solidFill>
                </a:ln>
                <a:solidFill>
                  <a:schemeClr val="accent5">
                    <a:lumMod val="75000"/>
                  </a:schemeClr>
                </a:solidFill>
                <a:effectLst>
                  <a:outerShdw blurRad="38100" dist="19050" dir="2700000" algn="tl" rotWithShape="0">
                    <a:schemeClr val="dk1">
                      <a:alpha val="40000"/>
                    </a:schemeClr>
                  </a:outerShdw>
                </a:effectLst>
              </a:rPr>
              <a:t>     </a:t>
            </a:r>
            <a:r>
              <a:rPr lang="en-US" sz="2800" dirty="0" smtClean="0">
                <a:ln w="0">
                  <a:solidFill>
                    <a:schemeClr val="tx1"/>
                  </a:solidFill>
                </a:ln>
                <a:solidFill>
                  <a:schemeClr val="accent5">
                    <a:lumMod val="75000"/>
                  </a:schemeClr>
                </a:solidFill>
                <a:effectLst>
                  <a:outerShdw blurRad="38100" dist="19050" dir="2700000" algn="tl" rotWithShape="0">
                    <a:schemeClr val="dk1">
                      <a:alpha val="40000"/>
                    </a:schemeClr>
                  </a:outerShdw>
                </a:effectLst>
              </a:rPr>
              <a:t>(-</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rPr>
              <a:t>CH</a:t>
            </a:r>
            <a:r>
              <a:rPr lang="en-US" sz="2800" baseline="-25000" dirty="0">
                <a:ln w="0">
                  <a:solidFill>
                    <a:schemeClr val="tx1"/>
                  </a:solidFill>
                </a:ln>
                <a:solidFill>
                  <a:schemeClr val="accent5">
                    <a:lumMod val="75000"/>
                  </a:schemeClr>
                </a:solidFill>
                <a:effectLst>
                  <a:outerShdw blurRad="38100" dist="19050" dir="2700000" algn="tl" rotWithShape="0">
                    <a:schemeClr val="dk1">
                      <a:alpha val="40000"/>
                    </a:schemeClr>
                  </a:outerShdw>
                </a:effectLst>
              </a:rPr>
              <a:t>2</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rPr>
              <a:t>-) that possess especially reactive </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hlinkClick r:id="rId10"/>
              </a:rPr>
              <a:t>hydrogen</a:t>
            </a:r>
            <a:r>
              <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rPr>
              <a:t> atoms. As with any radical reaction, the reaction consists of three major steps: initiation, propagation, and termination. The chemical products of this oxidation are known as lipid peroxides or lipid oxidation products (LOPs).</a:t>
            </a:r>
          </a:p>
          <a:p>
            <a:pPr algn="just"/>
            <a:endParaRPr lang="en-US" sz="2800" dirty="0">
              <a:ln w="0">
                <a:solidFill>
                  <a:schemeClr val="tx1"/>
                </a:solidFill>
              </a:ln>
              <a:solidFill>
                <a:schemeClr val="accent5">
                  <a:lumMod val="75000"/>
                </a:schemeClr>
              </a:solidFill>
              <a:effectLst>
                <a:outerShdw blurRad="38100" dist="19050" dir="2700000" algn="tl" rotWithShape="0">
                  <a:schemeClr val="dk1">
                    <a:alpha val="40000"/>
                  </a:schemeClr>
                </a:outerShdw>
              </a:effectLst>
            </a:endParaRPr>
          </a:p>
        </p:txBody>
      </p:sp>
      <p:sp>
        <p:nvSpPr>
          <p:cNvPr id="3"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1900945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669" y="356215"/>
            <a:ext cx="12017828" cy="6172652"/>
          </a:xfrm>
          <a:prstGeom prst="rect">
            <a:avLst/>
          </a:prstGeom>
        </p:spPr>
        <p:txBody>
          <a:bodyPr wrap="square">
            <a:spAutoFit/>
          </a:bodyPr>
          <a:lstStyle/>
          <a:p>
            <a:pPr algn="just">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Reactive Oxygen Species (ROS)</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Reactive Oxygen Species (ROS) represent free radicals or non-radical molecules that derived from molecular oxygen species, which can role as intercellular and intracellular messengers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examples of free radical type of ROS include superoxide anion O</a:t>
            </a:r>
            <a:r>
              <a:rPr lang="en-US"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hydroxyl radical </a:t>
            </a:r>
            <a:r>
              <a:rPr lang="en-US"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OH, while non-radical molecules type of ROS include hydrogen peroxide H</a:t>
            </a:r>
            <a:r>
              <a:rPr lang="en-US"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singlet oxygen </a:t>
            </a:r>
            <a:r>
              <a:rPr lang="en-US"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 molecular oxygen O</a:t>
            </a:r>
            <a:r>
              <a:rPr lang="en-US"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reduction by the exposure of high energy or electron transfer produces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ROS.</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Most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Common ROS Radicals Generation</a:t>
            </a:r>
            <a:endParaRPr lang="en-US" sz="1400"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oxygen bi-radical form has a parallel spinning, when a sufficient energy is absorbed, one of its unpaired electrons spin is reversed (opposite spinning), which leads to generate </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singlet oxygen </a:t>
            </a:r>
            <a:r>
              <a:rPr lang="en-US" b="1" i="1"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b="1" i="1"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Otherwise, species of oxygen that partially reduced is produced under the impact of mitochondrial enzymatic reactions, so that the intermediate molecules are generated basing on number of transferred electrons. Once, the bi-radical oxygen O</a:t>
            </a:r>
            <a:r>
              <a:rPr lang="en-US"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is auto-oxidized directly through electron transport reaction and P450 enzyme, to generate </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superoxide anion O</a:t>
            </a:r>
            <a:r>
              <a:rPr lang="en-US" b="1" i="1"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b="1" i="1"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which in turn catabolized to generate </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hydrogen peroxide H</a:t>
            </a:r>
            <a:r>
              <a:rPr lang="en-US" b="1" i="1"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b="1" i="1"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by the impact of Superoxide Dismutase (SOD) enzyme. The H</a:t>
            </a:r>
            <a:r>
              <a:rPr lang="en-US"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may be reduced to H</a:t>
            </a:r>
            <a:r>
              <a:rPr lang="en-US"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by the catalase enzyme, or reacted with Fe</a:t>
            </a:r>
            <a:r>
              <a:rPr lang="en-US"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(ferrous ions) to produce the </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hydroxyl radical </a:t>
            </a:r>
            <a:r>
              <a:rPr lang="en-US" b="1" i="1"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which is the most reactive free radical that causes cells damage by lipid peroxidation. Also, </a:t>
            </a:r>
            <a:r>
              <a:rPr lang="en-US"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OH may be produced by H</a:t>
            </a:r>
            <a:r>
              <a:rPr lang="en-US"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radiolysis</a:t>
            </a:r>
            <a:endParaRPr lang="en-US" dirty="0"/>
          </a:p>
        </p:txBody>
      </p:sp>
      <p:sp>
        <p:nvSpPr>
          <p:cNvPr id="3"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2359959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403" y="1071156"/>
            <a:ext cx="12143488" cy="3910148"/>
          </a:xfrm>
          <a:prstGeom prst="rect">
            <a:avLst/>
          </a:prstGeom>
        </p:spPr>
      </p:pic>
      <p:sp>
        <p:nvSpPr>
          <p:cNvPr id="3"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2016894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0263" y="842649"/>
            <a:ext cx="11268892" cy="4719241"/>
          </a:xfrm>
          <a:prstGeom prst="rect">
            <a:avLst/>
          </a:prstGeom>
        </p:spPr>
        <p:txBody>
          <a:bodyPr wrap="square">
            <a:spAutoFit/>
          </a:bodyPr>
          <a:lstStyle/>
          <a:p>
            <a:pPr algn="just">
              <a:lnSpc>
                <a:spcPct val="150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ROS in Plasma</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a:r>
              <a:rPr lang="en-US" sz="2800" b="1" dirty="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Plasmas are rich resources of ROS, most of ROS produced by plasma regulates the biometrical pathways, thus, induction of chemical and physical cell changes by activating or deactivating certain biological processes. Plasma-generated ROS plays a key role in cell migration, proliferation, and angiogenesis as mentioned by many researchers who studied plasma impact on deactivation of bacteria and </a:t>
            </a:r>
            <a:r>
              <a:rPr lang="en-US" sz="2800" dirty="0" smtClean="0">
                <a:latin typeface="Times New Roman" panose="02020603050405020304" pitchFamily="18" charset="0"/>
                <a:ea typeface="Calibri" panose="020F0502020204030204" pitchFamily="34" charset="0"/>
              </a:rPr>
              <a:t>tumors. </a:t>
            </a:r>
            <a:r>
              <a:rPr lang="en-US" sz="2800" dirty="0">
                <a:latin typeface="Times New Roman" panose="02020603050405020304" pitchFamily="18" charset="0"/>
                <a:ea typeface="Calibri" panose="020F0502020204030204" pitchFamily="34" charset="0"/>
              </a:rPr>
              <a:t>The main impact of plasma as cancer therapy is depends on the existence of plasma-generated ROS, due to the ROS ability in cell apoptosis induction, while it damages lipids, proteins, and DNA of cells </a:t>
            </a:r>
            <a:endParaRPr lang="en-US" sz="2800" dirty="0"/>
          </a:p>
        </p:txBody>
      </p:sp>
      <p:sp>
        <p:nvSpPr>
          <p:cNvPr id="3"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774166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966" y="232211"/>
            <a:ext cx="11207932" cy="3272691"/>
          </a:xfrm>
          <a:prstGeom prst="rect">
            <a:avLst/>
          </a:prstGeom>
        </p:spPr>
        <p:txBody>
          <a:bodyPr wrap="square">
            <a:spAutoFit/>
          </a:bodyPr>
          <a:lstStyle/>
          <a:p>
            <a:pPr>
              <a:lnSpc>
                <a:spcPct val="150000"/>
              </a:lnSpc>
              <a:spcAft>
                <a:spcPts val="800"/>
              </a:spcAft>
            </a:pPr>
            <a:r>
              <a:rPr lang="en-US" sz="2400" b="1" dirty="0">
                <a:latin typeface="Times New Roman" panose="02020603050405020304" pitchFamily="18" charset="0"/>
                <a:ea typeface="Calibri" panose="020F0502020204030204" pitchFamily="34" charset="0"/>
                <a:cs typeface="Arial" panose="020B0604020202020204" pitchFamily="34" charset="0"/>
              </a:rPr>
              <a:t>ROS in Mammalian Cells</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r>
              <a:rPr lang="en-US" sz="2400" b="1" dirty="0">
                <a:latin typeface="Times New Roman" panose="02020603050405020304" pitchFamily="18" charset="0"/>
                <a:ea typeface="Calibri" panose="020F0502020204030204" pitchFamily="34" charset="0"/>
              </a:rPr>
              <a:t>	</a:t>
            </a:r>
            <a:r>
              <a:rPr lang="en-US" sz="2000" dirty="0">
                <a:latin typeface="Times New Roman" panose="02020603050405020304" pitchFamily="18" charset="0"/>
                <a:ea typeface="Calibri" panose="020F0502020204030204" pitchFamily="34" charset="0"/>
              </a:rPr>
              <a:t>At low or moderate concentration levels, ROS causes some activities like angiogenesis, tissue repair, and cell proliferation, while at high concentration levels, ROS causes apoptosis, carcinogenesis, mutagenesis, and mitochondrial dysfunction. With in the mammalian cells, the mitochondria generates hydrogen peroxide, the generation of free radicals by the mitochondria may be occurred in inner membrane, outer membrane, or within matrix. ROS can cause mutations because of DNA damage resulted by the occurrence of mitochondria-nucleus interactions </a:t>
            </a:r>
            <a:r>
              <a:rPr lang="en-US" sz="2000" dirty="0"/>
              <a:t>Under ordinary physiological circumstances, the cell controls the level of ROS through balancing ROS generation by scavenging system elimination ability, while ROS can damage cellular lipid, DNA, and proteins under oxidative stress circumstances </a:t>
            </a:r>
          </a:p>
        </p:txBody>
      </p:sp>
      <p:grpSp>
        <p:nvGrpSpPr>
          <p:cNvPr id="5" name="Group 4"/>
          <p:cNvGrpSpPr/>
          <p:nvPr/>
        </p:nvGrpSpPr>
        <p:grpSpPr>
          <a:xfrm>
            <a:off x="3212238" y="3492137"/>
            <a:ext cx="5731465" cy="3105332"/>
            <a:chOff x="0" y="0"/>
            <a:chExt cx="5942388" cy="2721841"/>
          </a:xfrm>
        </p:grpSpPr>
        <p:pic>
          <p:nvPicPr>
            <p:cNvPr id="6" name="Picture 5" descr="Image result for mitochondria"/>
            <p:cNvPicPr>
              <a:picLocks noChangeAspect="1"/>
            </p:cNvPicPr>
            <p:nvPr/>
          </p:nvPicPr>
          <p:blipFill rotWithShape="1">
            <a:blip r:embed="rId2" cstate="print">
              <a:extLst>
                <a:ext uri="{28A0092B-C50C-407E-A947-70E740481C1C}">
                  <a14:useLocalDpi xmlns:a14="http://schemas.microsoft.com/office/drawing/2010/main" val="0"/>
                </a:ext>
              </a:extLst>
            </a:blip>
            <a:srcRect t="13687" r="35"/>
            <a:stretch/>
          </p:blipFill>
          <p:spPr bwMode="auto">
            <a:xfrm>
              <a:off x="0" y="0"/>
              <a:ext cx="3836035" cy="2416810"/>
            </a:xfrm>
            <a:prstGeom prst="rect">
              <a:avLst/>
            </a:prstGeom>
            <a:noFill/>
            <a:ln>
              <a:noFill/>
            </a:ln>
            <a:extLst>
              <a:ext uri="{53640926-AAD7-44D8-BBD7-CCE9431645EC}">
                <a14:shadowObscured xmlns:a14="http://schemas.microsoft.com/office/drawing/2010/main"/>
              </a:ext>
            </a:extLst>
          </p:spPr>
        </p:pic>
        <p:sp>
          <p:nvSpPr>
            <p:cNvPr id="7" name="Rounded Rectangle 6"/>
            <p:cNvSpPr/>
            <p:nvPr/>
          </p:nvSpPr>
          <p:spPr>
            <a:xfrm rot="21207479">
              <a:off x="519545" y="865909"/>
              <a:ext cx="2192789" cy="304107"/>
            </a:xfrm>
            <a:prstGeom prst="roundRect">
              <a:avLst/>
            </a:prstGeom>
            <a:gradFill>
              <a:gsLst>
                <a:gs pos="0">
                  <a:schemeClr val="accent2">
                    <a:lumMod val="110000"/>
                    <a:satMod val="105000"/>
                    <a:tint val="67000"/>
                    <a:alpha val="66000"/>
                  </a:schemeClr>
                </a:gs>
                <a:gs pos="50000">
                  <a:schemeClr val="accent2">
                    <a:lumMod val="105000"/>
                    <a:satMod val="103000"/>
                    <a:tint val="73000"/>
                    <a:alpha val="83000"/>
                  </a:schemeClr>
                </a:gs>
                <a:gs pos="100000">
                  <a:schemeClr val="accent2">
                    <a:lumMod val="105000"/>
                    <a:satMod val="109000"/>
                    <a:tint val="81000"/>
                    <a:alpha val="79000"/>
                  </a:schemeClr>
                </a:gs>
              </a:gsLst>
            </a:gradFill>
            <a:ln>
              <a:no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100" b="1">
                  <a:solidFill>
                    <a:srgbClr val="002060"/>
                  </a:solidFill>
                  <a:effectLst/>
                  <a:latin typeface="Times New Roman" panose="02020603050405020304" pitchFamily="18" charset="0"/>
                  <a:ea typeface="Calibri" panose="020F0502020204030204" pitchFamily="34" charset="0"/>
                  <a:cs typeface="Arial" panose="020B0604020202020204" pitchFamily="34" charset="0"/>
                </a:rPr>
                <a:t>O</a:t>
              </a:r>
              <a:r>
                <a:rPr lang="en-US" sz="1100" b="1" baseline="-2500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2 </a:t>
              </a:r>
              <a:r>
                <a:rPr lang="en-US" sz="1100" b="1">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a:t>
              </a:r>
              <a:r>
                <a:rPr lang="en-US" sz="1100" b="1" i="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US" sz="1100" b="1" i="0" baseline="-25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100" b="1" i="0" baseline="30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H</a:t>
              </a:r>
              <a:r>
                <a:rPr lang="en-US" sz="1100" b="1" baseline="-2500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2</a:t>
              </a:r>
              <a:r>
                <a:rPr lang="en-US" sz="1100" b="1">
                  <a:solidFill>
                    <a:srgbClr val="002060"/>
                  </a:solidFill>
                  <a:effectLst/>
                  <a:latin typeface="Times New Roman" panose="02020603050405020304" pitchFamily="18" charset="0"/>
                  <a:ea typeface="Calibri" panose="020F0502020204030204" pitchFamily="34" charset="0"/>
                  <a:cs typeface="Arial" panose="020B0604020202020204" pitchFamily="34" charset="0"/>
                </a:rPr>
                <a:t>O</a:t>
              </a:r>
              <a:r>
                <a:rPr lang="en-US" sz="1100" b="1" baseline="-2500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2 </a:t>
              </a:r>
              <a:r>
                <a:rPr lang="en-US" sz="1100" b="1">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a:t>
              </a:r>
              <a:r>
                <a:rPr lang="en-US" sz="1100" b="1" i="0" baseline="30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100" b="1" i="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OH</a:t>
              </a:r>
              <a:endParaRPr lang="en-US" sz="1100">
                <a:effectLst/>
                <a:ea typeface="Calibri" panose="020F0502020204030204" pitchFamily="34" charset="0"/>
                <a:cs typeface="Arial" panose="020B0604020202020204" pitchFamily="34" charset="0"/>
              </a:endParaRPr>
            </a:p>
          </p:txBody>
        </p:sp>
        <p:sp>
          <p:nvSpPr>
            <p:cNvPr id="8" name="Oval 7"/>
            <p:cNvSpPr/>
            <p:nvPr/>
          </p:nvSpPr>
          <p:spPr>
            <a:xfrm rot="21289965">
              <a:off x="1288473" y="1233054"/>
              <a:ext cx="796290" cy="384810"/>
            </a:xfrm>
            <a:prstGeom prst="ellipse">
              <a:avLst/>
            </a:prstGeom>
            <a:ln>
              <a:noFill/>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ROS</a:t>
              </a:r>
              <a:endParaRPr lang="en-US" sz="1100">
                <a:effectLst/>
                <a:ea typeface="Calibri" panose="020F0502020204030204" pitchFamily="34" charset="0"/>
                <a:cs typeface="Arial" panose="020B0604020202020204" pitchFamily="34" charset="0"/>
              </a:endParaRPr>
            </a:p>
          </p:txBody>
        </p:sp>
        <p:sp>
          <p:nvSpPr>
            <p:cNvPr id="9" name="Down Arrow 8"/>
            <p:cNvSpPr/>
            <p:nvPr/>
          </p:nvSpPr>
          <p:spPr>
            <a:xfrm rot="1684990">
              <a:off x="1239982" y="1517073"/>
              <a:ext cx="192505" cy="262021"/>
            </a:xfrm>
            <a:prstGeom prst="downArrow">
              <a:avLst/>
            </a:prstGeom>
            <a:ln>
              <a:no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Down Arrow 9"/>
            <p:cNvSpPr/>
            <p:nvPr/>
          </p:nvSpPr>
          <p:spPr>
            <a:xfrm rot="19220195">
              <a:off x="1995055" y="1433945"/>
              <a:ext cx="192405" cy="261620"/>
            </a:xfrm>
            <a:prstGeom prst="downArrow">
              <a:avLst/>
            </a:prstGeom>
            <a:ln>
              <a:no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p:nvSpPr>
          <p:spPr>
            <a:xfrm rot="21225039">
              <a:off x="914400" y="1752600"/>
              <a:ext cx="824865" cy="297815"/>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Arial" panose="020B0604020202020204" pitchFamily="34" charset="0"/>
                </a:rPr>
                <a:t>Signaling</a:t>
              </a:r>
              <a:endParaRPr lang="en-US" sz="1100">
                <a:effectLst/>
                <a:ea typeface="Calibri" panose="020F0502020204030204" pitchFamily="34" charset="0"/>
                <a:cs typeface="Arial" panose="020B0604020202020204" pitchFamily="34" charset="0"/>
              </a:endParaRPr>
            </a:p>
          </p:txBody>
        </p:sp>
        <p:sp>
          <p:nvSpPr>
            <p:cNvPr id="12" name="Rounded Rectangle 11"/>
            <p:cNvSpPr/>
            <p:nvPr/>
          </p:nvSpPr>
          <p:spPr>
            <a:xfrm rot="21203253">
              <a:off x="1773382" y="1662545"/>
              <a:ext cx="824865" cy="297815"/>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Cell Death</a:t>
              </a:r>
              <a:endParaRPr lang="en-US" sz="1100">
                <a:effectLst/>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1673" y="318654"/>
              <a:ext cx="1910715" cy="1910715"/>
            </a:xfrm>
            <a:prstGeom prst="rect">
              <a:avLst/>
            </a:prstGeom>
            <a:noFill/>
            <a:ln>
              <a:noFill/>
            </a:ln>
          </p:spPr>
        </p:pic>
        <p:sp>
          <p:nvSpPr>
            <p:cNvPr id="14" name="Right Arrow 13"/>
            <p:cNvSpPr/>
            <p:nvPr/>
          </p:nvSpPr>
          <p:spPr>
            <a:xfrm>
              <a:off x="2937164" y="810491"/>
              <a:ext cx="1614055" cy="543670"/>
            </a:xfrm>
            <a:prstGeom prst="rightArrow">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000" b="1" i="1">
                  <a:effectLst/>
                  <a:latin typeface="Times New Roman" panose="02020603050405020304" pitchFamily="18" charset="0"/>
                  <a:ea typeface="Calibri" panose="020F0502020204030204" pitchFamily="34" charset="0"/>
                  <a:cs typeface="Arial" panose="020B0604020202020204" pitchFamily="34" charset="0"/>
                </a:rPr>
                <a:t>Signaling to Nucleus </a:t>
              </a:r>
              <a:endParaRPr lang="en-US" sz="1100">
                <a:effectLst/>
                <a:ea typeface="Calibri" panose="020F0502020204030204" pitchFamily="34" charset="0"/>
                <a:cs typeface="Arial" panose="020B0604020202020204" pitchFamily="34" charset="0"/>
              </a:endParaRPr>
            </a:p>
          </p:txBody>
        </p:sp>
        <p:sp>
          <p:nvSpPr>
            <p:cNvPr id="15" name="Right Arrow 14"/>
            <p:cNvSpPr/>
            <p:nvPr/>
          </p:nvSpPr>
          <p:spPr>
            <a:xfrm flipH="1">
              <a:off x="2874818" y="1343891"/>
              <a:ext cx="1600200" cy="543670"/>
            </a:xfrm>
            <a:prstGeom prst="rightArrow">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000" b="1" i="1">
                  <a:effectLst/>
                  <a:latin typeface="Times New Roman" panose="02020603050405020304" pitchFamily="18" charset="0"/>
                  <a:ea typeface="Calibri" panose="020F0502020204030204" pitchFamily="34" charset="0"/>
                  <a:cs typeface="Arial" panose="020B0604020202020204" pitchFamily="34" charset="0"/>
                </a:rPr>
                <a:t>Protein Import</a:t>
              </a:r>
              <a:endParaRPr lang="en-US" sz="1100">
                <a:effectLst/>
                <a:ea typeface="Calibri" panose="020F0502020204030204" pitchFamily="34" charset="0"/>
                <a:cs typeface="Arial" panose="020B0604020202020204" pitchFamily="34" charset="0"/>
              </a:endParaRPr>
            </a:p>
          </p:txBody>
        </p:sp>
        <p:sp>
          <p:nvSpPr>
            <p:cNvPr id="16" name="Text Box 77"/>
            <p:cNvSpPr txBox="1"/>
            <p:nvPr/>
          </p:nvSpPr>
          <p:spPr>
            <a:xfrm>
              <a:off x="931919" y="2299277"/>
              <a:ext cx="1457750" cy="4225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b="1">
                  <a:effectLst/>
                  <a:latin typeface="Times New Roman" panose="02020603050405020304" pitchFamily="18" charset="0"/>
                  <a:ea typeface="Calibri" panose="020F0502020204030204" pitchFamily="34" charset="0"/>
                  <a:cs typeface="Arial" panose="020B0604020202020204" pitchFamily="34" charset="0"/>
                </a:rPr>
                <a:t>Mitochondrion</a:t>
              </a:r>
              <a:endParaRPr lang="en-US" sz="1100">
                <a:effectLst/>
                <a:ea typeface="Calibri" panose="020F0502020204030204" pitchFamily="34" charset="0"/>
                <a:cs typeface="Arial" panose="020B0604020202020204" pitchFamily="34" charset="0"/>
              </a:endParaRPr>
            </a:p>
          </p:txBody>
        </p:sp>
        <p:sp>
          <p:nvSpPr>
            <p:cNvPr id="17" name="Text Box 78"/>
            <p:cNvSpPr txBox="1"/>
            <p:nvPr/>
          </p:nvSpPr>
          <p:spPr>
            <a:xfrm>
              <a:off x="4606176" y="2299277"/>
              <a:ext cx="885660" cy="42256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b="1">
                  <a:effectLst/>
                  <a:latin typeface="Times New Roman" panose="02020603050405020304" pitchFamily="18" charset="0"/>
                  <a:ea typeface="Calibri" panose="020F0502020204030204" pitchFamily="34" charset="0"/>
                  <a:cs typeface="Arial" panose="020B0604020202020204" pitchFamily="34" charset="0"/>
                </a:rPr>
                <a:t>Nucleus</a:t>
              </a:r>
              <a:endParaRPr lang="en-US" sz="1100">
                <a:effectLst/>
                <a:ea typeface="Calibri" panose="020F0502020204030204" pitchFamily="34" charset="0"/>
                <a:cs typeface="Arial" panose="020B0604020202020204" pitchFamily="34" charset="0"/>
              </a:endParaRPr>
            </a:p>
          </p:txBody>
        </p:sp>
      </p:grpSp>
      <p:sp>
        <p:nvSpPr>
          <p:cNvPr id="18"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3715807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7174" y="352403"/>
            <a:ext cx="11725275" cy="6038873"/>
            <a:chOff x="257174" y="352403"/>
            <a:chExt cx="11725275" cy="6038873"/>
          </a:xfrm>
          <a:solidFill>
            <a:srgbClr val="CC99FF"/>
          </a:solidFill>
        </p:grpSpPr>
        <p:sp>
          <p:nvSpPr>
            <p:cNvPr id="31747" name="AutoShape 3"/>
            <p:cNvSpPr>
              <a:spLocks noChangeArrowheads="1"/>
            </p:cNvSpPr>
            <p:nvPr/>
          </p:nvSpPr>
          <p:spPr bwMode="auto">
            <a:xfrm>
              <a:off x="4952992" y="352403"/>
              <a:ext cx="2162175" cy="1143008"/>
            </a:xfrm>
            <a:prstGeom prst="downArrowCallout">
              <a:avLst>
                <a:gd name="adj1" fmla="val 55637"/>
                <a:gd name="adj2" fmla="val 55637"/>
                <a:gd name="adj3" fmla="val 16667"/>
                <a:gd name="adj4" fmla="val 66667"/>
              </a:avLst>
            </a:prstGeom>
            <a:grpFill/>
            <a:ln w="9525">
              <a:noFill/>
              <a:miter lim="800000"/>
              <a:headEnd/>
              <a:tailEnd/>
            </a:ln>
            <a:effectLst>
              <a:glow rad="101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rtl="1">
                <a:spcAft>
                  <a:spcPts val="1000"/>
                </a:spcAft>
                <a:defRPr/>
              </a:pPr>
              <a:r>
                <a:rPr lang="en-US" sz="3600" b="1" i="1" dirty="0">
                  <a:solidFill>
                    <a:srgbClr val="7030A0"/>
                  </a:solidFill>
                  <a:latin typeface="Calibri" pitchFamily="34" charset="0"/>
                  <a:ea typeface="Arial" pitchFamily="34" charset="0"/>
                </a:rPr>
                <a:t>plasma</a:t>
              </a:r>
              <a:endParaRPr lang="ar-IQ" dirty="0">
                <a:solidFill>
                  <a:srgbClr val="7030A0"/>
                </a:solidFill>
              </a:endParaRPr>
            </a:p>
          </p:txBody>
        </p:sp>
        <p:grpSp>
          <p:nvGrpSpPr>
            <p:cNvPr id="2" name="Group 1"/>
            <p:cNvGrpSpPr/>
            <p:nvPr/>
          </p:nvGrpSpPr>
          <p:grpSpPr>
            <a:xfrm>
              <a:off x="257174" y="1768475"/>
              <a:ext cx="11725275" cy="4622801"/>
              <a:chOff x="257174" y="1768475"/>
              <a:chExt cx="11725275" cy="4622801"/>
            </a:xfrm>
            <a:grpFill/>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147" y="3633789"/>
                <a:ext cx="2709863" cy="2757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مربع نص 5"/>
              <p:cNvSpPr txBox="1"/>
              <p:nvPr/>
            </p:nvSpPr>
            <p:spPr>
              <a:xfrm>
                <a:off x="257174" y="1768475"/>
                <a:ext cx="11725275" cy="1477328"/>
              </a:xfrm>
              <a:prstGeom prst="rect">
                <a:avLst/>
              </a:prstGeom>
              <a:grpFill/>
              <a:ln w="38100">
                <a:solidFill>
                  <a:schemeClr val="accent2">
                    <a:lumMod val="60000"/>
                    <a:lumOff val="40000"/>
                  </a:schemeClr>
                </a:solidFill>
              </a:ln>
            </p:spPr>
            <p:txBody>
              <a:bodyPr wrap="square" rtlCol="1">
                <a:spAutoFit/>
              </a:bodyPr>
              <a:lstStyle/>
              <a:p>
                <a:pPr algn="ctr" eaLnBrk="1" hangingPunct="1">
                  <a:defRPr/>
                </a:pPr>
                <a:r>
                  <a:rPr lang="en-US" sz="3600" dirty="0"/>
                  <a:t>Is a quasi neutral gas of charged and neutral particles which exhibits collective behavior</a:t>
                </a:r>
              </a:p>
              <a:p>
                <a:pPr algn="just" eaLnBrk="1" hangingPunct="1">
                  <a:defRPr/>
                </a:pPr>
                <a:endParaRPr lang="ar-IQ" dirty="0"/>
              </a:p>
            </p:txBody>
          </p:sp>
        </p:grpSp>
      </p:grpSp>
      <p:sp>
        <p:nvSpPr>
          <p:cNvPr id="7"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290128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 y="0"/>
            <a:ext cx="11826240" cy="2657138"/>
          </a:xfrm>
          <a:prstGeom prst="rect">
            <a:avLst/>
          </a:prstGeom>
        </p:spPr>
        <p:txBody>
          <a:bodyPr wrap="square">
            <a:spAutoFit/>
          </a:bodyPr>
          <a:lstStyle/>
          <a:p>
            <a:pPr algn="just">
              <a:lnSpc>
                <a:spcPct val="150000"/>
              </a:lnSpc>
              <a:spcAft>
                <a:spcPts val="800"/>
              </a:spcAft>
            </a:pPr>
            <a:r>
              <a:rPr lang="en-US" sz="2400" b="1" dirty="0">
                <a:latin typeface="Times New Roman" panose="02020603050405020304" pitchFamily="18" charset="0"/>
                <a:ea typeface="Calibri" panose="020F0502020204030204" pitchFamily="34" charset="0"/>
                <a:cs typeface="Arial" panose="020B0604020202020204" pitchFamily="34" charset="0"/>
              </a:rPr>
              <a:t>ROS in Cancer Cells</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r>
              <a:rPr lang="en-US" sz="2400" b="1" dirty="0">
                <a:latin typeface="Times New Roman" panose="02020603050405020304" pitchFamily="18" charset="0"/>
                <a:ea typeface="Calibri" panose="020F0502020204030204" pitchFamily="34" charset="0"/>
              </a:rPr>
              <a:t>	</a:t>
            </a:r>
            <a:r>
              <a:rPr lang="en-US" sz="2000" dirty="0">
                <a:latin typeface="Times New Roman" panose="02020603050405020304" pitchFamily="18" charset="0"/>
                <a:ea typeface="Calibri" panose="020F0502020204030204" pitchFamily="34" charset="0"/>
              </a:rPr>
              <a:t>In cancer cells, high levels of ROS is resulted from oncogenic activity, increased metabolism, and mitochondrial dysfunction. At low level of ROS, it supports cancer cell surviving by the progression of cell cycle, while at high level of ROS it suppresses the growth of tumor by cell cycle inhibitor sustained activation, thus, cell death induction </a:t>
            </a:r>
            <a:r>
              <a:rPr lang="en-US" sz="2000" dirty="0" smtClean="0">
                <a:latin typeface="Times New Roman" panose="02020603050405020304" pitchFamily="18" charset="0"/>
                <a:ea typeface="Calibri" panose="020F0502020204030204" pitchFamily="34" charset="0"/>
              </a:rPr>
              <a:t>.The </a:t>
            </a:r>
            <a:r>
              <a:rPr lang="en-US" sz="2000" dirty="0">
                <a:latin typeface="Times New Roman" panose="02020603050405020304" pitchFamily="18" charset="0"/>
                <a:ea typeface="Calibri" panose="020F0502020204030204" pitchFamily="34" charset="0"/>
              </a:rPr>
              <a:t>capability of recognizing signals (i.e. survival or apoptotic) in cancer cells depends on dose, type, site, and duration of ROS generation </a:t>
            </a:r>
            <a:r>
              <a:rPr lang="en-US" sz="2000" dirty="0" smtClean="0">
                <a:latin typeface="Times New Roman" panose="02020603050405020304" pitchFamily="18" charset="0"/>
                <a:ea typeface="Calibri" panose="020F0502020204030204" pitchFamily="34" charset="0"/>
              </a:rPr>
              <a:t>.The </a:t>
            </a:r>
            <a:r>
              <a:rPr lang="en-US" sz="2000" dirty="0">
                <a:latin typeface="Times New Roman" panose="02020603050405020304" pitchFamily="18" charset="0"/>
                <a:ea typeface="Calibri" panose="020F0502020204030204" pitchFamily="34" charset="0"/>
              </a:rPr>
              <a:t>cytotoxicity of ROS can represent a driving force for apoptosis in cancer cells, and in a higher levels, it leads to both apoptosis and necrosis </a:t>
            </a:r>
            <a:endParaRPr lang="en-US" sz="2000" dirty="0"/>
          </a:p>
        </p:txBody>
      </p:sp>
      <p:pic>
        <p:nvPicPr>
          <p:cNvPr id="5" name="Picture 4" descr="D:\Graphics\In Vitro\ROS\ROS 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7301" y="2838995"/>
            <a:ext cx="4931229" cy="3634947"/>
          </a:xfrm>
          <a:prstGeom prst="rect">
            <a:avLst/>
          </a:prstGeom>
          <a:noFill/>
          <a:ln>
            <a:noFill/>
          </a:ln>
        </p:spPr>
      </p:pic>
      <p:sp>
        <p:nvSpPr>
          <p:cNvPr id="6"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88606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357051" y="496389"/>
            <a:ext cx="11521440" cy="5895702"/>
          </a:xfrm>
          <a:prstGeom prst="rect">
            <a:avLst/>
          </a:prstGeom>
        </p:spPr>
      </p:pic>
      <p:sp>
        <p:nvSpPr>
          <p:cNvPr id="3"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1780334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43369" y="775081"/>
            <a:ext cx="8572560" cy="5101874"/>
            <a:chOff x="1809720" y="240795"/>
            <a:chExt cx="8572560" cy="5101874"/>
          </a:xfrm>
        </p:grpSpPr>
        <p:sp>
          <p:nvSpPr>
            <p:cNvPr id="30" name="مربع نص 3"/>
            <p:cNvSpPr txBox="1"/>
            <p:nvPr/>
          </p:nvSpPr>
          <p:spPr>
            <a:xfrm>
              <a:off x="4667240" y="240795"/>
              <a:ext cx="2714644" cy="1077218"/>
            </a:xfrm>
            <a:prstGeom prst="rect">
              <a:avLst/>
            </a:prstGeom>
            <a:solidFill>
              <a:srgbClr val="FF0066"/>
            </a:solidFill>
            <a:ln>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spAutoFit/>
            </a:bodyPr>
            <a:lstStyle/>
            <a:p>
              <a:pPr algn="ctr"/>
              <a:r>
                <a:rPr lang="en-US" sz="3200" b="1" dirty="0">
                  <a:solidFill>
                    <a:schemeClr val="accent4">
                      <a:lumMod val="60000"/>
                      <a:lumOff val="40000"/>
                    </a:schemeClr>
                  </a:solidFill>
                </a:rPr>
                <a:t>Plasma Components</a:t>
              </a:r>
              <a:endParaRPr lang="en-US" sz="3200" dirty="0">
                <a:solidFill>
                  <a:schemeClr val="accent4">
                    <a:lumMod val="60000"/>
                    <a:lumOff val="40000"/>
                  </a:schemeClr>
                </a:solidFill>
              </a:endParaRPr>
            </a:p>
          </p:txBody>
        </p:sp>
        <p:cxnSp>
          <p:nvCxnSpPr>
            <p:cNvPr id="31" name="رابط كسهم مستقيم 8"/>
            <p:cNvCxnSpPr/>
            <p:nvPr/>
          </p:nvCxnSpPr>
          <p:spPr>
            <a:xfrm>
              <a:off x="6524626" y="1411320"/>
              <a:ext cx="1214438" cy="2357451"/>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39" name="رابط كسهم مستقيم 10"/>
            <p:cNvCxnSpPr/>
            <p:nvPr/>
          </p:nvCxnSpPr>
          <p:spPr>
            <a:xfrm flipH="1">
              <a:off x="5881689" y="1555327"/>
              <a:ext cx="35716" cy="3213568"/>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40" name="رابط كسهم مستقيم 11"/>
            <p:cNvCxnSpPr/>
            <p:nvPr/>
          </p:nvCxnSpPr>
          <p:spPr>
            <a:xfrm rot="16200000" flipH="1">
              <a:off x="7381875" y="1197020"/>
              <a:ext cx="1214438" cy="1071562"/>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41" name="رابط كسهم مستقيم 12"/>
            <p:cNvCxnSpPr/>
            <p:nvPr/>
          </p:nvCxnSpPr>
          <p:spPr>
            <a:xfrm>
              <a:off x="7524750" y="482645"/>
              <a:ext cx="1214438" cy="785812"/>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42" name="مربع نص 31"/>
            <p:cNvSpPr txBox="1"/>
            <p:nvPr/>
          </p:nvSpPr>
          <p:spPr>
            <a:xfrm>
              <a:off x="1809720" y="1411320"/>
              <a:ext cx="1928826" cy="430887"/>
            </a:xfrm>
            <a:prstGeom prst="rect">
              <a:avLst/>
            </a:prstGeom>
            <a:solidFill>
              <a:schemeClr val="accent4">
                <a:lumMod val="40000"/>
                <a:lumOff val="60000"/>
              </a:schemeClr>
            </a:solidFill>
            <a:ln>
              <a:noFill/>
            </a:ln>
            <a:effectLst>
              <a:glow rad="1397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spAutoFit/>
            </a:bodyPr>
            <a:lstStyle/>
            <a:p>
              <a:pPr algn="r" rtl="1" eaLnBrk="1" hangingPunct="1">
                <a:defRPr/>
              </a:pPr>
              <a:r>
                <a:rPr lang="en-US" sz="2200" b="1" dirty="0">
                  <a:solidFill>
                    <a:srgbClr val="FF3399"/>
                  </a:solidFill>
                </a:rPr>
                <a:t>Positive ions </a:t>
              </a:r>
              <a:endParaRPr lang="ar-IQ" sz="2200" b="1" dirty="0">
                <a:solidFill>
                  <a:srgbClr val="FF3399"/>
                </a:solidFill>
              </a:endParaRPr>
            </a:p>
          </p:txBody>
        </p:sp>
        <p:sp>
          <p:nvSpPr>
            <p:cNvPr id="43" name="مربع نص 32"/>
            <p:cNvSpPr txBox="1"/>
            <p:nvPr/>
          </p:nvSpPr>
          <p:spPr>
            <a:xfrm>
              <a:off x="1809720" y="2694945"/>
              <a:ext cx="2286016" cy="430887"/>
            </a:xfrm>
            <a:prstGeom prst="rect">
              <a:avLst/>
            </a:prstGeom>
            <a:solidFill>
              <a:schemeClr val="accent4">
                <a:lumMod val="40000"/>
                <a:lumOff val="60000"/>
              </a:schemeClr>
            </a:solidFill>
            <a:ln>
              <a:noFill/>
            </a:ln>
            <a:effectLst>
              <a:glow rad="1397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spAutoFit/>
            </a:bodyPr>
            <a:lstStyle/>
            <a:p>
              <a:pPr algn="r" rtl="1" eaLnBrk="1" hangingPunct="1">
                <a:defRPr/>
              </a:pPr>
              <a:r>
                <a:rPr lang="en-US" sz="2200" b="1" dirty="0">
                  <a:solidFill>
                    <a:srgbClr val="FF3399"/>
                  </a:solidFill>
                </a:rPr>
                <a:t>Negative  ions </a:t>
              </a:r>
              <a:endParaRPr lang="ar-IQ" sz="2200" b="1" dirty="0">
                <a:solidFill>
                  <a:srgbClr val="FF3399"/>
                </a:solidFill>
              </a:endParaRPr>
            </a:p>
          </p:txBody>
        </p:sp>
        <p:sp>
          <p:nvSpPr>
            <p:cNvPr id="44" name="مربع نص 33"/>
            <p:cNvSpPr txBox="1"/>
            <p:nvPr/>
          </p:nvSpPr>
          <p:spPr>
            <a:xfrm>
              <a:off x="2738414" y="3983088"/>
              <a:ext cx="1928826" cy="430887"/>
            </a:xfrm>
            <a:prstGeom prst="rect">
              <a:avLst/>
            </a:prstGeom>
            <a:solidFill>
              <a:schemeClr val="accent4">
                <a:lumMod val="40000"/>
                <a:lumOff val="60000"/>
              </a:schemeClr>
            </a:solidFill>
            <a:ln>
              <a:noFill/>
            </a:ln>
            <a:effectLst>
              <a:glow rad="1397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spAutoFit/>
            </a:bodyPr>
            <a:lstStyle/>
            <a:p>
              <a:pPr algn="ctr" rtl="1" eaLnBrk="1" hangingPunct="1">
                <a:defRPr/>
              </a:pPr>
              <a:r>
                <a:rPr lang="en-US" sz="2200" b="1" dirty="0">
                  <a:solidFill>
                    <a:srgbClr val="FF3399"/>
                  </a:solidFill>
                </a:rPr>
                <a:t>Electrons</a:t>
              </a:r>
            </a:p>
          </p:txBody>
        </p:sp>
        <p:sp>
          <p:nvSpPr>
            <p:cNvPr id="45" name="مربع نص 34"/>
            <p:cNvSpPr txBox="1"/>
            <p:nvPr/>
          </p:nvSpPr>
          <p:spPr>
            <a:xfrm>
              <a:off x="4952992" y="4911782"/>
              <a:ext cx="1928826" cy="430887"/>
            </a:xfrm>
            <a:prstGeom prst="rect">
              <a:avLst/>
            </a:prstGeom>
            <a:solidFill>
              <a:schemeClr val="accent4">
                <a:lumMod val="40000"/>
                <a:lumOff val="60000"/>
              </a:schemeClr>
            </a:solidFill>
            <a:ln>
              <a:noFill/>
            </a:ln>
            <a:effectLst>
              <a:glow rad="1397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spAutoFit/>
            </a:bodyPr>
            <a:lstStyle/>
            <a:p>
              <a:pPr algn="r" rtl="1" eaLnBrk="1" hangingPunct="1">
                <a:defRPr/>
              </a:pPr>
              <a:r>
                <a:rPr lang="en-US" sz="2200" b="1" dirty="0" err="1">
                  <a:solidFill>
                    <a:srgbClr val="FF3399"/>
                  </a:solidFill>
                </a:rPr>
                <a:t>metastables</a:t>
              </a:r>
              <a:r>
                <a:rPr lang="en-US" sz="2200" b="1" dirty="0">
                  <a:solidFill>
                    <a:schemeClr val="accent4">
                      <a:lumMod val="50000"/>
                    </a:schemeClr>
                  </a:solidFill>
                </a:rPr>
                <a:t> </a:t>
              </a:r>
              <a:endParaRPr lang="ar-IQ" sz="2200" b="1" dirty="0">
                <a:solidFill>
                  <a:schemeClr val="accent4">
                    <a:lumMod val="50000"/>
                  </a:schemeClr>
                </a:solidFill>
              </a:endParaRPr>
            </a:p>
          </p:txBody>
        </p:sp>
        <p:sp>
          <p:nvSpPr>
            <p:cNvPr id="46" name="مربع نص 35"/>
            <p:cNvSpPr txBox="1"/>
            <p:nvPr/>
          </p:nvSpPr>
          <p:spPr>
            <a:xfrm>
              <a:off x="6953256" y="3911650"/>
              <a:ext cx="1928826" cy="430887"/>
            </a:xfrm>
            <a:prstGeom prst="rect">
              <a:avLst/>
            </a:prstGeom>
            <a:solidFill>
              <a:schemeClr val="accent4">
                <a:lumMod val="40000"/>
                <a:lumOff val="60000"/>
              </a:schemeClr>
            </a:solidFill>
            <a:ln>
              <a:noFill/>
            </a:ln>
            <a:effectLst>
              <a:glow rad="1397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spAutoFit/>
            </a:bodyPr>
            <a:lstStyle/>
            <a:p>
              <a:pPr algn="ctr" rtl="1" eaLnBrk="1" hangingPunct="1">
                <a:defRPr/>
              </a:pPr>
              <a:r>
                <a:rPr lang="en-US" sz="2200" b="1" dirty="0">
                  <a:solidFill>
                    <a:srgbClr val="FF3399"/>
                  </a:solidFill>
                </a:rPr>
                <a:t>Atoms </a:t>
              </a:r>
              <a:endParaRPr lang="ar-IQ" sz="2200" b="1" dirty="0">
                <a:solidFill>
                  <a:srgbClr val="FF3399"/>
                </a:solidFill>
              </a:endParaRPr>
            </a:p>
          </p:txBody>
        </p:sp>
        <p:sp>
          <p:nvSpPr>
            <p:cNvPr id="47" name="مربع نص 36"/>
            <p:cNvSpPr txBox="1"/>
            <p:nvPr/>
          </p:nvSpPr>
          <p:spPr>
            <a:xfrm>
              <a:off x="7810512" y="2411452"/>
              <a:ext cx="1928826" cy="430887"/>
            </a:xfrm>
            <a:prstGeom prst="rect">
              <a:avLst/>
            </a:prstGeom>
            <a:solidFill>
              <a:schemeClr val="accent4">
                <a:lumMod val="40000"/>
                <a:lumOff val="60000"/>
              </a:schemeClr>
            </a:solidFill>
            <a:ln>
              <a:noFill/>
            </a:ln>
            <a:effectLst>
              <a:glow rad="1397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spAutoFit/>
            </a:bodyPr>
            <a:lstStyle/>
            <a:p>
              <a:pPr algn="r" rtl="1" eaLnBrk="1" hangingPunct="1">
                <a:defRPr/>
              </a:pPr>
              <a:r>
                <a:rPr lang="en-US" sz="2200" b="1" dirty="0">
                  <a:solidFill>
                    <a:srgbClr val="FF3399"/>
                  </a:solidFill>
                </a:rPr>
                <a:t>Free radicals</a:t>
              </a:r>
              <a:endParaRPr lang="ar-IQ" sz="2200" b="1" dirty="0">
                <a:solidFill>
                  <a:srgbClr val="FF3399"/>
                </a:solidFill>
              </a:endParaRPr>
            </a:p>
          </p:txBody>
        </p:sp>
        <p:sp>
          <p:nvSpPr>
            <p:cNvPr id="48" name="مربع نص 37"/>
            <p:cNvSpPr txBox="1"/>
            <p:nvPr/>
          </p:nvSpPr>
          <p:spPr>
            <a:xfrm>
              <a:off x="8453454" y="1339882"/>
              <a:ext cx="1928826" cy="430887"/>
            </a:xfrm>
            <a:prstGeom prst="rect">
              <a:avLst/>
            </a:prstGeom>
            <a:solidFill>
              <a:schemeClr val="accent4">
                <a:lumMod val="40000"/>
                <a:lumOff val="60000"/>
              </a:schemeClr>
            </a:solidFill>
            <a:ln>
              <a:noFill/>
            </a:ln>
            <a:effectLst>
              <a:glow rad="1397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spAutoFit/>
            </a:bodyPr>
            <a:lstStyle/>
            <a:p>
              <a:pPr algn="ctr" rtl="1" eaLnBrk="1" hangingPunct="1">
                <a:defRPr/>
              </a:pPr>
              <a:r>
                <a:rPr lang="en-US" sz="2200" b="1" dirty="0">
                  <a:solidFill>
                    <a:srgbClr val="FF3399"/>
                  </a:solidFill>
                </a:rPr>
                <a:t>photons</a:t>
              </a:r>
              <a:endParaRPr lang="ar-IQ" sz="2200" b="1" dirty="0">
                <a:solidFill>
                  <a:srgbClr val="FF3399"/>
                </a:solidFill>
              </a:endParaRPr>
            </a:p>
          </p:txBody>
        </p:sp>
        <p:cxnSp>
          <p:nvCxnSpPr>
            <p:cNvPr id="49" name="رابط كسهم مستقيم 5"/>
            <p:cNvCxnSpPr/>
            <p:nvPr/>
          </p:nvCxnSpPr>
          <p:spPr>
            <a:xfrm rot="10800000" flipV="1">
              <a:off x="3167064" y="482648"/>
              <a:ext cx="1285875" cy="928687"/>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50" name="رابط كسهم مستقيم 6"/>
            <p:cNvCxnSpPr/>
            <p:nvPr/>
          </p:nvCxnSpPr>
          <p:spPr>
            <a:xfrm rot="5400000">
              <a:off x="3238500" y="1339897"/>
              <a:ext cx="1500188" cy="1071562"/>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51" name="رابط كسهم مستقيم 9"/>
            <p:cNvCxnSpPr/>
            <p:nvPr/>
          </p:nvCxnSpPr>
          <p:spPr>
            <a:xfrm flipH="1">
              <a:off x="4167190" y="1411320"/>
              <a:ext cx="1142995" cy="2500329"/>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12537161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81646" y="444138"/>
            <a:ext cx="6842759" cy="6150064"/>
            <a:chOff x="0" y="0"/>
            <a:chExt cx="5794992" cy="4504473"/>
          </a:xfrm>
        </p:grpSpPr>
        <p:sp>
          <p:nvSpPr>
            <p:cNvPr id="5" name="Bent-Up Arrow 4"/>
            <p:cNvSpPr/>
            <p:nvPr/>
          </p:nvSpPr>
          <p:spPr>
            <a:xfrm rot="10800000">
              <a:off x="764275" y="238836"/>
              <a:ext cx="2055571" cy="1060704"/>
            </a:xfrm>
            <a:prstGeom prst="bentUp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Bent-Up Arrow 5"/>
            <p:cNvSpPr/>
            <p:nvPr/>
          </p:nvSpPr>
          <p:spPr>
            <a:xfrm rot="10800000" flipH="1">
              <a:off x="2818263" y="238836"/>
              <a:ext cx="2054860" cy="1060450"/>
            </a:xfrm>
            <a:prstGeom prst="bentUp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ounded Rectangle 6"/>
            <p:cNvSpPr/>
            <p:nvPr/>
          </p:nvSpPr>
          <p:spPr>
            <a:xfrm>
              <a:off x="1787857" y="0"/>
              <a:ext cx="2062887" cy="724205"/>
            </a:xfrm>
            <a:prstGeom prst="roundRect">
              <a:avLst/>
            </a:prstGeom>
            <a:gradFill>
              <a:gsLst>
                <a:gs pos="0">
                  <a:srgbClr val="C00000"/>
                </a:gs>
                <a:gs pos="50000">
                  <a:srgbClr val="AB1919"/>
                </a:gs>
                <a:gs pos="100000">
                  <a:srgbClr val="6A1A18"/>
                </a:gs>
              </a:gsLst>
            </a:gradFill>
            <a:ln>
              <a:solidFill>
                <a:schemeClr val="tx1">
                  <a:lumMod val="95000"/>
                  <a:lumOff val="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8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Plasma</a:t>
              </a:r>
              <a:endParaRPr lang="en-US" sz="1100">
                <a:effectLs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1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(According to Temperature)</a:t>
              </a:r>
              <a:endParaRPr lang="en-US" sz="1100">
                <a:effectLst/>
                <a:ea typeface="Calibri" panose="020F0502020204030204" pitchFamily="34" charset="0"/>
                <a:cs typeface="Arial" panose="020B0604020202020204" pitchFamily="34" charset="0"/>
              </a:endParaRPr>
            </a:p>
          </p:txBody>
        </p:sp>
        <p:sp>
          <p:nvSpPr>
            <p:cNvPr id="8" name="Rounded Rectangle 7"/>
            <p:cNvSpPr/>
            <p:nvPr/>
          </p:nvSpPr>
          <p:spPr>
            <a:xfrm>
              <a:off x="0" y="1310185"/>
              <a:ext cx="2062480" cy="38735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600" b="1" dirty="0">
                  <a:effectLst/>
                  <a:latin typeface="Times New Roman" panose="02020603050405020304" pitchFamily="18" charset="0"/>
                  <a:ea typeface="Calibri" panose="020F0502020204030204" pitchFamily="34" charset="0"/>
                  <a:cs typeface="Arial" panose="020B0604020202020204" pitchFamily="34" charset="0"/>
                </a:rPr>
                <a:t>High Temperature Plasma</a:t>
              </a:r>
              <a:endParaRPr lang="en-US" sz="1600" dirty="0">
                <a:effectLst/>
                <a:ea typeface="Calibri" panose="020F0502020204030204" pitchFamily="34" charset="0"/>
                <a:cs typeface="Arial" panose="020B0604020202020204" pitchFamily="34" charset="0"/>
              </a:endParaRPr>
            </a:p>
          </p:txBody>
        </p:sp>
        <p:sp>
          <p:nvSpPr>
            <p:cNvPr id="9" name="Rounded Rectangle 8"/>
            <p:cNvSpPr/>
            <p:nvPr/>
          </p:nvSpPr>
          <p:spPr>
            <a:xfrm>
              <a:off x="3555242" y="1310185"/>
              <a:ext cx="2062887" cy="387705"/>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600" b="1" dirty="0" smtClean="0">
                  <a:effectLst/>
                  <a:latin typeface="Times New Roman" panose="02020603050405020304" pitchFamily="18" charset="0"/>
                  <a:ea typeface="Calibri" panose="020F0502020204030204" pitchFamily="34" charset="0"/>
                  <a:cs typeface="Arial" panose="020B0604020202020204" pitchFamily="34" charset="0"/>
                </a:rPr>
                <a:t>Low Temperature Plasma</a:t>
              </a:r>
              <a:endParaRPr lang="en-US" sz="1600" dirty="0">
                <a:effectLst/>
                <a:ea typeface="Calibri" panose="020F0502020204030204" pitchFamily="34" charset="0"/>
                <a:cs typeface="Arial" panose="020B0604020202020204" pitchFamily="34" charset="0"/>
              </a:endParaRPr>
            </a:p>
          </p:txBody>
        </p:sp>
        <p:sp>
          <p:nvSpPr>
            <p:cNvPr id="10" name="Down Arrow 9"/>
            <p:cNvSpPr/>
            <p:nvPr/>
          </p:nvSpPr>
          <p:spPr>
            <a:xfrm>
              <a:off x="907577" y="1699146"/>
              <a:ext cx="234086" cy="431596"/>
            </a:xfrm>
            <a:prstGeom prst="down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p:nvSpPr>
          <p:spPr>
            <a:xfrm>
              <a:off x="88711" y="2149522"/>
              <a:ext cx="1861820" cy="962025"/>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2F5496"/>
                  </a:solidFill>
                  <a:effectLst/>
                  <a:latin typeface="Times New Roman" panose="02020603050405020304" pitchFamily="18" charset="0"/>
                  <a:ea typeface="Calibri" panose="020F0502020204030204" pitchFamily="34" charset="0"/>
                  <a:cs typeface="Arial" panose="020B0604020202020204" pitchFamily="34" charset="0"/>
                </a:rPr>
                <a:t>In equilibrium state, so:</a:t>
              </a:r>
              <a:endParaRPr lang="en-US" sz="1400" dirty="0">
                <a:effectLs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dirty="0" err="1">
                  <a:effectLst/>
                  <a:latin typeface="Times New Roman" panose="02020603050405020304" pitchFamily="18" charset="0"/>
                  <a:ea typeface="Calibri" panose="020F0502020204030204" pitchFamily="34" charset="0"/>
                  <a:cs typeface="Arial" panose="020B0604020202020204" pitchFamily="34" charset="0"/>
                </a:rPr>
                <a:t>T</a:t>
              </a:r>
              <a:r>
                <a:rPr lang="en-US" sz="1400" b="1" baseline="-25000" dirty="0" err="1">
                  <a:effectLst/>
                  <a:latin typeface="Times New Roman" panose="02020603050405020304" pitchFamily="18" charset="0"/>
                  <a:ea typeface="Calibri" panose="020F0502020204030204" pitchFamily="34" charset="0"/>
                  <a:cs typeface="Arial" panose="020B0604020202020204" pitchFamily="34" charset="0"/>
                </a:rPr>
                <a:t>e</a:t>
              </a:r>
              <a:r>
                <a:rPr lang="en-US" sz="1400" b="1" dirty="0">
                  <a:effectLst/>
                  <a:latin typeface="Times New Roman" panose="02020603050405020304" pitchFamily="18" charset="0"/>
                  <a:ea typeface="Calibri" panose="020F0502020204030204" pitchFamily="34" charset="0"/>
                  <a:cs typeface="Arial" panose="020B0604020202020204" pitchFamily="34" charset="0"/>
                </a:rPr>
                <a:t> </a:t>
              </a:r>
              <a:r>
                <a:rPr lang="en-US" sz="1400" b="1" dirty="0">
                  <a:effectLst/>
                  <a:latin typeface="Symbol" panose="05050102010706020507" pitchFamily="18" charset="2"/>
                  <a:ea typeface="Calibri" panose="020F0502020204030204" pitchFamily="34" charset="0"/>
                  <a:cs typeface="Symbol" panose="05050102010706020507" pitchFamily="18" charset="2"/>
                </a:rPr>
                <a:t>»</a:t>
              </a:r>
              <a:r>
                <a:rPr lang="en-US" sz="1400" b="1" dirty="0">
                  <a:effectLst/>
                  <a:latin typeface="Times New Roman" panose="02020603050405020304" pitchFamily="18" charset="0"/>
                  <a:ea typeface="Calibri" panose="020F0502020204030204" pitchFamily="34" charset="0"/>
                  <a:cs typeface="Arial" panose="020B0604020202020204" pitchFamily="34" charset="0"/>
                </a:rPr>
                <a:t> </a:t>
              </a:r>
              <a:r>
                <a:rPr lang="en-US" sz="1400" b="1" dirty="0" err="1">
                  <a:effectLst/>
                  <a:latin typeface="Times New Roman" panose="02020603050405020304" pitchFamily="18" charset="0"/>
                  <a:ea typeface="Calibri" panose="020F0502020204030204" pitchFamily="34" charset="0"/>
                  <a:cs typeface="Arial" panose="020B0604020202020204" pitchFamily="34" charset="0"/>
                </a:rPr>
                <a:t>T</a:t>
              </a:r>
              <a:r>
                <a:rPr lang="en-US" sz="1400" b="1" baseline="-25000" dirty="0" err="1">
                  <a:effectLst/>
                  <a:latin typeface="Times New Roman" panose="02020603050405020304" pitchFamily="18" charset="0"/>
                  <a:ea typeface="Calibri" panose="020F0502020204030204" pitchFamily="34" charset="0"/>
                  <a:cs typeface="Arial" panose="020B0604020202020204" pitchFamily="34" charset="0"/>
                </a:rPr>
                <a:t>i</a:t>
              </a:r>
              <a:r>
                <a:rPr lang="en-US" sz="1400" b="1" dirty="0">
                  <a:effectLst/>
                  <a:latin typeface="Times New Roman" panose="02020603050405020304" pitchFamily="18" charset="0"/>
                  <a:ea typeface="Calibri" panose="020F0502020204030204" pitchFamily="34" charset="0"/>
                  <a:cs typeface="Arial" panose="020B0604020202020204" pitchFamily="34" charset="0"/>
                </a:rPr>
                <a:t> </a:t>
              </a:r>
              <a:r>
                <a:rPr lang="en-US" sz="1400" b="1" dirty="0">
                  <a:effectLst/>
                  <a:latin typeface="Symbol" panose="05050102010706020507" pitchFamily="18" charset="2"/>
                  <a:ea typeface="Calibri" panose="020F0502020204030204" pitchFamily="34" charset="0"/>
                  <a:cs typeface="Symbol" panose="05050102010706020507" pitchFamily="18" charset="2"/>
                </a:rPr>
                <a:t>»</a:t>
              </a:r>
              <a:r>
                <a:rPr lang="en-US" sz="1400" b="1" dirty="0">
                  <a:effectLst/>
                  <a:latin typeface="Times New Roman" panose="02020603050405020304" pitchFamily="18" charset="0"/>
                  <a:ea typeface="Calibri" panose="020F0502020204030204" pitchFamily="34" charset="0"/>
                  <a:cs typeface="Arial" panose="020B0604020202020204" pitchFamily="34" charset="0"/>
                </a:rPr>
                <a:t> </a:t>
              </a:r>
              <a:r>
                <a:rPr lang="en-US" sz="1400" b="1" dirty="0" err="1">
                  <a:effectLst/>
                  <a:latin typeface="Times New Roman" panose="02020603050405020304" pitchFamily="18" charset="0"/>
                  <a:ea typeface="Calibri" panose="020F0502020204030204" pitchFamily="34" charset="0"/>
                  <a:cs typeface="Arial" panose="020B0604020202020204" pitchFamily="34" charset="0"/>
                </a:rPr>
                <a:t>T</a:t>
              </a:r>
              <a:r>
                <a:rPr lang="en-US" sz="1400" b="1" baseline="-25000" dirty="0" err="1">
                  <a:effectLst/>
                  <a:latin typeface="Times New Roman" panose="02020603050405020304" pitchFamily="18" charset="0"/>
                  <a:ea typeface="Calibri" panose="020F0502020204030204" pitchFamily="34" charset="0"/>
                  <a:cs typeface="Arial" panose="020B0604020202020204" pitchFamily="34" charset="0"/>
                </a:rPr>
                <a:t>g</a:t>
              </a:r>
              <a:endParaRPr lang="en-US" sz="1400" dirty="0">
                <a:effectLs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dirty="0" err="1">
                  <a:effectLst/>
                  <a:latin typeface="Times New Roman" panose="02020603050405020304" pitchFamily="18" charset="0"/>
                  <a:ea typeface="Calibri" panose="020F0502020204030204" pitchFamily="34" charset="0"/>
                  <a:cs typeface="Arial" panose="020B0604020202020204" pitchFamily="34" charset="0"/>
                </a:rPr>
                <a:t>T</a:t>
              </a:r>
              <a:r>
                <a:rPr lang="en-US" sz="1400" b="1" baseline="-25000" dirty="0" err="1">
                  <a:effectLst/>
                  <a:latin typeface="Times New Roman" panose="02020603050405020304" pitchFamily="18" charset="0"/>
                  <a:ea typeface="Calibri" panose="020F0502020204030204" pitchFamily="34" charset="0"/>
                  <a:cs typeface="Arial" panose="020B0604020202020204" pitchFamily="34" charset="0"/>
                </a:rPr>
                <a:t>p</a:t>
              </a:r>
              <a:r>
                <a:rPr lang="en-US" sz="1400" b="1" baseline="-25000" dirty="0">
                  <a:effectLst/>
                  <a:latin typeface="Times New Roman" panose="02020603050405020304" pitchFamily="18" charset="0"/>
                  <a:ea typeface="Calibri" panose="020F0502020204030204" pitchFamily="34" charset="0"/>
                  <a:cs typeface="Arial" panose="020B0604020202020204" pitchFamily="34" charset="0"/>
                </a:rPr>
                <a:t> </a:t>
              </a:r>
              <a:r>
                <a:rPr lang="en-US" sz="1400" b="1" dirty="0">
                  <a:effectLst/>
                  <a:latin typeface="Times New Roman" panose="02020603050405020304" pitchFamily="18" charset="0"/>
                  <a:ea typeface="Calibri" panose="020F0502020204030204" pitchFamily="34" charset="0"/>
                  <a:cs typeface="Arial" panose="020B0604020202020204" pitchFamily="34" charset="0"/>
                </a:rPr>
                <a:t>= 10</a:t>
              </a:r>
              <a:r>
                <a:rPr lang="en-US" sz="1400" b="1" baseline="30000" dirty="0">
                  <a:effectLst/>
                  <a:latin typeface="Times New Roman" panose="02020603050405020304" pitchFamily="18" charset="0"/>
                  <a:ea typeface="Calibri" panose="020F0502020204030204" pitchFamily="34" charset="0"/>
                  <a:cs typeface="Arial" panose="020B0604020202020204" pitchFamily="34" charset="0"/>
                </a:rPr>
                <a:t>6</a:t>
              </a:r>
              <a:r>
                <a:rPr lang="en-US" sz="1400" b="1" dirty="0">
                  <a:effectLst/>
                  <a:latin typeface="Times New Roman" panose="02020603050405020304" pitchFamily="18" charset="0"/>
                  <a:ea typeface="Calibri" panose="020F0502020204030204" pitchFamily="34" charset="0"/>
                  <a:cs typeface="Arial" panose="020B0604020202020204" pitchFamily="34" charset="0"/>
                </a:rPr>
                <a:t>-10</a:t>
              </a:r>
              <a:r>
                <a:rPr lang="en-US" sz="1400" b="1" baseline="30000" dirty="0">
                  <a:effectLst/>
                  <a:latin typeface="Times New Roman" panose="02020603050405020304" pitchFamily="18" charset="0"/>
                  <a:ea typeface="Calibri" panose="020F0502020204030204" pitchFamily="34" charset="0"/>
                  <a:cs typeface="Arial" panose="020B0604020202020204" pitchFamily="34" charset="0"/>
                </a:rPr>
                <a:t>8 </a:t>
              </a:r>
              <a:r>
                <a:rPr lang="en-US" sz="1400" b="1" dirty="0">
                  <a:effectLst/>
                  <a:latin typeface="Times New Roman" panose="02020603050405020304" pitchFamily="18" charset="0"/>
                  <a:ea typeface="Calibri" panose="020F0502020204030204" pitchFamily="34" charset="0"/>
                  <a:cs typeface="Arial" panose="020B0604020202020204" pitchFamily="34" charset="0"/>
                </a:rPr>
                <a:t>K</a:t>
              </a:r>
              <a:endParaRPr lang="en-US" sz="1400" dirty="0">
                <a:effectLs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n</a:t>
              </a:r>
              <a:r>
                <a:rPr lang="en-US" sz="1400" b="1" baseline="-25000" dirty="0">
                  <a:effectLst/>
                  <a:latin typeface="Times New Roman" panose="02020603050405020304" pitchFamily="18" charset="0"/>
                  <a:ea typeface="Calibri" panose="020F0502020204030204" pitchFamily="34" charset="0"/>
                  <a:cs typeface="Arial" panose="020B0604020202020204" pitchFamily="34" charset="0"/>
                </a:rPr>
                <a:t>e </a:t>
              </a:r>
              <a:r>
                <a:rPr lang="en-US" sz="1400" b="1" dirty="0">
                  <a:effectLst/>
                  <a:latin typeface="Times New Roman" panose="02020603050405020304" pitchFamily="18" charset="0"/>
                  <a:ea typeface="Calibri" panose="020F0502020204030204" pitchFamily="34" charset="0"/>
                  <a:cs typeface="Arial" panose="020B0604020202020204" pitchFamily="34" charset="0"/>
                </a:rPr>
                <a:t>≥ 10</a:t>
              </a:r>
              <a:r>
                <a:rPr lang="en-US" sz="1400" b="1" baseline="30000" dirty="0">
                  <a:effectLst/>
                  <a:latin typeface="Times New Roman" panose="02020603050405020304" pitchFamily="18" charset="0"/>
                  <a:ea typeface="Calibri" panose="020F0502020204030204" pitchFamily="34" charset="0"/>
                  <a:cs typeface="Arial" panose="020B0604020202020204" pitchFamily="34" charset="0"/>
                </a:rPr>
                <a:t>20</a:t>
              </a:r>
              <a:r>
                <a:rPr lang="en-US" sz="1400" b="1" dirty="0">
                  <a:effectLst/>
                  <a:latin typeface="Times New Roman" panose="02020603050405020304" pitchFamily="18" charset="0"/>
                  <a:ea typeface="Calibri" panose="020F0502020204030204" pitchFamily="34" charset="0"/>
                  <a:cs typeface="Arial" panose="020B0604020202020204" pitchFamily="34" charset="0"/>
                </a:rPr>
                <a:t>m</a:t>
              </a:r>
              <a:r>
                <a:rPr lang="en-US" sz="1400" b="1" baseline="30000" dirty="0">
                  <a:effectLst/>
                  <a:latin typeface="Times New Roman" panose="02020603050405020304" pitchFamily="18" charset="0"/>
                  <a:ea typeface="Calibri" panose="020F0502020204030204" pitchFamily="34" charset="0"/>
                  <a:cs typeface="Arial" panose="020B0604020202020204" pitchFamily="34" charset="0"/>
                </a:rPr>
                <a:t>-3</a:t>
              </a:r>
              <a:endParaRPr lang="en-US" sz="1400" dirty="0">
                <a:effectLs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400" dirty="0">
                <a:effectLst/>
                <a:ea typeface="Calibri" panose="020F0502020204030204" pitchFamily="34" charset="0"/>
                <a:cs typeface="Arial" panose="020B0604020202020204" pitchFamily="34" charset="0"/>
              </a:endParaRPr>
            </a:p>
          </p:txBody>
        </p:sp>
        <p:sp>
          <p:nvSpPr>
            <p:cNvPr id="12" name="Down Arrow 11"/>
            <p:cNvSpPr/>
            <p:nvPr/>
          </p:nvSpPr>
          <p:spPr>
            <a:xfrm>
              <a:off x="4469642" y="1699146"/>
              <a:ext cx="233680" cy="431165"/>
            </a:xfrm>
            <a:prstGeom prst="down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Bent-Up Arrow 12"/>
            <p:cNvSpPr/>
            <p:nvPr/>
          </p:nvSpPr>
          <p:spPr>
            <a:xfrm rot="10800000">
              <a:off x="3787254" y="2006221"/>
              <a:ext cx="795020" cy="490220"/>
            </a:xfrm>
            <a:prstGeom prst="bentUp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Bent-Up Arrow 13"/>
            <p:cNvSpPr/>
            <p:nvPr/>
          </p:nvSpPr>
          <p:spPr>
            <a:xfrm rot="10800000" flipH="1">
              <a:off x="4585648" y="2006221"/>
              <a:ext cx="789940" cy="490220"/>
            </a:xfrm>
            <a:prstGeom prst="bentUp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ounded Rectangle 14"/>
            <p:cNvSpPr/>
            <p:nvPr/>
          </p:nvSpPr>
          <p:spPr>
            <a:xfrm>
              <a:off x="3323230" y="2518012"/>
              <a:ext cx="1144988" cy="387705"/>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600" b="1" dirty="0">
                  <a:effectLst/>
                  <a:latin typeface="Times New Roman" panose="02020603050405020304" pitchFamily="18" charset="0"/>
                  <a:ea typeface="Calibri" panose="020F0502020204030204" pitchFamily="34" charset="0"/>
                  <a:cs typeface="Arial" panose="020B0604020202020204" pitchFamily="34" charset="0"/>
                </a:rPr>
                <a:t>Thermal </a:t>
              </a:r>
              <a:endParaRPr lang="en-US" sz="1600" dirty="0">
                <a:effectLst/>
                <a:ea typeface="Calibri" panose="020F0502020204030204" pitchFamily="34" charset="0"/>
                <a:cs typeface="Arial" panose="020B0604020202020204" pitchFamily="34" charset="0"/>
              </a:endParaRPr>
            </a:p>
          </p:txBody>
        </p:sp>
        <p:sp>
          <p:nvSpPr>
            <p:cNvPr id="16" name="Rounded Rectangle 15"/>
            <p:cNvSpPr/>
            <p:nvPr/>
          </p:nvSpPr>
          <p:spPr>
            <a:xfrm>
              <a:off x="4640239" y="2518012"/>
              <a:ext cx="1144905" cy="387350"/>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Arial" panose="020B0604020202020204" pitchFamily="34" charset="0"/>
                </a:rPr>
                <a:t>Non-Thermal </a:t>
              </a:r>
              <a:endParaRPr lang="en-US" sz="1500" dirty="0">
                <a:effectLst/>
                <a:ea typeface="Calibri" panose="020F0502020204030204" pitchFamily="34" charset="0"/>
                <a:cs typeface="Arial" panose="020B0604020202020204" pitchFamily="34" charset="0"/>
              </a:endParaRPr>
            </a:p>
          </p:txBody>
        </p:sp>
        <p:sp>
          <p:nvSpPr>
            <p:cNvPr id="17" name="Down Arrow 16"/>
            <p:cNvSpPr/>
            <p:nvPr/>
          </p:nvSpPr>
          <p:spPr>
            <a:xfrm>
              <a:off x="3780430" y="2906973"/>
              <a:ext cx="233680" cy="431165"/>
            </a:xfrm>
            <a:prstGeom prst="down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ounded Rectangle 17"/>
            <p:cNvSpPr/>
            <p:nvPr/>
          </p:nvSpPr>
          <p:spPr>
            <a:xfrm>
              <a:off x="3295935" y="3350525"/>
              <a:ext cx="1168400" cy="962025"/>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300" b="1" dirty="0">
                  <a:solidFill>
                    <a:srgbClr val="2F5496"/>
                  </a:solidFill>
                  <a:effectLst/>
                  <a:latin typeface="Times New Roman" panose="02020603050405020304" pitchFamily="18" charset="0"/>
                  <a:ea typeface="Calibri" panose="020F0502020204030204" pitchFamily="34" charset="0"/>
                  <a:cs typeface="Arial" panose="020B0604020202020204" pitchFamily="34" charset="0"/>
                </a:rPr>
                <a:t>Quasi-Equilibrium</a:t>
              </a:r>
              <a:endParaRPr lang="en-US" sz="1300" dirty="0">
                <a:effectLs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300" b="1" dirty="0" err="1">
                  <a:effectLst/>
                  <a:latin typeface="Times New Roman" panose="02020603050405020304" pitchFamily="18" charset="0"/>
                  <a:ea typeface="Calibri" panose="020F0502020204030204" pitchFamily="34" charset="0"/>
                  <a:cs typeface="Arial" panose="020B0604020202020204" pitchFamily="34" charset="0"/>
                </a:rPr>
                <a:t>T</a:t>
              </a:r>
              <a:r>
                <a:rPr lang="en-US" sz="1300" b="1" baseline="-25000" dirty="0" err="1">
                  <a:effectLst/>
                  <a:latin typeface="Times New Roman" panose="02020603050405020304" pitchFamily="18" charset="0"/>
                  <a:ea typeface="Calibri" panose="020F0502020204030204" pitchFamily="34" charset="0"/>
                  <a:cs typeface="Arial" panose="020B0604020202020204" pitchFamily="34" charset="0"/>
                </a:rPr>
                <a:t>e</a:t>
              </a:r>
              <a:r>
                <a:rPr lang="en-US" sz="1300" b="1" dirty="0">
                  <a:effectLst/>
                  <a:latin typeface="Times New Roman" panose="02020603050405020304" pitchFamily="18" charset="0"/>
                  <a:ea typeface="Calibri" panose="020F0502020204030204" pitchFamily="34" charset="0"/>
                  <a:cs typeface="Arial" panose="020B0604020202020204" pitchFamily="34" charset="0"/>
                </a:rPr>
                <a:t> </a:t>
              </a:r>
              <a:r>
                <a:rPr lang="en-US" sz="1300" b="1" dirty="0">
                  <a:effectLst/>
                  <a:latin typeface="Symbol" panose="05050102010706020507" pitchFamily="18" charset="2"/>
                  <a:ea typeface="Calibri" panose="020F0502020204030204" pitchFamily="34" charset="0"/>
                  <a:cs typeface="Symbol" panose="05050102010706020507" pitchFamily="18" charset="2"/>
                </a:rPr>
                <a:t>»</a:t>
              </a:r>
              <a:r>
                <a:rPr lang="en-US" sz="1300" b="1" dirty="0">
                  <a:effectLst/>
                  <a:latin typeface="Times New Roman" panose="02020603050405020304" pitchFamily="18" charset="0"/>
                  <a:ea typeface="Calibri" panose="020F0502020204030204" pitchFamily="34" charset="0"/>
                  <a:cs typeface="Arial" panose="020B0604020202020204" pitchFamily="34" charset="0"/>
                </a:rPr>
                <a:t> </a:t>
              </a:r>
              <a:r>
                <a:rPr lang="en-US" sz="1300" b="1" dirty="0" err="1">
                  <a:effectLst/>
                  <a:latin typeface="Times New Roman" panose="02020603050405020304" pitchFamily="18" charset="0"/>
                  <a:ea typeface="Calibri" panose="020F0502020204030204" pitchFamily="34" charset="0"/>
                  <a:cs typeface="Arial" panose="020B0604020202020204" pitchFamily="34" charset="0"/>
                </a:rPr>
                <a:t>T</a:t>
              </a:r>
              <a:r>
                <a:rPr lang="en-US" sz="1300" b="1" baseline="-25000" dirty="0" err="1">
                  <a:effectLst/>
                  <a:latin typeface="Times New Roman" panose="02020603050405020304" pitchFamily="18" charset="0"/>
                  <a:ea typeface="Calibri" panose="020F0502020204030204" pitchFamily="34" charset="0"/>
                  <a:cs typeface="Arial" panose="020B0604020202020204" pitchFamily="34" charset="0"/>
                </a:rPr>
                <a:t>i</a:t>
              </a:r>
              <a:r>
                <a:rPr lang="en-US" sz="1300" b="1" dirty="0">
                  <a:effectLst/>
                  <a:latin typeface="Times New Roman" panose="02020603050405020304" pitchFamily="18" charset="0"/>
                  <a:ea typeface="Calibri" panose="020F0502020204030204" pitchFamily="34" charset="0"/>
                  <a:cs typeface="Arial" panose="020B0604020202020204" pitchFamily="34" charset="0"/>
                </a:rPr>
                <a:t> </a:t>
              </a:r>
              <a:r>
                <a:rPr lang="en-US" sz="1300" b="1" dirty="0">
                  <a:effectLst/>
                  <a:latin typeface="Symbol" panose="05050102010706020507" pitchFamily="18" charset="2"/>
                  <a:ea typeface="Calibri" panose="020F0502020204030204" pitchFamily="34" charset="0"/>
                  <a:cs typeface="Symbol" panose="05050102010706020507" pitchFamily="18" charset="2"/>
                </a:rPr>
                <a:t>»</a:t>
              </a:r>
              <a:r>
                <a:rPr lang="en-US" sz="1300" b="1" dirty="0">
                  <a:effectLst/>
                  <a:latin typeface="Times New Roman" panose="02020603050405020304" pitchFamily="18" charset="0"/>
                  <a:ea typeface="Calibri" panose="020F0502020204030204" pitchFamily="34" charset="0"/>
                  <a:cs typeface="Arial" panose="020B0604020202020204" pitchFamily="34" charset="0"/>
                </a:rPr>
                <a:t> </a:t>
              </a:r>
              <a:r>
                <a:rPr lang="en-US" sz="1300" b="1" dirty="0" err="1">
                  <a:effectLst/>
                  <a:latin typeface="Times New Roman" panose="02020603050405020304" pitchFamily="18" charset="0"/>
                  <a:ea typeface="Calibri" panose="020F0502020204030204" pitchFamily="34" charset="0"/>
                  <a:cs typeface="Arial" panose="020B0604020202020204" pitchFamily="34" charset="0"/>
                </a:rPr>
                <a:t>T</a:t>
              </a:r>
              <a:r>
                <a:rPr lang="en-US" sz="1300" b="1" baseline="-25000" dirty="0" err="1">
                  <a:effectLst/>
                  <a:latin typeface="Times New Roman" panose="02020603050405020304" pitchFamily="18" charset="0"/>
                  <a:ea typeface="Calibri" panose="020F0502020204030204" pitchFamily="34" charset="0"/>
                  <a:cs typeface="Arial" panose="020B0604020202020204" pitchFamily="34" charset="0"/>
                </a:rPr>
                <a:t>g</a:t>
              </a:r>
              <a:endParaRPr lang="en-US" sz="1300" dirty="0">
                <a:effectLs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300" b="1" dirty="0">
                  <a:effectLst/>
                  <a:latin typeface="Times New Roman" panose="02020603050405020304" pitchFamily="18" charset="0"/>
                  <a:ea typeface="Calibri" panose="020F0502020204030204" pitchFamily="34" charset="0"/>
                  <a:cs typeface="Arial" panose="020B0604020202020204" pitchFamily="34" charset="0"/>
                </a:rPr>
                <a:t>≤ 2</a:t>
              </a:r>
              <a:r>
                <a:rPr lang="ar-IQ" sz="1300" b="1" dirty="0">
                  <a:effectLst/>
                  <a:ea typeface="Calibri" panose="020F0502020204030204" pitchFamily="34" charset="0"/>
                  <a:cs typeface="Times New Roman" panose="02020603050405020304" pitchFamily="18" charset="0"/>
                </a:rPr>
                <a:t>×</a:t>
              </a:r>
              <a:r>
                <a:rPr lang="en-US" sz="1300" b="1" dirty="0">
                  <a:effectLst/>
                  <a:latin typeface="Times New Roman" panose="02020603050405020304" pitchFamily="18" charset="0"/>
                  <a:ea typeface="Calibri" panose="020F0502020204030204" pitchFamily="34" charset="0"/>
                  <a:cs typeface="Arial" panose="020B0604020202020204" pitchFamily="34" charset="0"/>
                </a:rPr>
                <a:t>10</a:t>
              </a:r>
              <a:r>
                <a:rPr lang="en-US" sz="1300" b="1" baseline="30000" dirty="0">
                  <a:effectLst/>
                  <a:latin typeface="Times New Roman" panose="02020603050405020304" pitchFamily="18" charset="0"/>
                  <a:ea typeface="Calibri" panose="020F0502020204030204" pitchFamily="34" charset="0"/>
                  <a:cs typeface="Arial" panose="020B0604020202020204" pitchFamily="34" charset="0"/>
                </a:rPr>
                <a:t>4 </a:t>
              </a:r>
              <a:r>
                <a:rPr lang="en-US" sz="1300" b="1" dirty="0">
                  <a:effectLst/>
                  <a:latin typeface="Times New Roman" panose="02020603050405020304" pitchFamily="18" charset="0"/>
                  <a:ea typeface="Calibri" panose="020F0502020204030204" pitchFamily="34" charset="0"/>
                  <a:cs typeface="Arial" panose="020B0604020202020204" pitchFamily="34" charset="0"/>
                </a:rPr>
                <a:t>K</a:t>
              </a:r>
              <a:endParaRPr lang="en-US" sz="1300" dirty="0">
                <a:effectLs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300" b="1" dirty="0">
                  <a:effectLst/>
                  <a:latin typeface="Times New Roman" panose="02020603050405020304" pitchFamily="18" charset="0"/>
                  <a:ea typeface="Calibri" panose="020F0502020204030204" pitchFamily="34" charset="0"/>
                  <a:cs typeface="Arial" panose="020B0604020202020204" pitchFamily="34" charset="0"/>
                </a:rPr>
                <a:t>n</a:t>
              </a:r>
              <a:r>
                <a:rPr lang="en-US" sz="1300" b="1" baseline="-25000" dirty="0">
                  <a:effectLst/>
                  <a:latin typeface="Times New Roman" panose="02020603050405020304" pitchFamily="18" charset="0"/>
                  <a:ea typeface="Calibri" panose="020F0502020204030204" pitchFamily="34" charset="0"/>
                  <a:cs typeface="Arial" panose="020B0604020202020204" pitchFamily="34" charset="0"/>
                </a:rPr>
                <a:t>e </a:t>
              </a:r>
              <a:r>
                <a:rPr lang="en-US" sz="1300" b="1" dirty="0">
                  <a:effectLst/>
                  <a:latin typeface="Times New Roman" panose="02020603050405020304" pitchFamily="18" charset="0"/>
                  <a:ea typeface="Calibri" panose="020F0502020204030204" pitchFamily="34" charset="0"/>
                  <a:cs typeface="Arial" panose="020B0604020202020204" pitchFamily="34" charset="0"/>
                </a:rPr>
                <a:t>≥ 10</a:t>
              </a:r>
              <a:r>
                <a:rPr lang="en-US" sz="1300" b="1" baseline="30000" dirty="0">
                  <a:effectLst/>
                  <a:latin typeface="Times New Roman" panose="02020603050405020304" pitchFamily="18" charset="0"/>
                  <a:ea typeface="Calibri" panose="020F0502020204030204" pitchFamily="34" charset="0"/>
                  <a:cs typeface="Arial" panose="020B0604020202020204" pitchFamily="34" charset="0"/>
                </a:rPr>
                <a:t>20</a:t>
              </a:r>
              <a:r>
                <a:rPr lang="en-US" sz="1300" b="1" dirty="0">
                  <a:effectLst/>
                  <a:latin typeface="Times New Roman" panose="02020603050405020304" pitchFamily="18" charset="0"/>
                  <a:ea typeface="Calibri" panose="020F0502020204030204" pitchFamily="34" charset="0"/>
                  <a:cs typeface="Arial" panose="020B0604020202020204" pitchFamily="34" charset="0"/>
                </a:rPr>
                <a:t>m</a:t>
              </a:r>
              <a:r>
                <a:rPr lang="en-US" sz="1300" b="1" baseline="30000" dirty="0">
                  <a:effectLst/>
                  <a:latin typeface="Times New Roman" panose="02020603050405020304" pitchFamily="18" charset="0"/>
                  <a:ea typeface="Calibri" panose="020F0502020204030204" pitchFamily="34" charset="0"/>
                  <a:cs typeface="Arial" panose="020B0604020202020204" pitchFamily="34" charset="0"/>
                </a:rPr>
                <a:t>-3</a:t>
              </a:r>
              <a:endParaRPr lang="en-US" sz="1300" dirty="0">
                <a:effectLst/>
                <a:ea typeface="Calibri" panose="020F0502020204030204" pitchFamily="34" charset="0"/>
                <a:cs typeface="Arial" panose="020B0604020202020204" pitchFamily="34" charset="0"/>
              </a:endParaRPr>
            </a:p>
          </p:txBody>
        </p:sp>
        <p:sp>
          <p:nvSpPr>
            <p:cNvPr id="19" name="Down Arrow 18"/>
            <p:cNvSpPr/>
            <p:nvPr/>
          </p:nvSpPr>
          <p:spPr>
            <a:xfrm>
              <a:off x="5104263" y="2906973"/>
              <a:ext cx="233680" cy="431165"/>
            </a:xfrm>
            <a:prstGeom prst="down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ounded Rectangle 19"/>
            <p:cNvSpPr/>
            <p:nvPr/>
          </p:nvSpPr>
          <p:spPr>
            <a:xfrm>
              <a:off x="4626592" y="3357349"/>
              <a:ext cx="1168400" cy="962025"/>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300" b="1" dirty="0">
                  <a:solidFill>
                    <a:srgbClr val="2F5496"/>
                  </a:solidFill>
                  <a:effectLst/>
                  <a:latin typeface="Times New Roman" panose="02020603050405020304" pitchFamily="18" charset="0"/>
                  <a:ea typeface="Calibri" panose="020F0502020204030204" pitchFamily="34" charset="0"/>
                  <a:cs typeface="Arial" panose="020B0604020202020204" pitchFamily="34" charset="0"/>
                </a:rPr>
                <a:t>Non-Equilibrium</a:t>
              </a:r>
              <a:endParaRPr lang="en-US" sz="1300" dirty="0">
                <a:effectLs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300" b="1" dirty="0" err="1">
                  <a:effectLst/>
                  <a:latin typeface="Times New Roman" panose="02020603050405020304" pitchFamily="18" charset="0"/>
                  <a:ea typeface="Calibri" panose="020F0502020204030204" pitchFamily="34" charset="0"/>
                  <a:cs typeface="Arial" panose="020B0604020202020204" pitchFamily="34" charset="0"/>
                </a:rPr>
                <a:t>T</a:t>
              </a:r>
              <a:r>
                <a:rPr lang="en-US" sz="1300" b="1" baseline="-25000" dirty="0" err="1">
                  <a:effectLst/>
                  <a:latin typeface="Times New Roman" panose="02020603050405020304" pitchFamily="18" charset="0"/>
                  <a:ea typeface="Calibri" panose="020F0502020204030204" pitchFamily="34" charset="0"/>
                  <a:cs typeface="Arial" panose="020B0604020202020204" pitchFamily="34" charset="0"/>
                </a:rPr>
                <a:t>e</a:t>
              </a:r>
              <a:r>
                <a:rPr lang="en-US" sz="1300" b="1" dirty="0">
                  <a:effectLst/>
                  <a:latin typeface="Times New Roman" panose="02020603050405020304" pitchFamily="18" charset="0"/>
                  <a:ea typeface="Calibri" panose="020F0502020204030204" pitchFamily="34" charset="0"/>
                  <a:cs typeface="Arial" panose="020B0604020202020204" pitchFamily="34" charset="0"/>
                </a:rPr>
                <a:t> </a:t>
              </a:r>
              <a:r>
                <a:rPr lang="en-US" sz="1300" b="1" dirty="0">
                  <a:effectLst/>
                  <a:latin typeface="Symbol" panose="05050102010706020507" pitchFamily="18" charset="2"/>
                  <a:ea typeface="Calibri" panose="020F0502020204030204" pitchFamily="34" charset="0"/>
                  <a:cs typeface="Symbol" panose="05050102010706020507" pitchFamily="18" charset="2"/>
                </a:rPr>
                <a:t>&gt;&gt;</a:t>
              </a:r>
              <a:r>
                <a:rPr lang="en-US" sz="1300" b="1" dirty="0">
                  <a:effectLst/>
                  <a:latin typeface="Times New Roman" panose="02020603050405020304" pitchFamily="18" charset="0"/>
                  <a:ea typeface="Calibri" panose="020F0502020204030204" pitchFamily="34" charset="0"/>
                  <a:cs typeface="Arial" panose="020B0604020202020204" pitchFamily="34" charset="0"/>
                </a:rPr>
                <a:t> </a:t>
              </a:r>
              <a:r>
                <a:rPr lang="en-US" sz="1300" b="1" dirty="0" err="1">
                  <a:effectLst/>
                  <a:latin typeface="Times New Roman" panose="02020603050405020304" pitchFamily="18" charset="0"/>
                  <a:ea typeface="Calibri" panose="020F0502020204030204" pitchFamily="34" charset="0"/>
                  <a:cs typeface="Arial" panose="020B0604020202020204" pitchFamily="34" charset="0"/>
                </a:rPr>
                <a:t>T</a:t>
              </a:r>
              <a:r>
                <a:rPr lang="en-US" sz="1300" b="1" baseline="-25000" dirty="0" err="1">
                  <a:effectLst/>
                  <a:latin typeface="Times New Roman" panose="02020603050405020304" pitchFamily="18" charset="0"/>
                  <a:ea typeface="Calibri" panose="020F0502020204030204" pitchFamily="34" charset="0"/>
                  <a:cs typeface="Arial" panose="020B0604020202020204" pitchFamily="34" charset="0"/>
                </a:rPr>
                <a:t>i</a:t>
              </a:r>
              <a:r>
                <a:rPr lang="en-US" sz="1300" b="1" dirty="0">
                  <a:effectLst/>
                  <a:latin typeface="Times New Roman" panose="02020603050405020304" pitchFamily="18" charset="0"/>
                  <a:ea typeface="Calibri" panose="020F0502020204030204" pitchFamily="34" charset="0"/>
                  <a:cs typeface="Arial" panose="020B0604020202020204" pitchFamily="34" charset="0"/>
                </a:rPr>
                <a:t> </a:t>
              </a:r>
              <a:r>
                <a:rPr lang="en-US" sz="1300" b="1" dirty="0">
                  <a:effectLst/>
                  <a:latin typeface="Symbol" panose="05050102010706020507" pitchFamily="18" charset="2"/>
                  <a:ea typeface="Calibri" panose="020F0502020204030204" pitchFamily="34" charset="0"/>
                  <a:cs typeface="Symbol" panose="05050102010706020507" pitchFamily="18" charset="2"/>
                </a:rPr>
                <a:t>»</a:t>
              </a:r>
              <a:r>
                <a:rPr lang="en-US" sz="1300" b="1" dirty="0">
                  <a:effectLst/>
                  <a:latin typeface="Times New Roman" panose="02020603050405020304" pitchFamily="18" charset="0"/>
                  <a:ea typeface="Calibri" panose="020F0502020204030204" pitchFamily="34" charset="0"/>
                  <a:cs typeface="Arial" panose="020B0604020202020204" pitchFamily="34" charset="0"/>
                </a:rPr>
                <a:t> </a:t>
              </a:r>
              <a:r>
                <a:rPr lang="en-US" sz="1300" b="1" dirty="0" err="1">
                  <a:effectLst/>
                  <a:latin typeface="Times New Roman" panose="02020603050405020304" pitchFamily="18" charset="0"/>
                  <a:ea typeface="Calibri" panose="020F0502020204030204" pitchFamily="34" charset="0"/>
                  <a:cs typeface="Arial" panose="020B0604020202020204" pitchFamily="34" charset="0"/>
                </a:rPr>
                <a:t>T</a:t>
              </a:r>
              <a:r>
                <a:rPr lang="en-US" sz="1300" b="1" baseline="-25000" dirty="0" err="1">
                  <a:effectLst/>
                  <a:latin typeface="Times New Roman" panose="02020603050405020304" pitchFamily="18" charset="0"/>
                  <a:ea typeface="Calibri" panose="020F0502020204030204" pitchFamily="34" charset="0"/>
                  <a:cs typeface="Arial" panose="020B0604020202020204" pitchFamily="34" charset="0"/>
                </a:rPr>
                <a:t>g</a:t>
              </a:r>
              <a:endParaRPr lang="en-US" sz="1300" dirty="0">
                <a:effectLs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300" b="1" dirty="0">
                  <a:effectLst/>
                  <a:latin typeface="Times New Roman" panose="02020603050405020304" pitchFamily="18" charset="0"/>
                  <a:ea typeface="Calibri" panose="020F0502020204030204" pitchFamily="34" charset="0"/>
                  <a:cs typeface="Arial" panose="020B0604020202020204" pitchFamily="34" charset="0"/>
                </a:rPr>
                <a:t>= 300 .. 10</a:t>
              </a:r>
              <a:r>
                <a:rPr lang="en-US" sz="1300" b="1" baseline="30000" dirty="0">
                  <a:effectLst/>
                  <a:latin typeface="Times New Roman" panose="02020603050405020304" pitchFamily="18" charset="0"/>
                  <a:ea typeface="Calibri" panose="020F0502020204030204" pitchFamily="34" charset="0"/>
                  <a:cs typeface="Arial" panose="020B0604020202020204" pitchFamily="34" charset="0"/>
                </a:rPr>
                <a:t>3 </a:t>
              </a:r>
              <a:r>
                <a:rPr lang="en-US" sz="1300" b="1" dirty="0">
                  <a:effectLst/>
                  <a:latin typeface="Times New Roman" panose="02020603050405020304" pitchFamily="18" charset="0"/>
                  <a:ea typeface="Calibri" panose="020F0502020204030204" pitchFamily="34" charset="0"/>
                  <a:cs typeface="Arial" panose="020B0604020202020204" pitchFamily="34" charset="0"/>
                </a:rPr>
                <a:t>K</a:t>
              </a:r>
              <a:endParaRPr lang="en-US" sz="1300" dirty="0">
                <a:effectLs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300" b="1" dirty="0">
                  <a:effectLst/>
                  <a:latin typeface="Times New Roman" panose="02020603050405020304" pitchFamily="18" charset="0"/>
                  <a:ea typeface="Calibri" panose="020F0502020204030204" pitchFamily="34" charset="0"/>
                  <a:cs typeface="Arial" panose="020B0604020202020204" pitchFamily="34" charset="0"/>
                </a:rPr>
                <a:t>n</a:t>
              </a:r>
              <a:r>
                <a:rPr lang="en-US" sz="1300" b="1" baseline="-25000" dirty="0">
                  <a:effectLst/>
                  <a:latin typeface="Times New Roman" panose="02020603050405020304" pitchFamily="18" charset="0"/>
                  <a:ea typeface="Calibri" panose="020F0502020204030204" pitchFamily="34" charset="0"/>
                  <a:cs typeface="Arial" panose="020B0604020202020204" pitchFamily="34" charset="0"/>
                </a:rPr>
                <a:t>e </a:t>
              </a:r>
              <a:r>
                <a:rPr lang="en-US" sz="1300" b="1" dirty="0">
                  <a:effectLst/>
                  <a:latin typeface="Symbol" panose="05050102010706020507" pitchFamily="18" charset="2"/>
                  <a:ea typeface="Calibri" panose="020F0502020204030204" pitchFamily="34" charset="0"/>
                  <a:cs typeface="Symbol" panose="05050102010706020507" pitchFamily="18" charset="2"/>
                </a:rPr>
                <a:t>»</a:t>
              </a:r>
              <a:r>
                <a:rPr lang="en-US" sz="1300" b="1" dirty="0">
                  <a:effectLst/>
                  <a:latin typeface="Times New Roman" panose="02020603050405020304" pitchFamily="18" charset="0"/>
                  <a:ea typeface="Calibri" panose="020F0502020204030204" pitchFamily="34" charset="0"/>
                  <a:cs typeface="Arial" panose="020B0604020202020204" pitchFamily="34" charset="0"/>
                </a:rPr>
                <a:t> 10</a:t>
              </a:r>
              <a:r>
                <a:rPr lang="en-US" sz="1300" b="1" baseline="30000" dirty="0">
                  <a:effectLst/>
                  <a:latin typeface="Times New Roman" panose="02020603050405020304" pitchFamily="18" charset="0"/>
                  <a:ea typeface="Calibri" panose="020F0502020204030204" pitchFamily="34" charset="0"/>
                  <a:cs typeface="Arial" panose="020B0604020202020204" pitchFamily="34" charset="0"/>
                </a:rPr>
                <a:t>10</a:t>
              </a:r>
              <a:r>
                <a:rPr lang="en-US" sz="1300" b="1" dirty="0">
                  <a:effectLst/>
                  <a:latin typeface="Times New Roman" panose="02020603050405020304" pitchFamily="18" charset="0"/>
                  <a:ea typeface="Calibri" panose="020F0502020204030204" pitchFamily="34" charset="0"/>
                  <a:cs typeface="Arial" panose="020B0604020202020204" pitchFamily="34" charset="0"/>
                </a:rPr>
                <a:t>m</a:t>
              </a:r>
              <a:r>
                <a:rPr lang="en-US" sz="1300" b="1" baseline="30000" dirty="0">
                  <a:effectLst/>
                  <a:latin typeface="Times New Roman" panose="02020603050405020304" pitchFamily="18" charset="0"/>
                  <a:ea typeface="Calibri" panose="020F0502020204030204" pitchFamily="34" charset="0"/>
                  <a:cs typeface="Arial" panose="020B0604020202020204" pitchFamily="34" charset="0"/>
                </a:rPr>
                <a:t>-3</a:t>
              </a:r>
              <a:endParaRPr lang="en-US" sz="1300" dirty="0">
                <a:effectLst/>
                <a:ea typeface="Calibri" panose="020F0502020204030204" pitchFamily="34" charset="0"/>
                <a:cs typeface="Arial" panose="020B0604020202020204" pitchFamily="34" charset="0"/>
              </a:endParaRPr>
            </a:p>
          </p:txBody>
        </p:sp>
        <p:sp>
          <p:nvSpPr>
            <p:cNvPr id="21" name="Rounded Rectangle 20"/>
            <p:cNvSpPr/>
            <p:nvPr/>
          </p:nvSpPr>
          <p:spPr>
            <a:xfrm>
              <a:off x="279780" y="3022979"/>
              <a:ext cx="1475105" cy="274881"/>
            </a:xfrm>
            <a:prstGeom prst="roundRect">
              <a:avLst/>
            </a:prstGeom>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Arial" panose="020B0604020202020204" pitchFamily="34" charset="0"/>
                </a:rPr>
                <a:t>Laser Fusion Plasma</a:t>
              </a:r>
              <a:endParaRPr lang="en-US" sz="1200" dirty="0">
                <a:effectLst/>
                <a:ea typeface="Calibri" panose="020F0502020204030204" pitchFamily="34" charset="0"/>
                <a:cs typeface="Arial" panose="020B0604020202020204" pitchFamily="34" charset="0"/>
              </a:endParaRPr>
            </a:p>
          </p:txBody>
        </p:sp>
        <p:sp>
          <p:nvSpPr>
            <p:cNvPr id="22" name="Rounded Rectangle 21"/>
            <p:cNvSpPr/>
            <p:nvPr/>
          </p:nvSpPr>
          <p:spPr>
            <a:xfrm>
              <a:off x="3418765" y="4210334"/>
              <a:ext cx="936625" cy="280035"/>
            </a:xfrm>
            <a:prstGeom prst="roundRect">
              <a:avLst/>
            </a:prstGeom>
          </p:spPr>
          <p:style>
            <a:lnRef idx="1">
              <a:schemeClr val="accent5"/>
            </a:lnRef>
            <a:fillRef idx="3">
              <a:schemeClr val="accent5"/>
            </a:fillRef>
            <a:effectRef idx="2">
              <a:schemeClr val="accent5"/>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Arial" panose="020B0604020202020204" pitchFamily="34" charset="0"/>
                </a:rPr>
                <a:t>Plasma Torches</a:t>
              </a:r>
              <a:endParaRPr lang="en-US" sz="1200" dirty="0">
                <a:effectLst/>
                <a:ea typeface="Calibri" panose="020F0502020204030204" pitchFamily="34" charset="0"/>
                <a:cs typeface="Arial" panose="020B0604020202020204" pitchFamily="34" charset="0"/>
              </a:endParaRPr>
            </a:p>
          </p:txBody>
        </p:sp>
        <p:sp>
          <p:nvSpPr>
            <p:cNvPr id="23" name="Rounded Rectangle 22"/>
            <p:cNvSpPr/>
            <p:nvPr/>
          </p:nvSpPr>
          <p:spPr>
            <a:xfrm>
              <a:off x="4742598" y="4223982"/>
              <a:ext cx="936625" cy="280491"/>
            </a:xfrm>
            <a:prstGeom prst="roundRect">
              <a:avLst/>
            </a:prstGeom>
          </p:spPr>
          <p:style>
            <a:lnRef idx="1">
              <a:schemeClr val="accent5"/>
            </a:lnRef>
            <a:fillRef idx="3">
              <a:schemeClr val="accent5"/>
            </a:fillRef>
            <a:effectRef idx="2">
              <a:schemeClr val="accent5"/>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Arial" panose="020B0604020202020204" pitchFamily="34" charset="0"/>
                </a:rPr>
                <a:t>Corona, Jet, DBD</a:t>
              </a:r>
              <a:endParaRPr lang="en-US" sz="1200" dirty="0">
                <a:effectLst/>
                <a:ea typeface="Calibri" panose="020F0502020204030204" pitchFamily="34" charset="0"/>
                <a:cs typeface="Arial" panose="020B0604020202020204" pitchFamily="34" charset="0"/>
              </a:endParaRPr>
            </a:p>
          </p:txBody>
        </p:sp>
      </p:grpSp>
      <p:sp>
        <p:nvSpPr>
          <p:cNvPr id="24"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391048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287293" y="295668"/>
            <a:ext cx="7643866" cy="523220"/>
          </a:xfrm>
          <a:prstGeom prst="rect">
            <a:avLst/>
          </a:prstGeom>
          <a:solidFill>
            <a:schemeClr val="accent2">
              <a:lumMod val="60000"/>
              <a:lumOff val="40000"/>
            </a:schemeClr>
          </a:solidFill>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spAutoFit/>
          </a:bodyPr>
          <a:lstStyle/>
          <a:p>
            <a:pPr algn="ctr" rtl="1" eaLnBrk="1" hangingPunct="1">
              <a:defRPr/>
            </a:pPr>
            <a:r>
              <a:rPr lang="en-US" sz="2800" b="1" dirty="0">
                <a:solidFill>
                  <a:schemeClr val="accent2">
                    <a:lumMod val="50000"/>
                  </a:schemeClr>
                </a:solidFill>
              </a:rPr>
              <a:t>Atmospheric non-thermal plasma schemes </a:t>
            </a:r>
            <a:endParaRPr lang="ar-IQ" sz="2800" b="1" dirty="0">
              <a:solidFill>
                <a:schemeClr val="accent2">
                  <a:lumMod val="50000"/>
                </a:schemeClr>
              </a:solidFill>
            </a:endParaRPr>
          </a:p>
        </p:txBody>
      </p:sp>
      <p:cxnSp>
        <p:nvCxnSpPr>
          <p:cNvPr id="6" name="رابط كسهم مستقيم 8"/>
          <p:cNvCxnSpPr/>
          <p:nvPr/>
        </p:nvCxnSpPr>
        <p:spPr>
          <a:xfrm rot="5400000">
            <a:off x="5424417" y="1321578"/>
            <a:ext cx="785818" cy="1588"/>
          </a:xfrm>
          <a:prstGeom prst="straightConnector1">
            <a:avLst/>
          </a:prstGeom>
          <a:ln w="38100">
            <a:solidFill>
              <a:schemeClr val="accent2">
                <a:lumMod val="75000"/>
              </a:schemeClr>
            </a:solidFill>
            <a:tailEnd type="arrow"/>
          </a:ln>
          <a:effectLst>
            <a:glow rad="1016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sp>
        <p:nvSpPr>
          <p:cNvPr id="10" name="مربع نص 22"/>
          <p:cNvSpPr txBox="1"/>
          <p:nvPr/>
        </p:nvSpPr>
        <p:spPr>
          <a:xfrm>
            <a:off x="4817194" y="1785925"/>
            <a:ext cx="2143140" cy="1200329"/>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spAutoFit/>
          </a:bodyPr>
          <a:lstStyle/>
          <a:p>
            <a:pPr algn="ctr" rtl="1" eaLnBrk="1" hangingPunct="1">
              <a:defRPr/>
            </a:pPr>
            <a:r>
              <a:rPr lang="en-US" sz="2400" b="1" dirty="0">
                <a:solidFill>
                  <a:schemeClr val="accent2">
                    <a:lumMod val="50000"/>
                  </a:schemeClr>
                </a:solidFill>
              </a:rPr>
              <a:t>Atmospheric – pressure plasma jet</a:t>
            </a:r>
            <a:endParaRPr lang="ar-IQ" sz="2400" b="1" dirty="0">
              <a:solidFill>
                <a:schemeClr val="accent2">
                  <a:lumMod val="50000"/>
                </a:schemeClr>
              </a:solidFill>
            </a:endParaRPr>
          </a:p>
        </p:txBody>
      </p:sp>
      <p:cxnSp>
        <p:nvCxnSpPr>
          <p:cNvPr id="13" name="رابط كسهم مستقيم 25"/>
          <p:cNvCxnSpPr/>
          <p:nvPr/>
        </p:nvCxnSpPr>
        <p:spPr>
          <a:xfrm rot="5400000">
            <a:off x="5425211" y="3392486"/>
            <a:ext cx="785818" cy="1588"/>
          </a:xfrm>
          <a:prstGeom prst="straightConnector1">
            <a:avLst/>
          </a:prstGeom>
          <a:ln w="38100">
            <a:solidFill>
              <a:schemeClr val="accent2">
                <a:lumMod val="75000"/>
              </a:schemeClr>
            </a:solidFill>
            <a:tailEnd type="arrow"/>
          </a:ln>
          <a:effectLst>
            <a:glow rad="1016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grpSp>
        <p:nvGrpSpPr>
          <p:cNvPr id="18" name="Group 17"/>
          <p:cNvGrpSpPr/>
          <p:nvPr/>
        </p:nvGrpSpPr>
        <p:grpSpPr>
          <a:xfrm>
            <a:off x="1459639" y="1000107"/>
            <a:ext cx="2500299" cy="5357830"/>
            <a:chOff x="1459639" y="1000107"/>
            <a:chExt cx="2500299" cy="5357830"/>
          </a:xfrm>
        </p:grpSpPr>
        <p:cxnSp>
          <p:nvCxnSpPr>
            <p:cNvPr id="8" name="رابط كسهم مستقيم 10"/>
            <p:cNvCxnSpPr/>
            <p:nvPr/>
          </p:nvCxnSpPr>
          <p:spPr>
            <a:xfrm rot="5400000">
              <a:off x="2816930" y="1142983"/>
              <a:ext cx="642942" cy="357190"/>
            </a:xfrm>
            <a:prstGeom prst="straightConnector1">
              <a:avLst/>
            </a:prstGeom>
            <a:ln w="38100">
              <a:solidFill>
                <a:schemeClr val="accent2">
                  <a:lumMod val="75000"/>
                </a:schemeClr>
              </a:solidFill>
              <a:tailEnd type="arrow"/>
            </a:ln>
            <a:effectLst>
              <a:glow rad="1016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sp>
          <p:nvSpPr>
            <p:cNvPr id="9" name="مربع نص 21"/>
            <p:cNvSpPr txBox="1"/>
            <p:nvPr/>
          </p:nvSpPr>
          <p:spPr>
            <a:xfrm>
              <a:off x="1959674" y="1857363"/>
              <a:ext cx="2000264" cy="830997"/>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spAutoFit/>
            </a:bodyPr>
            <a:lstStyle/>
            <a:p>
              <a:pPr algn="ctr" rtl="1" eaLnBrk="1" hangingPunct="1">
                <a:defRPr/>
              </a:pPr>
              <a:r>
                <a:rPr lang="en-US" sz="2400" b="1" dirty="0">
                  <a:solidFill>
                    <a:schemeClr val="accent2">
                      <a:lumMod val="50000"/>
                    </a:schemeClr>
                  </a:solidFill>
                  <a:latin typeface="Georgia"/>
                  <a:ea typeface="Georgia"/>
                  <a:cs typeface="Times New Roman"/>
                </a:rPr>
                <a:t>plasma needle </a:t>
              </a:r>
              <a:endParaRPr lang="ar-IQ" sz="2400" b="1" dirty="0">
                <a:solidFill>
                  <a:schemeClr val="accent2">
                    <a:lumMod val="50000"/>
                  </a:schemeClr>
                </a:solidFill>
              </a:endParaRPr>
            </a:p>
          </p:txBody>
        </p:sp>
        <p:cxnSp>
          <p:nvCxnSpPr>
            <p:cNvPr id="14" name="رابط كسهم مستقيم 27"/>
            <p:cNvCxnSpPr/>
            <p:nvPr/>
          </p:nvCxnSpPr>
          <p:spPr>
            <a:xfrm rot="5400000">
              <a:off x="2424815" y="3249610"/>
              <a:ext cx="785818" cy="1588"/>
            </a:xfrm>
            <a:prstGeom prst="straightConnector1">
              <a:avLst/>
            </a:prstGeom>
            <a:ln w="38100">
              <a:solidFill>
                <a:schemeClr val="accent2">
                  <a:lumMod val="75000"/>
                </a:schemeClr>
              </a:solidFill>
              <a:tailEnd type="arrow"/>
            </a:ln>
            <a:effectLst>
              <a:glow rad="1016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pic>
          <p:nvPicPr>
            <p:cNvPr id="16"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639" y="4071937"/>
              <a:ext cx="2397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22"/>
          <p:cNvGrpSpPr/>
          <p:nvPr/>
        </p:nvGrpSpPr>
        <p:grpSpPr>
          <a:xfrm>
            <a:off x="7417526" y="1000107"/>
            <a:ext cx="2828924" cy="5572143"/>
            <a:chOff x="7417526" y="1000107"/>
            <a:chExt cx="2828924" cy="5572143"/>
          </a:xfrm>
        </p:grpSpPr>
        <p:cxnSp>
          <p:nvCxnSpPr>
            <p:cNvPr id="7" name="رابط كسهم مستقيم 9"/>
            <p:cNvCxnSpPr/>
            <p:nvPr/>
          </p:nvCxnSpPr>
          <p:spPr>
            <a:xfrm rot="16200000" flipH="1">
              <a:off x="8531970" y="1214421"/>
              <a:ext cx="714380" cy="285752"/>
            </a:xfrm>
            <a:prstGeom prst="straightConnector1">
              <a:avLst/>
            </a:prstGeom>
            <a:ln w="38100">
              <a:solidFill>
                <a:schemeClr val="accent2">
                  <a:lumMod val="75000"/>
                </a:schemeClr>
              </a:solidFill>
              <a:tailEnd type="arrow"/>
            </a:ln>
            <a:effectLst>
              <a:glow rad="1016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sp>
          <p:nvSpPr>
            <p:cNvPr id="11" name="مربع نص 23"/>
            <p:cNvSpPr txBox="1"/>
            <p:nvPr/>
          </p:nvSpPr>
          <p:spPr>
            <a:xfrm>
              <a:off x="7817590" y="1803342"/>
              <a:ext cx="2428860" cy="1200329"/>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spAutoFit/>
            </a:bodyPr>
            <a:lstStyle/>
            <a:p>
              <a:pPr algn="ctr" rtl="1" eaLnBrk="1" hangingPunct="1">
                <a:defRPr/>
              </a:pPr>
              <a:r>
                <a:rPr lang="en-US" sz="2400" b="1" dirty="0">
                  <a:solidFill>
                    <a:schemeClr val="accent2">
                      <a:lumMod val="50000"/>
                    </a:schemeClr>
                  </a:solidFill>
                </a:rPr>
                <a:t>FE-DBD</a:t>
              </a:r>
            </a:p>
            <a:p>
              <a:pPr algn="ctr" rtl="1" eaLnBrk="1" hangingPunct="1">
                <a:defRPr/>
              </a:pPr>
              <a:r>
                <a:rPr lang="en-US" sz="2400" b="1" dirty="0">
                  <a:solidFill>
                    <a:schemeClr val="accent2">
                      <a:lumMod val="50000"/>
                    </a:schemeClr>
                  </a:solidFill>
                </a:rPr>
                <a:t>Flouting electrode</a:t>
              </a:r>
              <a:endParaRPr lang="ar-IQ" sz="2400" b="1" dirty="0">
                <a:solidFill>
                  <a:schemeClr val="accent2">
                    <a:lumMod val="50000"/>
                  </a:schemeClr>
                </a:solidFill>
              </a:endParaRPr>
            </a:p>
          </p:txBody>
        </p:sp>
        <p:cxnSp>
          <p:nvCxnSpPr>
            <p:cNvPr id="15" name="رابط كسهم مستقيم 28"/>
            <p:cNvCxnSpPr/>
            <p:nvPr/>
          </p:nvCxnSpPr>
          <p:spPr>
            <a:xfrm rot="5400000">
              <a:off x="8782797" y="3463924"/>
              <a:ext cx="642942" cy="1588"/>
            </a:xfrm>
            <a:prstGeom prst="straightConnector1">
              <a:avLst/>
            </a:prstGeom>
            <a:ln w="38100">
              <a:solidFill>
                <a:schemeClr val="accent2">
                  <a:lumMod val="75000"/>
                </a:schemeClr>
              </a:solidFill>
              <a:tailEnd type="arrow"/>
            </a:ln>
            <a:effectLst>
              <a:glow rad="1016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pic>
          <p:nvPicPr>
            <p:cNvPr id="1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526" y="3929062"/>
              <a:ext cx="275748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p:cNvGrpSpPr/>
          <p:nvPr/>
        </p:nvGrpSpPr>
        <p:grpSpPr>
          <a:xfrm>
            <a:off x="4031389" y="929463"/>
            <a:ext cx="3357562" cy="5928537"/>
            <a:chOff x="4031389" y="929463"/>
            <a:chExt cx="3357562" cy="5928537"/>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389" y="3871912"/>
              <a:ext cx="3357562"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رابط كسهم مستقيم 8"/>
            <p:cNvCxnSpPr/>
            <p:nvPr/>
          </p:nvCxnSpPr>
          <p:spPr>
            <a:xfrm rot="5400000">
              <a:off x="5423623" y="1321578"/>
              <a:ext cx="785818" cy="1588"/>
            </a:xfrm>
            <a:prstGeom prst="straightConnector1">
              <a:avLst/>
            </a:prstGeom>
            <a:ln w="38100">
              <a:solidFill>
                <a:schemeClr val="accent2">
                  <a:lumMod val="75000"/>
                </a:schemeClr>
              </a:solidFill>
              <a:tailEnd type="arrow"/>
            </a:ln>
            <a:effectLst>
              <a:glow rad="1016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sp>
          <p:nvSpPr>
            <p:cNvPr id="20" name="مربع نص 22"/>
            <p:cNvSpPr txBox="1"/>
            <p:nvPr/>
          </p:nvSpPr>
          <p:spPr>
            <a:xfrm>
              <a:off x="4816400" y="1785925"/>
              <a:ext cx="2143140" cy="1200329"/>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spAutoFit/>
            </a:bodyPr>
            <a:lstStyle/>
            <a:p>
              <a:pPr algn="ctr" rtl="1" eaLnBrk="1" hangingPunct="1">
                <a:defRPr/>
              </a:pPr>
              <a:r>
                <a:rPr lang="en-US" sz="2400" b="1" dirty="0">
                  <a:solidFill>
                    <a:schemeClr val="accent2">
                      <a:lumMod val="50000"/>
                    </a:schemeClr>
                  </a:solidFill>
                </a:rPr>
                <a:t>Atmospheric – pressure plasma jet</a:t>
              </a:r>
              <a:endParaRPr lang="ar-IQ" sz="2400" b="1" dirty="0">
                <a:solidFill>
                  <a:schemeClr val="accent2">
                    <a:lumMod val="50000"/>
                  </a:schemeClr>
                </a:solidFill>
              </a:endParaRPr>
            </a:p>
          </p:txBody>
        </p:sp>
        <p:cxnSp>
          <p:nvCxnSpPr>
            <p:cNvPr id="21" name="رابط كسهم مستقيم 25"/>
            <p:cNvCxnSpPr/>
            <p:nvPr/>
          </p:nvCxnSpPr>
          <p:spPr>
            <a:xfrm rot="5400000">
              <a:off x="5424417" y="3392486"/>
              <a:ext cx="785818" cy="1588"/>
            </a:xfrm>
            <a:prstGeom prst="straightConnector1">
              <a:avLst/>
            </a:prstGeom>
            <a:ln w="38100">
              <a:solidFill>
                <a:schemeClr val="accent2">
                  <a:lumMod val="75000"/>
                </a:schemeClr>
              </a:solidFill>
              <a:tailEnd type="arrow"/>
            </a:ln>
            <a:effectLst>
              <a:glow rad="1016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grpSp>
      <p:sp>
        <p:nvSpPr>
          <p:cNvPr id="24"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3486596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2307772" y="403513"/>
            <a:ext cx="7228113" cy="738258"/>
            <a:chOff x="2307772" y="403513"/>
            <a:chExt cx="7228113" cy="738258"/>
          </a:xfrm>
        </p:grpSpPr>
        <p:sp>
          <p:nvSpPr>
            <p:cNvPr id="5" name="TextBox 4"/>
            <p:cNvSpPr txBox="1"/>
            <p:nvPr/>
          </p:nvSpPr>
          <p:spPr>
            <a:xfrm>
              <a:off x="3753395" y="403513"/>
              <a:ext cx="4336867" cy="646331"/>
            </a:xfrm>
            <a:prstGeom prst="rect">
              <a:avLst/>
            </a:prstGeom>
            <a:solidFill>
              <a:srgbClr val="EAD5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600" b="1" dirty="0" smtClean="0">
                  <a:solidFill>
                    <a:srgbClr val="7030A0"/>
                  </a:solidFill>
                </a:rPr>
                <a:t>Application of plasma</a:t>
              </a:r>
              <a:endParaRPr lang="en-US" sz="3600" b="1" dirty="0">
                <a:solidFill>
                  <a:srgbClr val="7030A0"/>
                </a:solidFill>
              </a:endParaRPr>
            </a:p>
          </p:txBody>
        </p:sp>
        <p:sp>
          <p:nvSpPr>
            <p:cNvPr id="6" name="Bent-Up Arrow 5"/>
            <p:cNvSpPr/>
            <p:nvPr/>
          </p:nvSpPr>
          <p:spPr>
            <a:xfrm rot="10800000">
              <a:off x="2307772" y="741177"/>
              <a:ext cx="1445623" cy="400594"/>
            </a:xfrm>
            <a:prstGeom prst="bentUpArrow">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ent-Up Arrow 6"/>
            <p:cNvSpPr/>
            <p:nvPr/>
          </p:nvSpPr>
          <p:spPr>
            <a:xfrm rot="10800000" flipH="1">
              <a:off x="8090262" y="741177"/>
              <a:ext cx="1445623" cy="400594"/>
            </a:xfrm>
            <a:prstGeom prst="bentUpArrow">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334386" y="1211443"/>
            <a:ext cx="5808627" cy="2557281"/>
            <a:chOff x="6334386" y="1211443"/>
            <a:chExt cx="5808627" cy="2557281"/>
          </a:xfrm>
        </p:grpSpPr>
        <p:sp>
          <p:nvSpPr>
            <p:cNvPr id="9" name="TextBox 8"/>
            <p:cNvSpPr txBox="1"/>
            <p:nvPr/>
          </p:nvSpPr>
          <p:spPr>
            <a:xfrm>
              <a:off x="7505713" y="1211443"/>
              <a:ext cx="3737054" cy="584775"/>
            </a:xfrm>
            <a:prstGeom prst="rect">
              <a:avLst/>
            </a:prstGeom>
            <a:noFill/>
            <a:ln w="28575">
              <a:solidFill>
                <a:srgbClr val="7030A0"/>
              </a:solidFill>
            </a:ln>
          </p:spPr>
          <p:txBody>
            <a:bodyPr wrap="square" rtlCol="0">
              <a:spAutoFit/>
            </a:bodyPr>
            <a:lstStyle/>
            <a:p>
              <a:r>
                <a:rPr lang="en-US" sz="3200" b="1" dirty="0" smtClean="0">
                  <a:solidFill>
                    <a:srgbClr val="7030A0"/>
                  </a:solidFill>
                </a:rPr>
                <a:t>In the Industry field</a:t>
              </a:r>
              <a:endParaRPr lang="en-US" sz="3200" b="1" dirty="0">
                <a:solidFill>
                  <a:srgbClr val="7030A0"/>
                </a:solidFill>
              </a:endParaRPr>
            </a:p>
          </p:txBody>
        </p:sp>
        <p:grpSp>
          <p:nvGrpSpPr>
            <p:cNvPr id="18" name="Group 17"/>
            <p:cNvGrpSpPr/>
            <p:nvPr/>
          </p:nvGrpSpPr>
          <p:grpSpPr>
            <a:xfrm>
              <a:off x="6923310" y="1770287"/>
              <a:ext cx="4868090" cy="692330"/>
              <a:chOff x="7323910" y="2002742"/>
              <a:chExt cx="4868090" cy="692330"/>
            </a:xfrm>
            <a:solidFill>
              <a:srgbClr val="7030A0"/>
            </a:solidFill>
            <a:scene3d>
              <a:camera prst="orthographicFront">
                <a:rot lat="0" lon="0" rev="0"/>
              </a:camera>
              <a:lightRig rig="glow" dir="t">
                <a:rot lat="0" lon="0" rev="4800000"/>
              </a:lightRig>
            </a:scene3d>
          </p:grpSpPr>
          <p:grpSp>
            <p:nvGrpSpPr>
              <p:cNvPr id="16" name="Group 15"/>
              <p:cNvGrpSpPr/>
              <p:nvPr/>
            </p:nvGrpSpPr>
            <p:grpSpPr>
              <a:xfrm>
                <a:off x="7323910" y="2389767"/>
                <a:ext cx="4868090" cy="305305"/>
                <a:chOff x="6209210" y="2102614"/>
                <a:chExt cx="4868090" cy="305305"/>
              </a:xfrm>
              <a:grpFill/>
            </p:grpSpPr>
            <p:sp>
              <p:nvSpPr>
                <p:cNvPr id="12" name="Down Arrow 11"/>
                <p:cNvSpPr/>
                <p:nvPr/>
              </p:nvSpPr>
              <p:spPr>
                <a:xfrm>
                  <a:off x="7829015" y="2142309"/>
                  <a:ext cx="148045" cy="261257"/>
                </a:xfrm>
                <a:prstGeom prst="downArrow">
                  <a:avLst/>
                </a:prstGeom>
                <a:grpFill/>
                <a:ln w="3810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9252868" y="2146662"/>
                  <a:ext cx="148045" cy="261257"/>
                </a:xfrm>
                <a:prstGeom prst="downArrow">
                  <a:avLst/>
                </a:prstGeom>
                <a:grpFill/>
                <a:ln w="3810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Up Arrow 13"/>
                <p:cNvSpPr/>
                <p:nvPr/>
              </p:nvSpPr>
              <p:spPr>
                <a:xfrm rot="10800000">
                  <a:off x="6209210" y="2102614"/>
                  <a:ext cx="2434045" cy="300952"/>
                </a:xfrm>
                <a:prstGeom prst="bentUpArrow">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ent-Up Arrow 14"/>
                <p:cNvSpPr/>
                <p:nvPr/>
              </p:nvSpPr>
              <p:spPr>
                <a:xfrm rot="10800000" flipH="1">
                  <a:off x="8643255" y="2102614"/>
                  <a:ext cx="2434045" cy="300952"/>
                </a:xfrm>
                <a:prstGeom prst="bentUpArrow">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Minus 16"/>
              <p:cNvSpPr/>
              <p:nvPr/>
            </p:nvSpPr>
            <p:spPr>
              <a:xfrm rot="5400000">
                <a:off x="9503241" y="2081119"/>
                <a:ext cx="452846" cy="296091"/>
              </a:xfrm>
              <a:prstGeom prst="mathMinus">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6334386" y="2442062"/>
              <a:ext cx="1096211" cy="769441"/>
            </a:xfrm>
            <a:prstGeom prst="rect">
              <a:avLst/>
            </a:prstGeom>
            <a:noFill/>
            <a:ln w="28575">
              <a:solidFill>
                <a:srgbClr val="7030A0"/>
              </a:solidFill>
            </a:ln>
          </p:spPr>
          <p:txBody>
            <a:bodyPr wrap="square" rtlCol="0">
              <a:spAutoFit/>
            </a:bodyPr>
            <a:lstStyle/>
            <a:p>
              <a:pPr algn="ctr"/>
              <a:r>
                <a:rPr lang="en-US" sz="2200" b="1" dirty="0" smtClean="0">
                  <a:solidFill>
                    <a:srgbClr val="7030A0"/>
                  </a:solidFill>
                </a:rPr>
                <a:t>Nuclear fusion</a:t>
              </a:r>
            </a:p>
          </p:txBody>
        </p:sp>
        <p:sp>
          <p:nvSpPr>
            <p:cNvPr id="20" name="TextBox 19"/>
            <p:cNvSpPr txBox="1"/>
            <p:nvPr/>
          </p:nvSpPr>
          <p:spPr>
            <a:xfrm>
              <a:off x="7511138" y="2458264"/>
              <a:ext cx="1354185" cy="769441"/>
            </a:xfrm>
            <a:prstGeom prst="rect">
              <a:avLst/>
            </a:prstGeom>
            <a:noFill/>
            <a:ln w="28575">
              <a:solidFill>
                <a:srgbClr val="7030A0"/>
              </a:solidFill>
            </a:ln>
          </p:spPr>
          <p:txBody>
            <a:bodyPr wrap="square" rtlCol="0">
              <a:spAutoFit/>
            </a:bodyPr>
            <a:lstStyle/>
            <a:p>
              <a:r>
                <a:rPr lang="en-US" sz="2200" b="1" dirty="0" smtClean="0">
                  <a:solidFill>
                    <a:srgbClr val="7030A0"/>
                  </a:solidFill>
                </a:rPr>
                <a:t>electronic devices</a:t>
              </a:r>
            </a:p>
          </p:txBody>
        </p:sp>
        <p:sp>
          <p:nvSpPr>
            <p:cNvPr id="21" name="TextBox 20"/>
            <p:cNvSpPr txBox="1"/>
            <p:nvPr/>
          </p:nvSpPr>
          <p:spPr>
            <a:xfrm>
              <a:off x="8946961" y="2446875"/>
              <a:ext cx="1527280" cy="707886"/>
            </a:xfrm>
            <a:prstGeom prst="rect">
              <a:avLst/>
            </a:prstGeom>
            <a:noFill/>
            <a:ln w="28575">
              <a:solidFill>
                <a:srgbClr val="7030A0"/>
              </a:solidFill>
            </a:ln>
          </p:spPr>
          <p:txBody>
            <a:bodyPr wrap="square" rtlCol="0">
              <a:spAutoFit/>
            </a:bodyPr>
            <a:lstStyle/>
            <a:p>
              <a:r>
                <a:rPr lang="en-US" sz="2000" b="1" dirty="0" smtClean="0">
                  <a:solidFill>
                    <a:srgbClr val="7030A0"/>
                  </a:solidFill>
                </a:rPr>
                <a:t>Telecomm-</a:t>
              </a:r>
              <a:r>
                <a:rPr lang="en-US" sz="2000" b="1" dirty="0" err="1" smtClean="0">
                  <a:solidFill>
                    <a:srgbClr val="7030A0"/>
                  </a:solidFill>
                </a:rPr>
                <a:t>unications</a:t>
              </a:r>
              <a:endParaRPr lang="en-US" sz="2000" b="1" dirty="0" smtClean="0">
                <a:solidFill>
                  <a:srgbClr val="7030A0"/>
                </a:solidFill>
              </a:endParaRPr>
            </a:p>
          </p:txBody>
        </p:sp>
        <p:sp>
          <p:nvSpPr>
            <p:cNvPr id="22" name="TextBox 21"/>
            <p:cNvSpPr txBox="1"/>
            <p:nvPr/>
          </p:nvSpPr>
          <p:spPr>
            <a:xfrm>
              <a:off x="10555879" y="2445285"/>
              <a:ext cx="1587134" cy="1323439"/>
            </a:xfrm>
            <a:prstGeom prst="rect">
              <a:avLst/>
            </a:prstGeom>
            <a:noFill/>
            <a:ln w="28575">
              <a:solidFill>
                <a:srgbClr val="7030A0"/>
              </a:solidFill>
            </a:ln>
          </p:spPr>
          <p:txBody>
            <a:bodyPr wrap="square" rtlCol="0">
              <a:spAutoFit/>
            </a:bodyPr>
            <a:lstStyle/>
            <a:p>
              <a:pPr algn="ctr"/>
              <a:r>
                <a:rPr lang="en-US" sz="2000" b="1" dirty="0" smtClean="0">
                  <a:solidFill>
                    <a:srgbClr val="7030A0"/>
                  </a:solidFill>
                </a:rPr>
                <a:t>the Preservation of the environment</a:t>
              </a:r>
            </a:p>
          </p:txBody>
        </p:sp>
      </p:grpSp>
      <p:grpSp>
        <p:nvGrpSpPr>
          <p:cNvPr id="35" name="Group 34"/>
          <p:cNvGrpSpPr/>
          <p:nvPr/>
        </p:nvGrpSpPr>
        <p:grpSpPr>
          <a:xfrm>
            <a:off x="31889" y="1233509"/>
            <a:ext cx="5861631" cy="1991362"/>
            <a:chOff x="31889" y="1233509"/>
            <a:chExt cx="5861631" cy="1991362"/>
          </a:xfrm>
        </p:grpSpPr>
        <p:sp>
          <p:nvSpPr>
            <p:cNvPr id="8" name="TextBox 7"/>
            <p:cNvSpPr txBox="1"/>
            <p:nvPr/>
          </p:nvSpPr>
          <p:spPr>
            <a:xfrm>
              <a:off x="627026" y="1233509"/>
              <a:ext cx="3570510" cy="584775"/>
            </a:xfrm>
            <a:prstGeom prst="rect">
              <a:avLst/>
            </a:prstGeom>
            <a:noFill/>
            <a:ln w="28575">
              <a:solidFill>
                <a:srgbClr val="7030A0"/>
              </a:solidFill>
            </a:ln>
          </p:spPr>
          <p:txBody>
            <a:bodyPr wrap="square" rtlCol="0">
              <a:spAutoFit/>
            </a:bodyPr>
            <a:lstStyle/>
            <a:p>
              <a:r>
                <a:rPr lang="en-US" sz="3200" b="1" dirty="0" smtClean="0">
                  <a:solidFill>
                    <a:srgbClr val="7030A0"/>
                  </a:solidFill>
                </a:rPr>
                <a:t>In the medical field</a:t>
              </a:r>
              <a:endParaRPr lang="en-US" sz="3200" b="1" dirty="0">
                <a:solidFill>
                  <a:srgbClr val="7030A0"/>
                </a:solidFill>
              </a:endParaRPr>
            </a:p>
          </p:txBody>
        </p:sp>
        <p:grpSp>
          <p:nvGrpSpPr>
            <p:cNvPr id="23" name="Group 22"/>
            <p:cNvGrpSpPr/>
            <p:nvPr/>
          </p:nvGrpSpPr>
          <p:grpSpPr>
            <a:xfrm>
              <a:off x="75678" y="1752955"/>
              <a:ext cx="4868090" cy="692330"/>
              <a:chOff x="7323910" y="2002742"/>
              <a:chExt cx="4868090" cy="692330"/>
            </a:xfrm>
            <a:solidFill>
              <a:srgbClr val="7030A0"/>
            </a:solidFill>
            <a:scene3d>
              <a:camera prst="orthographicFront">
                <a:rot lat="0" lon="0" rev="0"/>
              </a:camera>
              <a:lightRig rig="glow" dir="t">
                <a:rot lat="0" lon="0" rev="4800000"/>
              </a:lightRig>
            </a:scene3d>
          </p:grpSpPr>
          <p:grpSp>
            <p:nvGrpSpPr>
              <p:cNvPr id="24" name="Group 23"/>
              <p:cNvGrpSpPr/>
              <p:nvPr/>
            </p:nvGrpSpPr>
            <p:grpSpPr>
              <a:xfrm>
                <a:off x="7323910" y="2389767"/>
                <a:ext cx="4868090" cy="305305"/>
                <a:chOff x="6209210" y="2102614"/>
                <a:chExt cx="4868090" cy="305305"/>
              </a:xfrm>
              <a:grpFill/>
            </p:grpSpPr>
            <p:sp>
              <p:nvSpPr>
                <p:cNvPr id="26" name="Down Arrow 25"/>
                <p:cNvSpPr/>
                <p:nvPr/>
              </p:nvSpPr>
              <p:spPr>
                <a:xfrm>
                  <a:off x="7829015" y="2142309"/>
                  <a:ext cx="148045" cy="261257"/>
                </a:xfrm>
                <a:prstGeom prst="downArrow">
                  <a:avLst/>
                </a:prstGeom>
                <a:grpFill/>
                <a:ln w="3810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9252868" y="2146662"/>
                  <a:ext cx="148045" cy="261257"/>
                </a:xfrm>
                <a:prstGeom prst="downArrow">
                  <a:avLst/>
                </a:prstGeom>
                <a:grpFill/>
                <a:ln w="3810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ent-Up Arrow 27"/>
                <p:cNvSpPr/>
                <p:nvPr/>
              </p:nvSpPr>
              <p:spPr>
                <a:xfrm rot="10800000">
                  <a:off x="6209210" y="2102614"/>
                  <a:ext cx="2434045" cy="300952"/>
                </a:xfrm>
                <a:prstGeom prst="bentUpArrow">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ent-Up Arrow 28"/>
                <p:cNvSpPr/>
                <p:nvPr/>
              </p:nvSpPr>
              <p:spPr>
                <a:xfrm rot="10800000" flipH="1">
                  <a:off x="8643255" y="2102614"/>
                  <a:ext cx="2434045" cy="300952"/>
                </a:xfrm>
                <a:prstGeom prst="bentUpArrow">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Minus 24"/>
              <p:cNvSpPr/>
              <p:nvPr/>
            </p:nvSpPr>
            <p:spPr>
              <a:xfrm rot="5400000">
                <a:off x="9503241" y="2081119"/>
                <a:ext cx="452846" cy="296091"/>
              </a:xfrm>
              <a:prstGeom prst="mathMinus">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31889" y="2464963"/>
              <a:ext cx="1538663" cy="430887"/>
            </a:xfrm>
            <a:prstGeom prst="rect">
              <a:avLst/>
            </a:prstGeom>
            <a:noFill/>
            <a:ln w="28575">
              <a:solidFill>
                <a:srgbClr val="7030A0"/>
              </a:solidFill>
            </a:ln>
          </p:spPr>
          <p:txBody>
            <a:bodyPr wrap="square" rtlCol="0">
              <a:spAutoFit/>
            </a:bodyPr>
            <a:lstStyle/>
            <a:p>
              <a:pPr algn="r">
                <a:defRPr/>
              </a:pPr>
              <a:r>
                <a:rPr lang="en-US" sz="2200" b="1" dirty="0">
                  <a:solidFill>
                    <a:srgbClr val="7030A0"/>
                  </a:solidFill>
                </a:rPr>
                <a:t>sterilization</a:t>
              </a:r>
            </a:p>
          </p:txBody>
        </p:sp>
        <p:sp>
          <p:nvSpPr>
            <p:cNvPr id="31" name="TextBox 30"/>
            <p:cNvSpPr txBox="1"/>
            <p:nvPr/>
          </p:nvSpPr>
          <p:spPr>
            <a:xfrm>
              <a:off x="2909795" y="2440932"/>
              <a:ext cx="1443468" cy="769441"/>
            </a:xfrm>
            <a:prstGeom prst="rect">
              <a:avLst/>
            </a:prstGeom>
            <a:noFill/>
            <a:ln w="28575">
              <a:solidFill>
                <a:srgbClr val="7030A0"/>
              </a:solidFill>
            </a:ln>
          </p:spPr>
          <p:txBody>
            <a:bodyPr wrap="square" rtlCol="0">
              <a:spAutoFit/>
            </a:bodyPr>
            <a:lstStyle/>
            <a:p>
              <a:pPr algn="ctr">
                <a:defRPr/>
              </a:pPr>
              <a:r>
                <a:rPr lang="en-US" sz="2200" b="1" dirty="0" smtClean="0">
                  <a:solidFill>
                    <a:srgbClr val="7030A0"/>
                  </a:solidFill>
                </a:rPr>
                <a:t>treatment </a:t>
              </a:r>
              <a:r>
                <a:rPr lang="en-US" sz="2200" b="1" dirty="0">
                  <a:solidFill>
                    <a:srgbClr val="7030A0"/>
                  </a:solidFill>
                </a:rPr>
                <a:t>of burns</a:t>
              </a:r>
            </a:p>
          </p:txBody>
        </p:sp>
        <p:sp>
          <p:nvSpPr>
            <p:cNvPr id="32" name="TextBox 31"/>
            <p:cNvSpPr txBox="1"/>
            <p:nvPr/>
          </p:nvSpPr>
          <p:spPr>
            <a:xfrm>
              <a:off x="4450052" y="2455430"/>
              <a:ext cx="1443468" cy="769441"/>
            </a:xfrm>
            <a:prstGeom prst="rect">
              <a:avLst/>
            </a:prstGeom>
            <a:noFill/>
            <a:ln w="28575">
              <a:solidFill>
                <a:srgbClr val="7030A0"/>
              </a:solidFill>
            </a:ln>
          </p:spPr>
          <p:txBody>
            <a:bodyPr wrap="square" rtlCol="0">
              <a:spAutoFit/>
            </a:bodyPr>
            <a:lstStyle/>
            <a:p>
              <a:pPr algn="ctr">
                <a:defRPr/>
              </a:pPr>
              <a:r>
                <a:rPr lang="en-US" sz="2200" b="1" dirty="0" smtClean="0">
                  <a:solidFill>
                    <a:srgbClr val="7030A0"/>
                  </a:solidFill>
                </a:rPr>
                <a:t>treatment </a:t>
              </a:r>
              <a:r>
                <a:rPr lang="en-US" sz="2200" b="1" dirty="0">
                  <a:solidFill>
                    <a:srgbClr val="7030A0"/>
                  </a:solidFill>
                </a:rPr>
                <a:t>of </a:t>
              </a:r>
              <a:r>
                <a:rPr lang="en-US" sz="2200" b="1" dirty="0" smtClean="0">
                  <a:solidFill>
                    <a:srgbClr val="7030A0"/>
                  </a:solidFill>
                </a:rPr>
                <a:t>cancer</a:t>
              </a:r>
              <a:endParaRPr lang="en-US" sz="2200" b="1" dirty="0">
                <a:solidFill>
                  <a:srgbClr val="7030A0"/>
                </a:solidFill>
              </a:endParaRPr>
            </a:p>
          </p:txBody>
        </p:sp>
        <p:sp>
          <p:nvSpPr>
            <p:cNvPr id="33" name="TextBox 32"/>
            <p:cNvSpPr txBox="1"/>
            <p:nvPr/>
          </p:nvSpPr>
          <p:spPr>
            <a:xfrm>
              <a:off x="1648417" y="2440932"/>
              <a:ext cx="1196625" cy="769441"/>
            </a:xfrm>
            <a:prstGeom prst="rect">
              <a:avLst/>
            </a:prstGeom>
            <a:noFill/>
            <a:ln w="28575">
              <a:solidFill>
                <a:srgbClr val="7030A0"/>
              </a:solidFill>
            </a:ln>
          </p:spPr>
          <p:txBody>
            <a:bodyPr wrap="square" rtlCol="0">
              <a:spAutoFit/>
            </a:bodyPr>
            <a:lstStyle/>
            <a:p>
              <a:pPr algn="ctr">
                <a:defRPr/>
              </a:pPr>
              <a:r>
                <a:rPr lang="en-US" sz="2200" b="1" dirty="0" smtClean="0">
                  <a:solidFill>
                    <a:srgbClr val="7030A0"/>
                  </a:solidFill>
                </a:rPr>
                <a:t>Blood clotting</a:t>
              </a:r>
              <a:endParaRPr lang="en-US" sz="2200" b="1" dirty="0">
                <a:solidFill>
                  <a:srgbClr val="7030A0"/>
                </a:solidFill>
              </a:endParaRPr>
            </a:p>
          </p:txBody>
        </p:sp>
      </p:grpSp>
      <p:sp>
        <p:nvSpPr>
          <p:cNvPr id="37"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2527535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377" y="84546"/>
            <a:ext cx="11625943" cy="6803914"/>
          </a:xfrm>
          <a:prstGeom prst="rect">
            <a:avLst/>
          </a:prstGeom>
        </p:spPr>
        <p:txBody>
          <a:bodyPr wrap="square">
            <a:spAutoFit/>
          </a:bodyPr>
          <a:lstStyle/>
          <a:p>
            <a:pPr>
              <a:lnSpc>
                <a:spcPct val="107000"/>
              </a:lnSpc>
              <a:spcAft>
                <a:spcPts val="800"/>
              </a:spcAft>
            </a:pPr>
            <a:r>
              <a:rPr lang="en-US"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Plasma Applications</a:t>
            </a:r>
          </a:p>
          <a:p>
            <a:pPr algn="just">
              <a:lnSpc>
                <a:spcPct val="107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Depending on the features of plasma, it can be used in different </a:t>
            </a:r>
            <a:r>
              <a:rPr lang="en-US" sz="2400" dirty="0" smtClean="0">
                <a:latin typeface="Calibri" panose="020F0502020204030204" pitchFamily="34" charset="0"/>
                <a:ea typeface="Calibri" panose="020F0502020204030204" pitchFamily="34" charset="0"/>
                <a:cs typeface="Arial" panose="020B0604020202020204" pitchFamily="34" charset="0"/>
              </a:rPr>
              <a:t>life</a:t>
            </a:r>
            <a:r>
              <a:rPr lang="ar-IQ" sz="2400" dirty="0" smtClean="0">
                <a:latin typeface="Calibri" panose="020F0502020204030204" pitchFamily="34" charset="0"/>
                <a:ea typeface="Calibri" panose="020F0502020204030204" pitchFamily="34" charset="0"/>
                <a:cs typeface="Arial" panose="020B0604020202020204" pitchFamily="34" charset="0"/>
              </a:rPr>
              <a:t> </a:t>
            </a:r>
            <a:r>
              <a:rPr lang="en-US" sz="2400" dirty="0" smtClean="0">
                <a:latin typeface="Calibri" panose="020F0502020204030204" pitchFamily="34" charset="0"/>
                <a:ea typeface="Calibri" panose="020F0502020204030204" pitchFamily="34" charset="0"/>
                <a:cs typeface="Arial" panose="020B0604020202020204" pitchFamily="34" charset="0"/>
              </a:rPr>
              <a:t>fields</a:t>
            </a:r>
            <a:r>
              <a:rPr lang="en-US" sz="2400" dirty="0">
                <a:latin typeface="Calibri" panose="020F0502020204030204" pitchFamily="34" charset="0"/>
                <a:ea typeface="Calibri" panose="020F0502020204030204" pitchFamily="34" charset="0"/>
                <a:cs typeface="Arial" panose="020B0604020202020204" pitchFamily="34" charset="0"/>
              </a:rPr>
              <a:t>, such as electronics, textile, packaging, sciences, etc. Below are </a:t>
            </a:r>
            <a:r>
              <a:rPr lang="en-US" sz="2400" dirty="0" smtClean="0">
                <a:latin typeface="Calibri" panose="020F0502020204030204" pitchFamily="34" charset="0"/>
                <a:ea typeface="Calibri" panose="020F0502020204030204" pitchFamily="34" charset="0"/>
                <a:cs typeface="Arial" panose="020B0604020202020204" pitchFamily="34" charset="0"/>
              </a:rPr>
              <a:t>some</a:t>
            </a:r>
            <a:r>
              <a:rPr lang="ar-IQ" sz="2400" dirty="0" smtClean="0">
                <a:latin typeface="Calibri" panose="020F0502020204030204" pitchFamily="34" charset="0"/>
                <a:ea typeface="Calibri" panose="020F0502020204030204" pitchFamily="34" charset="0"/>
                <a:cs typeface="Arial" panose="020B0604020202020204" pitchFamily="34" charset="0"/>
              </a:rPr>
              <a:t> </a:t>
            </a:r>
            <a:r>
              <a:rPr lang="en-US" sz="2400" dirty="0" smtClean="0">
                <a:latin typeface="Calibri" panose="020F0502020204030204" pitchFamily="34" charset="0"/>
                <a:ea typeface="Calibri" panose="020F0502020204030204" pitchFamily="34" charset="0"/>
                <a:cs typeface="Arial" panose="020B0604020202020204" pitchFamily="34" charset="0"/>
              </a:rPr>
              <a:t>of </a:t>
            </a:r>
            <a:r>
              <a:rPr lang="en-US" sz="2400" dirty="0">
                <a:latin typeface="Calibri" panose="020F0502020204030204" pitchFamily="34" charset="0"/>
                <a:ea typeface="Calibri" panose="020F0502020204030204" pitchFamily="34" charset="0"/>
                <a:cs typeface="Arial" panose="020B0604020202020204" pitchFamily="34" charset="0"/>
              </a:rPr>
              <a:t>plasma application :</a:t>
            </a:r>
          </a:p>
          <a:p>
            <a:pPr algn="just">
              <a:lnSpc>
                <a:spcPct val="107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1. Surface cleaning: it is commercially adopted to remove the</a:t>
            </a:r>
          </a:p>
          <a:p>
            <a:pPr algn="just">
              <a:lnSpc>
                <a:spcPct val="107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disinfection of chemicals that applied on medical devices, which are</a:t>
            </a:r>
          </a:p>
          <a:p>
            <a:pPr algn="just">
              <a:lnSpc>
                <a:spcPct val="107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manufactured by sensitive plastic heating.</a:t>
            </a:r>
          </a:p>
          <a:p>
            <a:pPr algn="just">
              <a:lnSpc>
                <a:spcPct val="107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2. Biomedical sector: plasma is used for cold sterilization of prostheses and tools, in addition </a:t>
            </a:r>
            <a:r>
              <a:rPr lang="en-US" sz="2400" dirty="0" err="1" smtClean="0">
                <a:latin typeface="Calibri" panose="020F0502020204030204" pitchFamily="34" charset="0"/>
                <a:ea typeface="Calibri" panose="020F0502020204030204" pitchFamily="34" charset="0"/>
                <a:cs typeface="Arial" panose="020B0604020202020204" pitchFamily="34" charset="0"/>
              </a:rPr>
              <a:t>thermo</a:t>
            </a:r>
            <a:r>
              <a:rPr lang="en-US" sz="2400" dirty="0" smtClean="0">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unstable materials used in biological techniques, with negligible effect on substrate materials.</a:t>
            </a:r>
          </a:p>
          <a:p>
            <a:pPr algn="just">
              <a:lnSpc>
                <a:spcPct val="107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3. Toxicity avoidance: it is used for fruits, spices, and seeds </a:t>
            </a:r>
            <a:r>
              <a:rPr lang="en-US" sz="2400" dirty="0" smtClean="0">
                <a:latin typeface="Calibri" panose="020F0502020204030204" pitchFamily="34" charset="0"/>
                <a:ea typeface="Calibri" panose="020F0502020204030204" pitchFamily="34" charset="0"/>
                <a:cs typeface="Arial" panose="020B0604020202020204" pitchFamily="34" charset="0"/>
              </a:rPr>
              <a:t>surface</a:t>
            </a:r>
            <a:r>
              <a:rPr lang="ar-IQ" sz="2400" dirty="0" smtClean="0">
                <a:latin typeface="Calibri" panose="020F0502020204030204" pitchFamily="34" charset="0"/>
                <a:ea typeface="Calibri" panose="020F0502020204030204" pitchFamily="34" charset="0"/>
                <a:cs typeface="Arial" panose="020B0604020202020204" pitchFamily="34" charset="0"/>
              </a:rPr>
              <a:t> </a:t>
            </a:r>
            <a:r>
              <a:rPr lang="en-US" sz="2400" dirty="0" smtClean="0">
                <a:latin typeface="Calibri" panose="020F0502020204030204" pitchFamily="34" charset="0"/>
                <a:ea typeface="Calibri" panose="020F0502020204030204" pitchFamily="34" charset="0"/>
                <a:cs typeface="Arial" panose="020B0604020202020204" pitchFamily="34" charset="0"/>
              </a:rPr>
              <a:t>disinfection </a:t>
            </a:r>
            <a:r>
              <a:rPr lang="en-US" sz="2400" dirty="0">
                <a:latin typeface="Calibri" panose="020F0502020204030204" pitchFamily="34" charset="0"/>
                <a:ea typeface="Calibri" panose="020F0502020204030204" pitchFamily="34" charset="0"/>
                <a:cs typeface="Arial" panose="020B0604020202020204" pitchFamily="34" charset="0"/>
              </a:rPr>
              <a:t>instead of using chemical solutions that may have </a:t>
            </a:r>
            <a:r>
              <a:rPr lang="en-US" sz="2400" dirty="0" smtClean="0">
                <a:latin typeface="Calibri" panose="020F0502020204030204" pitchFamily="34" charset="0"/>
                <a:ea typeface="Calibri" panose="020F0502020204030204" pitchFamily="34" charset="0"/>
                <a:cs typeface="Arial" panose="020B0604020202020204" pitchFamily="34" charset="0"/>
              </a:rPr>
              <a:t>a</a:t>
            </a:r>
            <a:r>
              <a:rPr lang="ar-IQ" sz="2400" dirty="0" smtClean="0">
                <a:latin typeface="Calibri" panose="020F0502020204030204" pitchFamily="34" charset="0"/>
                <a:ea typeface="Calibri" panose="020F0502020204030204" pitchFamily="34" charset="0"/>
                <a:cs typeface="Arial" panose="020B0604020202020204" pitchFamily="34" charset="0"/>
              </a:rPr>
              <a:t> </a:t>
            </a:r>
            <a:r>
              <a:rPr lang="en-US" sz="2400" dirty="0" smtClean="0">
                <a:latin typeface="Calibri" panose="020F0502020204030204" pitchFamily="34" charset="0"/>
                <a:ea typeface="Calibri" panose="020F0502020204030204" pitchFamily="34" charset="0"/>
                <a:cs typeface="Arial" panose="020B0604020202020204" pitchFamily="34" charset="0"/>
              </a:rPr>
              <a:t>damage </a:t>
            </a:r>
            <a:r>
              <a:rPr lang="en-US" sz="2400" dirty="0">
                <a:latin typeface="Calibri" panose="020F0502020204030204" pitchFamily="34" charset="0"/>
                <a:ea typeface="Calibri" panose="020F0502020204030204" pitchFamily="34" charset="0"/>
                <a:cs typeface="Arial" panose="020B0604020202020204" pitchFamily="34" charset="0"/>
              </a:rPr>
              <a:t>or toxicity residues, even they are needed for time-consuming.</a:t>
            </a:r>
          </a:p>
          <a:p>
            <a:pPr algn="just">
              <a:lnSpc>
                <a:spcPct val="107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4. Microbial inactivation: the impact of non-thermal plasma is </a:t>
            </a:r>
            <a:r>
              <a:rPr lang="en-US" sz="2400" dirty="0" smtClean="0">
                <a:latin typeface="Calibri" panose="020F0502020204030204" pitchFamily="34" charset="0"/>
                <a:ea typeface="Calibri" panose="020F0502020204030204" pitchFamily="34" charset="0"/>
                <a:cs typeface="Arial" panose="020B0604020202020204" pitchFamily="34" charset="0"/>
              </a:rPr>
              <a:t>more</a:t>
            </a:r>
            <a:r>
              <a:rPr lang="ar-IQ" sz="2400" dirty="0" smtClean="0">
                <a:latin typeface="Calibri" panose="020F0502020204030204" pitchFamily="34" charset="0"/>
                <a:ea typeface="Calibri" panose="020F0502020204030204" pitchFamily="34" charset="0"/>
                <a:cs typeface="Arial" panose="020B0604020202020204" pitchFamily="34" charset="0"/>
              </a:rPr>
              <a:t> </a:t>
            </a:r>
            <a:r>
              <a:rPr lang="en-US" sz="2400" dirty="0" smtClean="0">
                <a:latin typeface="Calibri" panose="020F0502020204030204" pitchFamily="34" charset="0"/>
                <a:ea typeface="Calibri" panose="020F0502020204030204" pitchFamily="34" charset="0"/>
                <a:cs typeface="Arial" panose="020B0604020202020204" pitchFamily="34" charset="0"/>
              </a:rPr>
              <a:t>than </a:t>
            </a:r>
            <a:r>
              <a:rPr lang="en-US" sz="2400" dirty="0">
                <a:latin typeface="Calibri" panose="020F0502020204030204" pitchFamily="34" charset="0"/>
                <a:ea typeface="Calibri" panose="020F0502020204030204" pitchFamily="34" charset="0"/>
                <a:cs typeface="Arial" panose="020B0604020202020204" pitchFamily="34" charset="0"/>
              </a:rPr>
              <a:t>the impact of the use other methods like heating, UV </a:t>
            </a:r>
            <a:r>
              <a:rPr lang="en-US" sz="2400" dirty="0" smtClean="0">
                <a:latin typeface="Calibri" panose="020F0502020204030204" pitchFamily="34" charset="0"/>
                <a:ea typeface="Calibri" panose="020F0502020204030204" pitchFamily="34" charset="0"/>
                <a:cs typeface="Arial" panose="020B0604020202020204" pitchFamily="34" charset="0"/>
              </a:rPr>
              <a:t>treatment,</a:t>
            </a:r>
            <a:r>
              <a:rPr lang="ar-IQ" sz="2400" dirty="0" smtClean="0">
                <a:latin typeface="Calibri" panose="020F0502020204030204" pitchFamily="34" charset="0"/>
                <a:ea typeface="Calibri" panose="020F0502020204030204" pitchFamily="34" charset="0"/>
                <a:cs typeface="Arial" panose="020B0604020202020204" pitchFamily="34" charset="0"/>
              </a:rPr>
              <a:t> </a:t>
            </a:r>
            <a:r>
              <a:rPr lang="en-US" sz="2400" dirty="0" smtClean="0">
                <a:latin typeface="Calibri" panose="020F0502020204030204" pitchFamily="34" charset="0"/>
                <a:ea typeface="Calibri" panose="020F0502020204030204" pitchFamily="34" charset="0"/>
                <a:cs typeface="Arial" panose="020B0604020202020204" pitchFamily="34" charset="0"/>
              </a:rPr>
              <a:t>or </a:t>
            </a:r>
            <a:r>
              <a:rPr lang="en-US" sz="2400" dirty="0">
                <a:latin typeface="Calibri" panose="020F0502020204030204" pitchFamily="34" charset="0"/>
                <a:ea typeface="Calibri" panose="020F0502020204030204" pitchFamily="34" charset="0"/>
                <a:cs typeface="Arial" panose="020B0604020202020204" pitchFamily="34" charset="0"/>
              </a:rPr>
              <a:t>chemical materials, according to its ability of microbial inactivation</a:t>
            </a:r>
            <a:endParaRPr lang="en-US" sz="2400" dirty="0"/>
          </a:p>
        </p:txBody>
      </p:sp>
      <p:sp>
        <p:nvSpPr>
          <p:cNvPr id="3"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3369575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142059"/>
            <a:ext cx="11965577" cy="6814686"/>
          </a:xfrm>
          <a:prstGeom prst="rect">
            <a:avLst/>
          </a:prstGeom>
        </p:spPr>
        <p:txBody>
          <a:bodyPr wrap="square">
            <a:spAutoFit/>
          </a:bodyPr>
          <a:lstStyle/>
          <a:p>
            <a:pPr algn="just">
              <a:lnSpc>
                <a:spcPct val="107000"/>
              </a:lnSpc>
              <a:spcAft>
                <a:spcPts val="800"/>
              </a:spcAft>
            </a:pPr>
            <a:r>
              <a:rPr lang="en-US" sz="2800" b="1"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Plasma Clinical Applications</a:t>
            </a:r>
          </a:p>
          <a:p>
            <a:pPr algn="just">
              <a:lnSpc>
                <a:spcPct val="107000"/>
              </a:lnSpc>
              <a:spcAft>
                <a:spcPts val="800"/>
              </a:spcAft>
            </a:pPr>
            <a:r>
              <a:rPr lang="en-US" sz="2200" dirty="0">
                <a:latin typeface="Calibri" panose="020F0502020204030204" pitchFamily="34" charset="0"/>
                <a:ea typeface="Calibri" panose="020F0502020204030204" pitchFamily="34" charset="0"/>
                <a:cs typeface="Arial" panose="020B0604020202020204" pitchFamily="34" charset="0"/>
              </a:rPr>
              <a:t>In recent years, the use of plasma has increased in medicine, </a:t>
            </a:r>
            <a:r>
              <a:rPr lang="en-US" sz="2200" dirty="0" smtClean="0">
                <a:latin typeface="Calibri" panose="020F0502020204030204" pitchFamily="34" charset="0"/>
                <a:ea typeface="Calibri" panose="020F0502020204030204" pitchFamily="34" charset="0"/>
                <a:cs typeface="Arial" panose="020B0604020202020204" pitchFamily="34" charset="0"/>
              </a:rPr>
              <a:t>which</a:t>
            </a:r>
            <a:r>
              <a:rPr lang="ar-IQ" sz="2200" dirty="0" smtClean="0">
                <a:latin typeface="Calibri" panose="020F0502020204030204" pitchFamily="34" charset="0"/>
                <a:ea typeface="Calibri" panose="020F0502020204030204" pitchFamily="34" charset="0"/>
                <a:cs typeface="Arial" panose="020B0604020202020204" pitchFamily="34" charset="0"/>
              </a:rPr>
              <a:t> </a:t>
            </a:r>
            <a:r>
              <a:rPr lang="en-US" sz="2200" dirty="0" smtClean="0">
                <a:latin typeface="Calibri" panose="020F0502020204030204" pitchFamily="34" charset="0"/>
                <a:ea typeface="Calibri" panose="020F0502020204030204" pitchFamily="34" charset="0"/>
                <a:cs typeface="Arial" panose="020B0604020202020204" pitchFamily="34" charset="0"/>
              </a:rPr>
              <a:t>has </a:t>
            </a:r>
            <a:r>
              <a:rPr lang="en-US" sz="2200" dirty="0">
                <a:latin typeface="Calibri" panose="020F0502020204030204" pitchFamily="34" charset="0"/>
                <a:ea typeface="Calibri" panose="020F0502020204030204" pitchFamily="34" charset="0"/>
                <a:cs typeface="Arial" panose="020B0604020202020204" pitchFamily="34" charset="0"/>
              </a:rPr>
              <a:t>been recorded in the area of research and development of </a:t>
            </a:r>
            <a:r>
              <a:rPr lang="en-US" sz="2200" dirty="0" smtClean="0">
                <a:latin typeface="Calibri" panose="020F0502020204030204" pitchFamily="34" charset="0"/>
                <a:ea typeface="Calibri" panose="020F0502020204030204" pitchFamily="34" charset="0"/>
                <a:cs typeface="Arial" panose="020B0604020202020204" pitchFamily="34" charset="0"/>
              </a:rPr>
              <a:t>clinical</a:t>
            </a:r>
            <a:r>
              <a:rPr lang="ar-IQ" sz="2200" dirty="0" smtClean="0">
                <a:latin typeface="Calibri" panose="020F0502020204030204" pitchFamily="34" charset="0"/>
                <a:ea typeface="Calibri" panose="020F0502020204030204" pitchFamily="34" charset="0"/>
                <a:cs typeface="Arial" panose="020B0604020202020204" pitchFamily="34" charset="0"/>
              </a:rPr>
              <a:t> </a:t>
            </a:r>
            <a:r>
              <a:rPr lang="en-US" sz="2200" dirty="0" smtClean="0">
                <a:latin typeface="Calibri" panose="020F0502020204030204" pitchFamily="34" charset="0"/>
                <a:ea typeface="Calibri" panose="020F0502020204030204" pitchFamily="34" charset="0"/>
                <a:cs typeface="Arial" panose="020B0604020202020204" pitchFamily="34" charset="0"/>
              </a:rPr>
              <a:t>application </a:t>
            </a:r>
            <a:r>
              <a:rPr lang="en-US" sz="2200" dirty="0">
                <a:latin typeface="Calibri" panose="020F0502020204030204" pitchFamily="34" charset="0"/>
                <a:ea typeface="Calibri" panose="020F0502020204030204" pitchFamily="34" charset="0"/>
                <a:cs typeface="Arial" panose="020B0604020202020204" pitchFamily="34" charset="0"/>
              </a:rPr>
              <a:t>worldwide. Electrical power and discharges have been used for decades in electro-surgery for blood coagulation and tissue removal. Recently the researchers have realized that the cold plasmas are quite </a:t>
            </a:r>
            <a:r>
              <a:rPr lang="en-US" sz="2200" dirty="0" smtClean="0">
                <a:latin typeface="Calibri" panose="020F0502020204030204" pitchFamily="34" charset="0"/>
                <a:ea typeface="Calibri" panose="020F0502020204030204" pitchFamily="34" charset="0"/>
                <a:cs typeface="Arial" panose="020B0604020202020204" pitchFamily="34" charset="0"/>
              </a:rPr>
              <a:t>useful</a:t>
            </a:r>
            <a:r>
              <a:rPr lang="ar-IQ" sz="2200" dirty="0" smtClean="0">
                <a:latin typeface="Calibri" panose="020F0502020204030204" pitchFamily="34" charset="0"/>
                <a:ea typeface="Calibri" panose="020F0502020204030204" pitchFamily="34" charset="0"/>
                <a:cs typeface="Arial" panose="020B0604020202020204" pitchFamily="34" charset="0"/>
              </a:rPr>
              <a:t> </a:t>
            </a:r>
            <a:r>
              <a:rPr lang="en-US" sz="2200" dirty="0" smtClean="0">
                <a:latin typeface="Calibri" panose="020F0502020204030204" pitchFamily="34" charset="0"/>
                <a:ea typeface="Calibri" panose="020F0502020204030204" pitchFamily="34" charset="0"/>
                <a:cs typeface="Arial" panose="020B0604020202020204" pitchFamily="34" charset="0"/>
              </a:rPr>
              <a:t>for </a:t>
            </a:r>
            <a:r>
              <a:rPr lang="en-US" sz="2200" dirty="0">
                <a:latin typeface="Calibri" panose="020F0502020204030204" pitchFamily="34" charset="0"/>
                <a:ea typeface="Calibri" panose="020F0502020204030204" pitchFamily="34" charset="0"/>
                <a:cs typeface="Arial" panose="020B0604020202020204" pitchFamily="34" charset="0"/>
              </a:rPr>
              <a:t>various other medical treatments including hand/skin sterilization, wound healing, cell apoptosis/regeneration, and so on </a:t>
            </a:r>
            <a:r>
              <a:rPr lang="ar-IQ" sz="2200" dirty="0" smtClean="0">
                <a:latin typeface="Calibri" panose="020F0502020204030204" pitchFamily="34" charset="0"/>
                <a:ea typeface="Calibri" panose="020F0502020204030204" pitchFamily="34" charset="0"/>
                <a:cs typeface="Arial" panose="020B0604020202020204" pitchFamily="34" charset="0"/>
              </a:rPr>
              <a:t> </a:t>
            </a:r>
            <a:r>
              <a:rPr lang="en-US" sz="2200" dirty="0" smtClean="0">
                <a:latin typeface="Calibri" panose="020F0502020204030204" pitchFamily="34" charset="0"/>
                <a:ea typeface="Calibri" panose="020F0502020204030204" pitchFamily="34" charset="0"/>
                <a:cs typeface="Arial" panose="020B0604020202020204" pitchFamily="34" charset="0"/>
              </a:rPr>
              <a:t>These </a:t>
            </a:r>
            <a:r>
              <a:rPr lang="en-US" sz="2200" dirty="0">
                <a:latin typeface="Calibri" panose="020F0502020204030204" pitchFamily="34" charset="0"/>
                <a:ea typeface="Calibri" panose="020F0502020204030204" pitchFamily="34" charset="0"/>
                <a:cs typeface="Arial" panose="020B0604020202020204" pitchFamily="34" charset="0"/>
              </a:rPr>
              <a:t>applications of cold plasma represent an emerging and </a:t>
            </a:r>
            <a:r>
              <a:rPr lang="en-US" sz="2200" dirty="0" smtClean="0">
                <a:latin typeface="Calibri" panose="020F0502020204030204" pitchFamily="34" charset="0"/>
                <a:ea typeface="Calibri" panose="020F0502020204030204" pitchFamily="34" charset="0"/>
                <a:cs typeface="Arial" panose="020B0604020202020204" pitchFamily="34" charset="0"/>
              </a:rPr>
              <a:t>rapidly</a:t>
            </a:r>
            <a:r>
              <a:rPr lang="ar-IQ" sz="2200" dirty="0" smtClean="0">
                <a:latin typeface="Calibri" panose="020F0502020204030204" pitchFamily="34" charset="0"/>
                <a:ea typeface="Calibri" panose="020F0502020204030204" pitchFamily="34" charset="0"/>
                <a:cs typeface="Arial" panose="020B0604020202020204" pitchFamily="34" charset="0"/>
              </a:rPr>
              <a:t> </a:t>
            </a:r>
            <a:r>
              <a:rPr lang="en-US" sz="2200" dirty="0" smtClean="0">
                <a:latin typeface="Calibri" panose="020F0502020204030204" pitchFamily="34" charset="0"/>
                <a:ea typeface="Calibri" panose="020F0502020204030204" pitchFamily="34" charset="0"/>
                <a:cs typeface="Arial" panose="020B0604020202020204" pitchFamily="34" charset="0"/>
              </a:rPr>
              <a:t>growing </a:t>
            </a:r>
            <a:r>
              <a:rPr lang="en-US" sz="2200" dirty="0">
                <a:latin typeface="Calibri" panose="020F0502020204030204" pitchFamily="34" charset="0"/>
                <a:ea typeface="Calibri" panose="020F0502020204030204" pitchFamily="34" charset="0"/>
                <a:cs typeface="Arial" panose="020B0604020202020204" pitchFamily="34" charset="0"/>
              </a:rPr>
              <a:t>frontier in low temperature plasma science and technology: The non-thermal plasma has a sterilization ability that may have a significant impact on healthcare which is related to the prevention of infection in skin wounds including ulcerations and burns due to their unique ability to </a:t>
            </a:r>
            <a:r>
              <a:rPr lang="en-US" sz="2200" dirty="0" smtClean="0">
                <a:latin typeface="Calibri" panose="020F0502020204030204" pitchFamily="34" charset="0"/>
                <a:ea typeface="Calibri" panose="020F0502020204030204" pitchFamily="34" charset="0"/>
                <a:cs typeface="Arial" panose="020B0604020202020204" pitchFamily="34" charset="0"/>
              </a:rPr>
              <a:t>kill</a:t>
            </a:r>
            <a:r>
              <a:rPr lang="ar-IQ" sz="2200" dirty="0" smtClean="0">
                <a:latin typeface="Calibri" panose="020F0502020204030204" pitchFamily="34" charset="0"/>
                <a:ea typeface="Calibri" panose="020F0502020204030204" pitchFamily="34" charset="0"/>
                <a:cs typeface="Arial" panose="020B0604020202020204" pitchFamily="34" charset="0"/>
              </a:rPr>
              <a:t> </a:t>
            </a:r>
            <a:r>
              <a:rPr lang="en-US" sz="2200" dirty="0" smtClean="0">
                <a:latin typeface="Calibri" panose="020F0502020204030204" pitchFamily="34" charset="0"/>
                <a:ea typeface="Calibri" panose="020F0502020204030204" pitchFamily="34" charset="0"/>
                <a:cs typeface="Arial" panose="020B0604020202020204" pitchFamily="34" charset="0"/>
              </a:rPr>
              <a:t>bacteria </a:t>
            </a:r>
            <a:r>
              <a:rPr lang="en-US" sz="2200" dirty="0">
                <a:latin typeface="Calibri" panose="020F0502020204030204" pitchFamily="34" charset="0"/>
                <a:ea typeface="Calibri" panose="020F0502020204030204" pitchFamily="34" charset="0"/>
                <a:cs typeface="Arial" panose="020B0604020202020204" pitchFamily="34" charset="0"/>
              </a:rPr>
              <a:t>that causes infections in such wounds without having an adverse effect on human tissues . Such infections are often difficult to be treated by conventional antibiotic treatment. Plasma treatment could potentially be used continuously in cases of severe burns as an adjunct to antibiotic therapy to attain sterilization of the affected areas thus preventing infections </a:t>
            </a:r>
            <a:r>
              <a:rPr lang="en-US" sz="2200" dirty="0" smtClean="0">
                <a:latin typeface="Calibri" panose="020F0502020204030204" pitchFamily="34" charset="0"/>
                <a:ea typeface="Calibri" panose="020F0502020204030204" pitchFamily="34" charset="0"/>
                <a:cs typeface="Arial" panose="020B0604020202020204" pitchFamily="34" charset="0"/>
              </a:rPr>
              <a:t>.</a:t>
            </a:r>
            <a:r>
              <a:rPr lang="ar-IQ" sz="2200" dirty="0" smtClean="0">
                <a:latin typeface="Calibri" panose="020F0502020204030204" pitchFamily="34" charset="0"/>
                <a:ea typeface="Calibri" panose="020F0502020204030204" pitchFamily="34" charset="0"/>
                <a:cs typeface="Arial" panose="020B0604020202020204" pitchFamily="34" charset="0"/>
              </a:rPr>
              <a:t> </a:t>
            </a:r>
            <a:r>
              <a:rPr lang="en-US" sz="2200" dirty="0" smtClean="0">
                <a:latin typeface="Calibri" panose="020F0502020204030204" pitchFamily="34" charset="0"/>
                <a:ea typeface="Calibri" panose="020F0502020204030204" pitchFamily="34" charset="0"/>
                <a:cs typeface="Arial" panose="020B0604020202020204" pitchFamily="34" charset="0"/>
              </a:rPr>
              <a:t>Another </a:t>
            </a:r>
            <a:r>
              <a:rPr lang="en-US" sz="2200" dirty="0">
                <a:latin typeface="Calibri" panose="020F0502020204030204" pitchFamily="34" charset="0"/>
                <a:ea typeface="Calibri" panose="020F0502020204030204" pitchFamily="34" charset="0"/>
                <a:cs typeface="Arial" panose="020B0604020202020204" pitchFamily="34" charset="0"/>
              </a:rPr>
              <a:t>application for cold plasma where the use of plasma is </a:t>
            </a:r>
            <a:r>
              <a:rPr lang="en-US" sz="2200" dirty="0" smtClean="0">
                <a:latin typeface="Calibri" panose="020F0502020204030204" pitchFamily="34" charset="0"/>
                <a:ea typeface="Calibri" panose="020F0502020204030204" pitchFamily="34" charset="0"/>
                <a:cs typeface="Arial" panose="020B0604020202020204" pitchFamily="34" charset="0"/>
              </a:rPr>
              <a:t>being</a:t>
            </a:r>
            <a:r>
              <a:rPr lang="ar-IQ" sz="2200" dirty="0" smtClean="0">
                <a:latin typeface="Calibri" panose="020F0502020204030204" pitchFamily="34" charset="0"/>
                <a:ea typeface="Calibri" panose="020F0502020204030204" pitchFamily="34" charset="0"/>
                <a:cs typeface="Arial" panose="020B0604020202020204" pitchFamily="34" charset="0"/>
              </a:rPr>
              <a:t> </a:t>
            </a:r>
            <a:r>
              <a:rPr lang="en-US" sz="2200" dirty="0" smtClean="0">
                <a:latin typeface="Calibri" panose="020F0502020204030204" pitchFamily="34" charset="0"/>
                <a:ea typeface="Calibri" panose="020F0502020204030204" pitchFamily="34" charset="0"/>
                <a:cs typeface="Arial" panose="020B0604020202020204" pitchFamily="34" charset="0"/>
              </a:rPr>
              <a:t>investigated </a:t>
            </a:r>
            <a:r>
              <a:rPr lang="en-US" sz="2200" dirty="0">
                <a:latin typeface="Calibri" panose="020F0502020204030204" pitchFamily="34" charset="0"/>
                <a:ea typeface="Calibri" panose="020F0502020204030204" pitchFamily="34" charset="0"/>
                <a:cs typeface="Arial" panose="020B0604020202020204" pitchFamily="34" charset="0"/>
              </a:rPr>
              <a:t>is in blood coagulation to stop bleeding in critical </a:t>
            </a:r>
            <a:r>
              <a:rPr lang="en-US" sz="2200" dirty="0" smtClean="0">
                <a:latin typeface="Calibri" panose="020F0502020204030204" pitchFamily="34" charset="0"/>
                <a:ea typeface="Calibri" panose="020F0502020204030204" pitchFamily="34" charset="0"/>
                <a:cs typeface="Arial" panose="020B0604020202020204" pitchFamily="34" charset="0"/>
              </a:rPr>
              <a:t>life</a:t>
            </a:r>
            <a:r>
              <a:rPr lang="ar-IQ" sz="2200" dirty="0" smtClean="0">
                <a:latin typeface="Calibri" panose="020F0502020204030204" pitchFamily="34" charset="0"/>
                <a:ea typeface="Calibri" panose="020F0502020204030204" pitchFamily="34" charset="0"/>
                <a:cs typeface="Arial" panose="020B0604020202020204" pitchFamily="34" charset="0"/>
              </a:rPr>
              <a:t> </a:t>
            </a:r>
            <a:r>
              <a:rPr lang="en-US" sz="2200" dirty="0" smtClean="0">
                <a:latin typeface="Calibri" panose="020F0502020204030204" pitchFamily="34" charset="0"/>
                <a:ea typeface="Calibri" panose="020F0502020204030204" pitchFamily="34" charset="0"/>
                <a:cs typeface="Arial" panose="020B0604020202020204" pitchFamily="34" charset="0"/>
              </a:rPr>
              <a:t>threatening </a:t>
            </a:r>
            <a:r>
              <a:rPr lang="en-US" sz="2200" dirty="0">
                <a:latin typeface="Calibri" panose="020F0502020204030204" pitchFamily="34" charset="0"/>
                <a:ea typeface="Calibri" panose="020F0502020204030204" pitchFamily="34" charset="0"/>
                <a:cs typeface="Arial" panose="020B0604020202020204" pitchFamily="34" charset="0"/>
              </a:rPr>
              <a:t>situations. The methods of inducing coagulation rapidly in such cases are critical for emergency medical responders to treat victims at the scene of an incident . Non-thermal plasma provides this opportunity to induce coagulation in a safe manner both at the accident site and in hospital emergency rooms, particularly for slow bleeding </a:t>
            </a:r>
            <a:r>
              <a:rPr lang="en-US" sz="2200" dirty="0" smtClean="0">
                <a:latin typeface="Calibri" panose="020F0502020204030204" pitchFamily="34" charset="0"/>
                <a:ea typeface="Calibri" panose="020F0502020204030204" pitchFamily="34" charset="0"/>
                <a:cs typeface="Arial" panose="020B0604020202020204" pitchFamily="34" charset="0"/>
              </a:rPr>
              <a:t>.</a:t>
            </a:r>
            <a:endParaRPr lang="en-US" sz="2200" dirty="0">
              <a:latin typeface="Calibri" panose="020F0502020204030204" pitchFamily="34" charset="0"/>
              <a:ea typeface="Calibri" panose="020F0502020204030204" pitchFamily="34" charset="0"/>
              <a:cs typeface="Arial" panose="020B0604020202020204" pitchFamily="34" charset="0"/>
            </a:endParaRPr>
          </a:p>
        </p:txBody>
      </p:sp>
      <p:sp>
        <p:nvSpPr>
          <p:cNvPr id="3" name="TextBox 1"/>
          <p:cNvSpPr txBox="1"/>
          <p:nvPr/>
        </p:nvSpPr>
        <p:spPr>
          <a:xfrm>
            <a:off x="10539000" y="126665"/>
            <a:ext cx="152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 Ban H. Adil</a:t>
            </a:r>
            <a:endParaRPr lang="en-US" dirty="0"/>
          </a:p>
        </p:txBody>
      </p:sp>
    </p:spTree>
    <p:extLst>
      <p:ext uri="{BB962C8B-B14F-4D97-AF65-F5344CB8AC3E}">
        <p14:creationId xmlns:p14="http://schemas.microsoft.com/office/powerpoint/2010/main" val="1917572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1252</Words>
  <Application>Microsoft Office PowerPoint</Application>
  <PresentationFormat>Widescreen</PresentationFormat>
  <Paragraphs>119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Georgia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 Fattouh</dc:creator>
  <cp:lastModifiedBy>Maher Fattouh</cp:lastModifiedBy>
  <cp:revision>13</cp:revision>
  <dcterms:created xsi:type="dcterms:W3CDTF">2019-04-22T04:45:50Z</dcterms:created>
  <dcterms:modified xsi:type="dcterms:W3CDTF">2021-04-02T10:06:30Z</dcterms:modified>
</cp:coreProperties>
</file>