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23"/>
  </p:notesMasterIdLst>
  <p:sldIdLst>
    <p:sldId id="256" r:id="rId2"/>
    <p:sldId id="257" r:id="rId3"/>
    <p:sldId id="258" r:id="rId4"/>
    <p:sldId id="259" r:id="rId5"/>
    <p:sldId id="260" r:id="rId6"/>
    <p:sldId id="279" r:id="rId7"/>
    <p:sldId id="263" r:id="rId8"/>
    <p:sldId id="264" r:id="rId9"/>
    <p:sldId id="265" r:id="rId10"/>
    <p:sldId id="266" r:id="rId11"/>
    <p:sldId id="276" r:id="rId12"/>
    <p:sldId id="277" r:id="rId13"/>
    <p:sldId id="280" r:id="rId14"/>
    <p:sldId id="281" r:id="rId15"/>
    <p:sldId id="267" r:id="rId16"/>
    <p:sldId id="268" r:id="rId17"/>
    <p:sldId id="271" r:id="rId18"/>
    <p:sldId id="272" r:id="rId19"/>
    <p:sldId id="278" r:id="rId20"/>
    <p:sldId id="273" r:id="rId21"/>
    <p:sldId id="274" r:id="rId22"/>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ajalla UI"/>
        <a:cs typeface="Arial" pitchFamily="34" charset="0"/>
      </a:defRPr>
    </a:lvl1pPr>
    <a:lvl2pPr marL="457200" algn="l" rtl="0" fontAlgn="base">
      <a:spcBef>
        <a:spcPct val="0"/>
      </a:spcBef>
      <a:spcAft>
        <a:spcPct val="0"/>
      </a:spcAft>
      <a:defRPr kern="1200">
        <a:solidFill>
          <a:schemeClr val="tx1"/>
        </a:solidFill>
        <a:latin typeface="Arial" pitchFamily="34" charset="0"/>
        <a:ea typeface="Majalla UI"/>
        <a:cs typeface="Arial" pitchFamily="34" charset="0"/>
      </a:defRPr>
    </a:lvl2pPr>
    <a:lvl3pPr marL="914400" algn="l" rtl="0" fontAlgn="base">
      <a:spcBef>
        <a:spcPct val="0"/>
      </a:spcBef>
      <a:spcAft>
        <a:spcPct val="0"/>
      </a:spcAft>
      <a:defRPr kern="1200">
        <a:solidFill>
          <a:schemeClr val="tx1"/>
        </a:solidFill>
        <a:latin typeface="Arial" pitchFamily="34" charset="0"/>
        <a:ea typeface="Majalla UI"/>
        <a:cs typeface="Arial" pitchFamily="34" charset="0"/>
      </a:defRPr>
    </a:lvl3pPr>
    <a:lvl4pPr marL="1371600" algn="l" rtl="0" fontAlgn="base">
      <a:spcBef>
        <a:spcPct val="0"/>
      </a:spcBef>
      <a:spcAft>
        <a:spcPct val="0"/>
      </a:spcAft>
      <a:defRPr kern="1200">
        <a:solidFill>
          <a:schemeClr val="tx1"/>
        </a:solidFill>
        <a:latin typeface="Arial" pitchFamily="34" charset="0"/>
        <a:ea typeface="Majalla UI"/>
        <a:cs typeface="Arial" pitchFamily="34" charset="0"/>
      </a:defRPr>
    </a:lvl4pPr>
    <a:lvl5pPr marL="1828800" algn="l" rtl="0" fontAlgn="base">
      <a:spcBef>
        <a:spcPct val="0"/>
      </a:spcBef>
      <a:spcAft>
        <a:spcPct val="0"/>
      </a:spcAft>
      <a:defRPr kern="1200">
        <a:solidFill>
          <a:schemeClr val="tx1"/>
        </a:solidFill>
        <a:latin typeface="Arial" pitchFamily="34" charset="0"/>
        <a:ea typeface="Majalla UI"/>
        <a:cs typeface="Arial" pitchFamily="34" charset="0"/>
      </a:defRPr>
    </a:lvl5pPr>
    <a:lvl6pPr marL="2286000" algn="l" defTabSz="914400" rtl="0" eaLnBrk="1" latinLnBrk="0" hangingPunct="1">
      <a:defRPr kern="1200">
        <a:solidFill>
          <a:schemeClr val="tx1"/>
        </a:solidFill>
        <a:latin typeface="Arial" pitchFamily="34" charset="0"/>
        <a:ea typeface="Majalla UI"/>
        <a:cs typeface="Arial" pitchFamily="34" charset="0"/>
      </a:defRPr>
    </a:lvl6pPr>
    <a:lvl7pPr marL="2743200" algn="l" defTabSz="914400" rtl="0" eaLnBrk="1" latinLnBrk="0" hangingPunct="1">
      <a:defRPr kern="1200">
        <a:solidFill>
          <a:schemeClr val="tx1"/>
        </a:solidFill>
        <a:latin typeface="Arial" pitchFamily="34" charset="0"/>
        <a:ea typeface="Majalla UI"/>
        <a:cs typeface="Arial" pitchFamily="34" charset="0"/>
      </a:defRPr>
    </a:lvl7pPr>
    <a:lvl8pPr marL="3200400" algn="l" defTabSz="914400" rtl="0" eaLnBrk="1" latinLnBrk="0" hangingPunct="1">
      <a:defRPr kern="1200">
        <a:solidFill>
          <a:schemeClr val="tx1"/>
        </a:solidFill>
        <a:latin typeface="Arial" pitchFamily="34" charset="0"/>
        <a:ea typeface="Majalla UI"/>
        <a:cs typeface="Arial" pitchFamily="34" charset="0"/>
      </a:defRPr>
    </a:lvl8pPr>
    <a:lvl9pPr marL="3657600" algn="l" defTabSz="914400" rtl="0" eaLnBrk="1" latinLnBrk="0" hangingPunct="1">
      <a:defRPr kern="1200">
        <a:solidFill>
          <a:schemeClr val="tx1"/>
        </a:solidFill>
        <a:latin typeface="Arial" pitchFamily="34" charset="0"/>
        <a:ea typeface="Majalla UI"/>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07" autoAdjust="0"/>
  </p:normalViewPr>
  <p:slideViewPr>
    <p:cSldViewPr>
      <p:cViewPr varScale="1">
        <p:scale>
          <a:sx n="68" d="100"/>
          <a:sy n="68" d="100"/>
        </p:scale>
        <p:origin x="-1422" y="-96"/>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ea typeface="+mn-ea"/>
                <a:cs typeface="+mn-cs"/>
              </a:defRPr>
            </a:lvl1pPr>
          </a:lstStyle>
          <a:p>
            <a:pPr>
              <a:defRPr/>
            </a:pPr>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smtClean="0">
                <a:latin typeface="+mn-lt"/>
                <a:ea typeface="+mn-ea"/>
                <a:cs typeface="+mn-cs"/>
              </a:defRPr>
            </a:lvl1pPr>
          </a:lstStyle>
          <a:p>
            <a:pPr>
              <a:defRPr/>
            </a:pPr>
            <a:fld id="{97D1DCE9-436A-487E-969E-E4CD516DF7C5}" type="datetimeFigureOut">
              <a:rPr lang="ar-IQ"/>
              <a:pPr>
                <a:defRPr/>
              </a:pPr>
              <a:t>18/10/1441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IQ"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ea typeface="+mn-ea"/>
                <a:cs typeface="+mn-cs"/>
              </a:defRPr>
            </a:lvl1pPr>
          </a:lstStyle>
          <a:p>
            <a:pPr>
              <a:defRPr/>
            </a:pPr>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smtClean="0">
                <a:latin typeface="+mn-lt"/>
                <a:ea typeface="+mn-ea"/>
                <a:cs typeface="+mn-cs"/>
              </a:defRPr>
            </a:lvl1pPr>
          </a:lstStyle>
          <a:p>
            <a:pPr>
              <a:defRPr/>
            </a:pPr>
            <a:fld id="{209C920F-FCCB-447A-BCE5-B3796C4CDDC5}" type="slidenum">
              <a:rPr lang="ar-IQ"/>
              <a:pPr>
                <a:defRPr/>
              </a:pPr>
              <a:t>‹#›</a:t>
            </a:fld>
            <a:endParaRPr lang="ar-IQ"/>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2A56DBF-7CF6-4653-BB16-8C0E99A6B3BA}" type="datetimeFigureOut">
              <a:rPr lang="ar-SA"/>
              <a:pPr>
                <a:defRPr/>
              </a:pPr>
              <a:t>18/10/1441</a:t>
            </a:fld>
            <a:endParaRPr lang="ar-SA"/>
          </a:p>
        </p:txBody>
      </p:sp>
      <p:sp>
        <p:nvSpPr>
          <p:cNvPr id="5" name="Footer Placeholder 18"/>
          <p:cNvSpPr>
            <a:spLocks noGrp="1"/>
          </p:cNvSpPr>
          <p:nvPr>
            <p:ph type="ftr" sz="quarter" idx="11"/>
          </p:nvPr>
        </p:nvSpPr>
        <p:spPr/>
        <p:txBody>
          <a:bodyPr/>
          <a:lstStyle>
            <a:lvl1pPr>
              <a:defRPr/>
            </a:lvl1pPr>
          </a:lstStyle>
          <a:p>
            <a:pPr>
              <a:defRPr/>
            </a:pPr>
            <a:endParaRPr lang="ar-SA"/>
          </a:p>
        </p:txBody>
      </p:sp>
      <p:sp>
        <p:nvSpPr>
          <p:cNvPr id="6" name="Slide Number Placeholder 26"/>
          <p:cNvSpPr>
            <a:spLocks noGrp="1"/>
          </p:cNvSpPr>
          <p:nvPr>
            <p:ph type="sldNum" sz="quarter" idx="12"/>
          </p:nvPr>
        </p:nvSpPr>
        <p:spPr/>
        <p:txBody>
          <a:bodyPr/>
          <a:lstStyle>
            <a:lvl1pPr>
              <a:defRPr/>
            </a:lvl1pPr>
          </a:lstStyle>
          <a:p>
            <a:pPr>
              <a:defRPr/>
            </a:pPr>
            <a:fld id="{B0BF6AF9-807A-4891-AEDF-337A03D578CE}" type="slidenum">
              <a:rPr lang="ar-SA"/>
              <a:pPr>
                <a:defRPr/>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BCCCB14-7A21-4F08-BFF0-DDDB87758E69}" type="datetimeFigureOut">
              <a:rPr lang="ar-SA"/>
              <a:pPr>
                <a:defRPr/>
              </a:pPr>
              <a:t>18/10/1441</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66921906-9906-413A-BEF1-502B1DE19D8E}"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29D8F43-A170-4F99-B5B8-DED5B52B3A9C}" type="datetimeFigureOut">
              <a:rPr lang="ar-SA"/>
              <a:pPr>
                <a:defRPr/>
              </a:pPr>
              <a:t>18/10/1441</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9265DB1A-7DCA-4A0D-AEED-6160412188C9}"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767E045-DD65-4117-BE94-3A71894474EF}" type="datetimeFigureOut">
              <a:rPr lang="ar-SA"/>
              <a:pPr>
                <a:defRPr/>
              </a:pPr>
              <a:t>18/10/1441</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9F7604C9-9F49-43C4-88BC-F8A50958AF94}"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50CBB2-C0BD-438D-9F18-7D2EAA8A9EA3}" type="datetimeFigureOut">
              <a:rPr lang="ar-SA"/>
              <a:pPr>
                <a:defRPr/>
              </a:pPr>
              <a:t>18/10/1441</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D5D032B5-288F-48F8-A7E5-61C9F51029C2}" type="slidenum">
              <a:rPr lang="ar-SA"/>
              <a:pPr>
                <a:defRPr/>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4277A23-8D82-486F-95ED-7A4001E07CF2}" type="datetimeFigureOut">
              <a:rPr lang="ar-SA"/>
              <a:pPr>
                <a:defRPr/>
              </a:pPr>
              <a:t>18/10/1441</a:t>
            </a:fld>
            <a:endParaRPr lang="ar-SA"/>
          </a:p>
        </p:txBody>
      </p:sp>
      <p:sp>
        <p:nvSpPr>
          <p:cNvPr id="6" name="Footer Placeholder 21"/>
          <p:cNvSpPr>
            <a:spLocks noGrp="1"/>
          </p:cNvSpPr>
          <p:nvPr>
            <p:ph type="ftr" sz="quarter" idx="11"/>
          </p:nvPr>
        </p:nvSpPr>
        <p:spPr/>
        <p:txBody>
          <a:bodyPr/>
          <a:lstStyle>
            <a:lvl1pPr>
              <a:defRPr/>
            </a:lvl1pPr>
          </a:lstStyle>
          <a:p>
            <a:pPr>
              <a:defRPr/>
            </a:pPr>
            <a:endParaRPr lang="ar-SA"/>
          </a:p>
        </p:txBody>
      </p:sp>
      <p:sp>
        <p:nvSpPr>
          <p:cNvPr id="7" name="Slide Number Placeholder 17"/>
          <p:cNvSpPr>
            <a:spLocks noGrp="1"/>
          </p:cNvSpPr>
          <p:nvPr>
            <p:ph type="sldNum" sz="quarter" idx="12"/>
          </p:nvPr>
        </p:nvSpPr>
        <p:spPr/>
        <p:txBody>
          <a:bodyPr/>
          <a:lstStyle>
            <a:lvl1pPr>
              <a:defRPr/>
            </a:lvl1pPr>
          </a:lstStyle>
          <a:p>
            <a:pPr>
              <a:defRPr/>
            </a:pPr>
            <a:fld id="{DF8CAB33-C4A9-4DC2-A81D-7DC1F53A99BB}"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DF6633C-CBE3-42CD-ACE1-86C220B6C11F}" type="datetimeFigureOut">
              <a:rPr lang="ar-SA"/>
              <a:pPr>
                <a:defRPr/>
              </a:pPr>
              <a:t>18/10/1441</a:t>
            </a:fld>
            <a:endParaRPr lang="ar-SA"/>
          </a:p>
        </p:txBody>
      </p:sp>
      <p:sp>
        <p:nvSpPr>
          <p:cNvPr id="8" name="Footer Placeholder 21"/>
          <p:cNvSpPr>
            <a:spLocks noGrp="1"/>
          </p:cNvSpPr>
          <p:nvPr>
            <p:ph type="ftr" sz="quarter" idx="11"/>
          </p:nvPr>
        </p:nvSpPr>
        <p:spPr/>
        <p:txBody>
          <a:bodyPr/>
          <a:lstStyle>
            <a:lvl1pPr>
              <a:defRPr/>
            </a:lvl1pPr>
          </a:lstStyle>
          <a:p>
            <a:pPr>
              <a:defRPr/>
            </a:pPr>
            <a:endParaRPr lang="ar-SA"/>
          </a:p>
        </p:txBody>
      </p:sp>
      <p:sp>
        <p:nvSpPr>
          <p:cNvPr id="9" name="Slide Number Placeholder 17"/>
          <p:cNvSpPr>
            <a:spLocks noGrp="1"/>
          </p:cNvSpPr>
          <p:nvPr>
            <p:ph type="sldNum" sz="quarter" idx="12"/>
          </p:nvPr>
        </p:nvSpPr>
        <p:spPr/>
        <p:txBody>
          <a:bodyPr/>
          <a:lstStyle>
            <a:lvl1pPr>
              <a:defRPr/>
            </a:lvl1pPr>
          </a:lstStyle>
          <a:p>
            <a:pPr>
              <a:defRPr/>
            </a:pPr>
            <a:fld id="{DD77FCE0-24B1-4269-B00C-D26E2572D598}"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3F76596-238D-449E-8F74-7D1B07E54D7D}" type="datetimeFigureOut">
              <a:rPr lang="ar-SA"/>
              <a:pPr>
                <a:defRPr/>
              </a:pPr>
              <a:t>18/10/1441</a:t>
            </a:fld>
            <a:endParaRPr lang="ar-SA"/>
          </a:p>
        </p:txBody>
      </p:sp>
      <p:sp>
        <p:nvSpPr>
          <p:cNvPr id="4" name="Footer Placeholder 21"/>
          <p:cNvSpPr>
            <a:spLocks noGrp="1"/>
          </p:cNvSpPr>
          <p:nvPr>
            <p:ph type="ftr" sz="quarter" idx="11"/>
          </p:nvPr>
        </p:nvSpPr>
        <p:spPr/>
        <p:txBody>
          <a:bodyPr/>
          <a:lstStyle>
            <a:lvl1pPr>
              <a:defRPr/>
            </a:lvl1pPr>
          </a:lstStyle>
          <a:p>
            <a:pPr>
              <a:defRPr/>
            </a:pPr>
            <a:endParaRPr lang="ar-SA"/>
          </a:p>
        </p:txBody>
      </p:sp>
      <p:sp>
        <p:nvSpPr>
          <p:cNvPr id="5" name="Slide Number Placeholder 17"/>
          <p:cNvSpPr>
            <a:spLocks noGrp="1"/>
          </p:cNvSpPr>
          <p:nvPr>
            <p:ph type="sldNum" sz="quarter" idx="12"/>
          </p:nvPr>
        </p:nvSpPr>
        <p:spPr/>
        <p:txBody>
          <a:bodyPr/>
          <a:lstStyle>
            <a:lvl1pPr>
              <a:defRPr/>
            </a:lvl1pPr>
          </a:lstStyle>
          <a:p>
            <a:pPr>
              <a:defRPr/>
            </a:pPr>
            <a:fld id="{EE5A4DBF-2AE5-41D7-8A26-F3B8E672BA83}"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C97769E-22D3-4BBB-B77F-BD64F5BB1585}" type="datetimeFigureOut">
              <a:rPr lang="ar-SA"/>
              <a:pPr>
                <a:defRPr/>
              </a:pPr>
              <a:t>18/10/1441</a:t>
            </a:fld>
            <a:endParaRPr lang="ar-SA"/>
          </a:p>
        </p:txBody>
      </p:sp>
      <p:sp>
        <p:nvSpPr>
          <p:cNvPr id="3" name="Footer Placeholder 21"/>
          <p:cNvSpPr>
            <a:spLocks noGrp="1"/>
          </p:cNvSpPr>
          <p:nvPr>
            <p:ph type="ftr" sz="quarter" idx="11"/>
          </p:nvPr>
        </p:nvSpPr>
        <p:spPr/>
        <p:txBody>
          <a:bodyPr/>
          <a:lstStyle>
            <a:lvl1pPr>
              <a:defRPr/>
            </a:lvl1pPr>
          </a:lstStyle>
          <a:p>
            <a:pPr>
              <a:defRPr/>
            </a:pPr>
            <a:endParaRPr lang="ar-SA"/>
          </a:p>
        </p:txBody>
      </p:sp>
      <p:sp>
        <p:nvSpPr>
          <p:cNvPr id="4" name="Slide Number Placeholder 17"/>
          <p:cNvSpPr>
            <a:spLocks noGrp="1"/>
          </p:cNvSpPr>
          <p:nvPr>
            <p:ph type="sldNum" sz="quarter" idx="12"/>
          </p:nvPr>
        </p:nvSpPr>
        <p:spPr/>
        <p:txBody>
          <a:bodyPr/>
          <a:lstStyle>
            <a:lvl1pPr>
              <a:defRPr/>
            </a:lvl1pPr>
          </a:lstStyle>
          <a:p>
            <a:pPr>
              <a:defRPr/>
            </a:pPr>
            <a:fld id="{11680955-33AD-44BD-9793-678C9B9E4CDB}"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72D3308-B533-4753-9576-329DE92A3EDA}" type="datetimeFigureOut">
              <a:rPr lang="ar-SA"/>
              <a:pPr>
                <a:defRPr/>
              </a:pPr>
              <a:t>18/10/1441</a:t>
            </a:fld>
            <a:endParaRPr lang="ar-SA"/>
          </a:p>
        </p:txBody>
      </p:sp>
      <p:sp>
        <p:nvSpPr>
          <p:cNvPr id="6" name="Footer Placeholder 21"/>
          <p:cNvSpPr>
            <a:spLocks noGrp="1"/>
          </p:cNvSpPr>
          <p:nvPr>
            <p:ph type="ftr" sz="quarter" idx="11"/>
          </p:nvPr>
        </p:nvSpPr>
        <p:spPr/>
        <p:txBody>
          <a:bodyPr/>
          <a:lstStyle>
            <a:lvl1pPr>
              <a:defRPr/>
            </a:lvl1pPr>
          </a:lstStyle>
          <a:p>
            <a:pPr>
              <a:defRPr/>
            </a:pPr>
            <a:endParaRPr lang="ar-SA"/>
          </a:p>
        </p:txBody>
      </p:sp>
      <p:sp>
        <p:nvSpPr>
          <p:cNvPr id="7" name="Slide Number Placeholder 17"/>
          <p:cNvSpPr>
            <a:spLocks noGrp="1"/>
          </p:cNvSpPr>
          <p:nvPr>
            <p:ph type="sldNum" sz="quarter" idx="12"/>
          </p:nvPr>
        </p:nvSpPr>
        <p:spPr/>
        <p:txBody>
          <a:bodyPr/>
          <a:lstStyle>
            <a:lvl1pPr>
              <a:defRPr/>
            </a:lvl1pPr>
          </a:lstStyle>
          <a:p>
            <a:pPr>
              <a:defRPr/>
            </a:pPr>
            <a:fld id="{B5A97895-4289-4BEA-9DA4-5567FAF70BD3}"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83CCC6D-5124-4349-AFD7-C4BE38AD70FB}" type="datetimeFigureOut">
              <a:rPr lang="ar-SA"/>
              <a:pPr>
                <a:defRPr/>
              </a:pPr>
              <a:t>18/10/1441</a:t>
            </a:fld>
            <a:endParaRPr lang="ar-SA"/>
          </a:p>
        </p:txBody>
      </p:sp>
      <p:sp>
        <p:nvSpPr>
          <p:cNvPr id="10" name="Footer Placeholder 5"/>
          <p:cNvSpPr>
            <a:spLocks noGrp="1"/>
          </p:cNvSpPr>
          <p:nvPr>
            <p:ph type="ftr" sz="quarter" idx="11"/>
          </p:nvPr>
        </p:nvSpPr>
        <p:spPr/>
        <p:txBody>
          <a:bodyPr/>
          <a:lstStyle>
            <a:lvl1pPr>
              <a:defRPr/>
            </a:lvl1pPr>
          </a:lstStyle>
          <a:p>
            <a:pPr>
              <a:defRPr/>
            </a:pPr>
            <a:endParaRPr lang="ar-S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EB3BA3A-30E0-4162-9C45-5753A1050DCD}"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1"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02254850-5156-45C4-91A9-49F7872F0745}" type="datetimeFigureOut">
              <a:rPr lang="ar-SA"/>
              <a:pPr>
                <a:defRPr/>
              </a:pPr>
              <a:t>18/10/1441</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1"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rtl="1"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7B33BAB7-BE8B-4526-8095-810B24AE266A}" type="slidenum">
              <a:rPr lang="ar-SA"/>
              <a:pPr>
                <a:defRPr/>
              </a:pPr>
              <a:t>‹#›</a:t>
            </a:fld>
            <a:endParaRPr lang="ar-SA"/>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743" r:id="rId1"/>
    <p:sldLayoutId id="2147483735" r:id="rId2"/>
    <p:sldLayoutId id="2147483744" r:id="rId3"/>
    <p:sldLayoutId id="2147483736" r:id="rId4"/>
    <p:sldLayoutId id="2147483737" r:id="rId5"/>
    <p:sldLayoutId id="2147483738" r:id="rId6"/>
    <p:sldLayoutId id="2147483739" r:id="rId7"/>
    <p:sldLayoutId id="2147483740" r:id="rId8"/>
    <p:sldLayoutId id="2147483745" r:id="rId9"/>
    <p:sldLayoutId id="2147483741" r:id="rId10"/>
    <p:sldLayoutId id="214748374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cs typeface="Traditional Arabic" pitchFamily="18" charset="-78"/>
        </a:defRPr>
      </a:lvl2pPr>
      <a:lvl3pPr algn="l" rtl="0" fontAlgn="base">
        <a:spcBef>
          <a:spcPct val="0"/>
        </a:spcBef>
        <a:spcAft>
          <a:spcPct val="0"/>
        </a:spcAft>
        <a:defRPr sz="5000">
          <a:solidFill>
            <a:schemeClr val="tx2"/>
          </a:solidFill>
          <a:latin typeface="Calibri" pitchFamily="34" charset="0"/>
          <a:cs typeface="Traditional Arabic" pitchFamily="18" charset="-78"/>
        </a:defRPr>
      </a:lvl3pPr>
      <a:lvl4pPr algn="l" rtl="0" fontAlgn="base">
        <a:spcBef>
          <a:spcPct val="0"/>
        </a:spcBef>
        <a:spcAft>
          <a:spcPct val="0"/>
        </a:spcAft>
        <a:defRPr sz="5000">
          <a:solidFill>
            <a:schemeClr val="tx2"/>
          </a:solidFill>
          <a:latin typeface="Calibri" pitchFamily="34" charset="0"/>
          <a:cs typeface="Traditional Arabic" pitchFamily="18" charset="-78"/>
        </a:defRPr>
      </a:lvl4pPr>
      <a:lvl5pPr algn="l" rtl="0" fontAlgn="base">
        <a:spcBef>
          <a:spcPct val="0"/>
        </a:spcBef>
        <a:spcAft>
          <a:spcPct val="0"/>
        </a:spcAft>
        <a:defRPr sz="5000">
          <a:solidFill>
            <a:schemeClr val="tx2"/>
          </a:solidFill>
          <a:latin typeface="Calibri" pitchFamily="34" charset="0"/>
          <a:cs typeface="Traditional Arabic" pitchFamily="18" charset="-78"/>
        </a:defRPr>
      </a:lvl5pPr>
      <a:lvl6pPr marL="457200" algn="l" rtl="0" fontAlgn="base">
        <a:spcBef>
          <a:spcPct val="0"/>
        </a:spcBef>
        <a:spcAft>
          <a:spcPct val="0"/>
        </a:spcAft>
        <a:defRPr sz="5000">
          <a:solidFill>
            <a:schemeClr val="tx2"/>
          </a:solidFill>
          <a:latin typeface="Calibri" pitchFamily="34" charset="0"/>
          <a:cs typeface="Traditional Arabic" pitchFamily="18" charset="-78"/>
        </a:defRPr>
      </a:lvl6pPr>
      <a:lvl7pPr marL="914400" algn="l" rtl="0" fontAlgn="base">
        <a:spcBef>
          <a:spcPct val="0"/>
        </a:spcBef>
        <a:spcAft>
          <a:spcPct val="0"/>
        </a:spcAft>
        <a:defRPr sz="5000">
          <a:solidFill>
            <a:schemeClr val="tx2"/>
          </a:solidFill>
          <a:latin typeface="Calibri" pitchFamily="34" charset="0"/>
          <a:cs typeface="Traditional Arabic" pitchFamily="18" charset="-78"/>
        </a:defRPr>
      </a:lvl7pPr>
      <a:lvl8pPr marL="1371600" algn="l" rtl="0" fontAlgn="base">
        <a:spcBef>
          <a:spcPct val="0"/>
        </a:spcBef>
        <a:spcAft>
          <a:spcPct val="0"/>
        </a:spcAft>
        <a:defRPr sz="5000">
          <a:solidFill>
            <a:schemeClr val="tx2"/>
          </a:solidFill>
          <a:latin typeface="Calibri" pitchFamily="34" charset="0"/>
          <a:cs typeface="Traditional Arabic" pitchFamily="18" charset="-78"/>
        </a:defRPr>
      </a:lvl8pPr>
      <a:lvl9pPr marL="1828800" algn="l" rtl="0" fontAlgn="base">
        <a:spcBef>
          <a:spcPct val="0"/>
        </a:spcBef>
        <a:spcAft>
          <a:spcPct val="0"/>
        </a:spcAft>
        <a:defRPr sz="5000">
          <a:solidFill>
            <a:schemeClr val="tx2"/>
          </a:solidFill>
          <a:latin typeface="Calibri" pitchFamily="34" charset="0"/>
          <a:cs typeface="Traditional Arabic" pitchFamily="18" charset="-78"/>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مستطيل 3"/>
          <p:cNvSpPr>
            <a:spLocks noChangeArrowheads="1"/>
          </p:cNvSpPr>
          <p:nvPr/>
        </p:nvSpPr>
        <p:spPr bwMode="auto">
          <a:xfrm>
            <a:off x="457200" y="2286000"/>
            <a:ext cx="8085138" cy="1200150"/>
          </a:xfrm>
          <a:prstGeom prst="rect">
            <a:avLst/>
          </a:prstGeom>
          <a:noFill/>
          <a:ln w="9525">
            <a:noFill/>
            <a:miter lim="800000"/>
            <a:headEnd/>
            <a:tailEnd/>
          </a:ln>
        </p:spPr>
        <p:txBody>
          <a:bodyPr>
            <a:spAutoFit/>
          </a:bodyPr>
          <a:lstStyle/>
          <a:p>
            <a:pPr rtl="1"/>
            <a:r>
              <a:rPr lang="en-US" sz="7200" b="1">
                <a:latin typeface="Times New Roman" pitchFamily="18" charset="0"/>
                <a:cs typeface="Times New Roman" pitchFamily="18" charset="0"/>
              </a:rPr>
              <a:t>Tendon surgery</a:t>
            </a:r>
          </a:p>
        </p:txBody>
      </p:sp>
      <p:sp>
        <p:nvSpPr>
          <p:cNvPr id="5123" name="Rectangle 2"/>
          <p:cNvSpPr>
            <a:spLocks noChangeArrowheads="1"/>
          </p:cNvSpPr>
          <p:nvPr/>
        </p:nvSpPr>
        <p:spPr bwMode="auto">
          <a:xfrm>
            <a:off x="3733800" y="4419600"/>
            <a:ext cx="4572000" cy="1323975"/>
          </a:xfrm>
          <a:prstGeom prst="rect">
            <a:avLst/>
          </a:prstGeom>
          <a:noFill/>
          <a:ln w="9525">
            <a:noFill/>
            <a:miter lim="800000"/>
            <a:headEnd/>
            <a:tailEnd/>
          </a:ln>
        </p:spPr>
        <p:txBody>
          <a:bodyPr>
            <a:spAutoFit/>
          </a:bodyPr>
          <a:lstStyle/>
          <a:p>
            <a:pPr algn="ctr" rtl="1"/>
            <a:r>
              <a:rPr lang="en-US" sz="4000" b="1">
                <a:solidFill>
                  <a:srgbClr val="FF0000"/>
                </a:solidFill>
                <a:latin typeface="Times New Roman" pitchFamily="18" charset="0"/>
                <a:cs typeface="Times New Roman" pitchFamily="18" charset="0"/>
              </a:rPr>
              <a:t>By</a:t>
            </a:r>
          </a:p>
          <a:p>
            <a:pPr algn="ctr" rtl="1"/>
            <a:r>
              <a:rPr lang="en-US" sz="4000" b="1">
                <a:solidFill>
                  <a:srgbClr val="FF0000"/>
                </a:solidFill>
                <a:latin typeface="Times New Roman" pitchFamily="18" charset="0"/>
                <a:cs typeface="Times New Roman" pitchFamily="18" charset="0"/>
              </a:rPr>
              <a:t>Dr. Sinan Adnan</a:t>
            </a:r>
            <a:endParaRPr lang="ar-SA" sz="40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صر نائب للمحتوى 2"/>
          <p:cNvSpPr>
            <a:spLocks noGrp="1"/>
          </p:cNvSpPr>
          <p:nvPr>
            <p:ph idx="1"/>
          </p:nvPr>
        </p:nvSpPr>
        <p:spPr>
          <a:xfrm>
            <a:off x="0" y="1524000"/>
            <a:ext cx="4419600" cy="5334000"/>
          </a:xfrm>
        </p:spPr>
        <p:txBody>
          <a:bodyPr/>
          <a:lstStyle/>
          <a:p>
            <a:r>
              <a:rPr lang="en-US" smtClean="0">
                <a:latin typeface="Times New Roman" pitchFamily="18" charset="0"/>
                <a:cs typeface="Times New Roman" pitchFamily="18" charset="0"/>
              </a:rPr>
              <a:t>Is the best method for restoration of a lacerated tendon (tenotomy).</a:t>
            </a:r>
          </a:p>
          <a:p>
            <a:r>
              <a:rPr lang="en-US" smtClean="0">
                <a:latin typeface="Times New Roman" pitchFamily="18" charset="0"/>
                <a:cs typeface="Times New Roman" pitchFamily="18" charset="0"/>
              </a:rPr>
              <a:t>The tension may be overcome by passing 2 straight needles transversely through the tendon proximal and distal to the proposed suture pattern.</a:t>
            </a:r>
          </a:p>
          <a:p>
            <a:r>
              <a:rPr lang="en-US" smtClean="0">
                <a:latin typeface="Times New Roman" pitchFamily="18" charset="0"/>
                <a:cs typeface="Times New Roman" pitchFamily="18" charset="0"/>
              </a:rPr>
              <a:t>Forceps are not recommended to use.</a:t>
            </a:r>
          </a:p>
          <a:p>
            <a:r>
              <a:rPr lang="en-US" smtClean="0">
                <a:latin typeface="Times New Roman" pitchFamily="18" charset="0"/>
                <a:cs typeface="Times New Roman" pitchFamily="18" charset="0"/>
              </a:rPr>
              <a:t>Use suitable suture pattern.</a:t>
            </a:r>
          </a:p>
          <a:p>
            <a:endParaRPr lang="ar-SA" smtClean="0">
              <a:latin typeface="Times New Roman" pitchFamily="18" charset="0"/>
              <a:cs typeface="Times New Roman" pitchFamily="18" charset="0"/>
            </a:endParaRPr>
          </a:p>
        </p:txBody>
      </p:sp>
      <p:sp>
        <p:nvSpPr>
          <p:cNvPr id="14339" name="مربع نص 3"/>
          <p:cNvSpPr txBox="1">
            <a:spLocks noChangeArrowheads="1"/>
          </p:cNvSpPr>
          <p:nvPr/>
        </p:nvSpPr>
        <p:spPr bwMode="auto">
          <a:xfrm>
            <a:off x="1066800" y="762000"/>
            <a:ext cx="7696200" cy="708025"/>
          </a:xfrm>
          <a:prstGeom prst="rect">
            <a:avLst/>
          </a:prstGeom>
          <a:noFill/>
          <a:ln w="9525">
            <a:noFill/>
            <a:miter lim="800000"/>
            <a:headEnd/>
            <a:tailEnd/>
          </a:ln>
        </p:spPr>
        <p:txBody>
          <a:bodyPr>
            <a:spAutoFit/>
          </a:bodyPr>
          <a:lstStyle/>
          <a:p>
            <a:r>
              <a:rPr lang="en-US" sz="4000" i="1">
                <a:solidFill>
                  <a:srgbClr val="FF0000"/>
                </a:solidFill>
                <a:latin typeface="Times New Roman" pitchFamily="18" charset="0"/>
                <a:cs typeface="Times New Roman" pitchFamily="18" charset="0"/>
              </a:rPr>
              <a:t>End- to- End Tenorrhaphy</a:t>
            </a:r>
            <a:endParaRPr lang="ar-SA" sz="4000" i="1">
              <a:solidFill>
                <a:srgbClr val="FF0000"/>
              </a:solidFill>
              <a:latin typeface="Times New Roman" pitchFamily="18" charset="0"/>
              <a:cs typeface="Times New Roman" pitchFamily="18" charset="0"/>
            </a:endParaRPr>
          </a:p>
        </p:txBody>
      </p:sp>
      <p:pic>
        <p:nvPicPr>
          <p:cNvPr id="14340" name="Picture 2"/>
          <p:cNvPicPr>
            <a:picLocks noChangeAspect="1" noChangeArrowheads="1"/>
          </p:cNvPicPr>
          <p:nvPr/>
        </p:nvPicPr>
        <p:blipFill>
          <a:blip r:embed="rId2" cstate="print"/>
          <a:srcRect/>
          <a:stretch>
            <a:fillRect/>
          </a:stretch>
        </p:blipFill>
        <p:spPr bwMode="auto">
          <a:xfrm>
            <a:off x="4635500" y="1524000"/>
            <a:ext cx="45085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srcRect/>
          <a:stretch>
            <a:fillRect/>
          </a:stretch>
        </p:blipFill>
        <p:spPr bwMode="auto">
          <a:xfrm>
            <a:off x="990600" y="1066800"/>
            <a:ext cx="3124200" cy="1600200"/>
          </a:xfrm>
          <a:prstGeom prst="rect">
            <a:avLst/>
          </a:prstGeom>
          <a:noFill/>
          <a:ln w="57150">
            <a:noFill/>
            <a:miter lim="800000"/>
            <a:headEnd/>
            <a:tailEnd/>
          </a:ln>
        </p:spPr>
      </p:pic>
      <p:sp>
        <p:nvSpPr>
          <p:cNvPr id="15363" name="Text Box 5"/>
          <p:cNvSpPr txBox="1">
            <a:spLocks noChangeArrowheads="1"/>
          </p:cNvSpPr>
          <p:nvPr/>
        </p:nvSpPr>
        <p:spPr bwMode="auto">
          <a:xfrm>
            <a:off x="1447800" y="2743200"/>
            <a:ext cx="2035175" cy="461963"/>
          </a:xfrm>
          <a:prstGeom prst="rect">
            <a:avLst/>
          </a:prstGeom>
          <a:noFill/>
          <a:ln w="57150">
            <a:noFill/>
            <a:miter lim="800000"/>
            <a:headEnd/>
            <a:tailEnd/>
          </a:ln>
        </p:spPr>
        <p:txBody>
          <a:bodyPr>
            <a:spAutoFit/>
          </a:bodyPr>
          <a:lstStyle/>
          <a:p>
            <a:pPr algn="ctr" rtl="1"/>
            <a:r>
              <a:rPr lang="en-US" sz="2400">
                <a:latin typeface="Times New Roman" pitchFamily="18" charset="0"/>
                <a:cs typeface="Times New Roman" pitchFamily="18" charset="0"/>
              </a:rPr>
              <a:t>Bunnell stitch</a:t>
            </a:r>
          </a:p>
        </p:txBody>
      </p:sp>
      <p:pic>
        <p:nvPicPr>
          <p:cNvPr id="15364" name="Picture 6"/>
          <p:cNvPicPr>
            <a:picLocks noChangeAspect="1" noChangeArrowheads="1"/>
          </p:cNvPicPr>
          <p:nvPr/>
        </p:nvPicPr>
        <p:blipFill>
          <a:blip r:embed="rId3" cstate="print"/>
          <a:srcRect/>
          <a:stretch>
            <a:fillRect/>
          </a:stretch>
        </p:blipFill>
        <p:spPr bwMode="auto">
          <a:xfrm>
            <a:off x="4800600" y="990600"/>
            <a:ext cx="3200400" cy="1600200"/>
          </a:xfrm>
          <a:prstGeom prst="rect">
            <a:avLst/>
          </a:prstGeom>
          <a:noFill/>
          <a:ln w="57150">
            <a:noFill/>
            <a:miter lim="800000"/>
            <a:headEnd/>
            <a:tailEnd/>
          </a:ln>
        </p:spPr>
      </p:pic>
      <p:sp>
        <p:nvSpPr>
          <p:cNvPr id="15365" name="Text Box 7"/>
          <p:cNvSpPr txBox="1">
            <a:spLocks noChangeArrowheads="1"/>
          </p:cNvSpPr>
          <p:nvPr/>
        </p:nvSpPr>
        <p:spPr bwMode="auto">
          <a:xfrm>
            <a:off x="5257800" y="2743200"/>
            <a:ext cx="2403475" cy="461963"/>
          </a:xfrm>
          <a:prstGeom prst="rect">
            <a:avLst/>
          </a:prstGeom>
          <a:noFill/>
          <a:ln w="57150">
            <a:noFill/>
            <a:miter lim="800000"/>
            <a:headEnd/>
            <a:tailEnd/>
          </a:ln>
        </p:spPr>
        <p:txBody>
          <a:bodyPr>
            <a:spAutoFit/>
          </a:bodyPr>
          <a:lstStyle/>
          <a:p>
            <a:pPr algn="ctr" rtl="1"/>
            <a:r>
              <a:rPr lang="en-US" sz="2400">
                <a:latin typeface="Times New Roman" pitchFamily="18" charset="0"/>
                <a:cs typeface="Times New Roman" pitchFamily="18" charset="0"/>
              </a:rPr>
              <a:t>Crisscross stitch</a:t>
            </a:r>
          </a:p>
        </p:txBody>
      </p:sp>
      <p:pic>
        <p:nvPicPr>
          <p:cNvPr id="15366" name="Picture 8"/>
          <p:cNvPicPr>
            <a:picLocks noChangeAspect="1" noChangeArrowheads="1"/>
          </p:cNvPicPr>
          <p:nvPr/>
        </p:nvPicPr>
        <p:blipFill>
          <a:blip r:embed="rId4" cstate="print"/>
          <a:srcRect/>
          <a:stretch>
            <a:fillRect/>
          </a:stretch>
        </p:blipFill>
        <p:spPr bwMode="auto">
          <a:xfrm>
            <a:off x="914400" y="3352800"/>
            <a:ext cx="3200400" cy="2117725"/>
          </a:xfrm>
          <a:prstGeom prst="rect">
            <a:avLst/>
          </a:prstGeom>
          <a:noFill/>
          <a:ln w="57150">
            <a:noFill/>
            <a:miter lim="800000"/>
            <a:headEnd/>
            <a:tailEnd/>
          </a:ln>
        </p:spPr>
      </p:pic>
      <p:sp>
        <p:nvSpPr>
          <p:cNvPr id="15367" name="Text Box 9"/>
          <p:cNvSpPr txBox="1">
            <a:spLocks noChangeArrowheads="1"/>
          </p:cNvSpPr>
          <p:nvPr/>
        </p:nvSpPr>
        <p:spPr bwMode="auto">
          <a:xfrm>
            <a:off x="1371600" y="5715000"/>
            <a:ext cx="2676525" cy="461963"/>
          </a:xfrm>
          <a:prstGeom prst="rect">
            <a:avLst/>
          </a:prstGeom>
          <a:noFill/>
          <a:ln w="57150">
            <a:noFill/>
            <a:miter lim="800000"/>
            <a:headEnd/>
            <a:tailEnd/>
          </a:ln>
        </p:spPr>
        <p:txBody>
          <a:bodyPr>
            <a:spAutoFit/>
          </a:bodyPr>
          <a:lstStyle/>
          <a:p>
            <a:pPr algn="ctr" rtl="1"/>
            <a:r>
              <a:rPr lang="en-US" sz="2400">
                <a:latin typeface="Times New Roman" pitchFamily="18" charset="0"/>
                <a:cs typeface="Times New Roman" pitchFamily="18" charset="0"/>
              </a:rPr>
              <a:t>Mason-Allen stitch</a:t>
            </a:r>
          </a:p>
        </p:txBody>
      </p:sp>
      <p:pic>
        <p:nvPicPr>
          <p:cNvPr id="15368" name="Picture 10"/>
          <p:cNvPicPr>
            <a:picLocks noChangeAspect="1" noChangeArrowheads="1"/>
          </p:cNvPicPr>
          <p:nvPr/>
        </p:nvPicPr>
        <p:blipFill>
          <a:blip r:embed="rId5" cstate="print"/>
          <a:srcRect/>
          <a:stretch>
            <a:fillRect/>
          </a:stretch>
        </p:blipFill>
        <p:spPr bwMode="auto">
          <a:xfrm>
            <a:off x="4648200" y="3352800"/>
            <a:ext cx="3429000" cy="2057400"/>
          </a:xfrm>
          <a:prstGeom prst="rect">
            <a:avLst/>
          </a:prstGeom>
          <a:noFill/>
          <a:ln w="57150">
            <a:noFill/>
            <a:miter lim="800000"/>
            <a:headEnd/>
            <a:tailEnd/>
          </a:ln>
        </p:spPr>
      </p:pic>
      <p:sp>
        <p:nvSpPr>
          <p:cNvPr id="15369" name="Text Box 11"/>
          <p:cNvSpPr txBox="1">
            <a:spLocks noChangeArrowheads="1"/>
          </p:cNvSpPr>
          <p:nvPr/>
        </p:nvSpPr>
        <p:spPr bwMode="auto">
          <a:xfrm>
            <a:off x="4343400" y="5562600"/>
            <a:ext cx="4191000" cy="830263"/>
          </a:xfrm>
          <a:prstGeom prst="rect">
            <a:avLst/>
          </a:prstGeom>
          <a:noFill/>
          <a:ln w="57150">
            <a:noFill/>
            <a:miter lim="800000"/>
            <a:headEnd/>
            <a:tailEnd/>
          </a:ln>
        </p:spPr>
        <p:txBody>
          <a:bodyPr>
            <a:spAutoFit/>
          </a:bodyPr>
          <a:lstStyle/>
          <a:p>
            <a:pPr algn="ctr" rtl="1"/>
            <a:r>
              <a:rPr lang="en-US" sz="2400">
                <a:latin typeface="Times New Roman" pitchFamily="18" charset="0"/>
                <a:cs typeface="Times New Roman" pitchFamily="18" charset="0"/>
              </a:rPr>
              <a:t>Robertson and Al-Qattan </a:t>
            </a:r>
          </a:p>
          <a:p>
            <a:pPr algn="ctr" rtl="1"/>
            <a:r>
              <a:rPr lang="en-US" sz="2400">
                <a:latin typeface="Times New Roman" pitchFamily="18" charset="0"/>
                <a:cs typeface="Times New Roman" pitchFamily="18" charset="0"/>
              </a:rPr>
              <a:t>Interlock stitch</a:t>
            </a:r>
          </a:p>
        </p:txBody>
      </p:sp>
      <p:sp>
        <p:nvSpPr>
          <p:cNvPr id="68620" name="Rectangle 12"/>
          <p:cNvSpPr>
            <a:spLocks noGrp="1" noChangeArrowheads="1"/>
          </p:cNvSpPr>
          <p:nvPr>
            <p:ph type="title"/>
          </p:nvPr>
        </p:nvSpPr>
        <p:spPr>
          <a:xfrm>
            <a:off x="1981200" y="533400"/>
            <a:ext cx="5791200" cy="609600"/>
          </a:xfrm>
        </p:spPr>
        <p:txBody>
          <a:bodyPr>
            <a:noAutofit/>
          </a:bodyPr>
          <a:lstStyle/>
          <a:p>
            <a:pPr fontAlgn="auto">
              <a:spcAft>
                <a:spcPts val="0"/>
              </a:spcAft>
              <a:defRPr/>
            </a:pPr>
            <a:r>
              <a:rPr lang="en-US" sz="4000" b="1" dirty="0">
                <a:solidFill>
                  <a:srgbClr val="FF0000"/>
                </a:solidFill>
                <a:latin typeface="Times New Roman" pitchFamily="18" charset="0"/>
                <a:cs typeface="Times New Roman" pitchFamily="18" charset="0"/>
              </a:rPr>
              <a:t>Core Suture Techniques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srcRect/>
          <a:stretch>
            <a:fillRect/>
          </a:stretch>
        </p:blipFill>
        <p:spPr bwMode="auto">
          <a:xfrm>
            <a:off x="685800" y="533400"/>
            <a:ext cx="3810000" cy="2590800"/>
          </a:xfrm>
          <a:prstGeom prst="rect">
            <a:avLst/>
          </a:prstGeom>
          <a:noFill/>
          <a:ln w="57150">
            <a:noFill/>
            <a:miter lim="800000"/>
            <a:headEnd/>
            <a:tailEnd/>
          </a:ln>
        </p:spPr>
      </p:pic>
      <p:sp>
        <p:nvSpPr>
          <p:cNvPr id="16387" name="Text Box 5"/>
          <p:cNvSpPr txBox="1">
            <a:spLocks noChangeArrowheads="1"/>
          </p:cNvSpPr>
          <p:nvPr/>
        </p:nvSpPr>
        <p:spPr bwMode="auto">
          <a:xfrm>
            <a:off x="1447800" y="3124200"/>
            <a:ext cx="1849438" cy="461963"/>
          </a:xfrm>
          <a:prstGeom prst="rect">
            <a:avLst/>
          </a:prstGeom>
          <a:noFill/>
          <a:ln w="57150">
            <a:noFill/>
            <a:miter lim="800000"/>
            <a:headEnd/>
            <a:tailEnd/>
          </a:ln>
        </p:spPr>
        <p:txBody>
          <a:bodyPr wrap="none">
            <a:spAutoFit/>
          </a:bodyPr>
          <a:lstStyle/>
          <a:p>
            <a:pPr algn="ctr" rtl="1"/>
            <a:r>
              <a:rPr lang="en-US" sz="2400">
                <a:latin typeface="Times New Roman" pitchFamily="18" charset="0"/>
                <a:cs typeface="Times New Roman" pitchFamily="18" charset="0"/>
              </a:rPr>
              <a:t>Kessler stitch</a:t>
            </a:r>
          </a:p>
        </p:txBody>
      </p:sp>
      <p:pic>
        <p:nvPicPr>
          <p:cNvPr id="16388" name="Picture 6"/>
          <p:cNvPicPr>
            <a:picLocks noChangeAspect="1" noChangeArrowheads="1"/>
          </p:cNvPicPr>
          <p:nvPr/>
        </p:nvPicPr>
        <p:blipFill>
          <a:blip r:embed="rId3" cstate="print"/>
          <a:srcRect/>
          <a:stretch>
            <a:fillRect/>
          </a:stretch>
        </p:blipFill>
        <p:spPr bwMode="auto">
          <a:xfrm>
            <a:off x="4953000" y="609600"/>
            <a:ext cx="3719513" cy="2476500"/>
          </a:xfrm>
          <a:prstGeom prst="rect">
            <a:avLst/>
          </a:prstGeom>
          <a:noFill/>
          <a:ln w="57150">
            <a:noFill/>
            <a:miter lim="800000"/>
            <a:headEnd/>
            <a:tailEnd/>
          </a:ln>
        </p:spPr>
      </p:pic>
      <p:sp>
        <p:nvSpPr>
          <p:cNvPr id="16389" name="Text Box 7"/>
          <p:cNvSpPr txBox="1">
            <a:spLocks noChangeArrowheads="1"/>
          </p:cNvSpPr>
          <p:nvPr/>
        </p:nvSpPr>
        <p:spPr bwMode="auto">
          <a:xfrm>
            <a:off x="5657850" y="3124200"/>
            <a:ext cx="2486025" cy="461963"/>
          </a:xfrm>
          <a:prstGeom prst="rect">
            <a:avLst/>
          </a:prstGeom>
          <a:noFill/>
          <a:ln w="57150">
            <a:noFill/>
            <a:miter lim="800000"/>
            <a:headEnd/>
            <a:tailEnd/>
          </a:ln>
        </p:spPr>
        <p:txBody>
          <a:bodyPr wrap="none">
            <a:spAutoFit/>
          </a:bodyPr>
          <a:lstStyle/>
          <a:p>
            <a:pPr algn="ctr" rtl="1"/>
            <a:r>
              <a:rPr lang="en-US" sz="2400">
                <a:latin typeface="Times New Roman" pitchFamily="18" charset="0"/>
                <a:cs typeface="Times New Roman" pitchFamily="18" charset="0"/>
              </a:rPr>
              <a:t>Modified Kessler </a:t>
            </a:r>
          </a:p>
        </p:txBody>
      </p:sp>
      <p:pic>
        <p:nvPicPr>
          <p:cNvPr id="16390" name="Picture 8"/>
          <p:cNvPicPr>
            <a:picLocks noChangeAspect="1" noChangeArrowheads="1"/>
          </p:cNvPicPr>
          <p:nvPr/>
        </p:nvPicPr>
        <p:blipFill>
          <a:blip r:embed="rId4" cstate="print"/>
          <a:srcRect/>
          <a:stretch>
            <a:fillRect/>
          </a:stretch>
        </p:blipFill>
        <p:spPr bwMode="auto">
          <a:xfrm>
            <a:off x="2819400" y="3505200"/>
            <a:ext cx="3886200" cy="2232025"/>
          </a:xfrm>
          <a:prstGeom prst="rect">
            <a:avLst/>
          </a:prstGeom>
          <a:noFill/>
          <a:ln w="57150">
            <a:noFill/>
            <a:miter lim="800000"/>
            <a:headEnd/>
            <a:tailEnd/>
          </a:ln>
        </p:spPr>
      </p:pic>
      <p:sp>
        <p:nvSpPr>
          <p:cNvPr id="16391" name="Text Box 9"/>
          <p:cNvSpPr txBox="1">
            <a:spLocks noChangeArrowheads="1"/>
          </p:cNvSpPr>
          <p:nvPr/>
        </p:nvSpPr>
        <p:spPr bwMode="auto">
          <a:xfrm>
            <a:off x="2286000" y="5791200"/>
            <a:ext cx="5638800" cy="830263"/>
          </a:xfrm>
          <a:prstGeom prst="rect">
            <a:avLst/>
          </a:prstGeom>
          <a:noFill/>
          <a:ln w="57150">
            <a:noFill/>
            <a:miter lim="800000"/>
            <a:headEnd/>
            <a:tailEnd/>
          </a:ln>
        </p:spPr>
        <p:txBody>
          <a:bodyPr>
            <a:spAutoFit/>
          </a:bodyPr>
          <a:lstStyle/>
          <a:p>
            <a:pPr algn="ctr"/>
            <a:r>
              <a:rPr lang="en-US" sz="2400">
                <a:latin typeface="Times New Roman" pitchFamily="18" charset="0"/>
                <a:cs typeface="Times New Roman" pitchFamily="18" charset="0"/>
              </a:rPr>
              <a:t>Tajima modification Of kessler stitch with double loop at repair site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
          <p:cNvGrpSpPr>
            <a:grpSpLocks/>
          </p:cNvGrpSpPr>
          <p:nvPr/>
        </p:nvGrpSpPr>
        <p:grpSpPr bwMode="auto">
          <a:xfrm>
            <a:off x="0" y="838200"/>
            <a:ext cx="9144000" cy="6019800"/>
            <a:chOff x="0" y="838200"/>
            <a:chExt cx="9144000" cy="6019800"/>
          </a:xfrm>
        </p:grpSpPr>
        <p:sp>
          <p:nvSpPr>
            <p:cNvPr id="3" name="Rectangle 1"/>
            <p:cNvSpPr>
              <a:spLocks noChangeArrowheads="1"/>
            </p:cNvSpPr>
            <p:nvPr/>
          </p:nvSpPr>
          <p:spPr bwMode="auto">
            <a:xfrm>
              <a:off x="990600" y="838200"/>
              <a:ext cx="6858000" cy="2862263"/>
            </a:xfrm>
            <a:prstGeom prst="rect">
              <a:avLst/>
            </a:prstGeom>
            <a:noFill/>
            <a:ln w="9525">
              <a:noFill/>
              <a:miter lim="800000"/>
              <a:headEnd/>
              <a:tailEnd/>
            </a:ln>
          </p:spPr>
          <p:txBody>
            <a:bodyPr>
              <a:spAutoFit/>
            </a:bodyPr>
            <a:lstStyle/>
            <a:p>
              <a:pPr fontAlgn="auto">
                <a:spcBef>
                  <a:spcPts val="0"/>
                </a:spcBef>
                <a:spcAft>
                  <a:spcPts val="0"/>
                </a:spcAft>
                <a:defRPr/>
              </a:pPr>
              <a:r>
                <a:rPr lang="en-US" sz="2000" dirty="0">
                  <a:latin typeface="Times New Roman" pitchFamily="18" charset="0"/>
                  <a:ea typeface="+mn-ea"/>
                  <a:cs typeface="Times New Roman" pitchFamily="18" charset="0"/>
                </a:rPr>
                <a:t>Contracted tendons it occur in foal ,calf ,lamb and pigs it can be congenital or acquired disease that most commonly involves the forelegs in one or both limbs.</a:t>
              </a:r>
            </a:p>
            <a:p>
              <a:pPr fontAlgn="auto">
                <a:spcBef>
                  <a:spcPts val="0"/>
                </a:spcBef>
                <a:spcAft>
                  <a:spcPts val="0"/>
                </a:spcAft>
                <a:defRPr/>
              </a:pPr>
              <a:r>
                <a:rPr lang="en-US" sz="2000" b="1" dirty="0">
                  <a:latin typeface="Times New Roman" pitchFamily="18" charset="0"/>
                  <a:ea typeface="+mn-ea"/>
                  <a:cs typeface="Times New Roman" pitchFamily="18" charset="0"/>
                </a:rPr>
                <a:t>Location:</a:t>
              </a:r>
            </a:p>
            <a:p>
              <a:pPr marL="342900" indent="-342900" fontAlgn="auto">
                <a:spcBef>
                  <a:spcPts val="0"/>
                </a:spcBef>
                <a:spcAft>
                  <a:spcPts val="0"/>
                </a:spcAft>
                <a:buFont typeface="+mj-lt"/>
                <a:buAutoNum type="arabicPeriod"/>
                <a:defRPr/>
              </a:pPr>
              <a:r>
                <a:rPr lang="en-US" sz="2000" dirty="0">
                  <a:latin typeface="Times New Roman" pitchFamily="18" charset="0"/>
                  <a:ea typeface="+mn-ea"/>
                  <a:cs typeface="Times New Roman" pitchFamily="18" charset="0"/>
                </a:rPr>
                <a:t>Fore limb (either unilateral or bilateral)</a:t>
              </a:r>
            </a:p>
            <a:p>
              <a:pPr marL="342900" indent="-342900" fontAlgn="auto">
                <a:spcBef>
                  <a:spcPts val="0"/>
                </a:spcBef>
                <a:spcAft>
                  <a:spcPts val="0"/>
                </a:spcAft>
                <a:buFont typeface="+mj-lt"/>
                <a:buAutoNum type="arabicPeriod"/>
                <a:defRPr/>
              </a:pPr>
              <a:r>
                <a:rPr lang="en-US" sz="2000" dirty="0">
                  <a:latin typeface="Times New Roman" pitchFamily="18" charset="0"/>
                  <a:ea typeface="+mn-ea"/>
                  <a:cs typeface="Times New Roman" pitchFamily="18" charset="0"/>
                </a:rPr>
                <a:t>Hind limb (either unilateral or bilateral)</a:t>
              </a:r>
            </a:p>
            <a:p>
              <a:pPr marL="342900" indent="-342900" fontAlgn="auto">
                <a:spcBef>
                  <a:spcPts val="0"/>
                </a:spcBef>
                <a:spcAft>
                  <a:spcPts val="0"/>
                </a:spcAft>
                <a:buFont typeface="+mj-lt"/>
                <a:buAutoNum type="arabicPeriod"/>
                <a:defRPr/>
              </a:pPr>
              <a:r>
                <a:rPr lang="en-US" sz="2000" dirty="0">
                  <a:latin typeface="Times New Roman" pitchFamily="18" charset="0"/>
                  <a:ea typeface="+mn-ea"/>
                  <a:cs typeface="Times New Roman" pitchFamily="18" charset="0"/>
                </a:rPr>
                <a:t>It may affect the </a:t>
              </a:r>
              <a:r>
                <a:rPr lang="en-US" sz="2000" b="1" dirty="0">
                  <a:solidFill>
                    <a:srgbClr val="FF0000"/>
                  </a:solidFill>
                  <a:latin typeface="Times New Roman" pitchFamily="18" charset="0"/>
                  <a:ea typeface="+mn-ea"/>
                  <a:cs typeface="Times New Roman" pitchFamily="18" charset="0"/>
                </a:rPr>
                <a:t>S</a:t>
              </a:r>
              <a:r>
                <a:rPr lang="en-US" sz="2000" b="1" dirty="0">
                  <a:latin typeface="Times New Roman" pitchFamily="18" charset="0"/>
                  <a:ea typeface="+mn-ea"/>
                  <a:cs typeface="Times New Roman" pitchFamily="18" charset="0"/>
                </a:rPr>
                <a:t>uperficial </a:t>
              </a:r>
              <a:r>
                <a:rPr lang="en-US" sz="2000" b="1" dirty="0">
                  <a:solidFill>
                    <a:srgbClr val="FF0000"/>
                  </a:solidFill>
                  <a:latin typeface="Times New Roman" pitchFamily="18" charset="0"/>
                  <a:ea typeface="+mn-ea"/>
                  <a:cs typeface="Times New Roman" pitchFamily="18" charset="0"/>
                </a:rPr>
                <a:t>D</a:t>
              </a:r>
              <a:r>
                <a:rPr lang="en-US" sz="2000" b="1" dirty="0">
                  <a:latin typeface="Times New Roman" pitchFamily="18" charset="0"/>
                  <a:ea typeface="+mn-ea"/>
                  <a:cs typeface="Times New Roman" pitchFamily="18" charset="0"/>
                </a:rPr>
                <a:t>igital </a:t>
              </a:r>
              <a:r>
                <a:rPr lang="en-US" sz="2000" b="1" dirty="0">
                  <a:solidFill>
                    <a:srgbClr val="FF0000"/>
                  </a:solidFill>
                  <a:latin typeface="Times New Roman" pitchFamily="18" charset="0"/>
                  <a:ea typeface="+mn-ea"/>
                  <a:cs typeface="Times New Roman" pitchFamily="18" charset="0"/>
                </a:rPr>
                <a:t>F</a:t>
              </a:r>
              <a:r>
                <a:rPr lang="en-US" sz="2000" b="1" dirty="0">
                  <a:latin typeface="Times New Roman" pitchFamily="18" charset="0"/>
                  <a:ea typeface="+mn-ea"/>
                  <a:cs typeface="Times New Roman" pitchFamily="18" charset="0"/>
                </a:rPr>
                <a:t>lexor </a:t>
              </a:r>
              <a:r>
                <a:rPr lang="en-US" sz="2000" b="1" dirty="0">
                  <a:solidFill>
                    <a:srgbClr val="FF0000"/>
                  </a:solidFill>
                  <a:latin typeface="Times New Roman" pitchFamily="18" charset="0"/>
                  <a:ea typeface="+mn-ea"/>
                  <a:cs typeface="Times New Roman" pitchFamily="18" charset="0"/>
                </a:rPr>
                <a:t>T</a:t>
              </a:r>
              <a:r>
                <a:rPr lang="en-US" sz="2000" b="1" dirty="0">
                  <a:latin typeface="Times New Roman" pitchFamily="18" charset="0"/>
                  <a:ea typeface="+mn-ea"/>
                  <a:cs typeface="Times New Roman" pitchFamily="18" charset="0"/>
                </a:rPr>
                <a:t>endon  </a:t>
              </a:r>
              <a:r>
                <a:rPr lang="en-US" sz="2000" dirty="0">
                  <a:latin typeface="Times New Roman" pitchFamily="18" charset="0"/>
                  <a:ea typeface="+mn-ea"/>
                  <a:cs typeface="Times New Roman" pitchFamily="18" charset="0"/>
                </a:rPr>
                <a:t>or </a:t>
              </a:r>
              <a:r>
                <a:rPr lang="en-US" sz="2000" b="1" dirty="0">
                  <a:solidFill>
                    <a:srgbClr val="FF0000"/>
                  </a:solidFill>
                  <a:latin typeface="Times New Roman" pitchFamily="18" charset="0"/>
                  <a:ea typeface="+mn-ea"/>
                  <a:cs typeface="Times New Roman" pitchFamily="18" charset="0"/>
                </a:rPr>
                <a:t>D</a:t>
              </a:r>
              <a:r>
                <a:rPr lang="en-US" sz="2000" b="1" dirty="0">
                  <a:latin typeface="Times New Roman" pitchFamily="18" charset="0"/>
                  <a:ea typeface="+mn-ea"/>
                  <a:cs typeface="Times New Roman" pitchFamily="18" charset="0"/>
                </a:rPr>
                <a:t>eep </a:t>
              </a:r>
              <a:r>
                <a:rPr lang="en-US" sz="2000" b="1" dirty="0">
                  <a:solidFill>
                    <a:srgbClr val="FF0000"/>
                  </a:solidFill>
                  <a:latin typeface="Times New Roman" pitchFamily="18" charset="0"/>
                  <a:ea typeface="+mn-ea"/>
                  <a:cs typeface="Times New Roman" pitchFamily="18" charset="0"/>
                </a:rPr>
                <a:t>D</a:t>
              </a:r>
              <a:r>
                <a:rPr lang="en-US" sz="2000" b="1" dirty="0">
                  <a:latin typeface="Times New Roman" pitchFamily="18" charset="0"/>
                  <a:ea typeface="+mn-ea"/>
                  <a:cs typeface="Times New Roman" pitchFamily="18" charset="0"/>
                </a:rPr>
                <a:t>igital </a:t>
              </a:r>
              <a:r>
                <a:rPr lang="en-US" sz="2000" b="1" dirty="0">
                  <a:solidFill>
                    <a:srgbClr val="FF0000"/>
                  </a:solidFill>
                  <a:latin typeface="Times New Roman" pitchFamily="18" charset="0"/>
                  <a:ea typeface="+mn-ea"/>
                  <a:cs typeface="Times New Roman" pitchFamily="18" charset="0"/>
                </a:rPr>
                <a:t>F</a:t>
              </a:r>
              <a:r>
                <a:rPr lang="en-US" sz="2000" b="1" dirty="0">
                  <a:latin typeface="Times New Roman" pitchFamily="18" charset="0"/>
                  <a:ea typeface="+mn-ea"/>
                  <a:cs typeface="Times New Roman" pitchFamily="18" charset="0"/>
                </a:rPr>
                <a:t>lexor </a:t>
              </a:r>
              <a:r>
                <a:rPr lang="en-US" sz="2000" b="1" dirty="0">
                  <a:solidFill>
                    <a:srgbClr val="FF0000"/>
                  </a:solidFill>
                  <a:latin typeface="Times New Roman" pitchFamily="18" charset="0"/>
                  <a:ea typeface="+mn-ea"/>
                  <a:cs typeface="Times New Roman" pitchFamily="18" charset="0"/>
                </a:rPr>
                <a:t>T</a:t>
              </a:r>
              <a:r>
                <a:rPr lang="en-US" sz="2000" b="1" dirty="0">
                  <a:latin typeface="Times New Roman" pitchFamily="18" charset="0"/>
                  <a:ea typeface="+mn-ea"/>
                  <a:cs typeface="Times New Roman" pitchFamily="18" charset="0"/>
                </a:rPr>
                <a:t>endon or </a:t>
              </a:r>
              <a:r>
                <a:rPr lang="en-US" sz="2000" b="1" dirty="0">
                  <a:solidFill>
                    <a:srgbClr val="FF0000"/>
                  </a:solidFill>
                  <a:latin typeface="Times New Roman" pitchFamily="18" charset="0"/>
                  <a:ea typeface="+mn-ea"/>
                  <a:cs typeface="Times New Roman" pitchFamily="18" charset="0"/>
                </a:rPr>
                <a:t>both</a:t>
              </a:r>
              <a:r>
                <a:rPr lang="en-US" sz="2000" b="1" dirty="0">
                  <a:latin typeface="Times New Roman" pitchFamily="18" charset="0"/>
                  <a:ea typeface="+mn-ea"/>
                  <a:cs typeface="Times New Roman" pitchFamily="18" charset="0"/>
                </a:rPr>
                <a:t> of them.</a:t>
              </a:r>
            </a:p>
            <a:p>
              <a:pPr rtl="1" fontAlgn="auto">
                <a:spcBef>
                  <a:spcPts val="0"/>
                </a:spcBef>
                <a:spcAft>
                  <a:spcPts val="0"/>
                </a:spcAft>
                <a:defRPr/>
              </a:pPr>
              <a:endParaRPr lang="ar-IQ" sz="2000" b="1" dirty="0">
                <a:latin typeface="Times New Roman" pitchFamily="18" charset="0"/>
                <a:ea typeface="+mn-ea"/>
                <a:cs typeface="Times New Roman" pitchFamily="18" charset="0"/>
              </a:endParaRPr>
            </a:p>
          </p:txBody>
        </p:sp>
        <p:pic>
          <p:nvPicPr>
            <p:cNvPr id="4" name="Picture 3" descr="http://www.foreverhomedonkey.com/images/Trudy%20leg.jpg"/>
            <p:cNvPicPr>
              <a:picLocks noChangeAspect="1" noChangeArrowheads="1"/>
            </p:cNvPicPr>
            <p:nvPr/>
          </p:nvPicPr>
          <p:blipFill>
            <a:blip r:embed="rId2" cstate="print"/>
            <a:srcRect/>
            <a:stretch>
              <a:fillRect/>
            </a:stretch>
          </p:blipFill>
          <p:spPr bwMode="auto">
            <a:xfrm>
              <a:off x="4552002" y="3390018"/>
              <a:ext cx="4591998" cy="3454730"/>
            </a:xfrm>
            <a:prstGeom prst="rect">
              <a:avLst/>
            </a:prstGeom>
            <a:ln>
              <a:noFill/>
            </a:ln>
            <a:effectLst>
              <a:softEdge rad="112500"/>
            </a:effectLst>
          </p:spPr>
        </p:pic>
        <p:pic>
          <p:nvPicPr>
            <p:cNvPr id="5" name="Picture 4" descr="http://www.carolinaequineclinicnc.com/images/MammothJack1.jpg"/>
            <p:cNvPicPr>
              <a:picLocks noChangeAspect="1" noChangeArrowheads="1"/>
            </p:cNvPicPr>
            <p:nvPr/>
          </p:nvPicPr>
          <p:blipFill>
            <a:blip r:embed="rId3" cstate="print"/>
            <a:srcRect/>
            <a:stretch>
              <a:fillRect/>
            </a:stretch>
          </p:blipFill>
          <p:spPr bwMode="auto">
            <a:xfrm>
              <a:off x="0" y="3357562"/>
              <a:ext cx="3730559" cy="3500438"/>
            </a:xfrm>
            <a:prstGeom prst="rect">
              <a:avLst/>
            </a:prstGeom>
            <a:ln>
              <a:noFill/>
            </a:ln>
            <a:effectLst>
              <a:softEdge rad="112500"/>
            </a:effectLst>
          </p:spPr>
        </p:pic>
      </p:grpSp>
      <p:sp>
        <p:nvSpPr>
          <p:cNvPr id="17411" name="Rectangle 5"/>
          <p:cNvSpPr>
            <a:spLocks noChangeArrowheads="1"/>
          </p:cNvSpPr>
          <p:nvPr/>
        </p:nvSpPr>
        <p:spPr bwMode="auto">
          <a:xfrm>
            <a:off x="1382713" y="381000"/>
            <a:ext cx="3959225" cy="708025"/>
          </a:xfrm>
          <a:prstGeom prst="rect">
            <a:avLst/>
          </a:prstGeom>
          <a:noFill/>
          <a:ln w="9525">
            <a:noFill/>
            <a:miter lim="800000"/>
            <a:headEnd/>
            <a:tailEnd/>
          </a:ln>
        </p:spPr>
        <p:txBody>
          <a:bodyPr wrap="none">
            <a:spAutoFit/>
          </a:bodyPr>
          <a:lstStyle/>
          <a:p>
            <a:pPr algn="r" rtl="1"/>
            <a:r>
              <a:rPr lang="en-US" sz="4000">
                <a:solidFill>
                  <a:srgbClr val="FF0000"/>
                </a:solidFill>
                <a:latin typeface="Times New Roman" pitchFamily="18" charset="0"/>
                <a:cs typeface="Times New Roman" pitchFamily="18" charset="0"/>
              </a:rPr>
              <a:t>Contracted tendon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tendonitis.jpg"/>
          <p:cNvPicPr>
            <a:picLocks noChangeAspect="1"/>
          </p:cNvPicPr>
          <p:nvPr/>
        </p:nvPicPr>
        <p:blipFill>
          <a:blip r:embed="rId2" cstate="print"/>
          <a:srcRect/>
          <a:stretch>
            <a:fillRect/>
          </a:stretch>
        </p:blipFill>
        <p:spPr bwMode="auto">
          <a:xfrm>
            <a:off x="5500688" y="2855913"/>
            <a:ext cx="3429000" cy="3716337"/>
          </a:xfrm>
          <a:prstGeom prst="rect">
            <a:avLst/>
          </a:prstGeom>
          <a:noFill/>
          <a:ln w="9525">
            <a:noFill/>
            <a:miter lim="800000"/>
            <a:headEnd/>
            <a:tailEnd/>
          </a:ln>
        </p:spPr>
      </p:pic>
      <p:sp>
        <p:nvSpPr>
          <p:cNvPr id="3" name="Content Placeholder 3"/>
          <p:cNvSpPr txBox="1">
            <a:spLocks/>
          </p:cNvSpPr>
          <p:nvPr/>
        </p:nvSpPr>
        <p:spPr>
          <a:xfrm>
            <a:off x="0" y="857250"/>
            <a:ext cx="8401050" cy="6000750"/>
          </a:xfrm>
          <a:prstGeom prst="rect">
            <a:avLst/>
          </a:prstGeom>
        </p:spPr>
        <p:txBody>
          <a:bodyPr/>
          <a:lstStyle/>
          <a:p>
            <a:pPr marL="274320" indent="-274320" fontAlgn="auto">
              <a:spcBef>
                <a:spcPct val="20000"/>
              </a:spcBef>
              <a:spcAft>
                <a:spcPts val="0"/>
              </a:spcAft>
              <a:buClr>
                <a:schemeClr val="accent3"/>
              </a:buClr>
              <a:buSzPct val="95000"/>
              <a:buFont typeface="Wingdings 2" pitchFamily="18" charset="2"/>
              <a:buNone/>
              <a:defRPr/>
            </a:pPr>
            <a:r>
              <a:rPr lang="en-US" sz="2000" b="1" dirty="0">
                <a:latin typeface="Times New Roman" pitchFamily="18" charset="0"/>
                <a:ea typeface="+mn-ea"/>
                <a:cs typeface="Times New Roman" pitchFamily="18" charset="0"/>
              </a:rPr>
              <a:t>Treatment: </a:t>
            </a:r>
          </a:p>
          <a:p>
            <a:pPr marL="274320" indent="-274320" fontAlgn="auto">
              <a:spcBef>
                <a:spcPct val="20000"/>
              </a:spcBef>
              <a:spcAft>
                <a:spcPts val="0"/>
              </a:spcAft>
              <a:buClr>
                <a:schemeClr val="accent3"/>
              </a:buClr>
              <a:buSzPct val="95000"/>
              <a:buFont typeface="Wingdings 2" pitchFamily="18" charset="2"/>
              <a:buNone/>
              <a:defRPr/>
            </a:pPr>
            <a:r>
              <a:rPr lang="en-US" sz="2000" dirty="0">
                <a:latin typeface="Times New Roman" pitchFamily="18" charset="0"/>
                <a:ea typeface="+mn-ea"/>
                <a:cs typeface="Times New Roman" pitchFamily="18" charset="0"/>
              </a:rPr>
              <a:t>the treatment is according to the degree of contraction;</a:t>
            </a:r>
          </a:p>
          <a:p>
            <a:pPr marL="274320" indent="-274320" fontAlgn="auto">
              <a:spcBef>
                <a:spcPct val="20000"/>
              </a:spcBef>
              <a:spcAft>
                <a:spcPts val="0"/>
              </a:spcAft>
              <a:buClr>
                <a:schemeClr val="accent3"/>
              </a:buClr>
              <a:buSzPct val="95000"/>
              <a:buFont typeface="Wingdings" pitchFamily="2" charset="2"/>
              <a:buChar char="Ø"/>
              <a:defRPr/>
            </a:pPr>
            <a:r>
              <a:rPr lang="en-US" sz="2000" dirty="0">
                <a:latin typeface="Times New Roman" pitchFamily="18" charset="0"/>
                <a:ea typeface="+mn-ea"/>
                <a:cs typeface="Times New Roman" pitchFamily="18" charset="0"/>
              </a:rPr>
              <a:t>In case of mild contraction, </a:t>
            </a:r>
            <a:r>
              <a:rPr lang="en-US" sz="2000" dirty="0" err="1">
                <a:latin typeface="Times New Roman" pitchFamily="18" charset="0"/>
                <a:ea typeface="+mn-ea"/>
                <a:cs typeface="Times New Roman" pitchFamily="18" charset="0"/>
              </a:rPr>
              <a:t>splintage</a:t>
            </a:r>
            <a:r>
              <a:rPr lang="en-US" sz="2000" dirty="0">
                <a:latin typeface="Times New Roman" pitchFamily="18" charset="0"/>
                <a:ea typeface="+mn-ea"/>
                <a:cs typeface="Times New Roman" pitchFamily="18" charset="0"/>
              </a:rPr>
              <a:t> with continuous tension may lengthen the tendon and correct the contracture.</a:t>
            </a:r>
          </a:p>
          <a:p>
            <a:pPr marL="274320" indent="-274320" fontAlgn="auto">
              <a:spcBef>
                <a:spcPct val="20000"/>
              </a:spcBef>
              <a:spcAft>
                <a:spcPts val="0"/>
              </a:spcAft>
              <a:buClr>
                <a:schemeClr val="accent3"/>
              </a:buClr>
              <a:buSzPct val="95000"/>
              <a:buFont typeface="Wingdings" pitchFamily="2" charset="2"/>
              <a:buChar char="Ø"/>
              <a:defRPr/>
            </a:pPr>
            <a:r>
              <a:rPr lang="en-US" sz="2000" dirty="0">
                <a:latin typeface="Times New Roman" pitchFamily="18" charset="0"/>
                <a:ea typeface="+mn-ea"/>
                <a:cs typeface="Times New Roman" pitchFamily="18" charset="0"/>
              </a:rPr>
              <a:t>If the contracture is severe the simplest method of correcting contractures and </a:t>
            </a:r>
          </a:p>
          <a:p>
            <a:pPr marL="274320" indent="-274320" fontAlgn="auto">
              <a:spcBef>
                <a:spcPct val="20000"/>
              </a:spcBef>
              <a:spcAft>
                <a:spcPts val="0"/>
              </a:spcAft>
              <a:buClr>
                <a:schemeClr val="accent3"/>
              </a:buClr>
              <a:buSzPct val="95000"/>
              <a:buFont typeface="Wingdings 2" pitchFamily="18" charset="2"/>
              <a:buNone/>
              <a:defRPr/>
            </a:pPr>
            <a:r>
              <a:rPr lang="en-US" sz="2000" dirty="0">
                <a:latin typeface="Times New Roman" pitchFamily="18" charset="0"/>
                <a:ea typeface="+mn-ea"/>
                <a:cs typeface="Times New Roman" pitchFamily="18" charset="0"/>
              </a:rPr>
              <a:t>the simplest tendon operation is Tenotomy:</a:t>
            </a:r>
          </a:p>
          <a:p>
            <a:pPr marL="342900" indent="-342900" fontAlgn="auto">
              <a:spcBef>
                <a:spcPct val="20000"/>
              </a:spcBef>
              <a:spcAft>
                <a:spcPts val="0"/>
              </a:spcAft>
              <a:buClr>
                <a:schemeClr val="accent3"/>
              </a:buClr>
              <a:buSzPct val="95000"/>
              <a:buFont typeface="Wingdings 2" pitchFamily="18" charset="2"/>
              <a:buNone/>
              <a:defRPr/>
            </a:pPr>
            <a:r>
              <a:rPr lang="en-US" sz="2000" dirty="0">
                <a:latin typeface="Times New Roman" pitchFamily="18" charset="0"/>
                <a:ea typeface="+mn-ea"/>
                <a:cs typeface="Times New Roman" pitchFamily="18" charset="0"/>
              </a:rPr>
              <a:t>Site of operation:</a:t>
            </a:r>
          </a:p>
          <a:p>
            <a:pPr marL="342900" indent="-342900" fontAlgn="auto">
              <a:spcBef>
                <a:spcPct val="20000"/>
              </a:spcBef>
              <a:spcAft>
                <a:spcPts val="0"/>
              </a:spcAft>
              <a:buClr>
                <a:schemeClr val="accent3"/>
              </a:buClr>
              <a:buSzPct val="95000"/>
              <a:buFont typeface="+mj-lt"/>
              <a:buAutoNum type="arabicPeriod"/>
              <a:defRPr/>
            </a:pPr>
            <a:r>
              <a:rPr lang="en-US" sz="2000" dirty="0">
                <a:latin typeface="Times New Roman" pitchFamily="18" charset="0"/>
                <a:ea typeface="+mn-ea"/>
                <a:cs typeface="Times New Roman" pitchFamily="18" charset="0"/>
              </a:rPr>
              <a:t>Mid metacarpal region (fore limbs).</a:t>
            </a:r>
          </a:p>
          <a:p>
            <a:pPr marL="342900" indent="-342900" fontAlgn="auto">
              <a:spcBef>
                <a:spcPct val="20000"/>
              </a:spcBef>
              <a:spcAft>
                <a:spcPts val="0"/>
              </a:spcAft>
              <a:buClr>
                <a:schemeClr val="accent3"/>
              </a:buClr>
              <a:buSzPct val="95000"/>
              <a:buFont typeface="+mj-lt"/>
              <a:buAutoNum type="arabicPeriod"/>
              <a:defRPr/>
            </a:pPr>
            <a:r>
              <a:rPr lang="en-US" sz="2000" dirty="0">
                <a:latin typeface="Times New Roman" pitchFamily="18" charset="0"/>
                <a:ea typeface="+mn-ea"/>
                <a:cs typeface="Times New Roman" pitchFamily="18" charset="0"/>
              </a:rPr>
              <a:t>Mid metatarsal region (hind limbs).</a:t>
            </a:r>
          </a:p>
          <a:p>
            <a:pPr marL="342900" indent="-342900" fontAlgn="auto">
              <a:spcBef>
                <a:spcPct val="20000"/>
              </a:spcBef>
              <a:spcAft>
                <a:spcPts val="0"/>
              </a:spcAft>
              <a:buClr>
                <a:schemeClr val="accent3"/>
              </a:buClr>
              <a:buSzPct val="95000"/>
              <a:buFont typeface="Wingdings 2" pitchFamily="18" charset="2"/>
              <a:buNone/>
              <a:defRPr/>
            </a:pPr>
            <a:r>
              <a:rPr lang="en-US" sz="2000" dirty="0">
                <a:latin typeface="Times New Roman" pitchFamily="18" charset="0"/>
                <a:ea typeface="+mn-ea"/>
                <a:cs typeface="Times New Roman" pitchFamily="18" charset="0"/>
              </a:rPr>
              <a:t>In these sites </a:t>
            </a:r>
            <a:r>
              <a:rPr lang="en-US" sz="2000" b="1" dirty="0">
                <a:solidFill>
                  <a:srgbClr val="FF0000"/>
                </a:solidFill>
                <a:latin typeface="Times New Roman" pitchFamily="18" charset="0"/>
                <a:ea typeface="+mn-ea"/>
                <a:cs typeface="Times New Roman" pitchFamily="18" charset="0"/>
              </a:rPr>
              <a:t>no </a:t>
            </a:r>
            <a:r>
              <a:rPr lang="en-US" sz="2000" dirty="0">
                <a:latin typeface="Times New Roman" pitchFamily="18" charset="0"/>
                <a:ea typeface="+mn-ea"/>
                <a:cs typeface="Times New Roman" pitchFamily="18" charset="0"/>
              </a:rPr>
              <a:t>synovial sheath surrounding the</a:t>
            </a:r>
          </a:p>
          <a:p>
            <a:pPr marL="342900" indent="-342900" fontAlgn="auto">
              <a:spcBef>
                <a:spcPct val="20000"/>
              </a:spcBef>
              <a:spcAft>
                <a:spcPts val="0"/>
              </a:spcAft>
              <a:buClr>
                <a:schemeClr val="accent3"/>
              </a:buClr>
              <a:buSzPct val="95000"/>
              <a:buFont typeface="Wingdings 2" pitchFamily="18" charset="2"/>
              <a:buNone/>
              <a:defRPr/>
            </a:pPr>
            <a:r>
              <a:rPr lang="en-US" sz="2000" dirty="0">
                <a:latin typeface="Times New Roman" pitchFamily="18" charset="0"/>
                <a:ea typeface="+mn-ea"/>
                <a:cs typeface="Times New Roman" pitchFamily="18" charset="0"/>
              </a:rPr>
              <a:t> tendons.</a:t>
            </a:r>
          </a:p>
          <a:p>
            <a:pPr marL="342900" indent="-342900" fontAlgn="auto">
              <a:spcBef>
                <a:spcPct val="20000"/>
              </a:spcBef>
              <a:spcAft>
                <a:spcPts val="0"/>
              </a:spcAft>
              <a:buClr>
                <a:schemeClr val="accent3"/>
              </a:buClr>
              <a:buSzPct val="95000"/>
              <a:buFont typeface="Wingdings 2" pitchFamily="18" charset="2"/>
              <a:buNone/>
              <a:defRPr/>
            </a:pPr>
            <a:r>
              <a:rPr lang="en-US" sz="2000" b="1" dirty="0">
                <a:latin typeface="Times New Roman" pitchFamily="18" charset="0"/>
                <a:ea typeface="+mn-ea"/>
                <a:cs typeface="Times New Roman" pitchFamily="18" charset="0"/>
              </a:rPr>
              <a:t>Anesthesia: </a:t>
            </a:r>
          </a:p>
          <a:p>
            <a:pPr marL="342900" indent="-342900" fontAlgn="auto">
              <a:spcBef>
                <a:spcPct val="20000"/>
              </a:spcBef>
              <a:spcAft>
                <a:spcPts val="0"/>
              </a:spcAft>
              <a:buClr>
                <a:schemeClr val="accent3"/>
              </a:buClr>
              <a:buSzPct val="95000"/>
              <a:buFont typeface="+mj-lt"/>
              <a:buAutoNum type="arabicPeriod"/>
              <a:defRPr/>
            </a:pPr>
            <a:r>
              <a:rPr lang="en-US" sz="2000" dirty="0">
                <a:latin typeface="Times New Roman" pitchFamily="18" charset="0"/>
                <a:ea typeface="+mn-ea"/>
                <a:cs typeface="Times New Roman" pitchFamily="18" charset="0"/>
              </a:rPr>
              <a:t>local  S/c  infiltration (in ruminant).</a:t>
            </a:r>
          </a:p>
          <a:p>
            <a:pPr marL="342900" indent="-342900" fontAlgn="auto">
              <a:spcBef>
                <a:spcPct val="20000"/>
              </a:spcBef>
              <a:spcAft>
                <a:spcPts val="0"/>
              </a:spcAft>
              <a:buClr>
                <a:schemeClr val="accent3"/>
              </a:buClr>
              <a:buSzPct val="95000"/>
              <a:buFont typeface="+mj-lt"/>
              <a:buAutoNum type="arabicPeriod"/>
              <a:defRPr/>
            </a:pPr>
            <a:r>
              <a:rPr lang="en-US" sz="2000" dirty="0">
                <a:latin typeface="Times New Roman" pitchFamily="18" charset="0"/>
                <a:ea typeface="+mn-ea"/>
                <a:cs typeface="Times New Roman" pitchFamily="18" charset="0"/>
              </a:rPr>
              <a:t>General anesthesia (in equine).   </a:t>
            </a:r>
          </a:p>
          <a:p>
            <a:pPr marL="342900" indent="-342900" fontAlgn="auto">
              <a:spcBef>
                <a:spcPct val="20000"/>
              </a:spcBef>
              <a:spcAft>
                <a:spcPts val="0"/>
              </a:spcAft>
              <a:buClr>
                <a:schemeClr val="accent3"/>
              </a:buClr>
              <a:buSzPct val="95000"/>
              <a:buFont typeface="+mj-lt"/>
              <a:buAutoNum type="arabicPeriod"/>
              <a:defRPr/>
            </a:pPr>
            <a:endParaRPr lang="en-US" sz="2000" dirty="0">
              <a:latin typeface="Times New Roman" pitchFamily="18" charset="0"/>
              <a:ea typeface="+mn-ea"/>
              <a:cs typeface="Times New Roman" pitchFamily="18" charset="0"/>
            </a:endParaRPr>
          </a:p>
          <a:p>
            <a:pPr marL="274320" indent="-274320" fontAlgn="auto">
              <a:spcBef>
                <a:spcPct val="20000"/>
              </a:spcBef>
              <a:spcAft>
                <a:spcPts val="0"/>
              </a:spcAft>
              <a:buClr>
                <a:schemeClr val="accent3"/>
              </a:buClr>
              <a:buSzPct val="95000"/>
              <a:buFont typeface="Wingdings 2" pitchFamily="18" charset="2"/>
              <a:buNone/>
              <a:defRPr/>
            </a:pPr>
            <a:endParaRPr lang="ar-IQ" sz="2000" b="1" dirty="0">
              <a:latin typeface="Times New Roman" pitchFamily="18" charset="0"/>
              <a:ea typeface="+mn-ea"/>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srcRect l="23495" t="7751" r="20656" b="8067"/>
          <a:stretch>
            <a:fillRect/>
          </a:stretch>
        </p:blipFill>
        <p:spPr>
          <a:xfrm>
            <a:off x="3962400" y="1295400"/>
            <a:ext cx="4876800" cy="4648200"/>
          </a:xfrm>
        </p:spPr>
      </p:pic>
      <p:pic>
        <p:nvPicPr>
          <p:cNvPr id="19459" name="Picture 3"/>
          <p:cNvPicPr>
            <a:picLocks noChangeAspect="1" noChangeArrowheads="1"/>
          </p:cNvPicPr>
          <p:nvPr/>
        </p:nvPicPr>
        <p:blipFill>
          <a:blip r:embed="rId3" cstate="print"/>
          <a:srcRect l="6076" t="41667" r="9590" b="35416"/>
          <a:stretch>
            <a:fillRect/>
          </a:stretch>
        </p:blipFill>
        <p:spPr bwMode="auto">
          <a:xfrm>
            <a:off x="3733800" y="5943600"/>
            <a:ext cx="5257800" cy="914400"/>
          </a:xfrm>
          <a:prstGeom prst="rect">
            <a:avLst/>
          </a:prstGeom>
          <a:noFill/>
          <a:ln w="9525">
            <a:noFill/>
            <a:miter lim="800000"/>
            <a:headEnd/>
            <a:tailEnd/>
          </a:ln>
        </p:spPr>
      </p:pic>
      <p:pic>
        <p:nvPicPr>
          <p:cNvPr id="19460" name="Picture 2" descr="C:\Users\dell\Desktop\download (2).jpg"/>
          <p:cNvPicPr>
            <a:picLocks noChangeAspect="1" noChangeArrowheads="1"/>
          </p:cNvPicPr>
          <p:nvPr/>
        </p:nvPicPr>
        <p:blipFill>
          <a:blip r:embed="rId4" cstate="print"/>
          <a:srcRect b="5634"/>
          <a:stretch>
            <a:fillRect/>
          </a:stretch>
        </p:blipFill>
        <p:spPr bwMode="auto">
          <a:xfrm>
            <a:off x="0" y="1752600"/>
            <a:ext cx="3200400" cy="5105400"/>
          </a:xfrm>
          <a:prstGeom prst="rect">
            <a:avLst/>
          </a:prstGeom>
          <a:noFill/>
          <a:ln w="9525">
            <a:noFill/>
            <a:miter lim="800000"/>
            <a:headEnd/>
            <a:tailEnd/>
          </a:ln>
        </p:spPr>
      </p:pic>
      <p:sp>
        <p:nvSpPr>
          <p:cNvPr id="19461" name="مربع نص 5"/>
          <p:cNvSpPr txBox="1">
            <a:spLocks noChangeArrowheads="1"/>
          </p:cNvSpPr>
          <p:nvPr/>
        </p:nvSpPr>
        <p:spPr bwMode="auto">
          <a:xfrm>
            <a:off x="533400" y="609600"/>
            <a:ext cx="8077200" cy="708025"/>
          </a:xfrm>
          <a:prstGeom prst="rect">
            <a:avLst/>
          </a:prstGeom>
          <a:noFill/>
          <a:ln w="9525">
            <a:noFill/>
            <a:miter lim="800000"/>
            <a:headEnd/>
            <a:tailEnd/>
          </a:ln>
        </p:spPr>
        <p:txBody>
          <a:bodyPr>
            <a:spAutoFit/>
          </a:bodyPr>
          <a:lstStyle/>
          <a:p>
            <a:pPr algn="ctr"/>
            <a:r>
              <a:rPr lang="en-US" sz="4000" b="1">
                <a:solidFill>
                  <a:srgbClr val="FF0000"/>
                </a:solidFill>
                <a:latin typeface="Times New Roman" pitchFamily="18" charset="0"/>
                <a:cs typeface="Times New Roman" pitchFamily="18" charset="0"/>
              </a:rPr>
              <a:t>1-  Accordion method</a:t>
            </a:r>
            <a:endParaRPr lang="ar-SA" sz="4000" b="1">
              <a:solidFill>
                <a:srgbClr val="FF0000"/>
              </a:solidFill>
              <a:latin typeface="Times New Roman" pitchFamily="18" charset="0"/>
              <a:cs typeface="Times New Roman" pitchFamily="18" charset="0"/>
            </a:endParaRPr>
          </a:p>
        </p:txBody>
      </p:sp>
      <p:sp>
        <p:nvSpPr>
          <p:cNvPr id="19462" name="مربع نص 3"/>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r>
              <a:rPr lang="en-US" sz="4000">
                <a:latin typeface="Times New Roman" pitchFamily="18" charset="0"/>
                <a:cs typeface="Times New Roman" pitchFamily="18" charset="0"/>
              </a:rPr>
              <a:t>Tendon Lengthening (in contracted tendon)</a:t>
            </a:r>
            <a:endParaRPr lang="ar-SA" sz="4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ell\Desktop\download (1).jpg"/>
          <p:cNvPicPr>
            <a:picLocks noChangeAspect="1" noChangeArrowheads="1"/>
          </p:cNvPicPr>
          <p:nvPr/>
        </p:nvPicPr>
        <p:blipFill>
          <a:blip r:embed="rId2" cstate="print"/>
          <a:srcRect/>
          <a:stretch>
            <a:fillRect/>
          </a:stretch>
        </p:blipFill>
        <p:spPr bwMode="auto">
          <a:xfrm>
            <a:off x="5029200" y="1752600"/>
            <a:ext cx="3429000" cy="4800600"/>
          </a:xfrm>
          <a:prstGeom prst="rect">
            <a:avLst/>
          </a:prstGeom>
          <a:noFill/>
          <a:ln w="9525">
            <a:noFill/>
            <a:miter lim="800000"/>
            <a:headEnd/>
            <a:tailEnd/>
          </a:ln>
        </p:spPr>
      </p:pic>
      <p:pic>
        <p:nvPicPr>
          <p:cNvPr id="20483" name="Picture 2" descr="C:\Users\dell\Desktop\download.jpg"/>
          <p:cNvPicPr>
            <a:picLocks noChangeAspect="1" noChangeArrowheads="1"/>
          </p:cNvPicPr>
          <p:nvPr/>
        </p:nvPicPr>
        <p:blipFill>
          <a:blip r:embed="rId3" cstate="print"/>
          <a:srcRect/>
          <a:stretch>
            <a:fillRect/>
          </a:stretch>
        </p:blipFill>
        <p:spPr bwMode="auto">
          <a:xfrm>
            <a:off x="685800" y="1752600"/>
            <a:ext cx="3657600" cy="4800600"/>
          </a:xfrm>
          <a:prstGeom prst="rect">
            <a:avLst/>
          </a:prstGeom>
          <a:noFill/>
          <a:ln w="9525">
            <a:noFill/>
            <a:miter lim="800000"/>
            <a:headEnd/>
            <a:tailEnd/>
          </a:ln>
        </p:spPr>
      </p:pic>
      <p:sp>
        <p:nvSpPr>
          <p:cNvPr id="20484" name="عنصر نائب للمحتوى 2"/>
          <p:cNvSpPr>
            <a:spLocks noGrp="1"/>
          </p:cNvSpPr>
          <p:nvPr>
            <p:ph idx="1"/>
          </p:nvPr>
        </p:nvSpPr>
        <p:spPr>
          <a:xfrm>
            <a:off x="0" y="685800"/>
            <a:ext cx="9144000" cy="762000"/>
          </a:xfrm>
        </p:spPr>
        <p:txBody>
          <a:bodyPr/>
          <a:lstStyle/>
          <a:p>
            <a:pPr algn="ctr">
              <a:buFont typeface="Wingdings 2" pitchFamily="18" charset="2"/>
              <a:buNone/>
            </a:pPr>
            <a:r>
              <a:rPr lang="en-US" sz="4000" smtClean="0">
                <a:solidFill>
                  <a:srgbClr val="FF0000"/>
                </a:solidFill>
                <a:latin typeface="Times New Roman" pitchFamily="18" charset="0"/>
                <a:cs typeface="Times New Roman" pitchFamily="18" charset="0"/>
              </a:rPr>
              <a:t>2- </a:t>
            </a:r>
            <a:r>
              <a:rPr lang="el-GR" sz="4000" smtClean="0">
                <a:solidFill>
                  <a:srgbClr val="FF0000"/>
                </a:solidFill>
                <a:latin typeface="Times New Roman" pitchFamily="18" charset="0"/>
                <a:cs typeface="Times New Roman" pitchFamily="18" charset="0"/>
              </a:rPr>
              <a:t>῝</a:t>
            </a:r>
            <a:r>
              <a:rPr lang="en-US" sz="4000" smtClean="0">
                <a:solidFill>
                  <a:srgbClr val="FF0000"/>
                </a:solidFill>
                <a:latin typeface="Times New Roman" pitchFamily="18" charset="0"/>
                <a:cs typeface="Times New Roman" pitchFamily="18" charset="0"/>
              </a:rPr>
              <a:t>Z</a:t>
            </a:r>
            <a:r>
              <a:rPr lang="el-GR" sz="4000" smtClean="0">
                <a:solidFill>
                  <a:srgbClr val="FF0000"/>
                </a:solidFill>
                <a:latin typeface="Times New Roman" pitchFamily="18" charset="0"/>
                <a:cs typeface="Times New Roman" pitchFamily="18" charset="0"/>
              </a:rPr>
              <a:t>῎</a:t>
            </a:r>
            <a:r>
              <a:rPr lang="en-US" sz="4000" smtClean="0">
                <a:solidFill>
                  <a:srgbClr val="FF0000"/>
                </a:solidFill>
                <a:latin typeface="Times New Roman" pitchFamily="18" charset="0"/>
                <a:cs typeface="Times New Roman" pitchFamily="18" charset="0"/>
              </a:rPr>
              <a:t> Tenotomy and modified</a:t>
            </a:r>
            <a:r>
              <a:rPr lang="el-GR" sz="4000" smtClean="0">
                <a:solidFill>
                  <a:srgbClr val="FF0000"/>
                </a:solidFill>
                <a:latin typeface="Times New Roman" pitchFamily="18" charset="0"/>
                <a:cs typeface="Times New Roman" pitchFamily="18" charset="0"/>
              </a:rPr>
              <a:t> ῝</a:t>
            </a:r>
            <a:r>
              <a:rPr lang="en-US" sz="4000" smtClean="0">
                <a:solidFill>
                  <a:srgbClr val="FF0000"/>
                </a:solidFill>
                <a:latin typeface="Times New Roman" pitchFamily="18" charset="0"/>
                <a:cs typeface="Times New Roman" pitchFamily="18" charset="0"/>
              </a:rPr>
              <a:t>Z</a:t>
            </a:r>
            <a:r>
              <a:rPr lang="el-GR" sz="4000" smtClean="0">
                <a:solidFill>
                  <a:srgbClr val="FF0000"/>
                </a:solidFill>
                <a:latin typeface="Times New Roman" pitchFamily="18" charset="0"/>
                <a:cs typeface="Times New Roman" pitchFamily="18" charset="0"/>
              </a:rPr>
              <a:t>῎</a:t>
            </a:r>
            <a:r>
              <a:rPr lang="en-US" sz="4000" smtClean="0">
                <a:solidFill>
                  <a:srgbClr val="FF0000"/>
                </a:solidFill>
                <a:latin typeface="Times New Roman" pitchFamily="18" charset="0"/>
                <a:cs typeface="Times New Roman" pitchFamily="18" charset="0"/>
              </a:rPr>
              <a:t> Tenotomy :</a:t>
            </a:r>
            <a:endParaRPr lang="ar-SA" sz="400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مربع نص 4"/>
          <p:cNvSpPr txBox="1">
            <a:spLocks noChangeArrowheads="1"/>
          </p:cNvSpPr>
          <p:nvPr/>
        </p:nvSpPr>
        <p:spPr bwMode="auto">
          <a:xfrm>
            <a:off x="0" y="609600"/>
            <a:ext cx="9144000" cy="1323975"/>
          </a:xfrm>
          <a:prstGeom prst="rect">
            <a:avLst/>
          </a:prstGeom>
          <a:noFill/>
          <a:ln w="9525">
            <a:noFill/>
            <a:miter lim="800000"/>
            <a:headEnd/>
            <a:tailEnd/>
          </a:ln>
        </p:spPr>
        <p:txBody>
          <a:bodyPr>
            <a:spAutoFit/>
          </a:bodyPr>
          <a:lstStyle/>
          <a:p>
            <a:pPr algn="ctr"/>
            <a:r>
              <a:rPr lang="en-US" sz="4000" b="1">
                <a:solidFill>
                  <a:srgbClr val="FF0000"/>
                </a:solidFill>
                <a:latin typeface="Times New Roman" pitchFamily="18" charset="0"/>
                <a:cs typeface="Times New Roman" pitchFamily="18" charset="0"/>
              </a:rPr>
              <a:t>3- Oblique splitting and gliding technique</a:t>
            </a:r>
            <a:endParaRPr lang="ar-SA" sz="4000" b="1">
              <a:solidFill>
                <a:srgbClr val="FF0000"/>
              </a:solidFill>
              <a:latin typeface="Times New Roman" pitchFamily="18" charset="0"/>
              <a:cs typeface="Times New Roman" pitchFamily="18" charset="0"/>
            </a:endParaRPr>
          </a:p>
        </p:txBody>
      </p:sp>
      <p:pic>
        <p:nvPicPr>
          <p:cNvPr id="21507" name="Picture 2" descr="C:\Users\dell\Desktop\download (3).jpg"/>
          <p:cNvPicPr>
            <a:picLocks noGrp="1" noChangeAspect="1" noChangeArrowheads="1"/>
          </p:cNvPicPr>
          <p:nvPr>
            <p:ph idx="1"/>
          </p:nvPr>
        </p:nvPicPr>
        <p:blipFill>
          <a:blip r:embed="rId2" cstate="print"/>
          <a:srcRect b="9859"/>
          <a:stretch>
            <a:fillRect/>
          </a:stretch>
        </p:blipFill>
        <p:spPr>
          <a:xfrm>
            <a:off x="1066800" y="1981200"/>
            <a:ext cx="3495675" cy="4876800"/>
          </a:xfrm>
        </p:spPr>
      </p:pic>
      <p:pic>
        <p:nvPicPr>
          <p:cNvPr id="21508" name="Picture 2"/>
          <p:cNvPicPr>
            <a:picLocks noChangeAspect="1" noChangeArrowheads="1"/>
          </p:cNvPicPr>
          <p:nvPr/>
        </p:nvPicPr>
        <p:blipFill>
          <a:blip r:embed="rId3" cstate="print">
            <a:lum bright="10000" contrast="40000"/>
          </a:blip>
          <a:srcRect t="12656" r="3922" b="24026"/>
          <a:stretch>
            <a:fillRect/>
          </a:stretch>
        </p:blipFill>
        <p:spPr bwMode="auto">
          <a:xfrm>
            <a:off x="5181600" y="1981200"/>
            <a:ext cx="3581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مربع نص 3"/>
          <p:cNvSpPr txBox="1">
            <a:spLocks noChangeArrowheads="1"/>
          </p:cNvSpPr>
          <p:nvPr/>
        </p:nvSpPr>
        <p:spPr bwMode="auto">
          <a:xfrm>
            <a:off x="228600" y="990600"/>
            <a:ext cx="8686800" cy="1323975"/>
          </a:xfrm>
          <a:prstGeom prst="rect">
            <a:avLst/>
          </a:prstGeom>
          <a:noFill/>
          <a:ln w="9525">
            <a:noFill/>
            <a:miter lim="800000"/>
            <a:headEnd/>
            <a:tailEnd/>
          </a:ln>
        </p:spPr>
        <p:txBody>
          <a:bodyPr>
            <a:spAutoFit/>
          </a:bodyPr>
          <a:lstStyle/>
          <a:p>
            <a:r>
              <a:rPr lang="en-US" sz="4000" b="1">
                <a:solidFill>
                  <a:srgbClr val="FF0000"/>
                </a:solidFill>
                <a:latin typeface="Times New Roman" pitchFamily="18" charset="0"/>
                <a:cs typeface="Times New Roman" pitchFamily="18" charset="0"/>
              </a:rPr>
              <a:t>Tendon shortening</a:t>
            </a:r>
          </a:p>
          <a:p>
            <a:r>
              <a:rPr lang="en-US" sz="4000" b="1">
                <a:latin typeface="Times New Roman" pitchFamily="18" charset="0"/>
                <a:cs typeface="Times New Roman" pitchFamily="18" charset="0"/>
              </a:rPr>
              <a:t>1- Hoffa's method </a:t>
            </a:r>
            <a:endParaRPr lang="ar-SA" sz="4000" b="1">
              <a:latin typeface="Times New Roman" pitchFamily="18" charset="0"/>
              <a:cs typeface="Times New Roman" pitchFamily="18" charset="0"/>
            </a:endParaRPr>
          </a:p>
        </p:txBody>
      </p:sp>
      <p:pic>
        <p:nvPicPr>
          <p:cNvPr id="22531" name="Picture 2" descr="C:\Users\dell\Desktop\images (1).jpg"/>
          <p:cNvPicPr>
            <a:picLocks noGrp="1" noChangeAspect="1" noChangeArrowheads="1"/>
          </p:cNvPicPr>
          <p:nvPr>
            <p:ph idx="1"/>
          </p:nvPr>
        </p:nvPicPr>
        <p:blipFill>
          <a:blip r:embed="rId2" cstate="print"/>
          <a:srcRect l="22224"/>
          <a:stretch>
            <a:fillRect/>
          </a:stretch>
        </p:blipFill>
        <p:spPr>
          <a:xfrm>
            <a:off x="2667000" y="2514600"/>
            <a:ext cx="3863975" cy="3962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l="21555"/>
          <a:stretch>
            <a:fillRect/>
          </a:stretch>
        </p:blipFill>
        <p:spPr>
          <a:xfrm>
            <a:off x="3429000" y="2209800"/>
            <a:ext cx="2895600" cy="4114800"/>
          </a:xfrm>
        </p:spPr>
      </p:pic>
      <p:sp>
        <p:nvSpPr>
          <p:cNvPr id="23555" name="مربع نص 4"/>
          <p:cNvSpPr txBox="1">
            <a:spLocks noChangeArrowheads="1"/>
          </p:cNvSpPr>
          <p:nvPr/>
        </p:nvSpPr>
        <p:spPr bwMode="auto">
          <a:xfrm>
            <a:off x="990600" y="1143000"/>
            <a:ext cx="6324600" cy="708025"/>
          </a:xfrm>
          <a:prstGeom prst="rect">
            <a:avLst/>
          </a:prstGeom>
          <a:noFill/>
          <a:ln w="9525">
            <a:noFill/>
            <a:miter lim="800000"/>
            <a:headEnd/>
            <a:tailEnd/>
          </a:ln>
        </p:spPr>
        <p:txBody>
          <a:bodyPr>
            <a:spAutoFit/>
          </a:bodyPr>
          <a:lstStyle/>
          <a:p>
            <a:pPr algn="ctr"/>
            <a:r>
              <a:rPr lang="en-US" sz="4000">
                <a:latin typeface="Times New Roman" pitchFamily="18" charset="0"/>
                <a:cs typeface="Times New Roman" pitchFamily="18" charset="0"/>
              </a:rPr>
              <a:t>2- Doubling over method</a:t>
            </a:r>
            <a:endParaRPr lang="ar-SA" sz="4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47800"/>
            <a:ext cx="9144000" cy="5410200"/>
          </a:xfrm>
        </p:spPr>
        <p:txBody>
          <a:bodyPr>
            <a:normAutofit fontScale="92500" lnSpcReduction="10000"/>
          </a:bodyPr>
          <a:lstStyle/>
          <a:p>
            <a:pPr marL="274320" indent="-274320" fontAlgn="auto">
              <a:spcAft>
                <a:spcPts val="0"/>
              </a:spcAft>
              <a:buClr>
                <a:schemeClr val="accent3"/>
              </a:buClr>
              <a:buFont typeface="Wingdings 2"/>
              <a:buChar char=""/>
              <a:defRPr/>
            </a:pPr>
            <a:r>
              <a:rPr lang="en-US" dirty="0" smtClean="0">
                <a:latin typeface="Times New Roman" pitchFamily="18" charset="0"/>
                <a:ea typeface="+mn-ea"/>
                <a:cs typeface="Times New Roman" pitchFamily="18" charset="0"/>
              </a:rPr>
              <a:t>Tendons consist of dense regular connective tissue. </a:t>
            </a:r>
          </a:p>
          <a:p>
            <a:pPr marL="274320" indent="-274320" fontAlgn="auto">
              <a:spcAft>
                <a:spcPts val="0"/>
              </a:spcAft>
              <a:buClr>
                <a:schemeClr val="accent3"/>
              </a:buClr>
              <a:buFont typeface="Wingdings 2"/>
              <a:buChar char=""/>
              <a:defRPr/>
            </a:pPr>
            <a:r>
              <a:rPr lang="en-US" dirty="0" smtClean="0">
                <a:latin typeface="Times New Roman" pitchFamily="18" charset="0"/>
                <a:ea typeface="+mn-ea"/>
                <a:cs typeface="Times New Roman" pitchFamily="18" charset="0"/>
              </a:rPr>
              <a:t>The main cellular component of tendons are specialized fibroblasts called tenocytes. </a:t>
            </a:r>
          </a:p>
          <a:p>
            <a:pPr marL="274320" indent="-274320" fontAlgn="auto">
              <a:spcAft>
                <a:spcPts val="0"/>
              </a:spcAft>
              <a:buClr>
                <a:schemeClr val="accent3"/>
              </a:buClr>
              <a:buFont typeface="Wingdings 2"/>
              <a:buChar char=""/>
              <a:defRPr/>
            </a:pPr>
            <a:r>
              <a:rPr lang="en-US" dirty="0" smtClean="0">
                <a:latin typeface="Times New Roman" pitchFamily="18" charset="0"/>
                <a:ea typeface="+mn-ea"/>
                <a:cs typeface="Times New Roman" pitchFamily="18" charset="0"/>
              </a:rPr>
              <a:t>Tenocytes synthesize the extracellular matrix of tendons, abundant in densely packed collagen fibers. </a:t>
            </a:r>
          </a:p>
          <a:p>
            <a:pPr marL="274320" indent="-274320" fontAlgn="auto">
              <a:spcAft>
                <a:spcPts val="0"/>
              </a:spcAft>
              <a:buClr>
                <a:schemeClr val="accent3"/>
              </a:buClr>
              <a:buFont typeface="Wingdings 2"/>
              <a:buChar char=""/>
              <a:defRPr/>
            </a:pPr>
            <a:r>
              <a:rPr lang="en-US" dirty="0" smtClean="0">
                <a:latin typeface="Times New Roman" pitchFamily="18" charset="0"/>
                <a:ea typeface="+mn-ea"/>
                <a:cs typeface="Times New Roman" pitchFamily="18" charset="0"/>
              </a:rPr>
              <a:t>The collagen fibers are parallel to each other and organized into fascicles. Individual fascicles are bound by the </a:t>
            </a:r>
            <a:r>
              <a:rPr lang="en-US" b="1" dirty="0" err="1" smtClean="0">
                <a:latin typeface="Times New Roman" pitchFamily="18" charset="0"/>
                <a:ea typeface="+mn-ea"/>
                <a:cs typeface="Times New Roman" pitchFamily="18" charset="0"/>
              </a:rPr>
              <a:t>endotenon</a:t>
            </a:r>
            <a:r>
              <a:rPr lang="en-US" dirty="0" smtClean="0">
                <a:latin typeface="Times New Roman" pitchFamily="18" charset="0"/>
                <a:ea typeface="+mn-ea"/>
                <a:cs typeface="Times New Roman" pitchFamily="18" charset="0"/>
              </a:rPr>
              <a:t>, which is a delicate loose connective tissue containing thin collagen fibrils and elastic fibers.</a:t>
            </a:r>
          </a:p>
          <a:p>
            <a:pPr marL="274320" indent="-274320" fontAlgn="auto">
              <a:spcAft>
                <a:spcPts val="0"/>
              </a:spcAft>
              <a:buClr>
                <a:schemeClr val="accent3"/>
              </a:buClr>
              <a:buFont typeface="Wingdings 2"/>
              <a:buChar char=""/>
              <a:defRPr/>
            </a:pPr>
            <a:r>
              <a:rPr lang="en-US" dirty="0" smtClean="0">
                <a:latin typeface="Times New Roman" pitchFamily="18" charset="0"/>
                <a:ea typeface="+mn-ea"/>
                <a:cs typeface="Times New Roman" pitchFamily="18" charset="0"/>
              </a:rPr>
              <a:t>Groups of fascicles are bounded by the </a:t>
            </a:r>
            <a:r>
              <a:rPr lang="en-US" b="1" dirty="0" err="1" smtClean="0">
                <a:latin typeface="Times New Roman" pitchFamily="18" charset="0"/>
                <a:ea typeface="+mn-ea"/>
                <a:cs typeface="Times New Roman" pitchFamily="18" charset="0"/>
              </a:rPr>
              <a:t>epitenon</a:t>
            </a:r>
            <a:r>
              <a:rPr lang="en-US" dirty="0" smtClean="0">
                <a:latin typeface="Times New Roman" pitchFamily="18" charset="0"/>
                <a:ea typeface="+mn-ea"/>
                <a:cs typeface="Times New Roman" pitchFamily="18" charset="0"/>
              </a:rPr>
              <a:t>, which is a sheath of dense irregular connective tissue. </a:t>
            </a:r>
          </a:p>
          <a:p>
            <a:pPr marL="274320" indent="-274320" fontAlgn="auto">
              <a:spcAft>
                <a:spcPts val="0"/>
              </a:spcAft>
              <a:buClr>
                <a:schemeClr val="accent3"/>
              </a:buClr>
              <a:buFont typeface="Wingdings 2"/>
              <a:buChar char=""/>
              <a:defRPr/>
            </a:pPr>
            <a:r>
              <a:rPr lang="en-US" dirty="0" smtClean="0">
                <a:latin typeface="Times New Roman" pitchFamily="18" charset="0"/>
                <a:ea typeface="+mn-ea"/>
                <a:cs typeface="Times New Roman" pitchFamily="18" charset="0"/>
              </a:rPr>
              <a:t>The whole tendon is enclosed by a fascia. The space between the fascia and the tendon tissue is filled with the </a:t>
            </a:r>
            <a:r>
              <a:rPr lang="en-US" b="1" dirty="0" smtClean="0">
                <a:latin typeface="Times New Roman" pitchFamily="18" charset="0"/>
                <a:ea typeface="+mn-ea"/>
                <a:cs typeface="Times New Roman" pitchFamily="18" charset="0"/>
              </a:rPr>
              <a:t>paratenon</a:t>
            </a:r>
            <a:r>
              <a:rPr lang="en-US" dirty="0" smtClean="0">
                <a:latin typeface="Times New Roman" pitchFamily="18" charset="0"/>
                <a:ea typeface="+mn-ea"/>
                <a:cs typeface="Times New Roman" pitchFamily="18" charset="0"/>
              </a:rPr>
              <a:t>, a fatty </a:t>
            </a:r>
            <a:r>
              <a:rPr lang="en-US" dirty="0" err="1" smtClean="0">
                <a:latin typeface="Times New Roman" pitchFamily="18" charset="0"/>
                <a:ea typeface="+mn-ea"/>
                <a:cs typeface="Times New Roman" pitchFamily="18" charset="0"/>
              </a:rPr>
              <a:t>areolar</a:t>
            </a:r>
            <a:r>
              <a:rPr lang="en-US" dirty="0" smtClean="0">
                <a:latin typeface="Times New Roman" pitchFamily="18" charset="0"/>
                <a:ea typeface="+mn-ea"/>
                <a:cs typeface="Times New Roman" pitchFamily="18" charset="0"/>
              </a:rPr>
              <a:t> tissue.</a:t>
            </a:r>
            <a:endParaRPr lang="ar-SA" dirty="0">
              <a:latin typeface="Times New Roman" pitchFamily="18" charset="0"/>
              <a:ea typeface="+mn-ea"/>
              <a:cs typeface="Times New Roman" pitchFamily="18" charset="0"/>
            </a:endParaRPr>
          </a:p>
        </p:txBody>
      </p:sp>
      <p:sp>
        <p:nvSpPr>
          <p:cNvPr id="6147" name="مربع نص 4"/>
          <p:cNvSpPr txBox="1">
            <a:spLocks noChangeArrowheads="1"/>
          </p:cNvSpPr>
          <p:nvPr/>
        </p:nvSpPr>
        <p:spPr bwMode="auto">
          <a:xfrm>
            <a:off x="1143000" y="533400"/>
            <a:ext cx="6172200" cy="708025"/>
          </a:xfrm>
          <a:prstGeom prst="rect">
            <a:avLst/>
          </a:prstGeom>
          <a:noFill/>
          <a:ln w="9525">
            <a:noFill/>
            <a:miter lim="800000"/>
            <a:headEnd/>
            <a:tailEnd/>
          </a:ln>
        </p:spPr>
        <p:txBody>
          <a:bodyPr>
            <a:spAutoFit/>
          </a:bodyPr>
          <a:lstStyle/>
          <a:p>
            <a:pPr algn="ctr"/>
            <a:r>
              <a:rPr lang="en-US" sz="4000" b="1">
                <a:solidFill>
                  <a:srgbClr val="FF0000"/>
                </a:solidFill>
                <a:latin typeface="Constantia" pitchFamily="18" charset="0"/>
                <a:cs typeface="Majalla UI"/>
              </a:rPr>
              <a:t>Tendons</a:t>
            </a:r>
            <a:endParaRPr lang="ar-SA" sz="4000" b="1">
              <a:solidFill>
                <a:srgbClr val="FF0000"/>
              </a:solidFill>
              <a:latin typeface="Constantia" pitchFamily="18" charset="0"/>
              <a:cs typeface="Majalla U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مربع نص 3"/>
          <p:cNvSpPr txBox="1">
            <a:spLocks noChangeArrowheads="1"/>
          </p:cNvSpPr>
          <p:nvPr/>
        </p:nvSpPr>
        <p:spPr bwMode="auto">
          <a:xfrm>
            <a:off x="0" y="685800"/>
            <a:ext cx="9296400" cy="1323975"/>
          </a:xfrm>
          <a:prstGeom prst="rect">
            <a:avLst/>
          </a:prstGeom>
          <a:noFill/>
          <a:ln w="9525">
            <a:noFill/>
            <a:miter lim="800000"/>
            <a:headEnd/>
            <a:tailEnd/>
          </a:ln>
        </p:spPr>
        <p:txBody>
          <a:bodyPr>
            <a:spAutoFit/>
          </a:bodyPr>
          <a:lstStyle/>
          <a:p>
            <a:pPr algn="ctr"/>
            <a:r>
              <a:rPr lang="en-US" sz="4000" b="1">
                <a:latin typeface="Times New Roman" pitchFamily="18" charset="0"/>
                <a:cs typeface="Times New Roman" pitchFamily="18" charset="0"/>
              </a:rPr>
              <a:t>2- </a:t>
            </a:r>
            <a:r>
              <a:rPr lang="el-GR" sz="4000" b="1">
                <a:latin typeface="Times New Roman" pitchFamily="18" charset="0"/>
                <a:cs typeface="Times New Roman" pitchFamily="18" charset="0"/>
              </a:rPr>
              <a:t>῝</a:t>
            </a:r>
            <a:r>
              <a:rPr lang="en-US" sz="4000" b="1">
                <a:latin typeface="Times New Roman" pitchFamily="18" charset="0"/>
                <a:cs typeface="Times New Roman" pitchFamily="18" charset="0"/>
              </a:rPr>
              <a:t>Z</a:t>
            </a:r>
            <a:r>
              <a:rPr lang="el-GR" sz="4000" b="1">
                <a:latin typeface="Times New Roman" pitchFamily="18" charset="0"/>
                <a:cs typeface="Times New Roman" pitchFamily="18" charset="0"/>
              </a:rPr>
              <a:t>῎</a:t>
            </a:r>
            <a:r>
              <a:rPr lang="en-US" sz="4000" b="1">
                <a:latin typeface="Times New Roman" pitchFamily="18" charset="0"/>
                <a:cs typeface="Times New Roman" pitchFamily="18" charset="0"/>
              </a:rPr>
              <a:t> incision with excision of the tendons ends</a:t>
            </a:r>
            <a:endParaRPr lang="ar-SA" sz="4000" b="1">
              <a:latin typeface="Times New Roman" pitchFamily="18" charset="0"/>
              <a:cs typeface="Times New Roman" pitchFamily="18" charset="0"/>
            </a:endParaRPr>
          </a:p>
        </p:txBody>
      </p:sp>
      <p:pic>
        <p:nvPicPr>
          <p:cNvPr id="24579" name="Picture 2"/>
          <p:cNvPicPr>
            <a:picLocks noGrp="1" noChangeAspect="1" noChangeArrowheads="1"/>
          </p:cNvPicPr>
          <p:nvPr>
            <p:ph idx="1"/>
          </p:nvPr>
        </p:nvPicPr>
        <p:blipFill>
          <a:blip r:embed="rId2" cstate="print">
            <a:lum bright="10000" contrast="40000"/>
          </a:blip>
          <a:srcRect t="12982" b="19853"/>
          <a:stretch>
            <a:fillRect/>
          </a:stretch>
        </p:blipFill>
        <p:spPr>
          <a:xfrm>
            <a:off x="2667000" y="2057400"/>
            <a:ext cx="4168775" cy="4572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مربع نص 3"/>
          <p:cNvSpPr txBox="1">
            <a:spLocks noChangeArrowheads="1"/>
          </p:cNvSpPr>
          <p:nvPr/>
        </p:nvSpPr>
        <p:spPr bwMode="auto">
          <a:xfrm>
            <a:off x="0" y="609600"/>
            <a:ext cx="9372600" cy="1323975"/>
          </a:xfrm>
          <a:prstGeom prst="rect">
            <a:avLst/>
          </a:prstGeom>
          <a:noFill/>
          <a:ln w="9525">
            <a:noFill/>
            <a:miter lim="800000"/>
            <a:headEnd/>
            <a:tailEnd/>
          </a:ln>
        </p:spPr>
        <p:txBody>
          <a:bodyPr>
            <a:spAutoFit/>
          </a:bodyPr>
          <a:lstStyle/>
          <a:p>
            <a:pPr algn="ctr"/>
            <a:r>
              <a:rPr lang="en-US" sz="4000" b="1">
                <a:latin typeface="Times New Roman" pitchFamily="18" charset="0"/>
                <a:cs typeface="Times New Roman" pitchFamily="18" charset="0"/>
              </a:rPr>
              <a:t>3- Shortening by remove portion and Anastomoses </a:t>
            </a:r>
            <a:endParaRPr lang="ar-SA" sz="4000" b="1">
              <a:latin typeface="Times New Roman" pitchFamily="18" charset="0"/>
              <a:cs typeface="Times New Roman" pitchFamily="18" charset="0"/>
            </a:endParaRPr>
          </a:p>
        </p:txBody>
      </p:sp>
      <p:pic>
        <p:nvPicPr>
          <p:cNvPr id="25603" name="Picture 2"/>
          <p:cNvPicPr>
            <a:picLocks noGrp="1" noChangeAspect="1" noChangeArrowheads="1"/>
          </p:cNvPicPr>
          <p:nvPr>
            <p:ph idx="1"/>
          </p:nvPr>
        </p:nvPicPr>
        <p:blipFill>
          <a:blip r:embed="rId2" cstate="print">
            <a:lum bright="10000" contrast="40000"/>
          </a:blip>
          <a:srcRect t="9435" b="9750"/>
          <a:stretch>
            <a:fillRect/>
          </a:stretch>
        </p:blipFill>
        <p:spPr>
          <a:xfrm>
            <a:off x="1219200" y="2073275"/>
            <a:ext cx="2847975" cy="4556125"/>
          </a:xfrm>
        </p:spPr>
      </p:pic>
      <p:pic>
        <p:nvPicPr>
          <p:cNvPr id="5" name="Picture 2" descr="C:\Users\User\Desktop\P1020787.JPG"/>
          <p:cNvPicPr>
            <a:picLocks noChangeAspect="1" noChangeArrowheads="1"/>
          </p:cNvPicPr>
          <p:nvPr/>
        </p:nvPicPr>
        <p:blipFill>
          <a:blip r:embed="rId3" cstate="print"/>
          <a:srcRect/>
          <a:stretch>
            <a:fillRect/>
          </a:stretch>
        </p:blipFill>
        <p:spPr bwMode="auto">
          <a:xfrm>
            <a:off x="4419600" y="2057400"/>
            <a:ext cx="3200400" cy="4518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5" descr="Tendon-fibril-structure2.jpg"/>
          <p:cNvPicPr>
            <a:picLocks noChangeAspect="1"/>
          </p:cNvPicPr>
          <p:nvPr/>
        </p:nvPicPr>
        <p:blipFill>
          <a:blip r:embed="rId2" cstate="print"/>
          <a:srcRect/>
          <a:stretch>
            <a:fillRect/>
          </a:stretch>
        </p:blipFill>
        <p:spPr bwMode="auto">
          <a:xfrm>
            <a:off x="0" y="2667000"/>
            <a:ext cx="5495925" cy="4572000"/>
          </a:xfrm>
          <a:prstGeom prst="rect">
            <a:avLst/>
          </a:prstGeom>
          <a:noFill/>
          <a:ln w="9525">
            <a:noFill/>
            <a:miter lim="800000"/>
            <a:headEnd/>
            <a:tailEnd/>
          </a:ln>
        </p:spPr>
      </p:pic>
      <p:pic>
        <p:nvPicPr>
          <p:cNvPr id="7171" name="Picture 9" descr="seMtRMPaPuJucnFOl.ui-A.png"/>
          <p:cNvPicPr>
            <a:picLocks noChangeAspect="1"/>
          </p:cNvPicPr>
          <p:nvPr/>
        </p:nvPicPr>
        <p:blipFill>
          <a:blip r:embed="rId3" cstate="print"/>
          <a:srcRect t="5344" b="5182"/>
          <a:stretch>
            <a:fillRect/>
          </a:stretch>
        </p:blipFill>
        <p:spPr bwMode="auto">
          <a:xfrm>
            <a:off x="4381500" y="76200"/>
            <a:ext cx="47625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371600"/>
            <a:ext cx="8229600" cy="5029200"/>
          </a:xfrm>
        </p:spPr>
        <p:txBody>
          <a:bodyPr>
            <a:normAutofit fontScale="92500" lnSpcReduction="20000"/>
          </a:bodyPr>
          <a:lstStyle/>
          <a:p>
            <a:pPr marL="274320" indent="-274320" algn="justLow" fontAlgn="auto">
              <a:spcAft>
                <a:spcPts val="0"/>
              </a:spcAft>
              <a:buClr>
                <a:schemeClr val="accent3"/>
              </a:buClr>
              <a:buFont typeface="Wingdings 2"/>
              <a:buChar char=""/>
              <a:defRPr/>
            </a:pPr>
            <a:r>
              <a:rPr lang="en-US" dirty="0" smtClean="0">
                <a:latin typeface="Times New Roman" pitchFamily="18" charset="0"/>
                <a:ea typeface="+mn-ea"/>
                <a:cs typeface="Times New Roman" pitchFamily="18" charset="0"/>
              </a:rPr>
              <a:t>The blood supply enters the tendon in three locations: through a </a:t>
            </a:r>
            <a:r>
              <a:rPr lang="en-US" dirty="0" err="1" smtClean="0">
                <a:solidFill>
                  <a:srgbClr val="C00000"/>
                </a:solidFill>
                <a:latin typeface="Times New Roman" pitchFamily="18" charset="0"/>
                <a:ea typeface="+mn-ea"/>
                <a:cs typeface="Times New Roman" pitchFamily="18" charset="0"/>
              </a:rPr>
              <a:t>musculotendinous</a:t>
            </a:r>
            <a:r>
              <a:rPr lang="en-US" dirty="0" smtClean="0">
                <a:solidFill>
                  <a:srgbClr val="C00000"/>
                </a:solidFill>
                <a:latin typeface="Times New Roman" pitchFamily="18" charset="0"/>
                <a:ea typeface="+mn-ea"/>
                <a:cs typeface="Times New Roman" pitchFamily="18" charset="0"/>
              </a:rPr>
              <a:t> junction </a:t>
            </a:r>
            <a:r>
              <a:rPr lang="en-US" dirty="0" smtClean="0">
                <a:latin typeface="Times New Roman" pitchFamily="18" charset="0"/>
                <a:ea typeface="+mn-ea"/>
                <a:cs typeface="Times New Roman" pitchFamily="18" charset="0"/>
              </a:rPr>
              <a:t>and </a:t>
            </a:r>
            <a:r>
              <a:rPr lang="en-US" dirty="0" err="1" smtClean="0">
                <a:solidFill>
                  <a:srgbClr val="C00000"/>
                </a:solidFill>
                <a:latin typeface="Times New Roman" pitchFamily="18" charset="0"/>
                <a:ea typeface="+mn-ea"/>
                <a:cs typeface="Times New Roman" pitchFamily="18" charset="0"/>
              </a:rPr>
              <a:t>osteotendinous</a:t>
            </a:r>
            <a:r>
              <a:rPr lang="en-US" dirty="0" smtClean="0">
                <a:solidFill>
                  <a:srgbClr val="C00000"/>
                </a:solidFill>
                <a:latin typeface="Times New Roman" pitchFamily="18" charset="0"/>
                <a:ea typeface="+mn-ea"/>
                <a:cs typeface="Times New Roman" pitchFamily="18" charset="0"/>
              </a:rPr>
              <a:t> insertion </a:t>
            </a:r>
            <a:r>
              <a:rPr lang="en-US" dirty="0" smtClean="0">
                <a:latin typeface="Times New Roman" pitchFamily="18" charset="0"/>
                <a:ea typeface="+mn-ea"/>
                <a:cs typeface="Times New Roman" pitchFamily="18" charset="0"/>
              </a:rPr>
              <a:t>as </a:t>
            </a:r>
            <a:r>
              <a:rPr lang="en-US" dirty="0" smtClean="0">
                <a:solidFill>
                  <a:schemeClr val="tx2">
                    <a:lumMod val="75000"/>
                  </a:schemeClr>
                </a:solidFill>
                <a:latin typeface="Times New Roman" pitchFamily="18" charset="0"/>
                <a:ea typeface="+mn-ea"/>
                <a:cs typeface="Times New Roman" pitchFamily="18" charset="0"/>
              </a:rPr>
              <a:t>intrinsic systems</a:t>
            </a:r>
            <a:r>
              <a:rPr lang="en-US" dirty="0" smtClean="0">
                <a:latin typeface="Times New Roman" pitchFamily="18" charset="0"/>
                <a:ea typeface="+mn-ea"/>
                <a:cs typeface="Times New Roman" pitchFamily="18" charset="0"/>
              </a:rPr>
              <a:t>, and </a:t>
            </a:r>
            <a:r>
              <a:rPr lang="en-US" dirty="0" err="1" smtClean="0">
                <a:solidFill>
                  <a:srgbClr val="C00000"/>
                </a:solidFill>
                <a:latin typeface="Times New Roman" pitchFamily="18" charset="0"/>
                <a:ea typeface="+mn-ea"/>
                <a:cs typeface="Times New Roman" pitchFamily="18" charset="0"/>
              </a:rPr>
              <a:t>paratenon</a:t>
            </a:r>
            <a:r>
              <a:rPr lang="en-US" dirty="0" smtClean="0">
                <a:latin typeface="Times New Roman" pitchFamily="18" charset="0"/>
                <a:ea typeface="+mn-ea"/>
                <a:cs typeface="Times New Roman" pitchFamily="18" charset="0"/>
              </a:rPr>
              <a:t> or </a:t>
            </a:r>
            <a:r>
              <a:rPr lang="en-US" dirty="0" smtClean="0">
                <a:solidFill>
                  <a:srgbClr val="C00000"/>
                </a:solidFill>
                <a:latin typeface="Times New Roman" pitchFamily="18" charset="0"/>
                <a:ea typeface="+mn-ea"/>
                <a:cs typeface="Times New Roman" pitchFamily="18" charset="0"/>
              </a:rPr>
              <a:t>synovial sheath</a:t>
            </a:r>
            <a:r>
              <a:rPr lang="en-US" dirty="0" smtClean="0">
                <a:latin typeface="Times New Roman" pitchFamily="18" charset="0"/>
                <a:ea typeface="+mn-ea"/>
                <a:cs typeface="Times New Roman" pitchFamily="18" charset="0"/>
              </a:rPr>
              <a:t> as </a:t>
            </a:r>
            <a:r>
              <a:rPr lang="en-US" dirty="0" smtClean="0">
                <a:solidFill>
                  <a:schemeClr val="tx2">
                    <a:lumMod val="75000"/>
                  </a:schemeClr>
                </a:solidFill>
                <a:latin typeface="Times New Roman" pitchFamily="18" charset="0"/>
                <a:ea typeface="+mn-ea"/>
                <a:cs typeface="Times New Roman" pitchFamily="18" charset="0"/>
              </a:rPr>
              <a:t>extrinsic system</a:t>
            </a:r>
          </a:p>
          <a:p>
            <a:pPr marL="274320" indent="-274320" algn="justLow" fontAlgn="auto">
              <a:spcAft>
                <a:spcPts val="0"/>
              </a:spcAft>
              <a:buClr>
                <a:schemeClr val="accent3"/>
              </a:buClr>
              <a:buFont typeface="Wingdings 2"/>
              <a:buChar char=""/>
              <a:defRPr/>
            </a:pPr>
            <a:r>
              <a:rPr lang="en-US" dirty="0" smtClean="0">
                <a:latin typeface="Times New Roman" pitchFamily="18" charset="0"/>
                <a:ea typeface="+mn-ea"/>
                <a:cs typeface="Times New Roman" pitchFamily="18" charset="0"/>
              </a:rPr>
              <a:t>In the absence of a synovial sheath, the </a:t>
            </a:r>
            <a:r>
              <a:rPr lang="en-US" dirty="0" err="1" smtClean="0">
                <a:latin typeface="Times New Roman" pitchFamily="18" charset="0"/>
                <a:ea typeface="+mn-ea"/>
                <a:cs typeface="Times New Roman" pitchFamily="18" charset="0"/>
              </a:rPr>
              <a:t>paratenon</a:t>
            </a:r>
            <a:r>
              <a:rPr lang="en-US" dirty="0" smtClean="0">
                <a:latin typeface="Times New Roman" pitchFamily="18" charset="0"/>
                <a:ea typeface="+mn-ea"/>
                <a:cs typeface="Times New Roman" pitchFamily="18" charset="0"/>
              </a:rPr>
              <a:t> provides</a:t>
            </a:r>
            <a:r>
              <a:rPr lang="en-US" baseline="30000" dirty="0" smtClean="0">
                <a:latin typeface="Times New Roman" pitchFamily="18" charset="0"/>
                <a:ea typeface="+mn-ea"/>
                <a:cs typeface="Times New Roman" pitchFamily="18" charset="0"/>
              </a:rPr>
              <a:t> </a:t>
            </a:r>
            <a:r>
              <a:rPr lang="en-US" dirty="0" smtClean="0">
                <a:latin typeface="Times New Roman" pitchFamily="18" charset="0"/>
                <a:ea typeface="+mn-ea"/>
                <a:cs typeface="Times New Roman" pitchFamily="18" charset="0"/>
              </a:rPr>
              <a:t>the extrinsic component of the vasculature. Vessels entering</a:t>
            </a:r>
            <a:r>
              <a:rPr lang="en-US" baseline="30000" dirty="0" smtClean="0">
                <a:latin typeface="Times New Roman" pitchFamily="18" charset="0"/>
                <a:ea typeface="+mn-ea"/>
                <a:cs typeface="Times New Roman" pitchFamily="18" charset="0"/>
              </a:rPr>
              <a:t> </a:t>
            </a:r>
            <a:r>
              <a:rPr lang="en-US" dirty="0" smtClean="0">
                <a:latin typeface="Times New Roman" pitchFamily="18" charset="0"/>
                <a:ea typeface="+mn-ea"/>
                <a:cs typeface="Times New Roman" pitchFamily="18" charset="0"/>
              </a:rPr>
              <a:t>the </a:t>
            </a:r>
            <a:r>
              <a:rPr lang="en-US" dirty="0" err="1" smtClean="0">
                <a:latin typeface="Times New Roman" pitchFamily="18" charset="0"/>
                <a:ea typeface="+mn-ea"/>
                <a:cs typeface="Times New Roman" pitchFamily="18" charset="0"/>
              </a:rPr>
              <a:t>paratenon</a:t>
            </a:r>
            <a:r>
              <a:rPr lang="en-US" dirty="0" smtClean="0">
                <a:latin typeface="Times New Roman" pitchFamily="18" charset="0"/>
                <a:ea typeface="+mn-ea"/>
                <a:cs typeface="Times New Roman" pitchFamily="18" charset="0"/>
              </a:rPr>
              <a:t> course transversely and branch repeatedly to form</a:t>
            </a:r>
            <a:r>
              <a:rPr lang="en-US" baseline="30000" dirty="0" smtClean="0">
                <a:latin typeface="Times New Roman" pitchFamily="18" charset="0"/>
                <a:ea typeface="+mn-ea"/>
                <a:cs typeface="Times New Roman" pitchFamily="18" charset="0"/>
              </a:rPr>
              <a:t> </a:t>
            </a:r>
            <a:r>
              <a:rPr lang="en-US" dirty="0" smtClean="0">
                <a:latin typeface="Times New Roman" pitchFamily="18" charset="0"/>
                <a:ea typeface="+mn-ea"/>
                <a:cs typeface="Times New Roman" pitchFamily="18" charset="0"/>
              </a:rPr>
              <a:t>a complex vascular network and the arterial branches from the </a:t>
            </a:r>
            <a:r>
              <a:rPr lang="en-US" dirty="0" err="1" smtClean="0">
                <a:latin typeface="Times New Roman" pitchFamily="18" charset="0"/>
                <a:ea typeface="+mn-ea"/>
                <a:cs typeface="Times New Roman" pitchFamily="18" charset="0"/>
              </a:rPr>
              <a:t>paratenon</a:t>
            </a:r>
            <a:r>
              <a:rPr lang="en-US" baseline="30000" dirty="0" smtClean="0">
                <a:latin typeface="Times New Roman" pitchFamily="18" charset="0"/>
                <a:ea typeface="+mn-ea"/>
                <a:cs typeface="Times New Roman" pitchFamily="18" charset="0"/>
              </a:rPr>
              <a:t> </a:t>
            </a:r>
            <a:r>
              <a:rPr lang="en-US" dirty="0" smtClean="0">
                <a:latin typeface="Times New Roman" pitchFamily="18" charset="0"/>
                <a:ea typeface="+mn-ea"/>
                <a:cs typeface="Times New Roman" pitchFamily="18" charset="0"/>
              </a:rPr>
              <a:t>penetrate the </a:t>
            </a:r>
            <a:r>
              <a:rPr lang="en-US" dirty="0" err="1" smtClean="0">
                <a:latin typeface="Times New Roman" pitchFamily="18" charset="0"/>
                <a:ea typeface="+mn-ea"/>
                <a:cs typeface="Times New Roman" pitchFamily="18" charset="0"/>
              </a:rPr>
              <a:t>epitenon</a:t>
            </a:r>
            <a:r>
              <a:rPr lang="en-US" dirty="0" smtClean="0">
                <a:latin typeface="Times New Roman" pitchFamily="18" charset="0"/>
                <a:ea typeface="+mn-ea"/>
                <a:cs typeface="Times New Roman" pitchFamily="18" charset="0"/>
              </a:rPr>
              <a:t> to course in the </a:t>
            </a:r>
            <a:r>
              <a:rPr lang="en-US" dirty="0" err="1" smtClean="0">
                <a:latin typeface="Times New Roman" pitchFamily="18" charset="0"/>
                <a:ea typeface="+mn-ea"/>
                <a:cs typeface="Times New Roman" pitchFamily="18" charset="0"/>
              </a:rPr>
              <a:t>peritenon</a:t>
            </a:r>
            <a:r>
              <a:rPr lang="en-US" dirty="0" smtClean="0">
                <a:latin typeface="Times New Roman" pitchFamily="18" charset="0"/>
                <a:ea typeface="+mn-ea"/>
                <a:cs typeface="Times New Roman" pitchFamily="18" charset="0"/>
              </a:rPr>
              <a:t> septa</a:t>
            </a:r>
          </a:p>
          <a:p>
            <a:pPr marL="274320" indent="-274320" algn="justLow" fontAlgn="auto">
              <a:spcAft>
                <a:spcPts val="0"/>
              </a:spcAft>
              <a:buClr>
                <a:schemeClr val="accent3"/>
              </a:buClr>
              <a:buFont typeface="Wingdings 2"/>
              <a:buChar char=""/>
              <a:defRPr/>
            </a:pPr>
            <a:r>
              <a:rPr lang="en-GB" dirty="0" smtClean="0">
                <a:latin typeface="Times New Roman" pitchFamily="18" charset="0"/>
                <a:ea typeface="+mn-ea"/>
                <a:cs typeface="Times New Roman" pitchFamily="18" charset="0"/>
              </a:rPr>
              <a:t>The other source of nutrition is diffusion from the synovial fluid, which provides a significant supply of nutrients for many tendons, and from the tissues enclosing and surrounding the tendon provides a cellular and vascular component for healing and providing nutrition to the tissue within </a:t>
            </a:r>
            <a:r>
              <a:rPr lang="en-US" dirty="0" smtClean="0">
                <a:latin typeface="Times New Roman" pitchFamily="18" charset="0"/>
                <a:ea typeface="+mn-ea"/>
                <a:cs typeface="Times New Roman" pitchFamily="18" charset="0"/>
              </a:rPr>
              <a:t>the tendon .</a:t>
            </a:r>
          </a:p>
          <a:p>
            <a:pPr marL="274320" indent="-274320" fontAlgn="auto">
              <a:spcAft>
                <a:spcPts val="0"/>
              </a:spcAft>
              <a:buClr>
                <a:schemeClr val="accent3"/>
              </a:buClr>
              <a:buFont typeface="Wingdings 2"/>
              <a:buChar char=""/>
              <a:defRPr/>
            </a:pPr>
            <a:endParaRPr lang="ar-SA" dirty="0">
              <a:latin typeface="Times New Roman" pitchFamily="18" charset="0"/>
              <a:ea typeface="+mn-ea"/>
              <a:cs typeface="Times New Roman" pitchFamily="18" charset="0"/>
            </a:endParaRPr>
          </a:p>
        </p:txBody>
      </p:sp>
      <p:sp>
        <p:nvSpPr>
          <p:cNvPr id="8195" name="مربع نص 4"/>
          <p:cNvSpPr txBox="1">
            <a:spLocks noChangeArrowheads="1"/>
          </p:cNvSpPr>
          <p:nvPr/>
        </p:nvSpPr>
        <p:spPr bwMode="auto">
          <a:xfrm>
            <a:off x="685800" y="457200"/>
            <a:ext cx="7696200" cy="708025"/>
          </a:xfrm>
          <a:prstGeom prst="rect">
            <a:avLst/>
          </a:prstGeom>
          <a:noFill/>
          <a:ln w="9525">
            <a:noFill/>
            <a:miter lim="800000"/>
            <a:headEnd/>
            <a:tailEnd/>
          </a:ln>
        </p:spPr>
        <p:txBody>
          <a:bodyPr>
            <a:spAutoFit/>
          </a:bodyPr>
          <a:lstStyle/>
          <a:p>
            <a:pPr algn="ctr" rtl="1"/>
            <a:r>
              <a:rPr lang="en-US" sz="4000">
                <a:solidFill>
                  <a:srgbClr val="FF0000"/>
                </a:solidFill>
                <a:latin typeface="Times New Roman" pitchFamily="18" charset="0"/>
                <a:cs typeface="Times New Roman" pitchFamily="18" charset="0"/>
              </a:rPr>
              <a:t>Blood supply</a:t>
            </a:r>
            <a:endParaRPr lang="ar-SA" sz="4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صر نائب للمحتوى 2"/>
          <p:cNvSpPr>
            <a:spLocks noGrp="1"/>
          </p:cNvSpPr>
          <p:nvPr>
            <p:ph idx="1"/>
          </p:nvPr>
        </p:nvSpPr>
        <p:spPr>
          <a:xfrm>
            <a:off x="0" y="1371600"/>
            <a:ext cx="9144000" cy="4724400"/>
          </a:xfrm>
        </p:spPr>
        <p:txBody>
          <a:bodyPr/>
          <a:lstStyle/>
          <a:p>
            <a:r>
              <a:rPr lang="en-US" smtClean="0">
                <a:latin typeface="Times New Roman" pitchFamily="18" charset="0"/>
                <a:cs typeface="Times New Roman" pitchFamily="18" charset="0"/>
              </a:rPr>
              <a:t>Tendon innervation originates from </a:t>
            </a:r>
            <a:r>
              <a:rPr lang="en-US" smtClean="0">
                <a:solidFill>
                  <a:srgbClr val="FF0000"/>
                </a:solidFill>
                <a:latin typeface="Times New Roman" pitchFamily="18" charset="0"/>
                <a:cs typeface="Times New Roman" pitchFamily="18" charset="0"/>
              </a:rPr>
              <a:t>cutaneous, muscular,</a:t>
            </a:r>
            <a:r>
              <a:rPr lang="en-US" smtClean="0">
                <a:latin typeface="Times New Roman" pitchFamily="18" charset="0"/>
                <a:cs typeface="Times New Roman" pitchFamily="18" charset="0"/>
              </a:rPr>
              <a:t> and</a:t>
            </a:r>
            <a:r>
              <a:rPr lang="en-US" baseline="30000" smtClean="0">
                <a:latin typeface="Times New Roman" pitchFamily="18" charset="0"/>
                <a:cs typeface="Times New Roman" pitchFamily="18" charset="0"/>
              </a:rPr>
              <a:t> </a:t>
            </a:r>
            <a:r>
              <a:rPr lang="en-US" smtClean="0">
                <a:solidFill>
                  <a:srgbClr val="FF0000"/>
                </a:solidFill>
                <a:latin typeface="Times New Roman" pitchFamily="18" charset="0"/>
                <a:cs typeface="Times New Roman" pitchFamily="18" charset="0"/>
              </a:rPr>
              <a:t>peri-tendinous</a:t>
            </a:r>
            <a:r>
              <a:rPr lang="en-US" smtClean="0">
                <a:latin typeface="Times New Roman" pitchFamily="18" charset="0"/>
                <a:cs typeface="Times New Roman" pitchFamily="18" charset="0"/>
              </a:rPr>
              <a:t> nerve trunks and both sympathetic</a:t>
            </a:r>
            <a:r>
              <a:rPr lang="en-US" baseline="30000" smtClean="0">
                <a:latin typeface="Times New Roman" pitchFamily="18" charset="0"/>
                <a:cs typeface="Times New Roman" pitchFamily="18" charset="0"/>
              </a:rPr>
              <a:t> </a:t>
            </a:r>
            <a:r>
              <a:rPr lang="en-US" smtClean="0">
                <a:latin typeface="Times New Roman" pitchFamily="18" charset="0"/>
                <a:cs typeface="Times New Roman" pitchFamily="18" charset="0"/>
              </a:rPr>
              <a:t>and parasympathetic fibers are present in tendon. </a:t>
            </a:r>
          </a:p>
          <a:p>
            <a:r>
              <a:rPr lang="en-US" smtClean="0">
                <a:latin typeface="Times New Roman" pitchFamily="18" charset="0"/>
                <a:cs typeface="Times New Roman" pitchFamily="18" charset="0"/>
              </a:rPr>
              <a:t>Nerve endings of myelinated fibers function as specialized mechano-receptors to</a:t>
            </a:r>
            <a:r>
              <a:rPr lang="en-US" baseline="30000" smtClean="0">
                <a:latin typeface="Times New Roman" pitchFamily="18" charset="0"/>
                <a:cs typeface="Times New Roman" pitchFamily="18" charset="0"/>
              </a:rPr>
              <a:t> </a:t>
            </a:r>
            <a:r>
              <a:rPr lang="en-US" smtClean="0">
                <a:latin typeface="Times New Roman" pitchFamily="18" charset="0"/>
                <a:cs typeface="Times New Roman" pitchFamily="18" charset="0"/>
              </a:rPr>
              <a:t>detect changes in pressure or tension, while the unmyelinated nerve endings act as</a:t>
            </a:r>
            <a:r>
              <a:rPr lang="en-US" baseline="30000" smtClean="0">
                <a:latin typeface="Times New Roman" pitchFamily="18" charset="0"/>
                <a:cs typeface="Times New Roman" pitchFamily="18" charset="0"/>
              </a:rPr>
              <a:t> </a:t>
            </a:r>
            <a:r>
              <a:rPr lang="en-US" smtClean="0">
                <a:latin typeface="Times New Roman" pitchFamily="18" charset="0"/>
                <a:cs typeface="Times New Roman" pitchFamily="18" charset="0"/>
              </a:rPr>
              <a:t>nociceptors, they sense and transmit pain. The mechanoreceptors are most numerous at the insertion</a:t>
            </a:r>
            <a:r>
              <a:rPr lang="en-US" baseline="30000" smtClean="0">
                <a:latin typeface="Times New Roman" pitchFamily="18" charset="0"/>
                <a:cs typeface="Times New Roman" pitchFamily="18" charset="0"/>
              </a:rPr>
              <a:t> </a:t>
            </a:r>
            <a:r>
              <a:rPr lang="en-US" smtClean="0">
                <a:latin typeface="Times New Roman" pitchFamily="18" charset="0"/>
                <a:cs typeface="Times New Roman" pitchFamily="18" charset="0"/>
              </a:rPr>
              <a:t>of tendons into the muscle. These fibers</a:t>
            </a:r>
            <a:r>
              <a:rPr lang="en-US" baseline="30000" smtClean="0">
                <a:latin typeface="Times New Roman" pitchFamily="18" charset="0"/>
                <a:cs typeface="Times New Roman" pitchFamily="18" charset="0"/>
              </a:rPr>
              <a:t> </a:t>
            </a:r>
            <a:r>
              <a:rPr lang="en-US" smtClean="0">
                <a:latin typeface="Times New Roman" pitchFamily="18" charset="0"/>
                <a:cs typeface="Times New Roman" pitchFamily="18" charset="0"/>
              </a:rPr>
              <a:t>terminate with a spray of fiber endings between bundles of collagen</a:t>
            </a:r>
            <a:r>
              <a:rPr lang="en-US" baseline="30000" smtClean="0">
                <a:latin typeface="Times New Roman" pitchFamily="18" charset="0"/>
                <a:cs typeface="Times New Roman" pitchFamily="18" charset="0"/>
              </a:rPr>
              <a:t> </a:t>
            </a:r>
            <a:r>
              <a:rPr lang="en-US" smtClean="0">
                <a:latin typeface="Times New Roman" pitchFamily="18" charset="0"/>
                <a:cs typeface="Times New Roman" pitchFamily="18" charset="0"/>
              </a:rPr>
              <a:t>fibers of the tendon</a:t>
            </a:r>
            <a:endParaRPr lang="ar-SA" smtClean="0">
              <a:latin typeface="Times New Roman" pitchFamily="18" charset="0"/>
              <a:cs typeface="Times New Roman" pitchFamily="18" charset="0"/>
            </a:endParaRPr>
          </a:p>
        </p:txBody>
      </p:sp>
      <p:sp>
        <p:nvSpPr>
          <p:cNvPr id="9219" name="مربع نص 3"/>
          <p:cNvSpPr txBox="1">
            <a:spLocks noChangeArrowheads="1"/>
          </p:cNvSpPr>
          <p:nvPr/>
        </p:nvSpPr>
        <p:spPr bwMode="auto">
          <a:xfrm>
            <a:off x="838200" y="685800"/>
            <a:ext cx="7315200" cy="708025"/>
          </a:xfrm>
          <a:prstGeom prst="rect">
            <a:avLst/>
          </a:prstGeom>
          <a:noFill/>
          <a:ln w="9525">
            <a:noFill/>
            <a:miter lim="800000"/>
            <a:headEnd/>
            <a:tailEnd/>
          </a:ln>
        </p:spPr>
        <p:txBody>
          <a:bodyPr>
            <a:spAutoFit/>
          </a:bodyPr>
          <a:lstStyle/>
          <a:p>
            <a:pPr algn="ctr"/>
            <a:r>
              <a:rPr lang="en-US" sz="4000" b="1">
                <a:solidFill>
                  <a:srgbClr val="FF0000"/>
                </a:solidFill>
                <a:latin typeface="Times New Roman" pitchFamily="18" charset="0"/>
                <a:cs typeface="Times New Roman" pitchFamily="18" charset="0"/>
              </a:rPr>
              <a:t>Nerve Supply</a:t>
            </a:r>
            <a:endParaRPr lang="ar-SA" sz="4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28800" y="914400"/>
            <a:ext cx="5562600" cy="914400"/>
          </a:xfrm>
        </p:spPr>
        <p:txBody>
          <a:bodyPr/>
          <a:lstStyle/>
          <a:p>
            <a:pPr algn="ctr"/>
            <a:r>
              <a:rPr lang="en-US" sz="4000" b="1" smtClean="0">
                <a:solidFill>
                  <a:srgbClr val="FF0000"/>
                </a:solidFill>
                <a:latin typeface="Times New Roman" pitchFamily="18" charset="0"/>
                <a:cs typeface="Times New Roman" pitchFamily="18" charset="0"/>
              </a:rPr>
              <a:t>Tendon Healing </a:t>
            </a:r>
            <a:r>
              <a:rPr lang="ar-SA" sz="4000" smtClean="0">
                <a:solidFill>
                  <a:srgbClr val="FF0000"/>
                </a:solidFill>
                <a:latin typeface="Times New Roman" pitchFamily="18" charset="0"/>
                <a:cs typeface="Times New Roman" pitchFamily="18" charset="0"/>
              </a:rPr>
              <a:t/>
            </a:r>
            <a:br>
              <a:rPr lang="ar-SA" sz="4000" smtClean="0">
                <a:solidFill>
                  <a:srgbClr val="FF0000"/>
                </a:solidFill>
                <a:latin typeface="Times New Roman" pitchFamily="18" charset="0"/>
                <a:cs typeface="Times New Roman" pitchFamily="18" charset="0"/>
              </a:rPr>
            </a:br>
            <a:endParaRPr lang="en-US" sz="4000" smtClean="0">
              <a:solidFill>
                <a:srgbClr val="FF0000"/>
              </a:solidFill>
              <a:latin typeface="Times New Roman" pitchFamily="18" charset="0"/>
              <a:cs typeface="Times New Roman" pitchFamily="18" charset="0"/>
            </a:endParaRPr>
          </a:p>
        </p:txBody>
      </p:sp>
      <p:sp>
        <p:nvSpPr>
          <p:cNvPr id="10243" name="Content Placeholder 2"/>
          <p:cNvSpPr>
            <a:spLocks noGrp="1"/>
          </p:cNvSpPr>
          <p:nvPr>
            <p:ph idx="1"/>
          </p:nvPr>
        </p:nvSpPr>
        <p:spPr>
          <a:xfrm>
            <a:off x="-152400" y="1066800"/>
            <a:ext cx="9296400" cy="1752600"/>
          </a:xfrm>
        </p:spPr>
        <p:txBody>
          <a:bodyPr/>
          <a:lstStyle/>
          <a:p>
            <a:r>
              <a:rPr lang="en-US" smtClean="0">
                <a:latin typeface="Times New Roman" pitchFamily="18" charset="0"/>
                <a:cs typeface="Times New Roman" pitchFamily="18" charset="0"/>
              </a:rPr>
              <a:t>The three main stages of tendon healing are </a:t>
            </a:r>
            <a:r>
              <a:rPr lang="en-US" b="1" smtClean="0">
                <a:latin typeface="Times New Roman" pitchFamily="18" charset="0"/>
                <a:cs typeface="Times New Roman" pitchFamily="18" charset="0"/>
              </a:rPr>
              <a:t>inflammation, repair or proliferation, and remodeling,</a:t>
            </a:r>
            <a:r>
              <a:rPr lang="en-US" smtClean="0">
                <a:latin typeface="Times New Roman" pitchFamily="18" charset="0"/>
                <a:cs typeface="Times New Roman" pitchFamily="18" charset="0"/>
              </a:rPr>
              <a:t> which can be further divided into consolidation and maturation. These stages can overlap with each other.</a:t>
            </a:r>
          </a:p>
          <a:p>
            <a:endParaRPr lang="en-US" baseline="30000" smtClean="0">
              <a:latin typeface="Times New Roman" pitchFamily="18" charset="0"/>
              <a:cs typeface="Times New Roman" pitchFamily="18" charset="0"/>
            </a:endParaRPr>
          </a:p>
        </p:txBody>
      </p:sp>
      <p:sp>
        <p:nvSpPr>
          <p:cNvPr id="4" name="Title 1"/>
          <p:cNvSpPr txBox="1">
            <a:spLocks/>
          </p:cNvSpPr>
          <p:nvPr/>
        </p:nvSpPr>
        <p:spPr>
          <a:xfrm>
            <a:off x="152400" y="2514600"/>
            <a:ext cx="7620000" cy="685800"/>
          </a:xfrm>
          <a:prstGeom prst="rect">
            <a:avLst/>
          </a:prstGeom>
        </p:spPr>
        <p:txBody>
          <a:bodyPr lIns="0" rIns="0" bIns="0" anchor="b">
            <a:normAutofit/>
          </a:bodyPr>
          <a:lstStyle/>
          <a:p>
            <a:pPr marL="914400" indent="-914400" fontAlgn="auto">
              <a:spcAft>
                <a:spcPts val="0"/>
              </a:spcAft>
              <a:buFont typeface="+mj-lt"/>
              <a:buAutoNum type="arabicPeriod"/>
              <a:defRPr/>
            </a:pPr>
            <a:r>
              <a:rPr lang="en-US" sz="4000" dirty="0">
                <a:solidFill>
                  <a:srgbClr val="FF0000"/>
                </a:solidFill>
                <a:latin typeface="Times New Roman" pitchFamily="18" charset="0"/>
                <a:ea typeface="+mj-ea"/>
                <a:cs typeface="Times New Roman" pitchFamily="18" charset="0"/>
              </a:rPr>
              <a:t>First or Inflammatory stage</a:t>
            </a:r>
            <a:endParaRPr lang="en-US" sz="4000" dirty="0">
              <a:solidFill>
                <a:srgbClr val="FF0000"/>
              </a:solidFill>
              <a:latin typeface="+mj-lt"/>
              <a:ea typeface="+mj-ea"/>
              <a:cs typeface="+mj-cs"/>
            </a:endParaRPr>
          </a:p>
        </p:txBody>
      </p:sp>
      <p:sp>
        <p:nvSpPr>
          <p:cNvPr id="5" name="Content Placeholder 2"/>
          <p:cNvSpPr txBox="1">
            <a:spLocks/>
          </p:cNvSpPr>
          <p:nvPr/>
        </p:nvSpPr>
        <p:spPr>
          <a:xfrm>
            <a:off x="0" y="3276600"/>
            <a:ext cx="9144000" cy="3505200"/>
          </a:xfrm>
          <a:prstGeom prst="rect">
            <a:avLst/>
          </a:prstGeom>
        </p:spPr>
        <p:txBody>
          <a:bodyPr>
            <a:normAutofit lnSpcReduction="10000"/>
          </a:bodyPr>
          <a:lstStyle/>
          <a:p>
            <a:pPr marL="274320" indent="-274320" fontAlgn="auto">
              <a:spcBef>
                <a:spcPct val="20000"/>
              </a:spcBef>
              <a:spcAft>
                <a:spcPts val="0"/>
              </a:spcAft>
              <a:buClr>
                <a:schemeClr val="accent3"/>
              </a:buClr>
              <a:buSzPct val="95000"/>
              <a:buFont typeface="Wingdings 2"/>
              <a:buChar char=""/>
              <a:defRPr/>
            </a:pPr>
            <a:r>
              <a:rPr lang="en-US" sz="2600" dirty="0">
                <a:latin typeface="Times New Roman" pitchFamily="18" charset="0"/>
                <a:ea typeface="+mn-ea"/>
                <a:cs typeface="Times New Roman" pitchFamily="18" charset="0"/>
              </a:rPr>
              <a:t>In the first stage,</a:t>
            </a:r>
            <a:r>
              <a:rPr lang="en-US" sz="2800" dirty="0">
                <a:latin typeface="+mn-lt"/>
                <a:ea typeface="+mn-ea"/>
                <a:cs typeface="+mn-cs"/>
              </a:rPr>
              <a:t> </a:t>
            </a:r>
            <a:r>
              <a:rPr lang="en-US" sz="2600" dirty="0">
                <a:latin typeface="Times New Roman" pitchFamily="18" charset="0"/>
                <a:ea typeface="+mn-ea"/>
                <a:cs typeface="Times New Roman" pitchFamily="18" charset="0"/>
              </a:rPr>
              <a:t>starts </a:t>
            </a:r>
            <a:r>
              <a:rPr lang="en-US" sz="2600" dirty="0">
                <a:solidFill>
                  <a:srgbClr val="FF0000"/>
                </a:solidFill>
                <a:latin typeface="Times New Roman" pitchFamily="18" charset="0"/>
                <a:ea typeface="+mn-ea"/>
                <a:cs typeface="Times New Roman" pitchFamily="18" charset="0"/>
              </a:rPr>
              <a:t>immediately</a:t>
            </a:r>
            <a:r>
              <a:rPr lang="en-US" sz="2600" dirty="0">
                <a:latin typeface="Times New Roman" pitchFamily="18" charset="0"/>
                <a:ea typeface="+mn-ea"/>
                <a:cs typeface="Times New Roman" pitchFamily="18" charset="0"/>
              </a:rPr>
              <a:t> after injury and lasts for approximately </a:t>
            </a:r>
            <a:r>
              <a:rPr lang="en-US" sz="2600" dirty="0">
                <a:solidFill>
                  <a:srgbClr val="FF0000"/>
                </a:solidFill>
                <a:latin typeface="Times New Roman" pitchFamily="18" charset="0"/>
                <a:ea typeface="+mn-ea"/>
                <a:cs typeface="Times New Roman" pitchFamily="18" charset="0"/>
              </a:rPr>
              <a:t>10 days </a:t>
            </a:r>
            <a:r>
              <a:rPr lang="en-US" sz="2600" dirty="0">
                <a:latin typeface="Times New Roman" pitchFamily="18" charset="0"/>
                <a:ea typeface="+mn-ea"/>
                <a:cs typeface="Times New Roman" pitchFamily="18" charset="0"/>
              </a:rPr>
              <a:t>inflammatory cells such as neutrophils are recruited to the injury site, along with erythrocytes. Monocytes and macrophages are recruited within the first 24 hours, and phagocytosis of necrotic materials at the injury site occurs. After the release of vasoactive and chemotactic factors, angiogenesis and the proliferation of tenocytes are initiated. Tenocytes then move into the site and start to synthesize collagen III.</a:t>
            </a:r>
            <a:endParaRPr lang="en-US" sz="2600" dirty="0">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صر نائب للمحتوى 2"/>
          <p:cNvSpPr>
            <a:spLocks noGrp="1"/>
          </p:cNvSpPr>
          <p:nvPr>
            <p:ph idx="1"/>
          </p:nvPr>
        </p:nvSpPr>
        <p:spPr>
          <a:xfrm>
            <a:off x="0" y="990600"/>
            <a:ext cx="9144000" cy="5105400"/>
          </a:xfrm>
        </p:spPr>
        <p:txBody>
          <a:bodyPr/>
          <a:lstStyle/>
          <a:p>
            <a:pPr>
              <a:buFont typeface="Wingdings 2" pitchFamily="18" charset="2"/>
              <a:buNone/>
            </a:pPr>
            <a:r>
              <a:rPr lang="en-US" sz="4000" b="1" smtClean="0">
                <a:solidFill>
                  <a:srgbClr val="FF0000"/>
                </a:solidFill>
                <a:latin typeface="Times New Roman" pitchFamily="18" charset="0"/>
                <a:cs typeface="Times New Roman" pitchFamily="18" charset="0"/>
              </a:rPr>
              <a:t>2- Reparative (proliferative) Phase: </a:t>
            </a:r>
          </a:p>
          <a:p>
            <a:pPr>
              <a:buFont typeface="Wingdings 2" pitchFamily="18" charset="2"/>
              <a:buNone/>
            </a:pPr>
            <a:r>
              <a:rPr lang="en-US" sz="4100" smtClean="0">
                <a:solidFill>
                  <a:srgbClr val="C00000"/>
                </a:solidFill>
                <a:latin typeface="Times New Roman" pitchFamily="18" charset="0"/>
                <a:cs typeface="Times New Roman" pitchFamily="18" charset="0"/>
              </a:rPr>
              <a:t>    </a:t>
            </a:r>
            <a:r>
              <a:rPr lang="en-US" sz="2800" smtClean="0">
                <a:latin typeface="Times New Roman" pitchFamily="18" charset="0"/>
                <a:cs typeface="Times New Roman" pitchFamily="18" charset="0"/>
              </a:rPr>
              <a:t>It begin within </a:t>
            </a:r>
            <a:r>
              <a:rPr lang="en-US" sz="2800" b="1" smtClean="0">
                <a:solidFill>
                  <a:srgbClr val="FF0000"/>
                </a:solidFill>
                <a:latin typeface="Times New Roman" pitchFamily="18" charset="0"/>
                <a:cs typeface="Times New Roman" pitchFamily="18" charset="0"/>
              </a:rPr>
              <a:t>4 days </a:t>
            </a:r>
            <a:r>
              <a:rPr lang="en-US" sz="2800" smtClean="0">
                <a:latin typeface="Times New Roman" pitchFamily="18" charset="0"/>
                <a:cs typeface="Times New Roman" pitchFamily="18" charset="0"/>
              </a:rPr>
              <a:t>after injury and peaks at </a:t>
            </a:r>
            <a:r>
              <a:rPr lang="en-US" sz="2800" b="1" smtClean="0">
                <a:solidFill>
                  <a:srgbClr val="FF0000"/>
                </a:solidFill>
                <a:latin typeface="Times New Roman" pitchFamily="18" charset="0"/>
                <a:cs typeface="Times New Roman" pitchFamily="18" charset="0"/>
              </a:rPr>
              <a:t>3 wks</a:t>
            </a:r>
            <a:r>
              <a:rPr lang="en-US" sz="2800" smtClean="0">
                <a:latin typeface="Times New Roman" pitchFamily="18" charset="0"/>
                <a:cs typeface="Times New Roman" pitchFamily="18" charset="0"/>
              </a:rPr>
              <a:t>. After a few days, the repair or proliferation stage begins. In this stage, the tenocytes are involved in the synthesis of large amounts of collagen and proteoglycans at the site of injury, and the levels of Glycosaminoglycan GAG and water are high.</a:t>
            </a:r>
            <a:r>
              <a:rPr lang="en-US" sz="2800" baseline="30000"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endParaRPr lang="ar-SA"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صر نائب للمحتوى 2"/>
          <p:cNvSpPr>
            <a:spLocks noGrp="1"/>
          </p:cNvSpPr>
          <p:nvPr>
            <p:ph idx="1"/>
          </p:nvPr>
        </p:nvSpPr>
        <p:spPr>
          <a:xfrm>
            <a:off x="0" y="914400"/>
            <a:ext cx="9144000" cy="5638800"/>
          </a:xfrm>
        </p:spPr>
        <p:txBody>
          <a:bodyPr/>
          <a:lstStyle/>
          <a:p>
            <a:pPr algn="justLow">
              <a:buFont typeface="Wingdings 2" pitchFamily="18" charset="2"/>
              <a:buNone/>
            </a:pPr>
            <a:r>
              <a:rPr lang="en-US" sz="4000" b="1" smtClean="0">
                <a:solidFill>
                  <a:srgbClr val="FF0000"/>
                </a:solidFill>
                <a:latin typeface="Times New Roman" pitchFamily="18" charset="0"/>
                <a:cs typeface="Times New Roman" pitchFamily="18" charset="0"/>
              </a:rPr>
              <a:t>3- Remodeling Phase:</a:t>
            </a:r>
          </a:p>
          <a:p>
            <a:r>
              <a:rPr lang="en-US" sz="2400" smtClean="0">
                <a:latin typeface="Times New Roman" pitchFamily="18" charset="0"/>
                <a:cs typeface="Times New Roman" pitchFamily="18" charset="0"/>
              </a:rPr>
              <a:t>After about </a:t>
            </a:r>
            <a:r>
              <a:rPr lang="en-US" sz="2400" smtClean="0">
                <a:solidFill>
                  <a:srgbClr val="FF0000"/>
                </a:solidFill>
                <a:latin typeface="Times New Roman" pitchFamily="18" charset="0"/>
                <a:cs typeface="Times New Roman" pitchFamily="18" charset="0"/>
              </a:rPr>
              <a:t>six weeks</a:t>
            </a:r>
            <a:r>
              <a:rPr lang="en-US" sz="2400" smtClean="0">
                <a:latin typeface="Times New Roman" pitchFamily="18" charset="0"/>
                <a:cs typeface="Times New Roman" pitchFamily="18" charset="0"/>
              </a:rPr>
              <a:t>, the remodeling stage begins. The first part of this stage is consolidation, which lasts from about </a:t>
            </a:r>
            <a:r>
              <a:rPr lang="en-US" sz="2400" smtClean="0">
                <a:solidFill>
                  <a:srgbClr val="FF0000"/>
                </a:solidFill>
                <a:latin typeface="Times New Roman" pitchFamily="18" charset="0"/>
                <a:cs typeface="Times New Roman" pitchFamily="18" charset="0"/>
              </a:rPr>
              <a:t>six to ten </a:t>
            </a:r>
            <a:r>
              <a:rPr lang="en-US" sz="2400" smtClean="0">
                <a:latin typeface="Times New Roman" pitchFamily="18" charset="0"/>
                <a:cs typeface="Times New Roman" pitchFamily="18" charset="0"/>
              </a:rPr>
              <a:t>weeks after the injury. During this time, the synthesis of collagen and GAGs is decreased, and the cellularity is also decreased as the tissue becomes more fibrous as a result of increased production of collagen I and the fibrils become aligned in the direction of mechanical stress.</a:t>
            </a:r>
          </a:p>
          <a:p>
            <a:r>
              <a:rPr lang="en-US" sz="2400" smtClean="0">
                <a:latin typeface="Times New Roman" pitchFamily="18" charset="0"/>
                <a:cs typeface="Times New Roman" pitchFamily="18" charset="0"/>
              </a:rPr>
              <a:t>The final maturation stage occurs after ten weeks, and during this time there is an increase in cross linking of the collagen fibrils, which causes the tissue to become stiffer. Gradually, over about one year, the tissue will turn from fibrous to scar-like.</a:t>
            </a:r>
          </a:p>
          <a:p>
            <a:endParaRPr lang="ar-SA"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صر نائب للمحتوى 2"/>
          <p:cNvSpPr>
            <a:spLocks noGrp="1"/>
          </p:cNvSpPr>
          <p:nvPr>
            <p:ph idx="1"/>
          </p:nvPr>
        </p:nvSpPr>
        <p:spPr>
          <a:xfrm>
            <a:off x="-304800" y="1524000"/>
            <a:ext cx="9448800" cy="5334000"/>
          </a:xfrm>
        </p:spPr>
        <p:txBody>
          <a:bodyPr/>
          <a:lstStyle/>
          <a:p>
            <a:r>
              <a:rPr lang="en-US" sz="2300" smtClean="0">
                <a:latin typeface="Times New Roman" pitchFamily="18" charset="0"/>
                <a:cs typeface="Times New Roman" pitchFamily="18" charset="0"/>
              </a:rPr>
              <a:t>1- minimizing the adhesions of tendon, this is accomplished by: </a:t>
            </a:r>
          </a:p>
          <a:p>
            <a:pPr>
              <a:buFont typeface="Wingdings 2" pitchFamily="18" charset="2"/>
              <a:buNone/>
            </a:pPr>
            <a:r>
              <a:rPr lang="en-US" sz="2300" smtClean="0">
                <a:latin typeface="Times New Roman" pitchFamily="18" charset="0"/>
                <a:cs typeface="Times New Roman" pitchFamily="18" charset="0"/>
              </a:rPr>
              <a:t>              A- gentle handling of tissue</a:t>
            </a:r>
          </a:p>
          <a:p>
            <a:pPr>
              <a:buFont typeface="Wingdings 2" pitchFamily="18" charset="2"/>
              <a:buNone/>
            </a:pPr>
            <a:r>
              <a:rPr lang="en-US" sz="2300" smtClean="0">
                <a:latin typeface="Times New Roman" pitchFamily="18" charset="0"/>
                <a:cs typeface="Times New Roman" pitchFamily="18" charset="0"/>
              </a:rPr>
              <a:t>              B- keeping the tissue moist (saline solution).</a:t>
            </a:r>
          </a:p>
          <a:p>
            <a:pPr>
              <a:buFont typeface="Wingdings 2" pitchFamily="18" charset="2"/>
              <a:buNone/>
            </a:pPr>
            <a:r>
              <a:rPr lang="en-US" sz="2300" smtClean="0">
                <a:latin typeface="Times New Roman" pitchFamily="18" charset="0"/>
                <a:cs typeface="Times New Roman" pitchFamily="18" charset="0"/>
              </a:rPr>
              <a:t>              C- preventing hematoma formation.</a:t>
            </a:r>
          </a:p>
          <a:p>
            <a:pPr>
              <a:buFont typeface="Wingdings 2" pitchFamily="18" charset="2"/>
              <a:buNone/>
            </a:pPr>
            <a:r>
              <a:rPr lang="en-US" sz="2300" smtClean="0">
                <a:latin typeface="Times New Roman" pitchFamily="18" charset="0"/>
                <a:cs typeface="Times New Roman" pitchFamily="18" charset="0"/>
              </a:rPr>
              <a:t>              D- preventing infection.</a:t>
            </a:r>
          </a:p>
          <a:p>
            <a:r>
              <a:rPr lang="en-US" sz="2300" smtClean="0">
                <a:latin typeface="Times New Roman" pitchFamily="18" charset="0"/>
                <a:cs typeface="Times New Roman" pitchFamily="18" charset="0"/>
              </a:rPr>
              <a:t>2- apposing the normal tissues as perfectly as possible.</a:t>
            </a:r>
          </a:p>
          <a:p>
            <a:r>
              <a:rPr lang="en-US" sz="2300" smtClean="0">
                <a:latin typeface="Times New Roman" pitchFamily="18" charset="0"/>
                <a:cs typeface="Times New Roman" pitchFamily="18" charset="0"/>
              </a:rPr>
              <a:t>3- use of a tourniquet.</a:t>
            </a:r>
          </a:p>
          <a:p>
            <a:r>
              <a:rPr lang="en-US" sz="2300" smtClean="0">
                <a:latin typeface="Times New Roman" pitchFamily="18" charset="0"/>
                <a:cs typeface="Times New Roman" pitchFamily="18" charset="0"/>
              </a:rPr>
              <a:t>4- if external fixation is required, a splint or cast applied.</a:t>
            </a:r>
          </a:p>
          <a:p>
            <a:r>
              <a:rPr lang="en-US" sz="2300" smtClean="0">
                <a:latin typeface="Times New Roman" pitchFamily="18" charset="0"/>
                <a:cs typeface="Times New Roman" pitchFamily="18" charset="0"/>
              </a:rPr>
              <a:t>5- a straight needle is used, or curved tapered needle may be used.</a:t>
            </a:r>
          </a:p>
          <a:p>
            <a:r>
              <a:rPr lang="en-US" sz="2300" smtClean="0">
                <a:latin typeface="Times New Roman" pitchFamily="18" charset="0"/>
                <a:cs typeface="Times New Roman" pitchFamily="18" charset="0"/>
              </a:rPr>
              <a:t>6- the suture material should be strong, permanent and non-reactive and the size of the material will depend on the size of the tendon.</a:t>
            </a:r>
          </a:p>
          <a:p>
            <a:r>
              <a:rPr lang="en-US" sz="2300" smtClean="0">
                <a:latin typeface="Times New Roman" pitchFamily="18" charset="0"/>
                <a:cs typeface="Times New Roman" pitchFamily="18" charset="0"/>
              </a:rPr>
              <a:t>7- the creation of a surgical wound should be away from the tendon.</a:t>
            </a:r>
            <a:endParaRPr lang="ar-SA" sz="2300" smtClean="0">
              <a:latin typeface="Times New Roman" pitchFamily="18" charset="0"/>
              <a:cs typeface="Times New Roman" pitchFamily="18" charset="0"/>
            </a:endParaRPr>
          </a:p>
        </p:txBody>
      </p:sp>
      <p:sp>
        <p:nvSpPr>
          <p:cNvPr id="13315" name="مربع نص 3"/>
          <p:cNvSpPr txBox="1">
            <a:spLocks noChangeArrowheads="1"/>
          </p:cNvSpPr>
          <p:nvPr/>
        </p:nvSpPr>
        <p:spPr bwMode="auto">
          <a:xfrm>
            <a:off x="0" y="838200"/>
            <a:ext cx="9144000" cy="708025"/>
          </a:xfrm>
          <a:prstGeom prst="rect">
            <a:avLst/>
          </a:prstGeom>
          <a:noFill/>
          <a:ln w="9525">
            <a:noFill/>
            <a:miter lim="800000"/>
            <a:headEnd/>
            <a:tailEnd/>
          </a:ln>
        </p:spPr>
        <p:txBody>
          <a:bodyPr>
            <a:spAutoFit/>
          </a:bodyPr>
          <a:lstStyle/>
          <a:p>
            <a:pPr algn="ctr"/>
            <a:r>
              <a:rPr lang="en-US" sz="4000" b="1">
                <a:solidFill>
                  <a:srgbClr val="FF0000"/>
                </a:solidFill>
                <a:latin typeface="Times New Roman" pitchFamily="18" charset="0"/>
                <a:cs typeface="Times New Roman" pitchFamily="18" charset="0"/>
              </a:rPr>
              <a:t>General Principles of Tendon Surgery</a:t>
            </a:r>
            <a:endParaRPr lang="ar-SA" sz="40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1366</TotalTime>
  <Words>1030</Words>
  <Application>Microsoft Office PowerPoint</Application>
  <PresentationFormat>On-screen Show (4:3)</PresentationFormat>
  <Paragraphs>80</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Constantia</vt:lpstr>
      <vt:lpstr>Majalla UI</vt:lpstr>
      <vt:lpstr>Arial</vt:lpstr>
      <vt:lpstr>Calibri</vt:lpstr>
      <vt:lpstr>Traditional Arabic</vt:lpstr>
      <vt:lpstr>Wingdings 2</vt:lpstr>
      <vt:lpstr>Times New Roman</vt:lpstr>
      <vt:lpstr>Wingdings</vt:lpstr>
      <vt:lpstr>Flow</vt:lpstr>
      <vt:lpstr>Slide 1</vt:lpstr>
      <vt:lpstr>Slide 2</vt:lpstr>
      <vt:lpstr>Slide 3</vt:lpstr>
      <vt:lpstr>Slide 4</vt:lpstr>
      <vt:lpstr>Slide 5</vt:lpstr>
      <vt:lpstr>Tendon Healing  </vt:lpstr>
      <vt:lpstr>Slide 7</vt:lpstr>
      <vt:lpstr>Slide 8</vt:lpstr>
      <vt:lpstr>Slide 9</vt:lpstr>
      <vt:lpstr>Slide 10</vt:lpstr>
      <vt:lpstr>Core Suture Techniques</vt:lpstr>
      <vt:lpstr>Slide 12</vt:lpstr>
      <vt:lpstr>Slide 13</vt:lpstr>
      <vt:lpstr>Slide 14</vt:lpstr>
      <vt:lpstr>Slide 15</vt:lpstr>
      <vt:lpstr>Slide 16</vt:lpstr>
      <vt:lpstr>Slide 17</vt:lpstr>
      <vt:lpstr>Slide 18</vt:lpstr>
      <vt:lpstr>Slide 19</vt:lpstr>
      <vt:lpstr>Slide 20</vt:lpstr>
      <vt:lpstr>Slide 21</vt:lpstr>
    </vt:vector>
  </TitlesOfParts>
  <Company>Salah Aldeen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King Soft 2</dc:creator>
  <cp:lastModifiedBy>DR SINAN</cp:lastModifiedBy>
  <cp:revision>88</cp:revision>
  <dcterms:created xsi:type="dcterms:W3CDTF">2016-04-01T13:19:20Z</dcterms:created>
  <dcterms:modified xsi:type="dcterms:W3CDTF">2020-06-09T04:56:01Z</dcterms:modified>
</cp:coreProperties>
</file>