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7" r:id="rId2"/>
    <p:sldId id="285" r:id="rId3"/>
    <p:sldId id="286" r:id="rId4"/>
    <p:sldId id="256" r:id="rId5"/>
    <p:sldId id="276" r:id="rId6"/>
    <p:sldId id="277" r:id="rId7"/>
    <p:sldId id="278" r:id="rId8"/>
    <p:sldId id="279" r:id="rId9"/>
    <p:sldId id="280" r:id="rId10"/>
    <p:sldId id="281" r:id="rId11"/>
    <p:sldId id="282" r:id="rId12"/>
    <p:sldId id="283" r:id="rId13"/>
    <p:sldId id="284" r:id="rId14"/>
    <p:sldId id="257" r:id="rId15"/>
    <p:sldId id="263" r:id="rId16"/>
    <p:sldId id="268" r:id="rId17"/>
    <p:sldId id="264" r:id="rId18"/>
    <p:sldId id="259" r:id="rId19"/>
    <p:sldId id="275" r:id="rId20"/>
    <p:sldId id="265" r:id="rId21"/>
    <p:sldId id="260" r:id="rId22"/>
    <p:sldId id="266" r:id="rId23"/>
    <p:sldId id="267" r:id="rId24"/>
    <p:sldId id="270" r:id="rId25"/>
    <p:sldId id="271" r:id="rId26"/>
    <p:sldId id="272" r:id="rId27"/>
    <p:sldId id="273" r:id="rId28"/>
    <p:sldId id="288"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3" d="100"/>
          <a:sy n="53" d="100"/>
        </p:scale>
        <p:origin x="82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69A09D-9CF5-4F02-8E9D-70A8A2E403E9}"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6D053-4396-4FF5-9D2E-FA3D07627995}" type="slidenum">
              <a:rPr lang="en-US" smtClean="0"/>
              <a:t>‹#›</a:t>
            </a:fld>
            <a:endParaRPr lang="en-US"/>
          </a:p>
        </p:txBody>
      </p:sp>
    </p:spTree>
    <p:extLst>
      <p:ext uri="{BB962C8B-B14F-4D97-AF65-F5344CB8AC3E}">
        <p14:creationId xmlns:p14="http://schemas.microsoft.com/office/powerpoint/2010/main" val="1006723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69A09D-9CF5-4F02-8E9D-70A8A2E403E9}"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6D053-4396-4FF5-9D2E-FA3D07627995}" type="slidenum">
              <a:rPr lang="en-US" smtClean="0"/>
              <a:t>‹#›</a:t>
            </a:fld>
            <a:endParaRPr lang="en-US"/>
          </a:p>
        </p:txBody>
      </p:sp>
    </p:spTree>
    <p:extLst>
      <p:ext uri="{BB962C8B-B14F-4D97-AF65-F5344CB8AC3E}">
        <p14:creationId xmlns:p14="http://schemas.microsoft.com/office/powerpoint/2010/main" val="2491526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69A09D-9CF5-4F02-8E9D-70A8A2E403E9}"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6D053-4396-4FF5-9D2E-FA3D07627995}"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39025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69A09D-9CF5-4F02-8E9D-70A8A2E403E9}"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6D053-4396-4FF5-9D2E-FA3D07627995}" type="slidenum">
              <a:rPr lang="en-US" smtClean="0"/>
              <a:t>‹#›</a:t>
            </a:fld>
            <a:endParaRPr lang="en-US"/>
          </a:p>
        </p:txBody>
      </p:sp>
    </p:spTree>
    <p:extLst>
      <p:ext uri="{BB962C8B-B14F-4D97-AF65-F5344CB8AC3E}">
        <p14:creationId xmlns:p14="http://schemas.microsoft.com/office/powerpoint/2010/main" val="3958709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69A09D-9CF5-4F02-8E9D-70A8A2E403E9}"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6D053-4396-4FF5-9D2E-FA3D07627995}"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5137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69A09D-9CF5-4F02-8E9D-70A8A2E403E9}"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6D053-4396-4FF5-9D2E-FA3D07627995}" type="slidenum">
              <a:rPr lang="en-US" smtClean="0"/>
              <a:t>‹#›</a:t>
            </a:fld>
            <a:endParaRPr lang="en-US"/>
          </a:p>
        </p:txBody>
      </p:sp>
    </p:spTree>
    <p:extLst>
      <p:ext uri="{BB962C8B-B14F-4D97-AF65-F5344CB8AC3E}">
        <p14:creationId xmlns:p14="http://schemas.microsoft.com/office/powerpoint/2010/main" val="1538976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69A09D-9CF5-4F02-8E9D-70A8A2E403E9}"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6D053-4396-4FF5-9D2E-FA3D07627995}" type="slidenum">
              <a:rPr lang="en-US" smtClean="0"/>
              <a:t>‹#›</a:t>
            </a:fld>
            <a:endParaRPr lang="en-US"/>
          </a:p>
        </p:txBody>
      </p:sp>
    </p:spTree>
    <p:extLst>
      <p:ext uri="{BB962C8B-B14F-4D97-AF65-F5344CB8AC3E}">
        <p14:creationId xmlns:p14="http://schemas.microsoft.com/office/powerpoint/2010/main" val="4041766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69A09D-9CF5-4F02-8E9D-70A8A2E403E9}"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6D053-4396-4FF5-9D2E-FA3D07627995}" type="slidenum">
              <a:rPr lang="en-US" smtClean="0"/>
              <a:t>‹#›</a:t>
            </a:fld>
            <a:endParaRPr lang="en-US"/>
          </a:p>
        </p:txBody>
      </p:sp>
    </p:spTree>
    <p:extLst>
      <p:ext uri="{BB962C8B-B14F-4D97-AF65-F5344CB8AC3E}">
        <p14:creationId xmlns:p14="http://schemas.microsoft.com/office/powerpoint/2010/main" val="919555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69A09D-9CF5-4F02-8E9D-70A8A2E403E9}"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6D053-4396-4FF5-9D2E-FA3D07627995}" type="slidenum">
              <a:rPr lang="en-US" smtClean="0"/>
              <a:t>‹#›</a:t>
            </a:fld>
            <a:endParaRPr lang="en-US"/>
          </a:p>
        </p:txBody>
      </p:sp>
    </p:spTree>
    <p:extLst>
      <p:ext uri="{BB962C8B-B14F-4D97-AF65-F5344CB8AC3E}">
        <p14:creationId xmlns:p14="http://schemas.microsoft.com/office/powerpoint/2010/main" val="178188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69A09D-9CF5-4F02-8E9D-70A8A2E403E9}"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6D053-4396-4FF5-9D2E-FA3D07627995}" type="slidenum">
              <a:rPr lang="en-US" smtClean="0"/>
              <a:t>‹#›</a:t>
            </a:fld>
            <a:endParaRPr lang="en-US"/>
          </a:p>
        </p:txBody>
      </p:sp>
    </p:spTree>
    <p:extLst>
      <p:ext uri="{BB962C8B-B14F-4D97-AF65-F5344CB8AC3E}">
        <p14:creationId xmlns:p14="http://schemas.microsoft.com/office/powerpoint/2010/main" val="1438928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469A09D-9CF5-4F02-8E9D-70A8A2E403E9}"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46D053-4396-4FF5-9D2E-FA3D07627995}" type="slidenum">
              <a:rPr lang="en-US" smtClean="0"/>
              <a:t>‹#›</a:t>
            </a:fld>
            <a:endParaRPr lang="en-US"/>
          </a:p>
        </p:txBody>
      </p:sp>
    </p:spTree>
    <p:extLst>
      <p:ext uri="{BB962C8B-B14F-4D97-AF65-F5344CB8AC3E}">
        <p14:creationId xmlns:p14="http://schemas.microsoft.com/office/powerpoint/2010/main" val="2636873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469A09D-9CF5-4F02-8E9D-70A8A2E403E9}" type="datetimeFigureOut">
              <a:rPr lang="en-US" smtClean="0"/>
              <a:t>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46D053-4396-4FF5-9D2E-FA3D07627995}" type="slidenum">
              <a:rPr lang="en-US" smtClean="0"/>
              <a:t>‹#›</a:t>
            </a:fld>
            <a:endParaRPr lang="en-US"/>
          </a:p>
        </p:txBody>
      </p:sp>
    </p:spTree>
    <p:extLst>
      <p:ext uri="{BB962C8B-B14F-4D97-AF65-F5344CB8AC3E}">
        <p14:creationId xmlns:p14="http://schemas.microsoft.com/office/powerpoint/2010/main" val="1147031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469A09D-9CF5-4F02-8E9D-70A8A2E403E9}" type="datetimeFigureOut">
              <a:rPr lang="en-US" smtClean="0"/>
              <a:t>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46D053-4396-4FF5-9D2E-FA3D07627995}" type="slidenum">
              <a:rPr lang="en-US" smtClean="0"/>
              <a:t>‹#›</a:t>
            </a:fld>
            <a:endParaRPr lang="en-US"/>
          </a:p>
        </p:txBody>
      </p:sp>
    </p:spTree>
    <p:extLst>
      <p:ext uri="{BB962C8B-B14F-4D97-AF65-F5344CB8AC3E}">
        <p14:creationId xmlns:p14="http://schemas.microsoft.com/office/powerpoint/2010/main" val="750609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69A09D-9CF5-4F02-8E9D-70A8A2E403E9}" type="datetimeFigureOut">
              <a:rPr lang="en-US" smtClean="0"/>
              <a:t>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46D053-4396-4FF5-9D2E-FA3D07627995}" type="slidenum">
              <a:rPr lang="en-US" smtClean="0"/>
              <a:t>‹#›</a:t>
            </a:fld>
            <a:endParaRPr lang="en-US"/>
          </a:p>
        </p:txBody>
      </p:sp>
    </p:spTree>
    <p:extLst>
      <p:ext uri="{BB962C8B-B14F-4D97-AF65-F5344CB8AC3E}">
        <p14:creationId xmlns:p14="http://schemas.microsoft.com/office/powerpoint/2010/main" val="2353932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69A09D-9CF5-4F02-8E9D-70A8A2E403E9}"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46D053-4396-4FF5-9D2E-FA3D07627995}" type="slidenum">
              <a:rPr lang="en-US" smtClean="0"/>
              <a:t>‹#›</a:t>
            </a:fld>
            <a:endParaRPr lang="en-US"/>
          </a:p>
        </p:txBody>
      </p:sp>
    </p:spTree>
    <p:extLst>
      <p:ext uri="{BB962C8B-B14F-4D97-AF65-F5344CB8AC3E}">
        <p14:creationId xmlns:p14="http://schemas.microsoft.com/office/powerpoint/2010/main" val="1563295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69A09D-9CF5-4F02-8E9D-70A8A2E403E9}"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46D053-4396-4FF5-9D2E-FA3D07627995}" type="slidenum">
              <a:rPr lang="en-US" smtClean="0"/>
              <a:t>‹#›</a:t>
            </a:fld>
            <a:endParaRPr lang="en-US"/>
          </a:p>
        </p:txBody>
      </p:sp>
    </p:spTree>
    <p:extLst>
      <p:ext uri="{BB962C8B-B14F-4D97-AF65-F5344CB8AC3E}">
        <p14:creationId xmlns:p14="http://schemas.microsoft.com/office/powerpoint/2010/main" val="2384633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469A09D-9CF5-4F02-8E9D-70A8A2E403E9}" type="datetimeFigureOut">
              <a:rPr lang="en-US" smtClean="0"/>
              <a:t>6/10/2024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B46D053-4396-4FF5-9D2E-FA3D07627995}" type="slidenum">
              <a:rPr lang="en-US" smtClean="0"/>
              <a:t>‹#›</a:t>
            </a:fld>
            <a:endParaRPr lang="en-US"/>
          </a:p>
        </p:txBody>
      </p:sp>
    </p:spTree>
    <p:extLst>
      <p:ext uri="{BB962C8B-B14F-4D97-AF65-F5344CB8AC3E}">
        <p14:creationId xmlns:p14="http://schemas.microsoft.com/office/powerpoint/2010/main" val="212871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451CC4-1E83-4AF1-9252-468858134A9A}"/>
              </a:ext>
            </a:extLst>
          </p:cNvPr>
          <p:cNvSpPr txBox="1">
            <a:spLocks/>
          </p:cNvSpPr>
          <p:nvPr/>
        </p:nvSpPr>
        <p:spPr>
          <a:xfrm>
            <a:off x="315688" y="1292497"/>
            <a:ext cx="8937172" cy="14396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b="1" dirty="0">
                <a:latin typeface="Times New Roman" panose="02020603050405020304" pitchFamily="18" charset="0"/>
                <a:cs typeface="Times New Roman" panose="02020603050405020304" pitchFamily="18" charset="0"/>
              </a:rPr>
              <a:t>Endoscopic  and laparoscopic Surgery </a:t>
            </a:r>
            <a:endParaRPr lang="en-US" sz="54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9F82C663-7370-4FFF-86D2-8F1BD3F9B059}"/>
              </a:ext>
            </a:extLst>
          </p:cNvPr>
          <p:cNvSpPr/>
          <p:nvPr/>
        </p:nvSpPr>
        <p:spPr>
          <a:xfrm>
            <a:off x="4575035" y="3990592"/>
            <a:ext cx="4522392" cy="1754326"/>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latin typeface="Blackadder ITC" panose="04020505051007020D02" pitchFamily="82" charset="0"/>
              </a:rPr>
              <a:t>By</a:t>
            </a:r>
          </a:p>
          <a:p>
            <a:pPr algn="ctr"/>
            <a:r>
              <a:rPr lang="en-US" sz="5400" b="1" dirty="0">
                <a:ln w="22225">
                  <a:solidFill>
                    <a:schemeClr val="accent2"/>
                  </a:solidFill>
                  <a:prstDash val="solid"/>
                </a:ln>
                <a:solidFill>
                  <a:schemeClr val="accent2">
                    <a:lumMod val="40000"/>
                    <a:lumOff val="60000"/>
                  </a:schemeClr>
                </a:solidFill>
                <a:latin typeface="Blackadder ITC" panose="04020505051007020D02" pitchFamily="82" charset="0"/>
              </a:rPr>
              <a:t>Dr. Sinan Adnan</a:t>
            </a:r>
            <a:endParaRPr lang="en-US" sz="5400" b="1" cap="none" spc="0" dirty="0">
              <a:ln w="22225">
                <a:solidFill>
                  <a:schemeClr val="accent2"/>
                </a:solidFill>
                <a:prstDash val="solid"/>
              </a:ln>
              <a:solidFill>
                <a:schemeClr val="accent2">
                  <a:lumMod val="40000"/>
                  <a:lumOff val="60000"/>
                </a:schemeClr>
              </a:solidFill>
              <a:effectLst/>
              <a:latin typeface="Blackadder ITC" panose="04020505051007020D02" pitchFamily="82" charset="0"/>
            </a:endParaRPr>
          </a:p>
        </p:txBody>
      </p:sp>
    </p:spTree>
    <p:extLst>
      <p:ext uri="{BB962C8B-B14F-4D97-AF65-F5344CB8AC3E}">
        <p14:creationId xmlns:p14="http://schemas.microsoft.com/office/powerpoint/2010/main" val="2050606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89E3-4F92-4064-BB5A-F86636966589}"/>
              </a:ext>
            </a:extLst>
          </p:cNvPr>
          <p:cNvSpPr>
            <a:spLocks noGrp="1"/>
          </p:cNvSpPr>
          <p:nvPr>
            <p:ph type="title"/>
          </p:nvPr>
        </p:nvSpPr>
        <p:spPr>
          <a:xfrm>
            <a:off x="15240" y="365125"/>
            <a:ext cx="12176760" cy="1325563"/>
          </a:xfrm>
        </p:spPr>
        <p:txBody>
          <a:bodyPr>
            <a:normAutofit fontScale="90000"/>
          </a:bodyPr>
          <a:lstStyle/>
          <a:p>
            <a:r>
              <a:rPr lang="en-US" sz="4900" b="1" dirty="0">
                <a:latin typeface="Times New Roman" panose="02020603050405020304" pitchFamily="18" charset="0"/>
                <a:cs typeface="Times New Roman" panose="02020603050405020304" pitchFamily="18" charset="0"/>
              </a:rPr>
              <a:t>Hysteroscopy:</a:t>
            </a:r>
            <a:r>
              <a:rPr lang="en-US" sz="4400" dirty="0">
                <a:latin typeface="Times New Roman" panose="02020603050405020304" pitchFamily="18" charset="0"/>
                <a:cs typeface="Times New Roman" panose="02020603050405020304" pitchFamily="18" charset="0"/>
              </a:rPr>
              <a:t> </a:t>
            </a:r>
            <a:br>
              <a:rPr lang="en-US" sz="4400" dirty="0">
                <a:latin typeface="Times New Roman" panose="02020603050405020304" pitchFamily="18" charset="0"/>
                <a:cs typeface="Times New Roman" panose="02020603050405020304" pitchFamily="18" charset="0"/>
              </a:rPr>
            </a:br>
            <a:r>
              <a:rPr lang="en-US" sz="4000" dirty="0">
                <a:solidFill>
                  <a:schemeClr val="tx1"/>
                </a:solidFill>
                <a:latin typeface="Times New Roman" panose="02020603050405020304" pitchFamily="18" charset="0"/>
                <a:cs typeface="Times New Roman" panose="02020603050405020304" pitchFamily="18" charset="0"/>
              </a:rPr>
              <a:t>is used for the examining the inside of uterus, the scope is inserted through vagina.</a:t>
            </a:r>
            <a:br>
              <a:rPr lang="en-US" sz="4000" dirty="0">
                <a:solidFill>
                  <a:schemeClr val="tx1"/>
                </a:solidFill>
                <a:latin typeface="Times New Roman" panose="02020603050405020304" pitchFamily="18" charset="0"/>
                <a:cs typeface="Times New Roman" panose="02020603050405020304" pitchFamily="18" charset="0"/>
              </a:rPr>
            </a:br>
            <a:endParaRPr lang="en-US" sz="4000" dirty="0">
              <a:solidFill>
                <a:schemeClr val="tx1"/>
              </a:solidFill>
            </a:endParaRPr>
          </a:p>
        </p:txBody>
      </p:sp>
      <p:pic>
        <p:nvPicPr>
          <p:cNvPr id="7" name="Picture 6">
            <a:extLst>
              <a:ext uri="{FF2B5EF4-FFF2-40B4-BE49-F238E27FC236}">
                <a16:creationId xmlns:a16="http://schemas.microsoft.com/office/drawing/2014/main" id="{78D9A8DE-6FC2-4447-B747-92729DCBDE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335" y="2505337"/>
            <a:ext cx="6528994" cy="4352663"/>
          </a:xfrm>
          <a:prstGeom prst="rect">
            <a:avLst/>
          </a:prstGeom>
        </p:spPr>
      </p:pic>
    </p:spTree>
    <p:extLst>
      <p:ext uri="{BB962C8B-B14F-4D97-AF65-F5344CB8AC3E}">
        <p14:creationId xmlns:p14="http://schemas.microsoft.com/office/powerpoint/2010/main" val="4185230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60924-7659-4330-ADD1-BC7FFDE8F577}"/>
              </a:ext>
            </a:extLst>
          </p:cNvPr>
          <p:cNvSpPr>
            <a:spLocks noGrp="1"/>
          </p:cNvSpPr>
          <p:nvPr>
            <p:ph type="title"/>
          </p:nvPr>
        </p:nvSpPr>
        <p:spPr>
          <a:xfrm>
            <a:off x="-15240" y="253365"/>
            <a:ext cx="12278360" cy="1325563"/>
          </a:xfrm>
        </p:spPr>
        <p:txBody>
          <a:bodyPr>
            <a:normAutofit fontScale="90000"/>
          </a:bodyPr>
          <a:lstStyle/>
          <a:p>
            <a:r>
              <a:rPr lang="en-US" sz="4900" b="1" dirty="0">
                <a:latin typeface="Times New Roman" panose="02020603050405020304" pitchFamily="18" charset="0"/>
                <a:cs typeface="Times New Roman" panose="02020603050405020304" pitchFamily="18" charset="0"/>
              </a:rPr>
              <a:t>Laryngoscopy:</a:t>
            </a:r>
            <a:r>
              <a:rPr lang="en-US" sz="4400" dirty="0">
                <a:latin typeface="Times New Roman" panose="02020603050405020304" pitchFamily="18" charset="0"/>
                <a:cs typeface="Times New Roman" panose="02020603050405020304" pitchFamily="18" charset="0"/>
              </a:rPr>
              <a:t> </a:t>
            </a:r>
            <a:br>
              <a:rPr lang="en-US" sz="4400" dirty="0">
                <a:latin typeface="Times New Roman" panose="02020603050405020304" pitchFamily="18" charset="0"/>
                <a:cs typeface="Times New Roman" panose="02020603050405020304" pitchFamily="18" charset="0"/>
              </a:rPr>
            </a:br>
            <a:r>
              <a:rPr lang="en-US" sz="4000" dirty="0">
                <a:solidFill>
                  <a:schemeClr val="tx1"/>
                </a:solidFill>
                <a:latin typeface="Times New Roman" panose="02020603050405020304" pitchFamily="18" charset="0"/>
                <a:cs typeface="Times New Roman" panose="02020603050405020304" pitchFamily="18" charset="0"/>
              </a:rPr>
              <a:t>is used to examine voice box, or larynx, the scope is inserted through mouth or nostril.</a:t>
            </a:r>
            <a:br>
              <a:rPr lang="en-US" sz="4000" dirty="0">
                <a:latin typeface="Times New Roman" panose="02020603050405020304" pitchFamily="18" charset="0"/>
                <a:cs typeface="Times New Roman" panose="02020603050405020304" pitchFamily="18" charset="0"/>
              </a:rPr>
            </a:br>
            <a:endParaRPr lang="en-US" sz="4000" dirty="0"/>
          </a:p>
        </p:txBody>
      </p:sp>
      <p:pic>
        <p:nvPicPr>
          <p:cNvPr id="5" name="Picture 4">
            <a:extLst>
              <a:ext uri="{FF2B5EF4-FFF2-40B4-BE49-F238E27FC236}">
                <a16:creationId xmlns:a16="http://schemas.microsoft.com/office/drawing/2014/main" id="{A19644A5-661D-4D5B-91B8-8CDC4343A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670" y="2376765"/>
            <a:ext cx="7032298" cy="4266081"/>
          </a:xfrm>
          <a:prstGeom prst="rect">
            <a:avLst/>
          </a:prstGeom>
        </p:spPr>
      </p:pic>
    </p:spTree>
    <p:extLst>
      <p:ext uri="{BB962C8B-B14F-4D97-AF65-F5344CB8AC3E}">
        <p14:creationId xmlns:p14="http://schemas.microsoft.com/office/powerpoint/2010/main" val="1960174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357A8D-5B09-4E5B-9C85-F032487E0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480" y="1483360"/>
            <a:ext cx="5374640" cy="5374640"/>
          </a:xfrm>
          <a:prstGeom prst="rect">
            <a:avLst/>
          </a:prstGeom>
        </p:spPr>
      </p:pic>
      <p:sp>
        <p:nvSpPr>
          <p:cNvPr id="2" name="Title 1">
            <a:extLst>
              <a:ext uri="{FF2B5EF4-FFF2-40B4-BE49-F238E27FC236}">
                <a16:creationId xmlns:a16="http://schemas.microsoft.com/office/drawing/2014/main" id="{038EB116-BF83-4797-B2CB-779F4D565BE0}"/>
              </a:ext>
            </a:extLst>
          </p:cNvPr>
          <p:cNvSpPr>
            <a:spLocks noGrp="1"/>
          </p:cNvSpPr>
          <p:nvPr>
            <p:ph type="title"/>
          </p:nvPr>
        </p:nvSpPr>
        <p:spPr>
          <a:xfrm>
            <a:off x="5080" y="222885"/>
            <a:ext cx="12186920" cy="1325563"/>
          </a:xfrm>
        </p:spPr>
        <p:txBody>
          <a:bodyPr>
            <a:normAutofit fontScale="90000"/>
          </a:bodyPr>
          <a:lstStyle/>
          <a:p>
            <a:r>
              <a:rPr lang="en-US" sz="4900" b="1" dirty="0">
                <a:latin typeface="Times New Roman" panose="02020603050405020304" pitchFamily="18" charset="0"/>
                <a:cs typeface="Times New Roman" panose="02020603050405020304" pitchFamily="18" charset="0"/>
              </a:rPr>
              <a:t>Urethroscopy:</a:t>
            </a:r>
            <a:r>
              <a:rPr lang="en-US" sz="4400" dirty="0">
                <a:latin typeface="Times New Roman" panose="02020603050405020304" pitchFamily="18" charset="0"/>
                <a:cs typeface="Times New Roman" panose="02020603050405020304" pitchFamily="18" charset="0"/>
              </a:rPr>
              <a:t> </a:t>
            </a:r>
            <a:br>
              <a:rPr lang="en-US" sz="4400" dirty="0">
                <a:latin typeface="Times New Roman" panose="02020603050405020304" pitchFamily="18" charset="0"/>
                <a:cs typeface="Times New Roman" panose="02020603050405020304" pitchFamily="18" charset="0"/>
              </a:rPr>
            </a:br>
            <a:r>
              <a:rPr lang="en-US" sz="4000" dirty="0">
                <a:solidFill>
                  <a:schemeClr val="tx1"/>
                </a:solidFill>
                <a:latin typeface="Times New Roman" panose="02020603050405020304" pitchFamily="18" charset="0"/>
                <a:cs typeface="Times New Roman" panose="02020603050405020304" pitchFamily="18" charset="0"/>
              </a:rPr>
              <a:t>is used to examine urethra, the scope is inserted through urethra.</a:t>
            </a:r>
            <a:br>
              <a:rPr lang="en-US" sz="4000" dirty="0">
                <a:solidFill>
                  <a:schemeClr val="tx1"/>
                </a:solidFill>
                <a:latin typeface="Times New Roman" panose="02020603050405020304" pitchFamily="18" charset="0"/>
                <a:cs typeface="Times New Roman" panose="02020603050405020304" pitchFamily="18" charset="0"/>
              </a:rPr>
            </a:br>
            <a:endParaRPr lang="en-US" sz="4000" dirty="0">
              <a:solidFill>
                <a:schemeClr val="tx1"/>
              </a:solidFill>
            </a:endParaRPr>
          </a:p>
        </p:txBody>
      </p:sp>
    </p:spTree>
    <p:extLst>
      <p:ext uri="{BB962C8B-B14F-4D97-AF65-F5344CB8AC3E}">
        <p14:creationId xmlns:p14="http://schemas.microsoft.com/office/powerpoint/2010/main" val="2182129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F9729-5F79-4E38-BB8D-816518C9F979}"/>
              </a:ext>
            </a:extLst>
          </p:cNvPr>
          <p:cNvSpPr>
            <a:spLocks noGrp="1"/>
          </p:cNvSpPr>
          <p:nvPr>
            <p:ph type="title"/>
          </p:nvPr>
        </p:nvSpPr>
        <p:spPr>
          <a:xfrm>
            <a:off x="5080" y="415925"/>
            <a:ext cx="12522200" cy="1325563"/>
          </a:xfrm>
        </p:spPr>
        <p:txBody>
          <a:bodyPr>
            <a:normAutofit fontScale="90000"/>
          </a:bodyPr>
          <a:lstStyle/>
          <a:p>
            <a:r>
              <a:rPr lang="en-US" sz="4900" dirty="0">
                <a:latin typeface="Times New Roman" panose="02020603050405020304" pitchFamily="18" charset="0"/>
                <a:cs typeface="Times New Roman" panose="02020603050405020304" pitchFamily="18" charset="0"/>
              </a:rPr>
              <a:t>Laparoscopy: </a:t>
            </a:r>
            <a:br>
              <a:rPr lang="en-US" sz="4900" dirty="0">
                <a:latin typeface="Times New Roman" panose="02020603050405020304" pitchFamily="18" charset="0"/>
                <a:cs typeface="Times New Roman" panose="02020603050405020304" pitchFamily="18" charset="0"/>
              </a:rPr>
            </a:br>
            <a:r>
              <a:rPr lang="en-US" sz="4000" dirty="0">
                <a:solidFill>
                  <a:schemeClr val="tx1"/>
                </a:solidFill>
                <a:latin typeface="Times New Roman" panose="02020603050405020304" pitchFamily="18" charset="0"/>
                <a:cs typeface="Times New Roman" panose="02020603050405020304" pitchFamily="18" charset="0"/>
              </a:rPr>
              <a:t>is used to examine abdominal or pelvic area, the scope is inserted through a small incision on abdominal wall.</a:t>
            </a:r>
            <a:br>
              <a:rPr lang="en-US" sz="4000" dirty="0">
                <a:solidFill>
                  <a:schemeClr val="tx1"/>
                </a:solidFill>
                <a:latin typeface="Times New Roman" panose="02020603050405020304" pitchFamily="18" charset="0"/>
                <a:cs typeface="Times New Roman" panose="02020603050405020304" pitchFamily="18" charset="0"/>
              </a:rPr>
            </a:br>
            <a:endParaRPr lang="en-US" sz="4000" dirty="0">
              <a:solidFill>
                <a:schemeClr val="tx1"/>
              </a:solidFill>
            </a:endParaRPr>
          </a:p>
        </p:txBody>
      </p:sp>
      <p:pic>
        <p:nvPicPr>
          <p:cNvPr id="5" name="Picture 4">
            <a:extLst>
              <a:ext uri="{FF2B5EF4-FFF2-40B4-BE49-F238E27FC236}">
                <a16:creationId xmlns:a16="http://schemas.microsoft.com/office/drawing/2014/main" id="{56749844-4EAF-489F-8614-8119BC676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191" y="2629348"/>
            <a:ext cx="7229360" cy="4048441"/>
          </a:xfrm>
          <a:prstGeom prst="rect">
            <a:avLst/>
          </a:prstGeom>
        </p:spPr>
      </p:pic>
    </p:spTree>
    <p:extLst>
      <p:ext uri="{BB962C8B-B14F-4D97-AF65-F5344CB8AC3E}">
        <p14:creationId xmlns:p14="http://schemas.microsoft.com/office/powerpoint/2010/main" val="862420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 y="-106990"/>
            <a:ext cx="5604140" cy="1325563"/>
          </a:xfrm>
        </p:spPr>
        <p:txBody>
          <a:bodyPr>
            <a:normAutofit/>
          </a:bodyPr>
          <a:lstStyle/>
          <a:p>
            <a:r>
              <a:rPr lang="en-US" sz="4400" dirty="0">
                <a:latin typeface="Times New Roman" panose="02020603050405020304" pitchFamily="18" charset="0"/>
                <a:cs typeface="Times New Roman" panose="02020603050405020304" pitchFamily="18" charset="0"/>
              </a:rPr>
              <a:t>Laparoscopic system</a:t>
            </a:r>
          </a:p>
        </p:txBody>
      </p:sp>
      <p:sp>
        <p:nvSpPr>
          <p:cNvPr id="3" name="Content Placeholder 2"/>
          <p:cNvSpPr>
            <a:spLocks noGrp="1"/>
          </p:cNvSpPr>
          <p:nvPr>
            <p:ph idx="1"/>
          </p:nvPr>
        </p:nvSpPr>
        <p:spPr>
          <a:xfrm>
            <a:off x="148477" y="507266"/>
            <a:ext cx="5685164" cy="6622737"/>
          </a:xfrm>
        </p:spPr>
        <p:txBody>
          <a:bodyPr>
            <a:noAutofit/>
          </a:bodyPr>
          <a:lstStyle/>
          <a:p>
            <a:r>
              <a:rPr lang="en-US" sz="3600" dirty="0">
                <a:latin typeface="Times New Roman" panose="02020603050405020304" pitchFamily="18" charset="0"/>
                <a:cs typeface="Times New Roman" panose="02020603050405020304" pitchFamily="18" charset="0"/>
              </a:rPr>
              <a:t>Laparoscopic system consists of: </a:t>
            </a:r>
          </a:p>
          <a:p>
            <a:r>
              <a:rPr lang="en-US" sz="3600" dirty="0">
                <a:latin typeface="Times New Roman" panose="02020603050405020304" pitchFamily="18" charset="0"/>
                <a:cs typeface="Times New Roman" panose="02020603050405020304" pitchFamily="18" charset="0"/>
              </a:rPr>
              <a:t>Monitor, </a:t>
            </a:r>
          </a:p>
          <a:p>
            <a:r>
              <a:rPr lang="en-US" sz="3600" dirty="0">
                <a:latin typeface="Times New Roman" panose="02020603050405020304" pitchFamily="18" charset="0"/>
                <a:cs typeface="Times New Roman" panose="02020603050405020304" pitchFamily="18" charset="0"/>
              </a:rPr>
              <a:t>Insufflator unit, </a:t>
            </a:r>
          </a:p>
          <a:p>
            <a:r>
              <a:rPr lang="en-US" sz="3600" dirty="0">
                <a:latin typeface="Times New Roman" panose="02020603050405020304" pitchFamily="18" charset="0"/>
                <a:cs typeface="Times New Roman" panose="02020603050405020304" pitchFamily="18" charset="0"/>
              </a:rPr>
              <a:t>Electro cautery unit, </a:t>
            </a:r>
          </a:p>
          <a:p>
            <a:r>
              <a:rPr lang="en-US" sz="3600" dirty="0">
                <a:latin typeface="Times New Roman" panose="02020603050405020304" pitchFamily="18" charset="0"/>
                <a:cs typeface="Times New Roman" panose="02020603050405020304" pitchFamily="18" charset="0"/>
              </a:rPr>
              <a:t>DVD video recorder, </a:t>
            </a:r>
          </a:p>
          <a:p>
            <a:r>
              <a:rPr lang="en-US" sz="3600" dirty="0">
                <a:latin typeface="Times New Roman" panose="02020603050405020304" pitchFamily="18" charset="0"/>
                <a:cs typeface="Times New Roman" panose="02020603050405020304" pitchFamily="18" charset="0"/>
              </a:rPr>
              <a:t>Video camera unit, </a:t>
            </a:r>
          </a:p>
          <a:p>
            <a:r>
              <a:rPr lang="en-US" sz="3600" dirty="0">
                <a:latin typeface="Times New Roman" panose="02020603050405020304" pitchFamily="18" charset="0"/>
                <a:cs typeface="Times New Roman" panose="02020603050405020304" pitchFamily="18" charset="0"/>
              </a:rPr>
              <a:t>Light source unit, </a:t>
            </a:r>
          </a:p>
          <a:p>
            <a:r>
              <a:rPr lang="en-US" sz="3600" dirty="0">
                <a:latin typeface="Times New Roman" panose="02020603050405020304" pitchFamily="18" charset="0"/>
                <a:cs typeface="Times New Roman" panose="02020603050405020304" pitchFamily="18" charset="0"/>
              </a:rPr>
              <a:t>Suction and Irrigation unit.        </a:t>
            </a:r>
          </a:p>
          <a:p>
            <a:endParaRPr lang="en-US" sz="3600" dirty="0">
              <a:latin typeface="Times New Roman" panose="02020603050405020304" pitchFamily="18" charset="0"/>
              <a:cs typeface="Times New Roman" panose="02020603050405020304" pitchFamily="18" charset="0"/>
            </a:endParaRPr>
          </a:p>
        </p:txBody>
      </p:sp>
      <p:pic>
        <p:nvPicPr>
          <p:cNvPr id="4" name="صورة 2" descr="IMG_0112">
            <a:extLst>
              <a:ext uri="{FF2B5EF4-FFF2-40B4-BE49-F238E27FC236}">
                <a16:creationId xmlns:a16="http://schemas.microsoft.com/office/drawing/2014/main" id="{8D2198C5-8F3F-4943-9809-B1A9660BF77B}"/>
              </a:ext>
            </a:extLst>
          </p:cNvPr>
          <p:cNvPicPr>
            <a:picLocks/>
          </p:cNvPicPr>
          <p:nvPr/>
        </p:nvPicPr>
        <p:blipFill>
          <a:blip r:embed="rId2" cstate="print">
            <a:lum bright="10000" contrast="30000"/>
            <a:extLst>
              <a:ext uri="{28A0092B-C50C-407E-A947-70E740481C1C}">
                <a14:useLocalDpi xmlns:a14="http://schemas.microsoft.com/office/drawing/2010/main" val="0"/>
              </a:ext>
            </a:extLst>
          </a:blip>
          <a:srcRect l="2214" t="1060" r="2568"/>
          <a:stretch>
            <a:fillRect/>
          </a:stretch>
        </p:blipFill>
        <p:spPr bwMode="auto">
          <a:xfrm>
            <a:off x="5298025" y="364377"/>
            <a:ext cx="4182334" cy="5408894"/>
          </a:xfrm>
          <a:prstGeom prst="rect">
            <a:avLst/>
          </a:prstGeom>
          <a:noFill/>
        </p:spPr>
      </p:pic>
    </p:spTree>
    <p:extLst>
      <p:ext uri="{BB962C8B-B14F-4D97-AF65-F5344CB8AC3E}">
        <p14:creationId xmlns:p14="http://schemas.microsoft.com/office/powerpoint/2010/main" val="3269319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 y="244393"/>
            <a:ext cx="10515600" cy="1325563"/>
          </a:xfrm>
        </p:spPr>
        <p:txBody>
          <a:bodyPr>
            <a:normAutofit/>
          </a:bodyPr>
          <a:lstStyle/>
          <a:p>
            <a:r>
              <a:rPr lang="en-US" sz="4400" b="1" dirty="0">
                <a:latin typeface="Times New Roman" panose="02020603050405020304" pitchFamily="18" charset="0"/>
                <a:cs typeface="Times New Roman" panose="02020603050405020304" pitchFamily="18" charset="0"/>
              </a:rPr>
              <a:t>Insufflator:</a:t>
            </a:r>
            <a:endParaRPr lang="en-US" sz="4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5240" y="829945"/>
            <a:ext cx="9523207" cy="1872615"/>
          </a:xfrm>
        </p:spPr>
        <p:txBody>
          <a:bodyPr>
            <a:noAutofit/>
          </a:bodyPr>
          <a:lstStyle/>
          <a:p>
            <a:pPr algn="just"/>
            <a:r>
              <a:rPr lang="en-US" sz="2400" b="1" dirty="0" err="1">
                <a:latin typeface="Times New Roman" panose="02020603050405020304" pitchFamily="18" charset="0"/>
                <a:cs typeface="Times New Roman" panose="02020603050405020304" pitchFamily="18" charset="0"/>
              </a:rPr>
              <a:t>Laproflator</a:t>
            </a:r>
            <a:r>
              <a:rPr lang="en-US" sz="2400" b="1" dirty="0">
                <a:latin typeface="Times New Roman" panose="02020603050405020304" pitchFamily="18" charset="0"/>
                <a:cs typeface="Times New Roman" panose="02020603050405020304" pitchFamily="18" charset="0"/>
              </a:rPr>
              <a:t> (Insufflator): </a:t>
            </a:r>
            <a:r>
              <a:rPr lang="en-US" sz="2400" dirty="0">
                <a:latin typeface="Times New Roman" panose="02020603050405020304" pitchFamily="18" charset="0"/>
                <a:cs typeface="Times New Roman" panose="02020603050405020304" pitchFamily="18" charset="0"/>
              </a:rPr>
              <a:t>It was used to create and maintain the desired degree of abdominal distention during laparoscopic procedure. This distention was necessary to provide an operating space between the distal lens of the laparoscope and the viscera being examined, as well as to permit comfortable manipulation of the telescope and instrument within the abdomen. Carbon dioxide gas was used for insufflation, the safe and effective abdominal pressure is 8- 12 mm. Hg. </a:t>
            </a:r>
          </a:p>
          <a:p>
            <a:endParaRPr lang="en-US" sz="2400" dirty="0">
              <a:latin typeface="Times New Roman" panose="02020603050405020304" pitchFamily="18" charset="0"/>
              <a:cs typeface="Times New Roman" panose="02020603050405020304" pitchFamily="18" charset="0"/>
            </a:endParaRPr>
          </a:p>
        </p:txBody>
      </p:sp>
      <p:pic>
        <p:nvPicPr>
          <p:cNvPr id="4" name="Content Placeholder 3">
            <a:extLst>
              <a:ext uri="{FF2B5EF4-FFF2-40B4-BE49-F238E27FC236}">
                <a16:creationId xmlns:a16="http://schemas.microsoft.com/office/drawing/2014/main" id="{F6D606BE-4EA7-4C2A-9BBB-3134363D16E5}"/>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51350" y="3429001"/>
            <a:ext cx="4444650" cy="3429000"/>
          </a:xfrm>
          <a:prstGeom prst="rect">
            <a:avLst/>
          </a:prstGeom>
        </p:spPr>
      </p:pic>
    </p:spTree>
    <p:extLst>
      <p:ext uri="{BB962C8B-B14F-4D97-AF65-F5344CB8AC3E}">
        <p14:creationId xmlns:p14="http://schemas.microsoft.com/office/powerpoint/2010/main" val="3286163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212725"/>
            <a:ext cx="10515600" cy="1325563"/>
          </a:xfrm>
        </p:spPr>
        <p:txBody>
          <a:bodyPr>
            <a:normAutofit/>
          </a:bodyPr>
          <a:lstStyle/>
          <a:p>
            <a:r>
              <a:rPr lang="en-US" sz="4400" b="1" dirty="0">
                <a:latin typeface="Times New Roman" panose="02020603050405020304" pitchFamily="18" charset="0"/>
                <a:cs typeface="Times New Roman" panose="02020603050405020304" pitchFamily="18" charset="0"/>
              </a:rPr>
              <a:t>Pneumoperitoneum</a:t>
            </a:r>
            <a:endParaRPr lang="en-US" sz="4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432559"/>
            <a:ext cx="9337040" cy="3545841"/>
          </a:xfrm>
        </p:spPr>
        <p:txBody>
          <a:bodyPr>
            <a:noAutofit/>
          </a:bodyPr>
          <a:lstStyle/>
          <a:p>
            <a:pPr marL="0" indent="0" algn="just">
              <a:buNone/>
            </a:pPr>
            <a:r>
              <a:rPr lang="en-US" sz="2400" dirty="0">
                <a:latin typeface="Times New Roman" panose="02020603050405020304" pitchFamily="18" charset="0"/>
                <a:cs typeface="Times New Roman" panose="02020603050405020304" pitchFamily="18" charset="0"/>
              </a:rPr>
              <a:t>	To observe abdominal organs and inserted the trocars and cannula safely, pneumoperitoneum should be established, this is accomplished by Veress needle with connection to a CO2 insufflation tube which is connected to an automatic gas insufflator. </a:t>
            </a:r>
          </a:p>
          <a:p>
            <a:pPr marL="0" indent="0" algn="just">
              <a:buNone/>
            </a:pPr>
            <a:r>
              <a:rPr lang="en-US" sz="2400" dirty="0">
                <a:latin typeface="Times New Roman" panose="02020603050405020304" pitchFamily="18" charset="0"/>
                <a:cs typeface="Times New Roman" panose="02020603050405020304" pitchFamily="18" charset="0"/>
              </a:rPr>
              <a:t>	One of the most gases used in an abdominal insufflation is CO2, which has a wider margin of safety with respect to gas emboli, high solubility in blood, expired in the lung and not explosive, for these reasons CO2 is chosen over room air, oxygen and nitrogen oxide.</a:t>
            </a:r>
          </a:p>
          <a:p>
            <a:pPr algn="just"/>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9121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86080"/>
            <a:ext cx="12192001" cy="2651760"/>
          </a:xfrm>
        </p:spPr>
        <p:txBody>
          <a:bodyPr>
            <a:normAutofit/>
          </a:bodyPr>
          <a:lstStyle/>
          <a:p>
            <a:r>
              <a:rPr lang="en-US" sz="4400" dirty="0">
                <a:latin typeface="Times New Roman" panose="02020603050405020304" pitchFamily="18" charset="0"/>
                <a:cs typeface="Times New Roman" panose="02020603050405020304" pitchFamily="18" charset="0"/>
              </a:rPr>
              <a:t>Electrocautery circuit: </a:t>
            </a:r>
            <a:br>
              <a:rPr lang="ar-IQ" dirty="0">
                <a:latin typeface="Times New Roman" panose="02020603050405020304" pitchFamily="18" charset="0"/>
                <a:cs typeface="Times New Roman" panose="02020603050405020304" pitchFamily="18" charset="0"/>
              </a:rPr>
            </a:br>
            <a:r>
              <a:rPr lang="en-US" dirty="0">
                <a:solidFill>
                  <a:schemeClr val="tx1"/>
                </a:solidFill>
                <a:latin typeface="Times New Roman" panose="02020603050405020304" pitchFamily="18" charset="0"/>
                <a:cs typeface="Times New Roman" panose="02020603050405020304" pitchFamily="18" charset="0"/>
              </a:rPr>
              <a:t>which is consisted of generator, foot switches (coagulation and cutting switches), active electrode (Silicon pad) and hock.</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677698" y="3068320"/>
            <a:ext cx="5936461" cy="3585809"/>
          </a:xfrm>
          <a:prstGeom prst="rect">
            <a:avLst/>
          </a:prstGeom>
        </p:spPr>
      </p:pic>
    </p:spTree>
    <p:extLst>
      <p:ext uri="{BB962C8B-B14F-4D97-AF65-F5344CB8AC3E}">
        <p14:creationId xmlns:p14="http://schemas.microsoft.com/office/powerpoint/2010/main" val="3448730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0530"/>
            <a:ext cx="10515600" cy="1325563"/>
          </a:xfrm>
        </p:spPr>
        <p:txBody>
          <a:bodyPr>
            <a:normAutofit/>
          </a:bodyPr>
          <a:lstStyle/>
          <a:p>
            <a:r>
              <a:rPr lang="en-US" sz="4400" dirty="0">
                <a:latin typeface="Times New Roman" panose="02020603050405020304" pitchFamily="18" charset="0"/>
                <a:cs typeface="Times New Roman" panose="02020603050405020304" pitchFamily="18" charset="0"/>
              </a:rPr>
              <a:t>Camera unit and light source</a:t>
            </a:r>
          </a:p>
        </p:txBody>
      </p:sp>
      <p:pic>
        <p:nvPicPr>
          <p:cNvPr id="4" name="Content Placeholder 2"/>
          <p:cNvPicPr>
            <a:picLocks noGrp="1"/>
          </p:cNvPicPr>
          <p:nvPr>
            <p:ph idx="1"/>
          </p:nvPr>
        </p:nvPicPr>
        <p:blipFill>
          <a:blip r:embed="rId2"/>
          <a:stretch>
            <a:fillRect/>
          </a:stretch>
        </p:blipFill>
        <p:spPr>
          <a:xfrm>
            <a:off x="435465" y="1280173"/>
            <a:ext cx="7306455" cy="5348897"/>
          </a:xfrm>
          <a:prstGeom prst="rect">
            <a:avLst/>
          </a:prstGeom>
        </p:spPr>
      </p:pic>
    </p:spTree>
    <p:extLst>
      <p:ext uri="{BB962C8B-B14F-4D97-AF65-F5344CB8AC3E}">
        <p14:creationId xmlns:p14="http://schemas.microsoft.com/office/powerpoint/2010/main" val="3513305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359" y="193985"/>
            <a:ext cx="10515600" cy="1325563"/>
          </a:xfrm>
        </p:spPr>
        <p:txBody>
          <a:bodyPr>
            <a:normAutofit/>
          </a:bodyPr>
          <a:lstStyle/>
          <a:p>
            <a:r>
              <a:rPr lang="en-US" sz="4400" dirty="0">
                <a:latin typeface="Times New Roman" panose="02020603050405020304" pitchFamily="18" charset="0"/>
                <a:cs typeface="Times New Roman" panose="02020603050405020304" pitchFamily="18" charset="0"/>
              </a:rPr>
              <a:t>Camera unit and light source</a:t>
            </a:r>
          </a:p>
        </p:txBody>
      </p:sp>
      <p:sp>
        <p:nvSpPr>
          <p:cNvPr id="3" name="Content Placeholder 2"/>
          <p:cNvSpPr>
            <a:spLocks noGrp="1"/>
          </p:cNvSpPr>
          <p:nvPr>
            <p:ph idx="1"/>
          </p:nvPr>
        </p:nvSpPr>
        <p:spPr>
          <a:xfrm>
            <a:off x="0" y="1342664"/>
            <a:ext cx="9631680" cy="3635736"/>
          </a:xfrm>
        </p:spPr>
        <p:txBody>
          <a:bodyPr>
            <a:noAutofit/>
          </a:bodyPr>
          <a:lstStyle/>
          <a:p>
            <a:pPr marL="0" indent="0" algn="just">
              <a:buNone/>
            </a:pPr>
            <a:r>
              <a:rPr lang="en-US" sz="2400" dirty="0">
                <a:latin typeface="Times New Roman" panose="02020603050405020304" pitchFamily="18" charset="0"/>
                <a:cs typeface="Times New Roman" panose="02020603050405020304" pitchFamily="18" charset="0"/>
              </a:rPr>
              <a:t>	The camera transmits an image of the organs inside the abdomen onto a television monitor. The video camera becomes a surgeon’s eyes in laparoscopic surgery.</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 camera consisted of two parts; the head of the camera that was attached with the eye piece of telescope, and the camera control system. The camera was focused before inserting inside the abdominal cavity</a:t>
            </a:r>
          </a:p>
          <a:p>
            <a:pPr marL="0" indent="0" algn="just">
              <a:buNone/>
            </a:pPr>
            <a:r>
              <a:rPr lang="en-US" sz="2400" b="1" dirty="0">
                <a:latin typeface="Times New Roman" panose="02020603050405020304" pitchFamily="18" charset="0"/>
                <a:cs typeface="Times New Roman" panose="02020603050405020304" pitchFamily="18" charset="0"/>
              </a:rPr>
              <a:t>	Light source: </a:t>
            </a:r>
            <a:r>
              <a:rPr lang="en-US" sz="2400" dirty="0">
                <a:latin typeface="Times New Roman" panose="02020603050405020304" pitchFamily="18" charset="0"/>
                <a:cs typeface="Times New Roman" panose="02020603050405020304" pitchFamily="18" charset="0"/>
              </a:rPr>
              <a:t>A good Laparoscopic light source should emit light as much as possible near the natural sun light. Light source used was xenon nova (175 w), xenon has more natural color spectrum and a smaller spot size than halogen. It was regulated by a manual adjustment for better viewing. </a:t>
            </a: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6656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5DB77-F623-4580-A34F-A2136C381826}"/>
              </a:ext>
            </a:extLst>
          </p:cNvPr>
          <p:cNvSpPr>
            <a:spLocks noGrp="1"/>
          </p:cNvSpPr>
          <p:nvPr>
            <p:ph type="title"/>
          </p:nvPr>
        </p:nvSpPr>
        <p:spPr>
          <a:xfrm>
            <a:off x="299720" y="394175"/>
            <a:ext cx="10515600" cy="1325563"/>
          </a:xfrm>
        </p:spPr>
        <p:txBody>
          <a:bodyPr>
            <a:normAutofit/>
          </a:bodyPr>
          <a:lstStyle/>
          <a:p>
            <a:r>
              <a:rPr lang="en-US" sz="4400" b="1" dirty="0">
                <a:latin typeface="Times New Roman" panose="02020603050405020304" pitchFamily="18" charset="0"/>
                <a:cs typeface="Times New Roman" panose="02020603050405020304" pitchFamily="18" charset="0"/>
              </a:rPr>
              <a:t>Brief History of Endoscopy</a:t>
            </a:r>
            <a:endParaRPr lang="en-US" sz="4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166EE6E8-CA6B-48C2-B2C9-C8A276B79328}"/>
              </a:ext>
            </a:extLst>
          </p:cNvPr>
          <p:cNvSpPr txBox="1">
            <a:spLocks noChangeArrowheads="1"/>
          </p:cNvSpPr>
          <p:nvPr/>
        </p:nvSpPr>
        <p:spPr>
          <a:xfrm>
            <a:off x="0" y="1209762"/>
            <a:ext cx="12090400" cy="5562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400" b="1" dirty="0">
                <a:latin typeface="Times New Roman" panose="02020603050405020304" pitchFamily="18" charset="0"/>
                <a:cs typeface="Times New Roman" panose="02020603050405020304" pitchFamily="18" charset="0"/>
              </a:rPr>
              <a:t>In the early 1900s, the first attempts to view inside the body with lighted telescopes were made. These initial devices were often fully rigid. In the 1930s, semi-flexible endoscopes called gastroscopes were developed to view inside of the stomach. </a:t>
            </a:r>
          </a:p>
          <a:p>
            <a:pPr algn="just"/>
            <a:r>
              <a:rPr lang="en-US" sz="2400" b="1" dirty="0">
                <a:latin typeface="Times New Roman" panose="02020603050405020304" pitchFamily="18" charset="0"/>
                <a:cs typeface="Times New Roman" panose="02020603050405020304" pitchFamily="18" charset="0"/>
              </a:rPr>
              <a:t>Fiber-optic endoscopy was pioneered by South African-born physician Basil </a:t>
            </a:r>
            <a:r>
              <a:rPr lang="en-US" sz="2400" b="1" dirty="0" err="1">
                <a:latin typeface="Times New Roman" panose="02020603050405020304" pitchFamily="18" charset="0"/>
                <a:cs typeface="Times New Roman" panose="02020603050405020304" pitchFamily="18" charset="0"/>
              </a:rPr>
              <a:t>Hirschowitz</a:t>
            </a:r>
            <a:r>
              <a:rPr lang="en-US" sz="2400" b="1" dirty="0">
                <a:latin typeface="Times New Roman" panose="02020603050405020304" pitchFamily="18" charset="0"/>
                <a:cs typeface="Times New Roman" panose="02020603050405020304" pitchFamily="18" charset="0"/>
              </a:rPr>
              <a:t> at the University of Michigan in 1957. </a:t>
            </a:r>
          </a:p>
          <a:p>
            <a:pPr algn="just"/>
            <a:r>
              <a:rPr lang="en-US" sz="2400" b="1" dirty="0">
                <a:latin typeface="Times New Roman" panose="02020603050405020304" pitchFamily="18" charset="0"/>
                <a:cs typeface="Times New Roman" panose="02020603050405020304" pitchFamily="18" charset="0"/>
              </a:rPr>
              <a:t>Widespread use of fiber optic endoscopes began in the 1960s. </a:t>
            </a:r>
          </a:p>
          <a:p>
            <a:pPr algn="just"/>
            <a:r>
              <a:rPr lang="en-US" sz="2400" b="1" dirty="0">
                <a:latin typeface="Times New Roman" panose="02020603050405020304" pitchFamily="18" charset="0"/>
                <a:cs typeface="Times New Roman" panose="02020603050405020304" pitchFamily="18" charset="0"/>
              </a:rPr>
              <a:t>A fiber optic cable is simply a bundle of microscopic glass or plastic fibers that literally allows light and images to be transmitted through curved structures.</a:t>
            </a:r>
          </a:p>
          <a:p>
            <a:pPr algn="just"/>
            <a:r>
              <a:rPr lang="en-US" sz="2400" b="1" dirty="0">
                <a:latin typeface="Times New Roman" panose="02020603050405020304" pitchFamily="18" charset="0"/>
                <a:cs typeface="Times New Roman" panose="02020603050405020304" pitchFamily="18" charset="0"/>
              </a:rPr>
              <a:t>Laparoscopy is a minimally invasive diagnostic and surgical method for examining and performing surgical procedures in peritoneal cavity.</a:t>
            </a:r>
          </a:p>
          <a:p>
            <a:pPr algn="just"/>
            <a:r>
              <a:rPr lang="en-US" sz="2400" b="1" dirty="0">
                <a:latin typeface="Times New Roman" panose="02020603050405020304" pitchFamily="18" charset="0"/>
                <a:cs typeface="Times New Roman" panose="02020603050405020304" pitchFamily="18" charset="0"/>
              </a:rPr>
              <a:t> The Greek words </a:t>
            </a:r>
            <a:r>
              <a:rPr lang="en-US" sz="2400" b="1" dirty="0" err="1">
                <a:latin typeface="Times New Roman" panose="02020603050405020304" pitchFamily="18" charset="0"/>
                <a:cs typeface="Times New Roman" panose="02020603050405020304" pitchFamily="18" charset="0"/>
              </a:rPr>
              <a:t>laparo</a:t>
            </a:r>
            <a:r>
              <a:rPr lang="en-US" sz="2400" b="1" dirty="0">
                <a:latin typeface="Times New Roman" panose="02020603050405020304" pitchFamily="18" charset="0"/>
                <a:cs typeface="Times New Roman" panose="02020603050405020304" pitchFamily="18" charset="0"/>
              </a:rPr>
              <a:t>, which means “flank” and scope, which means “observing device” are the origin of word laparoscope.</a:t>
            </a:r>
          </a:p>
          <a:p>
            <a:pPr algn="just"/>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0387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502588" cy="2312894"/>
          </a:xfrm>
        </p:spPr>
        <p:txBody>
          <a:bodyPr>
            <a:normAutofit fontScale="90000"/>
          </a:bodyPr>
          <a:lstStyle/>
          <a:p>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 </a:t>
            </a:r>
            <a:r>
              <a:rPr lang="en-US" sz="4900" b="1" dirty="0">
                <a:latin typeface="Times New Roman" panose="02020603050405020304" pitchFamily="18" charset="0"/>
                <a:cs typeface="Times New Roman" panose="02020603050405020304" pitchFamily="18" charset="0"/>
              </a:rPr>
              <a:t>Suction irrigation machine:</a:t>
            </a:r>
            <a:r>
              <a:rPr lang="en-US" sz="4900" dirty="0">
                <a:latin typeface="Times New Roman" panose="02020603050405020304" pitchFamily="18" charset="0"/>
                <a:cs typeface="Times New Roman" panose="02020603050405020304" pitchFamily="18" charset="0"/>
              </a:rPr>
              <a:t>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t>
            </a:r>
            <a:r>
              <a:rPr lang="en-US" sz="2700" dirty="0">
                <a:solidFill>
                  <a:schemeClr val="tx1"/>
                </a:solidFill>
                <a:latin typeface="Times New Roman" panose="02020603050405020304" pitchFamily="18" charset="0"/>
                <a:cs typeface="Times New Roman" panose="02020603050405020304" pitchFamily="18" charset="0"/>
              </a:rPr>
              <a:t>It was used for flushing the abdominal cavity and cleaning during endoscopic operation. The suction irrigation machine was used frequently at the time of laparoscopy to make the field of vision clear. Most of the surgeons use normal saline or ringer lactate  for irrigation.  </a:t>
            </a:r>
            <a:br>
              <a:rPr lang="en-US" sz="2700" dirty="0">
                <a:solidFill>
                  <a:schemeClr val="tx1"/>
                </a:solidFill>
                <a:latin typeface="Times New Roman" panose="02020603050405020304" pitchFamily="18" charset="0"/>
                <a:cs typeface="Times New Roman" panose="02020603050405020304" pitchFamily="18" charset="0"/>
              </a:rPr>
            </a:br>
            <a:endParaRPr lang="en-US" sz="2700" dirty="0">
              <a:solidFill>
                <a:schemeClr val="tx1"/>
              </a:solidFill>
              <a:latin typeface="Times New Roman" panose="02020603050405020304" pitchFamily="18" charset="0"/>
              <a:cs typeface="Times New Roman" panose="02020603050405020304" pitchFamily="18" charset="0"/>
            </a:endParaRP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662030" y="2640947"/>
            <a:ext cx="5559477" cy="4213411"/>
          </a:xfrm>
          <a:prstGeom prst="rect">
            <a:avLst/>
          </a:prstGeom>
        </p:spPr>
      </p:pic>
    </p:spTree>
    <p:extLst>
      <p:ext uri="{BB962C8B-B14F-4D97-AF65-F5344CB8AC3E}">
        <p14:creationId xmlns:p14="http://schemas.microsoft.com/office/powerpoint/2010/main" val="53466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502588" cy="1690688"/>
          </a:xfrm>
        </p:spPr>
        <p:txBody>
          <a:bodyPr>
            <a:normAutofit fontScale="90000"/>
          </a:bodyPr>
          <a:lstStyle/>
          <a:p>
            <a:r>
              <a:rPr lang="en-US" sz="4900" dirty="0">
                <a:latin typeface="Times New Roman" panose="02020603050405020304" pitchFamily="18" charset="0"/>
                <a:cs typeface="Times New Roman" panose="02020603050405020304" pitchFamily="18" charset="0"/>
              </a:rPr>
              <a:t>Telescope: </a:t>
            </a:r>
            <a:br>
              <a:rPr lang="en-US" sz="2800" dirty="0">
                <a:latin typeface="Times New Roman" panose="02020603050405020304" pitchFamily="18" charset="0"/>
                <a:cs typeface="Times New Roman" panose="02020603050405020304" pitchFamily="18" charset="0"/>
              </a:rPr>
            </a:br>
            <a:r>
              <a:rPr lang="en-US" sz="2700" dirty="0">
                <a:solidFill>
                  <a:schemeClr val="tx1"/>
                </a:solidFill>
                <a:latin typeface="Times New Roman" panose="02020603050405020304" pitchFamily="18" charset="0"/>
                <a:cs typeface="Times New Roman" panose="02020603050405020304" pitchFamily="18" charset="0"/>
              </a:rPr>
              <a:t>Rigid telescopes, its diameter was 10 mm, with length 33 cm and it was telescope 30 degree.</a:t>
            </a:r>
            <a:br>
              <a:rPr lang="en-US" sz="2700" dirty="0">
                <a:solidFill>
                  <a:schemeClr val="tx1"/>
                </a:solidFill>
                <a:latin typeface="Times New Roman" panose="02020603050405020304" pitchFamily="18" charset="0"/>
                <a:cs typeface="Times New Roman" panose="02020603050405020304" pitchFamily="18" charset="0"/>
              </a:rPr>
            </a:br>
            <a:endParaRPr lang="en-US" sz="2700" dirty="0">
              <a:solidFill>
                <a:schemeClr val="tx1"/>
              </a:solidFill>
              <a:latin typeface="Times New Roman" panose="02020603050405020304" pitchFamily="18" charset="0"/>
              <a:cs typeface="Times New Roman" panose="02020603050405020304" pitchFamily="18" charset="0"/>
            </a:endParaRPr>
          </a:p>
        </p:txBody>
      </p:sp>
      <p:pic>
        <p:nvPicPr>
          <p:cNvPr id="4" name="Content Placeholder 3"/>
          <p:cNvPicPr>
            <a:picLocks noGrp="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1117" y="1795210"/>
            <a:ext cx="5998296" cy="5062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49362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368988" cy="5017625"/>
          </a:xfrm>
        </p:spPr>
        <p:txBody>
          <a:bodyPr>
            <a:noAutofit/>
          </a:bodyPr>
          <a:lstStyle/>
          <a:p>
            <a:r>
              <a:rPr lang="en-US" sz="4400" b="1" dirty="0">
                <a:latin typeface="Times New Roman" panose="02020603050405020304" pitchFamily="18" charset="0"/>
                <a:cs typeface="Times New Roman" panose="02020603050405020304" pitchFamily="18" charset="0"/>
              </a:rPr>
              <a:t>Laparoscopic instruments:</a:t>
            </a:r>
            <a:br>
              <a:rPr lang="en-US" sz="4400" b="1" dirty="0">
                <a:latin typeface="Times New Roman" panose="02020603050405020304" pitchFamily="18" charset="0"/>
                <a:cs typeface="Times New Roman" panose="02020603050405020304" pitchFamily="18" charset="0"/>
              </a:rPr>
            </a:br>
            <a:br>
              <a:rPr lang="en-US" sz="4400" b="1" dirty="0">
                <a:latin typeface="Times New Roman" panose="02020603050405020304" pitchFamily="18" charset="0"/>
                <a:cs typeface="Times New Roman" panose="02020603050405020304" pitchFamily="18" charset="0"/>
              </a:rPr>
            </a:br>
            <a:r>
              <a:rPr lang="en-US" sz="2400" b="1" dirty="0">
                <a:solidFill>
                  <a:schemeClr val="tx1"/>
                </a:solidFill>
                <a:latin typeface="Times New Roman" panose="02020603050405020304" pitchFamily="18" charset="0"/>
                <a:cs typeface="Times New Roman" panose="02020603050405020304" pitchFamily="18" charset="0"/>
              </a:rPr>
              <a:t>Graspers scissors (A), </a:t>
            </a:r>
            <a:br>
              <a:rPr lang="en-US" sz="2400" b="1" dirty="0">
                <a:solidFill>
                  <a:schemeClr val="tx1"/>
                </a:solidFill>
                <a:latin typeface="Times New Roman" panose="02020603050405020304" pitchFamily="18" charset="0"/>
                <a:cs typeface="Times New Roman" panose="02020603050405020304" pitchFamily="18" charset="0"/>
              </a:rPr>
            </a:br>
            <a:r>
              <a:rPr lang="en-US" sz="2400" b="1" dirty="0">
                <a:solidFill>
                  <a:schemeClr val="tx1"/>
                </a:solidFill>
                <a:latin typeface="Times New Roman" panose="02020603050405020304" pitchFamily="18" charset="0"/>
                <a:cs typeface="Times New Roman" panose="02020603050405020304" pitchFamily="18" charset="0"/>
              </a:rPr>
              <a:t>CO</a:t>
            </a:r>
            <a:r>
              <a:rPr lang="en-US" sz="2400" b="1" baseline="-25000" dirty="0">
                <a:solidFill>
                  <a:schemeClr val="tx1"/>
                </a:solidFill>
                <a:latin typeface="Times New Roman" panose="02020603050405020304" pitchFamily="18" charset="0"/>
                <a:cs typeface="Times New Roman" panose="02020603050405020304" pitchFamily="18" charset="0"/>
              </a:rPr>
              <a:t>2 </a:t>
            </a:r>
            <a:r>
              <a:rPr lang="en-US" sz="2400" b="1" dirty="0">
                <a:solidFill>
                  <a:schemeClr val="tx1"/>
                </a:solidFill>
                <a:latin typeface="Times New Roman" panose="02020603050405020304" pitchFamily="18" charset="0"/>
                <a:cs typeface="Times New Roman" panose="02020603050405020304" pitchFamily="18" charset="0"/>
              </a:rPr>
              <a:t>tube (B), </a:t>
            </a:r>
            <a:br>
              <a:rPr lang="en-US" sz="2400" b="1" dirty="0">
                <a:solidFill>
                  <a:schemeClr val="tx1"/>
                </a:solidFill>
                <a:latin typeface="Times New Roman" panose="02020603050405020304" pitchFamily="18" charset="0"/>
                <a:cs typeface="Times New Roman" panose="02020603050405020304" pitchFamily="18" charset="0"/>
              </a:rPr>
            </a:br>
            <a:r>
              <a:rPr lang="en-US" sz="2400" b="1" dirty="0">
                <a:solidFill>
                  <a:schemeClr val="tx1"/>
                </a:solidFill>
                <a:latin typeface="Times New Roman" panose="02020603050405020304" pitchFamily="18" charset="0"/>
                <a:cs typeface="Times New Roman" panose="02020603050405020304" pitchFamily="18" charset="0"/>
              </a:rPr>
              <a:t>Light Cable (C), </a:t>
            </a:r>
            <a:br>
              <a:rPr lang="en-US" sz="2400" b="1" dirty="0">
                <a:solidFill>
                  <a:schemeClr val="tx1"/>
                </a:solidFill>
                <a:latin typeface="Times New Roman" panose="02020603050405020304" pitchFamily="18" charset="0"/>
                <a:cs typeface="Times New Roman" panose="02020603050405020304" pitchFamily="18" charset="0"/>
              </a:rPr>
            </a:br>
            <a:r>
              <a:rPr lang="en-US" sz="2400" b="1" dirty="0">
                <a:solidFill>
                  <a:schemeClr val="tx1"/>
                </a:solidFill>
                <a:latin typeface="Times New Roman" panose="02020603050405020304" pitchFamily="18" charset="0"/>
                <a:cs typeface="Times New Roman" panose="02020603050405020304" pitchFamily="18" charset="0"/>
              </a:rPr>
              <a:t>Head of camera (D), </a:t>
            </a:r>
            <a:br>
              <a:rPr lang="en-US" sz="2400" b="1" dirty="0">
                <a:solidFill>
                  <a:schemeClr val="tx1"/>
                </a:solidFill>
                <a:latin typeface="Times New Roman" panose="02020603050405020304" pitchFamily="18" charset="0"/>
                <a:cs typeface="Times New Roman" panose="02020603050405020304" pitchFamily="18" charset="0"/>
              </a:rPr>
            </a:br>
            <a:r>
              <a:rPr lang="en-US" sz="2400" b="1" dirty="0">
                <a:solidFill>
                  <a:schemeClr val="tx1"/>
                </a:solidFill>
                <a:latin typeface="Times New Roman" panose="02020603050405020304" pitchFamily="18" charset="0"/>
                <a:cs typeface="Times New Roman" panose="02020603050405020304" pitchFamily="18" charset="0"/>
              </a:rPr>
              <a:t>Trocars and cannulas (E), </a:t>
            </a:r>
            <a:br>
              <a:rPr lang="en-US" sz="2400" b="1" dirty="0">
                <a:solidFill>
                  <a:schemeClr val="tx1"/>
                </a:solidFill>
                <a:latin typeface="Times New Roman" panose="02020603050405020304" pitchFamily="18" charset="0"/>
                <a:cs typeface="Times New Roman" panose="02020603050405020304" pitchFamily="18" charset="0"/>
              </a:rPr>
            </a:br>
            <a:r>
              <a:rPr lang="en-US" sz="2400" b="1" dirty="0">
                <a:solidFill>
                  <a:schemeClr val="tx1"/>
                </a:solidFill>
                <a:latin typeface="Times New Roman" panose="02020603050405020304" pitchFamily="18" charset="0"/>
                <a:cs typeface="Times New Roman" panose="02020603050405020304" pitchFamily="18" charset="0"/>
              </a:rPr>
              <a:t>Veress needle (F),</a:t>
            </a:r>
            <a:br>
              <a:rPr lang="en-US" sz="2400" b="1" dirty="0">
                <a:solidFill>
                  <a:schemeClr val="tx1"/>
                </a:solidFill>
                <a:latin typeface="Times New Roman" panose="02020603050405020304" pitchFamily="18" charset="0"/>
                <a:cs typeface="Times New Roman" panose="02020603050405020304" pitchFamily="18" charset="0"/>
              </a:rPr>
            </a:br>
            <a:r>
              <a:rPr lang="en-US" sz="2400" b="1" dirty="0">
                <a:solidFill>
                  <a:schemeClr val="tx1"/>
                </a:solidFill>
                <a:latin typeface="Times New Roman" panose="02020603050405020304" pitchFamily="18" charset="0"/>
                <a:cs typeface="Times New Roman" panose="02020603050405020304" pitchFamily="18" charset="0"/>
              </a:rPr>
              <a:t>Telescope,(G).</a:t>
            </a:r>
            <a:br>
              <a:rPr lang="en-US" sz="2400" dirty="0">
                <a:solidFill>
                  <a:schemeClr val="tx1"/>
                </a:solidFill>
                <a:latin typeface="Times New Roman" panose="02020603050405020304" pitchFamily="18" charset="0"/>
                <a:cs typeface="Times New Roman" panose="02020603050405020304" pitchFamily="18" charset="0"/>
              </a:rPr>
            </a:b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469341" y="860612"/>
            <a:ext cx="6051178" cy="4858870"/>
          </a:xfrm>
          <a:prstGeom prst="rect">
            <a:avLst/>
          </a:prstGeom>
        </p:spPr>
      </p:pic>
    </p:spTree>
    <p:extLst>
      <p:ext uri="{BB962C8B-B14F-4D97-AF65-F5344CB8AC3E}">
        <p14:creationId xmlns:p14="http://schemas.microsoft.com/office/powerpoint/2010/main" val="109088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C3D779DD-BA1C-4701-9151-D593ADF3EE0F}"/>
              </a:ext>
            </a:extLst>
          </p:cNvPr>
          <p:cNvPicPr>
            <a:picLocks/>
          </p:cNvPicPr>
          <p:nvPr/>
        </p:nvPicPr>
        <p:blipFill>
          <a:blip r:embed="rId2" cstate="print"/>
          <a:srcRect/>
          <a:stretch>
            <a:fillRect/>
          </a:stretch>
        </p:blipFill>
        <p:spPr bwMode="auto">
          <a:xfrm>
            <a:off x="4236196" y="4004890"/>
            <a:ext cx="4734274" cy="2853110"/>
          </a:xfrm>
          <a:prstGeom prst="rect">
            <a:avLst/>
          </a:prstGeom>
          <a:noFill/>
          <a:ln w="9525">
            <a:noFill/>
            <a:miter lim="800000"/>
            <a:headEnd/>
            <a:tailEnd/>
          </a:ln>
          <a:effectLst/>
        </p:spPr>
      </p:pic>
      <p:sp>
        <p:nvSpPr>
          <p:cNvPr id="2" name="Title 1"/>
          <p:cNvSpPr>
            <a:spLocks noGrp="1"/>
          </p:cNvSpPr>
          <p:nvPr>
            <p:ph type="title"/>
          </p:nvPr>
        </p:nvSpPr>
        <p:spPr>
          <a:xfrm>
            <a:off x="88106" y="475082"/>
            <a:ext cx="4941094" cy="1325563"/>
          </a:xfrm>
        </p:spPr>
        <p:txBody>
          <a:bodyPr/>
          <a:lstStyle/>
          <a:p>
            <a:r>
              <a:rPr lang="en-US" dirty="0">
                <a:solidFill>
                  <a:schemeClr val="tx1"/>
                </a:solidFill>
                <a:latin typeface="Times New Roman" panose="02020603050405020304" pitchFamily="18" charset="0"/>
                <a:cs typeface="Times New Roman" panose="02020603050405020304" pitchFamily="18" charset="0"/>
              </a:rPr>
              <a:t>Port and Co</a:t>
            </a:r>
            <a:r>
              <a:rPr lang="en-US" sz="2000" dirty="0">
                <a:solidFill>
                  <a:schemeClr val="tx1"/>
                </a:solidFill>
                <a:latin typeface="Times New Roman" panose="02020603050405020304" pitchFamily="18" charset="0"/>
                <a:cs typeface="Times New Roman" panose="02020603050405020304" pitchFamily="18" charset="0"/>
              </a:rPr>
              <a:t>2</a:t>
            </a:r>
            <a:r>
              <a:rPr lang="en-US" dirty="0">
                <a:solidFill>
                  <a:schemeClr val="tx1"/>
                </a:solidFill>
                <a:latin typeface="Times New Roman" panose="02020603050405020304" pitchFamily="18" charset="0"/>
                <a:cs typeface="Times New Roman" panose="02020603050405020304" pitchFamily="18" charset="0"/>
              </a:rPr>
              <a:t> tube</a:t>
            </a:r>
          </a:p>
        </p:txBody>
      </p:sp>
      <p:pic>
        <p:nvPicPr>
          <p:cNvPr id="4" name="Content Placeholder 3"/>
          <p:cNvPicPr>
            <a:picLocks noGrp="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36195" y="126739"/>
            <a:ext cx="4734274" cy="3291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BD4DD8CF-1AE3-4E96-A2DA-5298509DCABD}"/>
              </a:ext>
            </a:extLst>
          </p:cNvPr>
          <p:cNvSpPr txBox="1"/>
          <p:nvPr/>
        </p:nvSpPr>
        <p:spPr>
          <a:xfrm>
            <a:off x="-39482" y="3447361"/>
            <a:ext cx="5231968" cy="1200329"/>
          </a:xfrm>
          <a:prstGeom prst="rect">
            <a:avLst/>
          </a:prstGeom>
          <a:noFill/>
        </p:spPr>
        <p:txBody>
          <a:bodyPr wrap="square">
            <a:spAutoFit/>
          </a:bodyPr>
          <a:lstStyle>
            <a:defPPr>
              <a:defRPr lang="en-US"/>
            </a:defPPr>
            <a:lvl1pPr>
              <a:defRPr>
                <a:latin typeface="Times New Roman" panose="02020603050405020304" pitchFamily="18" charset="0"/>
                <a:cs typeface="Times New Roman" panose="02020603050405020304" pitchFamily="18" charset="0"/>
              </a:defRPr>
            </a:lvl1pPr>
          </a:lstStyle>
          <a:p>
            <a:r>
              <a:rPr lang="en-US" sz="3600" dirty="0"/>
              <a:t>Port inserted in umbilical </a:t>
            </a:r>
          </a:p>
          <a:p>
            <a:r>
              <a:rPr lang="en-US" sz="3600" dirty="0"/>
              <a:t>area</a:t>
            </a:r>
          </a:p>
        </p:txBody>
      </p:sp>
    </p:spTree>
    <p:extLst>
      <p:ext uri="{BB962C8B-B14F-4D97-AF65-F5344CB8AC3E}">
        <p14:creationId xmlns:p14="http://schemas.microsoft.com/office/powerpoint/2010/main" val="76538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394371" cy="2285999"/>
          </a:xfrm>
        </p:spPr>
        <p:txBody>
          <a:bodyPr>
            <a:noAutofit/>
          </a:bodyPr>
          <a:lstStyle/>
          <a:p>
            <a:r>
              <a:rPr lang="en-US" sz="2400" dirty="0">
                <a:solidFill>
                  <a:schemeClr val="tx1"/>
                </a:solidFill>
                <a:latin typeface="Times New Roman" panose="02020603050405020304" pitchFamily="18" charset="0"/>
                <a:cs typeface="Times New Roman" panose="02020603050405020304" pitchFamily="18" charset="0"/>
              </a:rPr>
              <a:t>A laparoscope connected to a video camera is inserted into abdominal cavity and the surgical field is visualized on high resolution video monitors in the operating room. Long thin surgical instrument are inserted through the other small incisions and the surgeon performs the surgery by watching the video monitor.</a:t>
            </a:r>
          </a:p>
        </p:txBody>
      </p:sp>
      <p:pic>
        <p:nvPicPr>
          <p:cNvPr id="4" name="Content Placeholder 3" descr="http://images.lapmdimg.com/Instruments_OR.jpg"/>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3347636" y="2404746"/>
            <a:ext cx="5825796" cy="3881437"/>
          </a:xfrm>
          <a:prstGeom prst="rect">
            <a:avLst/>
          </a:prstGeom>
          <a:noFill/>
        </p:spPr>
      </p:pic>
      <p:sp>
        <p:nvSpPr>
          <p:cNvPr id="5" name="Title 1">
            <a:extLst>
              <a:ext uri="{FF2B5EF4-FFF2-40B4-BE49-F238E27FC236}">
                <a16:creationId xmlns:a16="http://schemas.microsoft.com/office/drawing/2014/main" id="{95A59E32-D6EC-4E6B-B14F-A5305A095905}"/>
              </a:ext>
            </a:extLst>
          </p:cNvPr>
          <p:cNvSpPr txBox="1">
            <a:spLocks/>
          </p:cNvSpPr>
          <p:nvPr/>
        </p:nvSpPr>
        <p:spPr>
          <a:xfrm>
            <a:off x="315689" y="2137004"/>
            <a:ext cx="3525520" cy="530955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Times New Roman" panose="02020603050405020304" pitchFamily="18" charset="0"/>
                <a:cs typeface="Times New Roman" panose="02020603050405020304" pitchFamily="18" charset="0"/>
              </a:rPr>
              <a:t>Many examples of laparoscopic surgery include:</a:t>
            </a:r>
          </a:p>
          <a:p>
            <a:r>
              <a:rPr lang="en-US" sz="2800" dirty="0">
                <a:latin typeface="Times New Roman" panose="02020603050405020304" pitchFamily="18" charset="0"/>
                <a:cs typeface="Times New Roman" panose="02020603050405020304" pitchFamily="18" charset="0"/>
              </a:rPr>
              <a:t>gallbladder excision, appendectomy, </a:t>
            </a:r>
            <a:r>
              <a:rPr lang="en-US" sz="2400" dirty="0">
                <a:latin typeface="Times New Roman" panose="02020603050405020304" pitchFamily="18" charset="0"/>
                <a:cs typeface="Times New Roman" panose="02020603050405020304" pitchFamily="18" charset="0"/>
              </a:rPr>
              <a:t>ovariohysterectomy</a:t>
            </a:r>
            <a:r>
              <a:rPr lang="en-US" sz="2800" dirty="0">
                <a:latin typeface="Times New Roman" panose="02020603050405020304" pitchFamily="18" charset="0"/>
                <a:cs typeface="Times New Roman" panose="02020603050405020304" pitchFamily="18" charset="0"/>
              </a:rPr>
              <a:t>, hernia repair,</a:t>
            </a:r>
          </a:p>
          <a:p>
            <a:r>
              <a:rPr lang="en-US" sz="2800" dirty="0">
                <a:latin typeface="Times New Roman" panose="02020603050405020304" pitchFamily="18" charset="0"/>
                <a:cs typeface="Times New Roman" panose="02020603050405020304" pitchFamily="18" charset="0"/>
              </a:rPr>
              <a:t>intestinal surgery, general exploration, repair of esophagus achalasia,</a:t>
            </a:r>
          </a:p>
          <a:p>
            <a:r>
              <a:rPr lang="en-US" sz="2800" dirty="0">
                <a:latin typeface="Times New Roman" panose="02020603050405020304" pitchFamily="18" charset="0"/>
                <a:cs typeface="Times New Roman" panose="02020603050405020304" pitchFamily="18" charset="0"/>
              </a:rPr>
              <a:t>liver resection and lung biopsies.</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9173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92480"/>
            <a:ext cx="9437914" cy="4944291"/>
          </a:xfrm>
        </p:spPr>
        <p:txBody>
          <a:bodyPr>
            <a:normAutofit/>
          </a:bodyPr>
          <a:lstStyle/>
          <a:p>
            <a:pPr marL="0" indent="0" algn="just">
              <a:buNone/>
            </a:pPr>
            <a:r>
              <a:rPr lang="en-US" sz="2400" dirty="0">
                <a:latin typeface="Times New Roman" panose="02020603050405020304" pitchFamily="18" charset="0"/>
                <a:cs typeface="Times New Roman" panose="02020603050405020304" pitchFamily="18" charset="0"/>
              </a:rPr>
              <a:t>	1. Reduced hemorrhage, which reduces the chance of needing a blood transfusion.</a:t>
            </a:r>
          </a:p>
          <a:p>
            <a:pPr marL="0" indent="0" algn="just">
              <a:buNone/>
            </a:pPr>
            <a:r>
              <a:rPr lang="en-US" sz="2400" dirty="0">
                <a:latin typeface="Times New Roman" panose="02020603050405020304" pitchFamily="18" charset="0"/>
                <a:cs typeface="Times New Roman" panose="02020603050405020304" pitchFamily="18" charset="0"/>
              </a:rPr>
              <a:t>	2. Smaller incision, which reduces pain and shortens recovery time, as well as resulting in less post-operative scarring.</a:t>
            </a:r>
          </a:p>
          <a:p>
            <a:pPr marL="0" indent="0" algn="just">
              <a:buNone/>
            </a:pPr>
            <a:r>
              <a:rPr lang="en-US" sz="2400" dirty="0">
                <a:latin typeface="Times New Roman" panose="02020603050405020304" pitchFamily="18" charset="0"/>
                <a:cs typeface="Times New Roman" panose="02020603050405020304" pitchFamily="18" charset="0"/>
              </a:rPr>
              <a:t>	3. Less pain, leading to less pain medication needed.</a:t>
            </a:r>
            <a:endParaRPr lang="en-US" sz="2400" dirty="0">
              <a:effectLst/>
              <a:latin typeface="Times New Roman" panose="02020603050405020304" pitchFamily="18" charset="0"/>
              <a:cs typeface="Times New Roman" panose="02020603050405020304" pitchFamily="18" charset="0"/>
            </a:endParaRPr>
          </a:p>
          <a:p>
            <a:pPr marL="0" indent="0" algn="just">
              <a:buNone/>
            </a:pPr>
            <a:r>
              <a:rPr lang="en-US" sz="2400" dirty="0">
                <a:latin typeface="Times New Roman" panose="02020603050405020304" pitchFamily="18" charset="0"/>
                <a:cs typeface="Times New Roman" panose="02020603050405020304" pitchFamily="18" charset="0"/>
              </a:rPr>
              <a:t>	4. Hospital stay is less, and often with a same day discharge which leads to a faster return to everyday living.</a:t>
            </a:r>
            <a:endParaRPr lang="en-US" sz="2400" dirty="0">
              <a:effectLst/>
              <a:latin typeface="Times New Roman" panose="02020603050405020304" pitchFamily="18" charset="0"/>
              <a:cs typeface="Times New Roman" panose="02020603050405020304" pitchFamily="18" charset="0"/>
            </a:endParaRPr>
          </a:p>
          <a:p>
            <a:pPr marL="0" indent="0" algn="just">
              <a:buNone/>
            </a:pPr>
            <a:r>
              <a:rPr lang="en-US" sz="2400" dirty="0">
                <a:latin typeface="Times New Roman" panose="02020603050405020304" pitchFamily="18" charset="0"/>
                <a:cs typeface="Times New Roman" panose="02020603050405020304" pitchFamily="18" charset="0"/>
              </a:rPr>
              <a:t>	5.Reduced exposure of internal organs to possible external contaminants thereby reduced risk of acquiring infections.</a:t>
            </a:r>
            <a:endParaRPr lang="en-US" sz="2400" dirty="0">
              <a:effectLst/>
              <a:latin typeface="Times New Roman" panose="02020603050405020304" pitchFamily="18" charset="0"/>
              <a:cs typeface="Times New Roman" panose="02020603050405020304" pitchFamily="18" charset="0"/>
            </a:endParaRPr>
          </a:p>
          <a:p>
            <a:pPr marL="0" indent="0" algn="just">
              <a:buNone/>
            </a:pPr>
            <a:r>
              <a:rPr lang="en-US" sz="2400" dirty="0">
                <a:latin typeface="Times New Roman" panose="02020603050405020304" pitchFamily="18" charset="0"/>
                <a:cs typeface="Times New Roman" panose="02020603050405020304" pitchFamily="18" charset="0"/>
              </a:rPr>
              <a:t> </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9A79AB32-E4B9-46E8-BFC4-E528AE5A111F}"/>
              </a:ext>
            </a:extLst>
          </p:cNvPr>
          <p:cNvSpPr>
            <a:spLocks noGrp="1"/>
          </p:cNvSpPr>
          <p:nvPr>
            <p:ph type="title"/>
          </p:nvPr>
        </p:nvSpPr>
        <p:spPr>
          <a:xfrm>
            <a:off x="144359" y="172213"/>
            <a:ext cx="10515600" cy="1325563"/>
          </a:xfrm>
        </p:spPr>
        <p:txBody>
          <a:bodyPr>
            <a:normAutofit/>
          </a:bodyPr>
          <a:lstStyle/>
          <a:p>
            <a:r>
              <a:rPr lang="en-US" sz="4400" b="1" dirty="0">
                <a:latin typeface="Times New Roman" panose="02020603050405020304" pitchFamily="18" charset="0"/>
                <a:cs typeface="Times New Roman" panose="02020603050405020304" pitchFamily="18" charset="0"/>
              </a:rPr>
              <a:t>Advantages:</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7688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5311"/>
            <a:ext cx="5418666" cy="1320800"/>
          </a:xfrm>
        </p:spPr>
        <p:txBody>
          <a:bodyPr>
            <a:noAutofit/>
          </a:bodyPr>
          <a:lstStyle/>
          <a:p>
            <a:r>
              <a:rPr lang="en-US" sz="4400" b="1" dirty="0">
                <a:latin typeface="Times New Roman" panose="02020603050405020304" pitchFamily="18" charset="0"/>
                <a:cs typeface="Times New Roman" panose="02020603050405020304" pitchFamily="18" charset="0"/>
              </a:rPr>
              <a:t>Disadvantages:</a:t>
            </a:r>
            <a:br>
              <a:rPr lang="en-US" sz="4400" dirty="0">
                <a:latin typeface="Times New Roman" panose="02020603050405020304" pitchFamily="18" charset="0"/>
                <a:cs typeface="Times New Roman" panose="02020603050405020304" pitchFamily="18" charset="0"/>
              </a:rPr>
            </a:br>
            <a:endParaRPr lang="en-US" sz="4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30632" y="740274"/>
            <a:ext cx="9655629" cy="5214207"/>
          </a:xfrm>
        </p:spPr>
        <p:txBody>
          <a:bodyPr>
            <a:noAutofit/>
          </a:bodyPr>
          <a:lstStyle/>
          <a:p>
            <a:pPr marL="0" indent="0">
              <a:buNone/>
            </a:pP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1</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While laparoscopic surgery is clearly advantageous in terms of patient outcomes, the procedure is more difficult for the surgeon when compared to traditional, open surgery.</a:t>
            </a:r>
          </a:p>
          <a:p>
            <a:pPr marL="0" indent="0">
              <a:buNone/>
            </a:pPr>
            <a:r>
              <a:rPr lang="en-US" sz="2400" dirty="0">
                <a:latin typeface="Times New Roman" panose="02020603050405020304" pitchFamily="18" charset="0"/>
                <a:cs typeface="Times New Roman" panose="02020603050405020304" pitchFamily="18" charset="0"/>
              </a:rPr>
              <a:t>	2. The surgeon has limited range of motion at the surgical site resulting in a loss of dexterity.</a:t>
            </a:r>
          </a:p>
          <a:p>
            <a:pPr marL="0" indent="0">
              <a:buNone/>
            </a:pPr>
            <a:r>
              <a:rPr lang="en-US" sz="2400" dirty="0">
                <a:latin typeface="Times New Roman" panose="02020603050405020304" pitchFamily="18" charset="0"/>
                <a:cs typeface="Times New Roman" panose="02020603050405020304" pitchFamily="18" charset="0"/>
              </a:rPr>
              <a:t>	3. Poor depth perception.</a:t>
            </a:r>
          </a:p>
          <a:p>
            <a:pPr marL="0" indent="0">
              <a:buNone/>
            </a:pPr>
            <a:r>
              <a:rPr lang="en-US" sz="2400" dirty="0">
                <a:latin typeface="Times New Roman" panose="02020603050405020304" pitchFamily="18" charset="0"/>
                <a:cs typeface="Times New Roman" panose="02020603050405020304" pitchFamily="18" charset="0"/>
              </a:rPr>
              <a:t>	4. Surgeons must use tools to interact with tissue rather than manipulate it directly with their hands. This results in an inability to accurately judge how much force is being applied to tissue as well as a risk of damaging tissue by applying more force than necessary. </a:t>
            </a:r>
          </a:p>
          <a:p>
            <a:pPr marL="0" indent="0">
              <a:buNone/>
            </a:pPr>
            <a:r>
              <a:rPr lang="en-US" sz="2400" dirty="0">
                <a:latin typeface="Times New Roman" panose="02020603050405020304" pitchFamily="18" charset="0"/>
                <a:cs typeface="Times New Roman" panose="02020603050405020304" pitchFamily="18" charset="0"/>
              </a:rPr>
              <a:t>	5. The tool endpoints move in the opposite direction to the surgeon's hands. </a:t>
            </a:r>
          </a:p>
          <a:p>
            <a:pPr marL="0" indent="0">
              <a:buNone/>
            </a:pPr>
            <a:r>
              <a:rPr lang="en-US"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41224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00924" cy="1017924"/>
          </a:xfrm>
        </p:spPr>
        <p:txBody>
          <a:bodyPr>
            <a:normAutofit/>
          </a:bodyPr>
          <a:lstStyle/>
          <a:p>
            <a:r>
              <a:rPr lang="en-US" sz="4400" b="1" dirty="0">
                <a:latin typeface="Times New Roman" panose="02020603050405020304" pitchFamily="18" charset="0"/>
                <a:cs typeface="Times New Roman" panose="02020603050405020304" pitchFamily="18" charset="0"/>
              </a:rPr>
              <a:t>Complications:</a:t>
            </a:r>
            <a:endParaRPr lang="en-US" sz="4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638968"/>
            <a:ext cx="10493829" cy="6219032"/>
          </a:xfrm>
        </p:spPr>
        <p:txBody>
          <a:bodyPr>
            <a:noAutofit/>
          </a:bodyPr>
          <a:lstStyle/>
          <a:p>
            <a:pPr marL="0" indent="0">
              <a:buNone/>
            </a:pPr>
            <a:r>
              <a:rPr lang="en-US" sz="2400" b="1" dirty="0">
                <a:latin typeface="Times New Roman" panose="02020603050405020304" pitchFamily="18" charset="0"/>
                <a:cs typeface="Times New Roman" panose="02020603050405020304" pitchFamily="18" charset="0"/>
              </a:rPr>
              <a:t>	I. Hemorrhage:	</a:t>
            </a: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Difficult to control laparoscopically and may lead to CO2 embolization therefore the hemorrhage may be responsible for the majority of conversion to open approach </a:t>
            </a:r>
          </a:p>
          <a:p>
            <a:pPr marL="0" indent="0">
              <a:buNone/>
            </a:pPr>
            <a:r>
              <a:rPr lang="en-US" sz="2400" b="1" dirty="0">
                <a:latin typeface="Times New Roman" panose="02020603050405020304" pitchFamily="18" charset="0"/>
                <a:cs typeface="Times New Roman" panose="02020603050405020304" pitchFamily="18" charset="0"/>
              </a:rPr>
              <a:t>	2. Cardiac and Blood Flow Problems:</a:t>
            </a: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Generally, blood flow to the abdominal viscera, including the gut, liver and kidneys all are decreased during laparoscopy. Pneumoperitoneum relates to mechanical pressure up on the vena cava, which is lead to reduce filling pressure within the heart, also potentially reducing blood pressure; these effects can be modified by extremes position, which are important in laparoscopic surgery. </a:t>
            </a:r>
          </a:p>
          <a:p>
            <a:pPr marL="0" indent="0">
              <a:buNone/>
            </a:pPr>
            <a:r>
              <a:rPr lang="en-US" sz="2400" b="1" dirty="0">
                <a:latin typeface="Times New Roman" panose="02020603050405020304" pitchFamily="18" charset="0"/>
                <a:cs typeface="Times New Roman" panose="02020603050405020304" pitchFamily="18" charset="0"/>
              </a:rPr>
              <a:t>	3. Subcutaneous Emphysema:</a:t>
            </a: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Subcutaneous emphysema increase the area for CO2 diffusion which can result in significant hypercarbia and respiratory acidosis, this emphysema resolved soon after abdominal deflation, if emphysema extends to the chest wall and the neck, the CO2 can track to the thorax and mediastinum thereby resulting in pneumothorax. </a:t>
            </a:r>
          </a:p>
          <a:p>
            <a:pPr marL="0" indent="0">
              <a:buNone/>
            </a:pPr>
            <a:r>
              <a:rPr lang="en-US" sz="2400" b="1"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0357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32964A-041F-4170-A73C-4FC4E7B0EDD4}"/>
              </a:ext>
            </a:extLst>
          </p:cNvPr>
          <p:cNvSpPr>
            <a:spLocks noGrp="1"/>
          </p:cNvSpPr>
          <p:nvPr>
            <p:ph idx="1"/>
          </p:nvPr>
        </p:nvSpPr>
        <p:spPr>
          <a:xfrm>
            <a:off x="0" y="810761"/>
            <a:ext cx="9633857" cy="6047239"/>
          </a:xfrm>
        </p:spPr>
        <p:txBody>
          <a:bodyPr>
            <a:noAutofit/>
          </a:bodyPr>
          <a:lstStyle/>
          <a:p>
            <a:pPr marL="0" indent="0">
              <a:buNone/>
            </a:pPr>
            <a:r>
              <a:rPr lang="en-US" sz="2400" b="1" dirty="0">
                <a:latin typeface="Times New Roman" panose="02020603050405020304" pitchFamily="18" charset="0"/>
                <a:cs typeface="Times New Roman" panose="02020603050405020304" pitchFamily="18" charset="0"/>
              </a:rPr>
              <a:t>	4. CO2 Embolization:</a:t>
            </a: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CO2 embolism is rare but serious complication of laparoscopic approach and may be occurring accidentally during initial insufflations.</a:t>
            </a:r>
          </a:p>
          <a:p>
            <a:pPr marL="0" indent="0">
              <a:buNone/>
            </a:pPr>
            <a:r>
              <a:rPr lang="en-US" sz="2400" b="1" dirty="0">
                <a:latin typeface="Times New Roman" panose="02020603050405020304" pitchFamily="18" charset="0"/>
                <a:cs typeface="Times New Roman" panose="02020603050405020304" pitchFamily="18" charset="0"/>
              </a:rPr>
              <a:t>	5. Wound Infection:</a:t>
            </a: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It is currently limited in laparoscopic surgery because laparoscopic approach utilizing small incisions that may be sutured or sealed with wound glue. Cosmetic results were excellent and patient satisfaction was high as no sutures had to be removed, glue application is easy and quick. </a:t>
            </a:r>
          </a:p>
          <a:p>
            <a:pPr marL="0" indent="0">
              <a:buNone/>
            </a:pPr>
            <a:r>
              <a:rPr lang="en-US" sz="2400" b="1" dirty="0">
                <a:latin typeface="Times New Roman" panose="02020603050405020304" pitchFamily="18" charset="0"/>
                <a:cs typeface="Times New Roman" panose="02020603050405020304" pitchFamily="18" charset="0"/>
              </a:rPr>
              <a:t>	6. Port Hernia: </a:t>
            </a:r>
            <a:r>
              <a:rPr lang="en-US" sz="2400" dirty="0">
                <a:latin typeface="Times New Roman" panose="02020603050405020304" pitchFamily="18" charset="0"/>
                <a:cs typeface="Times New Roman" panose="02020603050405020304" pitchFamily="18" charset="0"/>
              </a:rPr>
              <a:t>If the primary cannula is withdrawn with its valve closed, it is possible to draw a piece of </a:t>
            </a:r>
            <a:r>
              <a:rPr lang="en-US" sz="2400" dirty="0" err="1">
                <a:latin typeface="Times New Roman" panose="02020603050405020304" pitchFamily="18" charset="0"/>
                <a:cs typeface="Times New Roman" panose="02020603050405020304" pitchFamily="18" charset="0"/>
              </a:rPr>
              <a:t>omentum</a:t>
            </a:r>
            <a:r>
              <a:rPr lang="en-US" sz="2400" dirty="0">
                <a:latin typeface="Times New Roman" panose="02020603050405020304" pitchFamily="18" charset="0"/>
                <a:cs typeface="Times New Roman" panose="02020603050405020304" pitchFamily="18" charset="0"/>
              </a:rPr>
              <a:t> in to umbilical wound by the negative pressure. Incisions greater than 7mm should be sutured in layers.</a:t>
            </a:r>
          </a:p>
          <a:p>
            <a:pPr marL="0" indent="0">
              <a:buNone/>
            </a:pPr>
            <a:r>
              <a:rPr lang="en-US" sz="2400" b="1" dirty="0">
                <a:latin typeface="Times New Roman" panose="02020603050405020304" pitchFamily="18" charset="0"/>
                <a:cs typeface="Times New Roman" panose="02020603050405020304" pitchFamily="18" charset="0"/>
              </a:rPr>
              <a:t>	7. Adhesion Formation: </a:t>
            </a:r>
            <a:r>
              <a:rPr lang="en-US" sz="2400" dirty="0">
                <a:latin typeface="Times New Roman" panose="02020603050405020304" pitchFamily="18" charset="0"/>
                <a:cs typeface="Times New Roman" panose="02020603050405020304" pitchFamily="18" charset="0"/>
              </a:rPr>
              <a:t> Adhesions were extensive in the open surgery compared with laparoscopic surgery.</a:t>
            </a:r>
          </a:p>
          <a:p>
            <a:pPr marL="0" indent="0">
              <a:buNone/>
            </a:pPr>
            <a:r>
              <a:rPr lang="en-US" sz="2400" dirty="0">
                <a:latin typeface="Times New Roman" panose="02020603050405020304" pitchFamily="18" charset="0"/>
                <a:cs typeface="Times New Roman" panose="02020603050405020304" pitchFamily="18" charset="0"/>
              </a:rPr>
              <a:t> </a:t>
            </a:r>
          </a:p>
          <a:p>
            <a:endParaRPr lang="en-US" sz="2400" dirty="0"/>
          </a:p>
        </p:txBody>
      </p:sp>
      <p:sp>
        <p:nvSpPr>
          <p:cNvPr id="4" name="Title 1">
            <a:extLst>
              <a:ext uri="{FF2B5EF4-FFF2-40B4-BE49-F238E27FC236}">
                <a16:creationId xmlns:a16="http://schemas.microsoft.com/office/drawing/2014/main" id="{B0B815BE-725A-4CB3-BFAF-B7B09CDBFF45}"/>
              </a:ext>
            </a:extLst>
          </p:cNvPr>
          <p:cNvSpPr>
            <a:spLocks noGrp="1"/>
          </p:cNvSpPr>
          <p:nvPr>
            <p:ph type="title"/>
          </p:nvPr>
        </p:nvSpPr>
        <p:spPr>
          <a:xfrm>
            <a:off x="0" y="0"/>
            <a:ext cx="4373108" cy="1143000"/>
          </a:xfrm>
        </p:spPr>
        <p:txBody>
          <a:bodyPr>
            <a:normAutofit/>
          </a:bodyPr>
          <a:lstStyle/>
          <a:p>
            <a:r>
              <a:rPr lang="en-US" sz="4400" b="1" dirty="0">
                <a:latin typeface="Times New Roman" panose="02020603050405020304" pitchFamily="18" charset="0"/>
                <a:cs typeface="Times New Roman" panose="02020603050405020304" pitchFamily="18" charset="0"/>
              </a:rPr>
              <a:t>Complications:</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6086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58803DC-D2B8-40DA-BE4D-76FDD7C9272C}"/>
              </a:ext>
            </a:extLst>
          </p:cNvPr>
          <p:cNvSpPr>
            <a:spLocks noGrp="1" noRot="1" noChangeArrowheads="1"/>
          </p:cNvSpPr>
          <p:nvPr>
            <p:ph type="title"/>
          </p:nvPr>
        </p:nvSpPr>
        <p:spPr>
          <a:xfrm>
            <a:off x="838200" y="833719"/>
            <a:ext cx="10515600" cy="1325563"/>
          </a:xfrm>
        </p:spPr>
        <p:txBody>
          <a:bodyPr>
            <a:normAutofit/>
          </a:bodyPr>
          <a:lstStyle/>
          <a:p>
            <a:pPr eaLnBrk="1" hangingPunct="1">
              <a:defRPr/>
            </a:pPr>
            <a:r>
              <a:rPr lang="en-US" sz="4400" b="1" dirty="0">
                <a:latin typeface="Times New Roman" panose="02020603050405020304" pitchFamily="18" charset="0"/>
                <a:cs typeface="Times New Roman" panose="02020603050405020304" pitchFamily="18" charset="0"/>
              </a:rPr>
              <a:t>What is Endoscopy?</a:t>
            </a:r>
            <a:endParaRPr lang="en-US" sz="4400" dirty="0">
              <a:latin typeface="Times New Roman" panose="02020603050405020304" pitchFamily="18" charset="0"/>
              <a:cs typeface="Times New Roman" panose="02020603050405020304" pitchFamily="18" charset="0"/>
            </a:endParaRPr>
          </a:p>
        </p:txBody>
      </p:sp>
      <p:sp>
        <p:nvSpPr>
          <p:cNvPr id="5" name="Rectangle 3">
            <a:extLst>
              <a:ext uri="{FF2B5EF4-FFF2-40B4-BE49-F238E27FC236}">
                <a16:creationId xmlns:a16="http://schemas.microsoft.com/office/drawing/2014/main" id="{B8B2E304-A926-4735-9517-E0B02CCBD8B6}"/>
              </a:ext>
            </a:extLst>
          </p:cNvPr>
          <p:cNvSpPr txBox="1">
            <a:spLocks noRot="1" noChangeArrowheads="1"/>
          </p:cNvSpPr>
          <p:nvPr/>
        </p:nvSpPr>
        <p:spPr>
          <a:xfrm>
            <a:off x="0" y="1684768"/>
            <a:ext cx="9865360" cy="40048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defRPr/>
            </a:pPr>
            <a:r>
              <a:rPr lang="en-US" b="1" u="sng" dirty="0">
                <a:solidFill>
                  <a:srgbClr val="000000"/>
                </a:solidFill>
                <a:latin typeface="Times New Roman" panose="02020603050405020304" pitchFamily="18" charset="0"/>
                <a:cs typeface="Times New Roman" panose="02020603050405020304" pitchFamily="18" charset="0"/>
              </a:rPr>
              <a:t>Endoscopy</a:t>
            </a:r>
            <a:r>
              <a:rPr lang="en-US" b="1" dirty="0">
                <a:solidFill>
                  <a:srgbClr val="000000"/>
                </a:solidFill>
                <a:latin typeface="Times New Roman" panose="02020603050405020304" pitchFamily="18" charset="0"/>
                <a:cs typeface="Times New Roman" panose="02020603050405020304" pitchFamily="18" charset="0"/>
              </a:rPr>
              <a:t> is the examination and inspection of the interior of body organs, joints or cavities through an endoscope to allows physicians to peer through the body's passageways. </a:t>
            </a:r>
          </a:p>
          <a:p>
            <a:pPr>
              <a:lnSpc>
                <a:spcPct val="80000"/>
              </a:lnSpc>
              <a:buFont typeface="Wingdings" pitchFamily="2" charset="2"/>
              <a:buNone/>
              <a:defRPr/>
            </a:pPr>
            <a:endParaRPr lang="en-US" b="1" dirty="0">
              <a:solidFill>
                <a:srgbClr val="000000"/>
              </a:solidFill>
              <a:latin typeface="Times New Roman" panose="02020603050405020304" pitchFamily="18" charset="0"/>
              <a:cs typeface="Times New Roman" panose="02020603050405020304" pitchFamily="18" charset="0"/>
            </a:endParaRPr>
          </a:p>
          <a:p>
            <a:pPr>
              <a:lnSpc>
                <a:spcPct val="80000"/>
              </a:lnSpc>
              <a:defRPr/>
            </a:pPr>
            <a:r>
              <a:rPr lang="en-US" b="1" dirty="0">
                <a:solidFill>
                  <a:srgbClr val="000000"/>
                </a:solidFill>
                <a:latin typeface="Times New Roman" panose="02020603050405020304" pitchFamily="18" charset="0"/>
                <a:cs typeface="Times New Roman" panose="02020603050405020304" pitchFamily="18" charset="0"/>
              </a:rPr>
              <a:t>An </a:t>
            </a:r>
            <a:r>
              <a:rPr lang="en-US" b="1" u="sng" dirty="0">
                <a:solidFill>
                  <a:srgbClr val="000000"/>
                </a:solidFill>
                <a:latin typeface="Times New Roman" panose="02020603050405020304" pitchFamily="18" charset="0"/>
                <a:cs typeface="Times New Roman" panose="02020603050405020304" pitchFamily="18" charset="0"/>
              </a:rPr>
              <a:t>Endoscope</a:t>
            </a:r>
            <a:r>
              <a:rPr lang="en-US" b="1" dirty="0">
                <a:solidFill>
                  <a:srgbClr val="000000"/>
                </a:solidFill>
                <a:latin typeface="Times New Roman" panose="02020603050405020304" pitchFamily="18" charset="0"/>
                <a:cs typeface="Times New Roman" panose="02020603050405020304" pitchFamily="18" charset="0"/>
              </a:rPr>
              <a:t> is a device using fiber optics and powerful lens systems to provide lighting and visualization of the interior of body organs, joints or cavities. The portion of the endoscope inserted into the body may be rigid or flexible, depending upon the medical procedure</a:t>
            </a:r>
            <a:r>
              <a:rPr lang="en-US" b="1" i="1" dirty="0">
                <a:solidFill>
                  <a:srgbClr val="000000"/>
                </a:solidFill>
                <a:latin typeface="Times New Roman" panose="02020603050405020304" pitchFamily="18" charset="0"/>
                <a:cs typeface="Times New Roman" panose="02020603050405020304" pitchFamily="18" charset="0"/>
              </a:rPr>
              <a:t>.</a:t>
            </a:r>
            <a:r>
              <a:rPr lang="en-US" b="1" dirty="0">
                <a:solidFill>
                  <a:srgbClr val="0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72268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68961"/>
            <a:ext cx="10668000" cy="1439695"/>
          </a:xfrm>
        </p:spPr>
        <p:txBody>
          <a:bodyPr/>
          <a:lstStyle/>
          <a:p>
            <a:pPr algn="ctr"/>
            <a:r>
              <a:rPr lang="en-US" sz="4400" b="1" dirty="0">
                <a:latin typeface="Times New Roman" panose="02020603050405020304" pitchFamily="18" charset="0"/>
                <a:cs typeface="Times New Roman" panose="02020603050405020304" pitchFamily="18" charset="0"/>
              </a:rPr>
              <a:t>Endoscopic Surgery</a:t>
            </a:r>
            <a:endParaRPr lang="en-US" sz="4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0" y="528321"/>
            <a:ext cx="12039600" cy="5527040"/>
          </a:xfrm>
        </p:spPr>
        <p:txBody>
          <a:bodyPr>
            <a:noAutofit/>
          </a:bodyPr>
          <a:lstStyle/>
          <a:p>
            <a:pPr marL="342900" indent="-342900" algn="just">
              <a:buFont typeface="Wingdings" panose="05000000000000000000" pitchFamily="2" charset="2"/>
              <a:buChar char="Ø"/>
            </a:pPr>
            <a:endParaRPr lang="en-US" sz="2000" dirty="0">
              <a:solidFill>
                <a:schemeClr val="tx1"/>
              </a:solidFill>
              <a:latin typeface="Times New Roman" panose="02020603050405020304" pitchFamily="18" charset="0"/>
              <a:cs typeface="Times New Roman" panose="02020603050405020304" pitchFamily="18" charset="0"/>
            </a:endParaRPr>
          </a:p>
          <a:p>
            <a:pPr marL="685800" indent="-685800" algn="just">
              <a:buFont typeface="Wingdings" panose="05000000000000000000" pitchFamily="2" charset="2"/>
              <a:buChar char="Ø"/>
            </a:pPr>
            <a:r>
              <a:rPr lang="en-US" sz="2000" dirty="0">
                <a:solidFill>
                  <a:schemeClr val="tx1"/>
                </a:solidFill>
                <a:latin typeface="Times New Roman" panose="02020603050405020304" pitchFamily="18" charset="0"/>
                <a:cs typeface="Times New Roman" panose="02020603050405020304" pitchFamily="18" charset="0"/>
              </a:rPr>
              <a:t>   </a:t>
            </a:r>
            <a:r>
              <a:rPr lang="en-US" sz="2000" b="1" dirty="0">
                <a:solidFill>
                  <a:schemeClr val="tx1"/>
                </a:solidFill>
                <a:latin typeface="Times New Roman" panose="02020603050405020304" pitchFamily="18" charset="0"/>
                <a:cs typeface="Times New Roman" panose="02020603050405020304" pitchFamily="18" charset="0"/>
              </a:rPr>
              <a:t>Endoscopic Surgery:</a:t>
            </a:r>
            <a:r>
              <a:rPr lang="en-US" sz="2000" dirty="0">
                <a:solidFill>
                  <a:schemeClr val="tx1"/>
                </a:solidFill>
                <a:latin typeface="Times New Roman" panose="02020603050405020304" pitchFamily="18" charset="0"/>
                <a:cs typeface="Times New Roman" panose="02020603050405020304" pitchFamily="18" charset="0"/>
              </a:rPr>
              <a:t>  Visual inspection of any cavity of the body, uses scopes going through small incision or natural body opening in order to diagnose and treat disease. Endoscopy may be with rigid or flexible scopes depending on the nature of the problem.  </a:t>
            </a:r>
          </a:p>
          <a:p>
            <a:pPr marL="685800" lvl="0" indent="-685800" algn="just" fontAlgn="base">
              <a:buFont typeface="Wingdings" panose="05000000000000000000" pitchFamily="2" charset="2"/>
              <a:buChar char="Ø"/>
            </a:pPr>
            <a:r>
              <a:rPr lang="en-US" sz="2000" dirty="0">
                <a:solidFill>
                  <a:schemeClr val="tx1"/>
                </a:solidFill>
                <a:latin typeface="Times New Roman" panose="02020603050405020304" pitchFamily="18" charset="0"/>
                <a:cs typeface="Times New Roman" panose="02020603050405020304" pitchFamily="18" charset="0"/>
              </a:rPr>
              <a:t>Upper gastrointestinal endoscopy is used to examine esophagus, stomach and upper intestinal tract, the scope is inserted through mouth.</a:t>
            </a:r>
          </a:p>
          <a:p>
            <a:pPr marL="342900" indent="-342900" algn="just">
              <a:buFont typeface="Wingdings" panose="05000000000000000000" pitchFamily="2" charset="2"/>
              <a:buChar char="Ø"/>
            </a:pPr>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649F5EF-E89F-4F2D-A35F-C9A74A922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3995" y="2515235"/>
            <a:ext cx="4286250" cy="4286250"/>
          </a:xfrm>
          <a:prstGeom prst="rect">
            <a:avLst/>
          </a:prstGeom>
        </p:spPr>
      </p:pic>
      <p:pic>
        <p:nvPicPr>
          <p:cNvPr id="9" name="Picture 8">
            <a:extLst>
              <a:ext uri="{FF2B5EF4-FFF2-40B4-BE49-F238E27FC236}">
                <a16:creationId xmlns:a16="http://schemas.microsoft.com/office/drawing/2014/main" id="{1E71CC01-60C9-483A-9BFC-9A315483F70B}"/>
              </a:ext>
            </a:extLst>
          </p:cNvPr>
          <p:cNvPicPr>
            <a:picLocks noChangeAspect="1"/>
          </p:cNvPicPr>
          <p:nvPr/>
        </p:nvPicPr>
        <p:blipFill rotWithShape="1">
          <a:blip r:embed="rId3">
            <a:extLst>
              <a:ext uri="{28A0092B-C50C-407E-A947-70E740481C1C}">
                <a14:useLocalDpi xmlns:a14="http://schemas.microsoft.com/office/drawing/2010/main" val="0"/>
              </a:ext>
            </a:extLst>
          </a:blip>
          <a:srcRect t="21804" r="28182" b="22843"/>
          <a:stretch/>
        </p:blipFill>
        <p:spPr>
          <a:xfrm>
            <a:off x="0" y="3429000"/>
            <a:ext cx="3912235" cy="1694537"/>
          </a:xfrm>
          <a:prstGeom prst="rect">
            <a:avLst/>
          </a:prstGeom>
        </p:spPr>
      </p:pic>
      <p:pic>
        <p:nvPicPr>
          <p:cNvPr id="11" name="Picture 10">
            <a:extLst>
              <a:ext uri="{FF2B5EF4-FFF2-40B4-BE49-F238E27FC236}">
                <a16:creationId xmlns:a16="http://schemas.microsoft.com/office/drawing/2014/main" id="{C6C07AAA-20BD-45FF-B6B8-E6E82427D8BA}"/>
              </a:ext>
            </a:extLst>
          </p:cNvPr>
          <p:cNvPicPr>
            <a:picLocks noChangeAspect="1"/>
          </p:cNvPicPr>
          <p:nvPr/>
        </p:nvPicPr>
        <p:blipFill rotWithShape="1">
          <a:blip r:embed="rId4">
            <a:extLst>
              <a:ext uri="{28A0092B-C50C-407E-A947-70E740481C1C}">
                <a14:useLocalDpi xmlns:a14="http://schemas.microsoft.com/office/drawing/2010/main" val="0"/>
              </a:ext>
            </a:extLst>
          </a:blip>
          <a:srcRect l="19805" t="17166" r="146"/>
          <a:stretch/>
        </p:blipFill>
        <p:spPr>
          <a:xfrm>
            <a:off x="3951931" y="2687954"/>
            <a:ext cx="4236395" cy="4027806"/>
          </a:xfrm>
          <a:prstGeom prst="rect">
            <a:avLst/>
          </a:prstGeom>
        </p:spPr>
      </p:pic>
    </p:spTree>
    <p:extLst>
      <p:ext uri="{BB962C8B-B14F-4D97-AF65-F5344CB8AC3E}">
        <p14:creationId xmlns:p14="http://schemas.microsoft.com/office/powerpoint/2010/main" val="2537280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A6B3E5-6948-448D-90D7-D8C64D743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515870"/>
            <a:ext cx="6513195" cy="4342130"/>
          </a:xfrm>
          <a:prstGeom prst="rect">
            <a:avLst/>
          </a:prstGeom>
        </p:spPr>
      </p:pic>
      <p:pic>
        <p:nvPicPr>
          <p:cNvPr id="7" name="Picture 6">
            <a:extLst>
              <a:ext uri="{FF2B5EF4-FFF2-40B4-BE49-F238E27FC236}">
                <a16:creationId xmlns:a16="http://schemas.microsoft.com/office/drawing/2014/main" id="{B83E0373-1540-4610-B390-4C137BE28A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3675" y="2497842"/>
            <a:ext cx="4089832" cy="2490110"/>
          </a:xfrm>
          <a:prstGeom prst="rect">
            <a:avLst/>
          </a:prstGeom>
        </p:spPr>
      </p:pic>
      <p:sp>
        <p:nvSpPr>
          <p:cNvPr id="2" name="Title 1">
            <a:extLst>
              <a:ext uri="{FF2B5EF4-FFF2-40B4-BE49-F238E27FC236}">
                <a16:creationId xmlns:a16="http://schemas.microsoft.com/office/drawing/2014/main" id="{3753CAEB-4674-4112-AE95-037A1C929D50}"/>
              </a:ext>
            </a:extLst>
          </p:cNvPr>
          <p:cNvSpPr>
            <a:spLocks noGrp="1"/>
          </p:cNvSpPr>
          <p:nvPr>
            <p:ph type="title"/>
          </p:nvPr>
        </p:nvSpPr>
        <p:spPr>
          <a:xfrm>
            <a:off x="-35560" y="558165"/>
            <a:ext cx="12258040" cy="1325563"/>
          </a:xfrm>
        </p:spPr>
        <p:txBody>
          <a:bodyPr>
            <a:normAutofit fontScale="90000"/>
          </a:bodyPr>
          <a:lstStyle/>
          <a:p>
            <a:r>
              <a:rPr lang="en-US" sz="4900" b="1" dirty="0">
                <a:latin typeface="Times New Roman" panose="02020603050405020304" pitchFamily="18" charset="0"/>
                <a:cs typeface="Times New Roman" panose="02020603050405020304" pitchFamily="18" charset="0"/>
              </a:rPr>
              <a:t>Arthroscopy (Arthroscopic Surgery): </a:t>
            </a:r>
            <a:br>
              <a:rPr lang="en-US" sz="4900" b="1" dirty="0">
                <a:latin typeface="Times New Roman" panose="02020603050405020304" pitchFamily="18" charset="0"/>
                <a:cs typeface="Times New Roman" panose="02020603050405020304" pitchFamily="18" charset="0"/>
              </a:rPr>
            </a:br>
            <a:r>
              <a:rPr lang="en-US" sz="4000" dirty="0">
                <a:solidFill>
                  <a:schemeClr val="tx1"/>
                </a:solidFill>
                <a:latin typeface="Times New Roman" panose="02020603050405020304" pitchFamily="18" charset="0"/>
                <a:cs typeface="Times New Roman" panose="02020603050405020304" pitchFamily="18" charset="0"/>
              </a:rPr>
              <a:t>is used to examine joints, the scope is inserted through a small incision on the joint being examined.</a:t>
            </a:r>
            <a:br>
              <a:rPr lang="en-US" sz="4000" dirty="0">
                <a:solidFill>
                  <a:schemeClr val="tx1"/>
                </a:solidFill>
                <a:latin typeface="Times New Roman" panose="02020603050405020304" pitchFamily="18" charset="0"/>
                <a:cs typeface="Times New Roman" panose="02020603050405020304" pitchFamily="18" charset="0"/>
              </a:rPr>
            </a:br>
            <a:endParaRPr lang="en-US" sz="4000" dirty="0">
              <a:solidFill>
                <a:schemeClr val="tx1"/>
              </a:solidFill>
            </a:endParaRPr>
          </a:p>
        </p:txBody>
      </p:sp>
      <p:pic>
        <p:nvPicPr>
          <p:cNvPr id="11" name="Picture 10">
            <a:extLst>
              <a:ext uri="{FF2B5EF4-FFF2-40B4-BE49-F238E27FC236}">
                <a16:creationId xmlns:a16="http://schemas.microsoft.com/office/drawing/2014/main" id="{DF72FBD8-B46A-459B-9BBA-CDE65C205A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633992" y="3828925"/>
            <a:ext cx="1962564" cy="4143192"/>
          </a:xfrm>
          <a:prstGeom prst="rect">
            <a:avLst/>
          </a:prstGeom>
        </p:spPr>
      </p:pic>
    </p:spTree>
    <p:extLst>
      <p:ext uri="{BB962C8B-B14F-4D97-AF65-F5344CB8AC3E}">
        <p14:creationId xmlns:p14="http://schemas.microsoft.com/office/powerpoint/2010/main" val="668614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67FE3-C32B-4685-B90F-19C2048FDA10}"/>
              </a:ext>
            </a:extLst>
          </p:cNvPr>
          <p:cNvSpPr>
            <a:spLocks noGrp="1"/>
          </p:cNvSpPr>
          <p:nvPr>
            <p:ph type="title"/>
          </p:nvPr>
        </p:nvSpPr>
        <p:spPr>
          <a:xfrm>
            <a:off x="-5080" y="-41275"/>
            <a:ext cx="12197080" cy="1325563"/>
          </a:xfrm>
        </p:spPr>
        <p:txBody>
          <a:bodyPr>
            <a:normAutofit fontScale="90000"/>
          </a:bodyPr>
          <a:lstStyle/>
          <a:p>
            <a:r>
              <a:rPr lang="en-US" sz="4900" b="1" dirty="0">
                <a:latin typeface="Times New Roman" panose="02020603050405020304" pitchFamily="18" charset="0"/>
                <a:cs typeface="Times New Roman" panose="02020603050405020304" pitchFamily="18" charset="0"/>
              </a:rPr>
              <a:t>Bronchoscopy:</a:t>
            </a:r>
            <a:r>
              <a:rPr lang="en-US" sz="4400" dirty="0">
                <a:latin typeface="Times New Roman" panose="02020603050405020304" pitchFamily="18" charset="0"/>
                <a:cs typeface="Times New Roman" panose="02020603050405020304" pitchFamily="18" charset="0"/>
              </a:rPr>
              <a:t> </a:t>
            </a:r>
            <a:br>
              <a:rPr lang="en-US" sz="4400" dirty="0">
                <a:latin typeface="Times New Roman" panose="02020603050405020304" pitchFamily="18" charset="0"/>
                <a:cs typeface="Times New Roman" panose="02020603050405020304" pitchFamily="18" charset="0"/>
              </a:rPr>
            </a:br>
            <a:r>
              <a:rPr lang="en-US" sz="4000" dirty="0">
                <a:solidFill>
                  <a:schemeClr val="tx1"/>
                </a:solidFill>
                <a:latin typeface="Times New Roman" panose="02020603050405020304" pitchFamily="18" charset="0"/>
                <a:cs typeface="Times New Roman" panose="02020603050405020304" pitchFamily="18" charset="0"/>
              </a:rPr>
              <a:t>is used to examine lungs, the scope is inserted through nose or mouth.</a:t>
            </a:r>
            <a:br>
              <a:rPr lang="en-US" sz="4000" dirty="0">
                <a:solidFill>
                  <a:schemeClr val="tx1"/>
                </a:solidFill>
                <a:latin typeface="Times New Roman" panose="02020603050405020304" pitchFamily="18" charset="0"/>
                <a:cs typeface="Times New Roman" panose="02020603050405020304" pitchFamily="18" charset="0"/>
              </a:rPr>
            </a:br>
            <a:endParaRPr lang="en-US" sz="4000" dirty="0">
              <a:solidFill>
                <a:schemeClr val="tx1"/>
              </a:solidFill>
            </a:endParaRPr>
          </a:p>
        </p:txBody>
      </p:sp>
      <p:pic>
        <p:nvPicPr>
          <p:cNvPr id="5" name="Picture 4">
            <a:extLst>
              <a:ext uri="{FF2B5EF4-FFF2-40B4-BE49-F238E27FC236}">
                <a16:creationId xmlns:a16="http://schemas.microsoft.com/office/drawing/2014/main" id="{897A9991-6BB9-4382-A921-E94C3E22EF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9947" y="1721168"/>
            <a:ext cx="4902053" cy="5417054"/>
          </a:xfrm>
          <a:prstGeom prst="rect">
            <a:avLst/>
          </a:prstGeom>
        </p:spPr>
      </p:pic>
      <p:pic>
        <p:nvPicPr>
          <p:cNvPr id="7" name="Picture 6">
            <a:extLst>
              <a:ext uri="{FF2B5EF4-FFF2-40B4-BE49-F238E27FC236}">
                <a16:creationId xmlns:a16="http://schemas.microsoft.com/office/drawing/2014/main" id="{65A7F5CA-9142-4745-B07C-64F39B8E0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 y="1741487"/>
            <a:ext cx="5365816" cy="5108257"/>
          </a:xfrm>
          <a:prstGeom prst="rect">
            <a:avLst/>
          </a:prstGeom>
        </p:spPr>
      </p:pic>
    </p:spTree>
    <p:extLst>
      <p:ext uri="{BB962C8B-B14F-4D97-AF65-F5344CB8AC3E}">
        <p14:creationId xmlns:p14="http://schemas.microsoft.com/office/powerpoint/2010/main" val="2635995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83B6A5B-96C0-4632-B561-E90E553A971C}"/>
              </a:ext>
            </a:extLst>
          </p:cNvPr>
          <p:cNvPicPr>
            <a:picLocks noChangeAspect="1"/>
          </p:cNvPicPr>
          <p:nvPr/>
        </p:nvPicPr>
        <p:blipFill rotWithShape="1">
          <a:blip r:embed="rId2">
            <a:extLst>
              <a:ext uri="{28A0092B-C50C-407E-A947-70E740481C1C}">
                <a14:useLocalDpi xmlns:a14="http://schemas.microsoft.com/office/drawing/2010/main" val="0"/>
              </a:ext>
            </a:extLst>
          </a:blip>
          <a:srcRect l="22083" t="4069" r="21834" b="1403"/>
          <a:stretch/>
        </p:blipFill>
        <p:spPr>
          <a:xfrm>
            <a:off x="4904462" y="2060292"/>
            <a:ext cx="4004377" cy="3796498"/>
          </a:xfrm>
          <a:prstGeom prst="rect">
            <a:avLst/>
          </a:prstGeom>
        </p:spPr>
      </p:pic>
      <p:sp>
        <p:nvSpPr>
          <p:cNvPr id="2" name="Title 1">
            <a:extLst>
              <a:ext uri="{FF2B5EF4-FFF2-40B4-BE49-F238E27FC236}">
                <a16:creationId xmlns:a16="http://schemas.microsoft.com/office/drawing/2014/main" id="{C94BE432-B9A2-4AB0-B168-C75462B92ACA}"/>
              </a:ext>
            </a:extLst>
          </p:cNvPr>
          <p:cNvSpPr>
            <a:spLocks noGrp="1"/>
          </p:cNvSpPr>
          <p:nvPr>
            <p:ph type="title"/>
          </p:nvPr>
        </p:nvSpPr>
        <p:spPr>
          <a:xfrm>
            <a:off x="5080" y="283845"/>
            <a:ext cx="12186920" cy="1325563"/>
          </a:xfrm>
        </p:spPr>
        <p:txBody>
          <a:bodyPr>
            <a:normAutofit fontScale="90000"/>
          </a:bodyPr>
          <a:lstStyle/>
          <a:p>
            <a:r>
              <a:rPr lang="en-US" sz="4900" b="1" dirty="0">
                <a:latin typeface="Times New Roman" panose="02020603050405020304" pitchFamily="18" charset="0"/>
                <a:cs typeface="Times New Roman" panose="02020603050405020304" pitchFamily="18" charset="0"/>
              </a:rPr>
              <a:t>Colonoscopy:</a:t>
            </a:r>
            <a:r>
              <a:rPr lang="en-US" sz="4400" b="1" dirty="0">
                <a:latin typeface="Times New Roman" panose="02020603050405020304" pitchFamily="18" charset="0"/>
                <a:cs typeface="Times New Roman" panose="02020603050405020304" pitchFamily="18" charset="0"/>
              </a:rPr>
              <a:t> </a:t>
            </a:r>
            <a:br>
              <a:rPr lang="en-US" sz="4400" b="1" dirty="0">
                <a:latin typeface="Times New Roman" panose="02020603050405020304" pitchFamily="18" charset="0"/>
                <a:cs typeface="Times New Roman" panose="02020603050405020304" pitchFamily="18" charset="0"/>
              </a:rPr>
            </a:br>
            <a:r>
              <a:rPr lang="en-US" sz="4000" dirty="0">
                <a:solidFill>
                  <a:schemeClr val="tx1"/>
                </a:solidFill>
                <a:latin typeface="Times New Roman" panose="02020603050405020304" pitchFamily="18" charset="0"/>
                <a:cs typeface="Times New Roman" panose="02020603050405020304" pitchFamily="18" charset="0"/>
              </a:rPr>
              <a:t>is used to examine colon, the scope is inserted through anus.</a:t>
            </a:r>
            <a:br>
              <a:rPr lang="en-US" sz="4000" dirty="0">
                <a:solidFill>
                  <a:schemeClr val="tx1"/>
                </a:solidFill>
                <a:latin typeface="Times New Roman" panose="02020603050405020304" pitchFamily="18" charset="0"/>
                <a:cs typeface="Times New Roman" panose="02020603050405020304" pitchFamily="18" charset="0"/>
              </a:rPr>
            </a:br>
            <a:endParaRPr lang="en-US" sz="4000" dirty="0">
              <a:solidFill>
                <a:schemeClr val="tx1"/>
              </a:solidFill>
            </a:endParaRPr>
          </a:p>
        </p:txBody>
      </p:sp>
      <p:pic>
        <p:nvPicPr>
          <p:cNvPr id="11" name="Picture 10">
            <a:extLst>
              <a:ext uri="{FF2B5EF4-FFF2-40B4-BE49-F238E27FC236}">
                <a16:creationId xmlns:a16="http://schemas.microsoft.com/office/drawing/2014/main" id="{07951C18-70C2-46B0-93B8-EC62EC6CE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 y="1959903"/>
            <a:ext cx="4884142" cy="4898097"/>
          </a:xfrm>
          <a:prstGeom prst="rect">
            <a:avLst/>
          </a:prstGeom>
        </p:spPr>
      </p:pic>
    </p:spTree>
    <p:extLst>
      <p:ext uri="{BB962C8B-B14F-4D97-AF65-F5344CB8AC3E}">
        <p14:creationId xmlns:p14="http://schemas.microsoft.com/office/powerpoint/2010/main" val="2279135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31977-F30C-4F70-866E-00BFE9A63EE8}"/>
              </a:ext>
            </a:extLst>
          </p:cNvPr>
          <p:cNvSpPr>
            <a:spLocks noGrp="1"/>
          </p:cNvSpPr>
          <p:nvPr>
            <p:ph type="title"/>
          </p:nvPr>
        </p:nvSpPr>
        <p:spPr>
          <a:xfrm>
            <a:off x="5080" y="253365"/>
            <a:ext cx="12186920" cy="1325563"/>
          </a:xfrm>
        </p:spPr>
        <p:txBody>
          <a:bodyPr>
            <a:normAutofit fontScale="90000"/>
          </a:bodyPr>
          <a:lstStyle/>
          <a:p>
            <a:r>
              <a:rPr lang="en-US" sz="4900" b="1" dirty="0">
                <a:latin typeface="Times New Roman" panose="02020603050405020304" pitchFamily="18" charset="0"/>
                <a:cs typeface="Times New Roman" panose="02020603050405020304" pitchFamily="18" charset="0"/>
              </a:rPr>
              <a:t>Cystoscopy:</a:t>
            </a:r>
            <a:r>
              <a:rPr lang="en-US" sz="4400" dirty="0">
                <a:latin typeface="Times New Roman" panose="02020603050405020304" pitchFamily="18" charset="0"/>
                <a:cs typeface="Times New Roman" panose="02020603050405020304" pitchFamily="18" charset="0"/>
              </a:rPr>
              <a:t> </a:t>
            </a:r>
            <a:br>
              <a:rPr lang="en-US" sz="4400" dirty="0">
                <a:latin typeface="Times New Roman" panose="02020603050405020304" pitchFamily="18" charset="0"/>
                <a:cs typeface="Times New Roman" panose="02020603050405020304" pitchFamily="18" charset="0"/>
              </a:rPr>
            </a:br>
            <a:r>
              <a:rPr lang="en-US" sz="4000" dirty="0">
                <a:solidFill>
                  <a:schemeClr val="tx1"/>
                </a:solidFill>
                <a:latin typeface="Times New Roman" panose="02020603050405020304" pitchFamily="18" charset="0"/>
                <a:cs typeface="Times New Roman" panose="02020603050405020304" pitchFamily="18" charset="0"/>
              </a:rPr>
              <a:t>is used to examine bladder, the scope is inserted through urethra.</a:t>
            </a:r>
            <a:br>
              <a:rPr lang="en-US" sz="4000" dirty="0">
                <a:solidFill>
                  <a:schemeClr val="tx1"/>
                </a:solidFill>
                <a:latin typeface="Times New Roman" panose="02020603050405020304" pitchFamily="18" charset="0"/>
                <a:cs typeface="Times New Roman" panose="02020603050405020304" pitchFamily="18" charset="0"/>
              </a:rPr>
            </a:br>
            <a:endParaRPr lang="en-US" sz="4000" dirty="0">
              <a:solidFill>
                <a:schemeClr val="tx1"/>
              </a:solidFill>
            </a:endParaRPr>
          </a:p>
        </p:txBody>
      </p:sp>
      <p:pic>
        <p:nvPicPr>
          <p:cNvPr id="5" name="Picture 4">
            <a:extLst>
              <a:ext uri="{FF2B5EF4-FFF2-40B4-BE49-F238E27FC236}">
                <a16:creationId xmlns:a16="http://schemas.microsoft.com/office/drawing/2014/main" id="{9FCB9E47-2245-4A64-BD84-838CDE7FB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618" y="1829121"/>
            <a:ext cx="7872729" cy="4428410"/>
          </a:xfrm>
          <a:prstGeom prst="rect">
            <a:avLst/>
          </a:prstGeom>
        </p:spPr>
      </p:pic>
    </p:spTree>
    <p:extLst>
      <p:ext uri="{BB962C8B-B14F-4D97-AF65-F5344CB8AC3E}">
        <p14:creationId xmlns:p14="http://schemas.microsoft.com/office/powerpoint/2010/main" val="3461474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124B-6A01-40F2-BA68-498C9B8BB038}"/>
              </a:ext>
            </a:extLst>
          </p:cNvPr>
          <p:cNvSpPr>
            <a:spLocks noGrp="1"/>
          </p:cNvSpPr>
          <p:nvPr>
            <p:ph type="title"/>
          </p:nvPr>
        </p:nvSpPr>
        <p:spPr>
          <a:xfrm>
            <a:off x="-5080" y="202565"/>
            <a:ext cx="12197080" cy="1325563"/>
          </a:xfrm>
        </p:spPr>
        <p:txBody>
          <a:bodyPr>
            <a:normAutofit fontScale="90000"/>
          </a:bodyPr>
          <a:lstStyle/>
          <a:p>
            <a:r>
              <a:rPr lang="en-US" sz="4900" b="1" dirty="0" err="1">
                <a:latin typeface="Times New Roman" panose="02020603050405020304" pitchFamily="18" charset="0"/>
                <a:cs typeface="Times New Roman" panose="02020603050405020304" pitchFamily="18" charset="0"/>
              </a:rPr>
              <a:t>Enteroscopy</a:t>
            </a:r>
            <a:r>
              <a:rPr lang="en-US" sz="4900" b="1"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t>
            </a:r>
            <a:br>
              <a:rPr lang="en-US" sz="4400" dirty="0">
                <a:latin typeface="Times New Roman" panose="02020603050405020304" pitchFamily="18" charset="0"/>
                <a:cs typeface="Times New Roman" panose="02020603050405020304" pitchFamily="18" charset="0"/>
              </a:rPr>
            </a:br>
            <a:r>
              <a:rPr lang="en-US" sz="4000" dirty="0">
                <a:solidFill>
                  <a:schemeClr val="tx1"/>
                </a:solidFill>
                <a:latin typeface="Times New Roman" panose="02020603050405020304" pitchFamily="18" charset="0"/>
                <a:cs typeface="Times New Roman" panose="02020603050405020304" pitchFamily="18" charset="0"/>
              </a:rPr>
              <a:t>is used to examine small intestine, the scope is inserted through mouth or anus.</a:t>
            </a:r>
            <a:br>
              <a:rPr lang="en-US" sz="4000" dirty="0">
                <a:solidFill>
                  <a:schemeClr val="tx1"/>
                </a:solidFill>
                <a:latin typeface="Times New Roman" panose="02020603050405020304" pitchFamily="18" charset="0"/>
                <a:cs typeface="Times New Roman" panose="02020603050405020304" pitchFamily="18" charset="0"/>
              </a:rPr>
            </a:br>
            <a:endParaRPr lang="en-US" sz="4000" dirty="0">
              <a:solidFill>
                <a:schemeClr val="tx1"/>
              </a:solidFill>
            </a:endParaRPr>
          </a:p>
        </p:txBody>
      </p:sp>
      <p:grpSp>
        <p:nvGrpSpPr>
          <p:cNvPr id="3" name="Group 2">
            <a:extLst>
              <a:ext uri="{FF2B5EF4-FFF2-40B4-BE49-F238E27FC236}">
                <a16:creationId xmlns:a16="http://schemas.microsoft.com/office/drawing/2014/main" id="{E12361DC-FA30-4FC2-A040-1CFC6E235C28}"/>
              </a:ext>
            </a:extLst>
          </p:cNvPr>
          <p:cNvGrpSpPr/>
          <p:nvPr/>
        </p:nvGrpSpPr>
        <p:grpSpPr>
          <a:xfrm>
            <a:off x="467360" y="1950720"/>
            <a:ext cx="7874001" cy="4796155"/>
            <a:chOff x="0" y="2565512"/>
            <a:chExt cx="9257867" cy="4326599"/>
          </a:xfrm>
        </p:grpSpPr>
        <p:pic>
          <p:nvPicPr>
            <p:cNvPr id="9" name="Picture 8">
              <a:extLst>
                <a:ext uri="{FF2B5EF4-FFF2-40B4-BE49-F238E27FC236}">
                  <a16:creationId xmlns:a16="http://schemas.microsoft.com/office/drawing/2014/main" id="{4FBE9F76-ED42-4A82-97DD-FD118FFAE7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65512"/>
              <a:ext cx="5648446" cy="4326599"/>
            </a:xfrm>
            <a:prstGeom prst="rect">
              <a:avLst/>
            </a:prstGeom>
          </p:spPr>
        </p:pic>
        <p:pic>
          <p:nvPicPr>
            <p:cNvPr id="7" name="Picture 6">
              <a:extLst>
                <a:ext uri="{FF2B5EF4-FFF2-40B4-BE49-F238E27FC236}">
                  <a16:creationId xmlns:a16="http://schemas.microsoft.com/office/drawing/2014/main" id="{7009CC07-0BA7-4B5F-8BCD-AAE7A6D1A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446" y="2565512"/>
              <a:ext cx="3609421" cy="4272168"/>
            </a:xfrm>
            <a:prstGeom prst="rect">
              <a:avLst/>
            </a:prstGeom>
          </p:spPr>
        </p:pic>
      </p:grpSp>
    </p:spTree>
    <p:extLst>
      <p:ext uri="{BB962C8B-B14F-4D97-AF65-F5344CB8AC3E}">
        <p14:creationId xmlns:p14="http://schemas.microsoft.com/office/powerpoint/2010/main" val="345517629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TM02900688[[fn=Facet]]</Template>
  <TotalTime>849</TotalTime>
  <Words>1636</Words>
  <Application>Microsoft Office PowerPoint</Application>
  <PresentationFormat>Widescreen</PresentationFormat>
  <Paragraphs>87</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Blackadder ITC</vt:lpstr>
      <vt:lpstr>Times New Roman</vt:lpstr>
      <vt:lpstr>Trebuchet MS</vt:lpstr>
      <vt:lpstr>Wingdings</vt:lpstr>
      <vt:lpstr>Wingdings 3</vt:lpstr>
      <vt:lpstr>Facet</vt:lpstr>
      <vt:lpstr>PowerPoint Presentation</vt:lpstr>
      <vt:lpstr>Brief History of Endoscopy</vt:lpstr>
      <vt:lpstr>What is Endoscopy?</vt:lpstr>
      <vt:lpstr>Endoscopic Surgery</vt:lpstr>
      <vt:lpstr>Arthroscopy (Arthroscopic Surgery):  is used to examine joints, the scope is inserted through a small incision on the joint being examined. </vt:lpstr>
      <vt:lpstr>Bronchoscopy:  is used to examine lungs, the scope is inserted through nose or mouth. </vt:lpstr>
      <vt:lpstr>Colonoscopy:  is used to examine colon, the scope is inserted through anus. </vt:lpstr>
      <vt:lpstr>Cystoscopy:  is used to examine bladder, the scope is inserted through urethra. </vt:lpstr>
      <vt:lpstr>Enteroscopy:  is used to examine small intestine, the scope is inserted through mouth or anus. </vt:lpstr>
      <vt:lpstr>Hysteroscopy:  is used for the examining the inside of uterus, the scope is inserted through vagina. </vt:lpstr>
      <vt:lpstr>Laryngoscopy:  is used to examine voice box, or larynx, the scope is inserted through mouth or nostril. </vt:lpstr>
      <vt:lpstr>Urethroscopy:  is used to examine urethra, the scope is inserted through urethra. </vt:lpstr>
      <vt:lpstr>Laparoscopy:  is used to examine abdominal or pelvic area, the scope is inserted through a small incision on abdominal wall. </vt:lpstr>
      <vt:lpstr>Laparoscopic system</vt:lpstr>
      <vt:lpstr>Insufflator:</vt:lpstr>
      <vt:lpstr>Pneumoperitoneum</vt:lpstr>
      <vt:lpstr>Electrocautery circuit:  which is consisted of generator, foot switches (coagulation and cutting switches), active electrode (Silicon pad) and hock.</vt:lpstr>
      <vt:lpstr>Camera unit and light source</vt:lpstr>
      <vt:lpstr>Camera unit and light source</vt:lpstr>
      <vt:lpstr>   Suction irrigation machine:   It was used for flushing the abdominal cavity and cleaning during endoscopic operation. The suction irrigation machine was used frequently at the time of laparoscopy to make the field of vision clear. Most of the surgeons use normal saline or ringer lactate  for irrigation.   </vt:lpstr>
      <vt:lpstr>Telescope:  Rigid telescopes, its diameter was 10 mm, with length 33 cm and it was telescope 30 degree. </vt:lpstr>
      <vt:lpstr>Laparoscopic instruments:  Graspers scissors (A),  CO2 tube (B),  Light Cable (C),  Head of camera (D),  Trocars and cannulas (E),  Veress needle (F), Telescope,(G). </vt:lpstr>
      <vt:lpstr>Port and Co2 tube</vt:lpstr>
      <vt:lpstr>A laparoscope connected to a video camera is inserted into abdominal cavity and the surgical field is visualized on high resolution video monitors in the operating room. Long thin surgical instrument are inserted through the other small incisions and the surgeon performs the surgery by watching the video monitor.</vt:lpstr>
      <vt:lpstr>Advantages:</vt:lpstr>
      <vt:lpstr>Disadvantages: </vt:lpstr>
      <vt:lpstr>Complications:</vt:lpstr>
      <vt:lpstr>Complications: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Endoscopic Surgery</dc:title>
  <dc:creator>murtada mohammed</dc:creator>
  <cp:lastModifiedBy>9647901845803</cp:lastModifiedBy>
  <cp:revision>55</cp:revision>
  <dcterms:created xsi:type="dcterms:W3CDTF">2017-05-06T05:34:05Z</dcterms:created>
  <dcterms:modified xsi:type="dcterms:W3CDTF">2024-06-10T10:04:48Z</dcterms:modified>
</cp:coreProperties>
</file>