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 id="268" r:id="rId15"/>
    <p:sldId id="270" r:id="rId16"/>
    <p:sldId id="271" r:id="rId17"/>
    <p:sldId id="272" r:id="rId18"/>
    <p:sldId id="273" r:id="rId19"/>
    <p:sldId id="274" r:id="rId20"/>
    <p:sldId id="275" r:id="rId21"/>
    <p:sldId id="277" r:id="rId22"/>
    <p:sldId id="276" r:id="rId23"/>
    <p:sldId id="280" r:id="rId24"/>
    <p:sldId id="281" r:id="rId25"/>
    <p:sldId id="278" r:id="rId26"/>
    <p:sldId id="279"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9" d="100"/>
          <a:sy n="49" d="100"/>
        </p:scale>
        <p:origin x="1426" y="5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a:t>Click to edit Master title style</a:t>
            </a:r>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7" name="Date Placeholder 6"/>
          <p:cNvSpPr>
            <a:spLocks noGrp="1"/>
          </p:cNvSpPr>
          <p:nvPr>
            <p:ph type="dt" sz="half" idx="10"/>
          </p:nvPr>
        </p:nvSpPr>
        <p:spPr/>
        <p:txBody>
          <a:bodyPr/>
          <a:lstStyle/>
          <a:p>
            <a:fld id="{97F378EB-B406-4E33-8E51-50BAFA1E5D11}" type="datetimeFigureOut">
              <a:rPr lang="en-US" smtClean="0"/>
              <a:pPr/>
              <a:t>6/10/2024</a:t>
            </a:fld>
            <a:endParaRPr lang="en-US"/>
          </a:p>
        </p:txBody>
      </p:sp>
      <p:sp>
        <p:nvSpPr>
          <p:cNvPr id="20" name="Footer Placeholder 19"/>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9E981ADE-75A1-4C01-A3F1-767CF95F5207}"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7F378EB-B406-4E33-8E51-50BAFA1E5D11}" type="datetimeFigureOut">
              <a:rPr lang="en-US" smtClean="0"/>
              <a:pPr/>
              <a:t>6/10/2024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981ADE-75A1-4C01-A3F1-767CF95F520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1430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7F378EB-B406-4E33-8E51-50BAFA1E5D11}" type="datetimeFigureOut">
              <a:rPr lang="en-US" smtClean="0"/>
              <a:pPr/>
              <a:t>6/10/2024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981ADE-75A1-4C01-A3F1-767CF95F520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7F378EB-B406-4E33-8E51-50BAFA1E5D11}" type="datetimeFigureOut">
              <a:rPr lang="en-US" smtClean="0"/>
              <a:pPr/>
              <a:t>6/10/2024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981ADE-75A1-4C01-A3F1-767CF95F520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a:t>Click to edit Master title style</a:t>
            </a:r>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97F378EB-B406-4E33-8E51-50BAFA1E5D11}" type="datetimeFigureOut">
              <a:rPr lang="en-US" smtClean="0"/>
              <a:pPr/>
              <a:t>6/10/2024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981ADE-75A1-4C01-A3F1-767CF95F5207}"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kumimoji="0" lang="en-US"/>
              <a:t>Click to edit Master title style</a:t>
            </a:r>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97F378EB-B406-4E33-8E51-50BAFA1E5D11}" type="datetimeFigureOut">
              <a:rPr lang="en-US" smtClean="0"/>
              <a:pPr/>
              <a:t>6/10/2024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981ADE-75A1-4C01-A3F1-767CF95F520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a:t>Click to edit Master title style</a:t>
            </a:r>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97F378EB-B406-4E33-8E51-50BAFA1E5D11}" type="datetimeFigureOut">
              <a:rPr lang="en-US" smtClean="0"/>
              <a:pPr/>
              <a:t>6/10/2024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E981ADE-75A1-4C01-A3F1-767CF95F520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US"/>
              <a:t>Click to edit Master title style</a:t>
            </a:r>
          </a:p>
        </p:txBody>
      </p:sp>
      <p:sp>
        <p:nvSpPr>
          <p:cNvPr id="3" name="Date Placeholder 2"/>
          <p:cNvSpPr>
            <a:spLocks noGrp="1"/>
          </p:cNvSpPr>
          <p:nvPr>
            <p:ph type="dt" sz="half" idx="10"/>
          </p:nvPr>
        </p:nvSpPr>
        <p:spPr/>
        <p:txBody>
          <a:bodyPr/>
          <a:lstStyle/>
          <a:p>
            <a:fld id="{97F378EB-B406-4E33-8E51-50BAFA1E5D11}" type="datetimeFigureOut">
              <a:rPr lang="en-US" smtClean="0"/>
              <a:pPr/>
              <a:t>6/10/2024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981ADE-75A1-4C01-A3F1-767CF95F520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Date Placeholder 1"/>
          <p:cNvSpPr>
            <a:spLocks noGrp="1"/>
          </p:cNvSpPr>
          <p:nvPr>
            <p:ph type="dt" sz="half" idx="10"/>
          </p:nvPr>
        </p:nvSpPr>
        <p:spPr/>
        <p:txBody>
          <a:bodyPr/>
          <a:lstStyle/>
          <a:p>
            <a:fld id="{97F378EB-B406-4E33-8E51-50BAFA1E5D11}" type="datetimeFigureOut">
              <a:rPr lang="en-US" smtClean="0"/>
              <a:pPr/>
              <a:t>6/10/2024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E981ADE-75A1-4C01-A3F1-767CF95F5207}"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a:t>Click to edit Master title style</a:t>
            </a:r>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97F378EB-B406-4E33-8E51-50BAFA1E5D11}" type="datetimeFigureOut">
              <a:rPr lang="en-US" smtClean="0"/>
              <a:pPr/>
              <a:t>6/10/2024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981ADE-75A1-4C01-A3F1-767CF95F520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a:t>Click to edit Master title style</a:t>
            </a:r>
          </a:p>
        </p:txBody>
      </p:sp>
      <p:sp>
        <p:nvSpPr>
          <p:cNvPr id="5" name="Date Placeholder 4"/>
          <p:cNvSpPr>
            <a:spLocks noGrp="1"/>
          </p:cNvSpPr>
          <p:nvPr>
            <p:ph type="dt" sz="half" idx="10"/>
          </p:nvPr>
        </p:nvSpPr>
        <p:spPr/>
        <p:txBody>
          <a:bodyPr/>
          <a:lstStyle/>
          <a:p>
            <a:fld id="{97F378EB-B406-4E33-8E51-50BAFA1E5D11}" type="datetimeFigureOut">
              <a:rPr lang="en-US" smtClean="0"/>
              <a:pPr/>
              <a:t>6/10/2024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981ADE-75A1-4C01-A3F1-767CF95F5207}"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p>
            <a:r>
              <a:rPr kumimoji="0" lang="en-US"/>
              <a:t>Click to edit Master title style</a:t>
            </a:r>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97F378EB-B406-4E33-8E51-50BAFA1E5D11}" type="datetimeFigureOut">
              <a:rPr lang="en-US" smtClean="0"/>
              <a:pPr/>
              <a:t>6/10/2024</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9E981ADE-75A1-4C01-A3F1-767CF95F5207}"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2560" y="966216"/>
            <a:ext cx="7406640" cy="1472184"/>
          </a:xfrm>
        </p:spPr>
        <p:txBody>
          <a:bodyPr>
            <a:normAutofit/>
          </a:bodyPr>
          <a:lstStyle/>
          <a:p>
            <a:r>
              <a:rPr lang="en-US" sz="5400" b="1" i="1" dirty="0">
                <a:latin typeface="Times New Roman" pitchFamily="18" charset="0"/>
                <a:cs typeface="Times New Roman" pitchFamily="18" charset="0"/>
              </a:rPr>
              <a:t>Teat and Udder Surgery</a:t>
            </a:r>
            <a:endParaRPr lang="en-US" sz="5400" dirty="0">
              <a:latin typeface="Times New Roman" pitchFamily="18" charset="0"/>
              <a:cs typeface="Times New Roman" pitchFamily="18" charset="0"/>
            </a:endParaRPr>
          </a:p>
        </p:txBody>
      </p:sp>
      <p:sp>
        <p:nvSpPr>
          <p:cNvPr id="3" name="Subtitle 2"/>
          <p:cNvSpPr>
            <a:spLocks noGrp="1"/>
          </p:cNvSpPr>
          <p:nvPr>
            <p:ph type="subTitle" idx="1"/>
          </p:nvPr>
        </p:nvSpPr>
        <p:spPr>
          <a:xfrm>
            <a:off x="5013960" y="3429000"/>
            <a:ext cx="4739640" cy="1752600"/>
          </a:xfrm>
        </p:spPr>
        <p:txBody>
          <a:bodyPr>
            <a:normAutofit/>
          </a:bodyPr>
          <a:lstStyle/>
          <a:p>
            <a:pPr algn="ctr"/>
            <a:r>
              <a:rPr lang="en-US" sz="3200" b="1" dirty="0">
                <a:latin typeface="Times New Roman" pitchFamily="18" charset="0"/>
                <a:cs typeface="Times New Roman" pitchFamily="18" charset="0"/>
              </a:rPr>
              <a:t>By </a:t>
            </a:r>
          </a:p>
          <a:p>
            <a:pPr algn="ctr"/>
            <a:r>
              <a:rPr lang="en-US" sz="3200" b="1" dirty="0">
                <a:latin typeface="Times New Roman" pitchFamily="18" charset="0"/>
                <a:cs typeface="Times New Roman" pitchFamily="18" charset="0"/>
              </a:rPr>
              <a:t>Dr. Sinan Adnan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28600"/>
            <a:ext cx="7498080" cy="1143000"/>
          </a:xfrm>
        </p:spPr>
        <p:txBody>
          <a:bodyPr>
            <a:normAutofit/>
          </a:bodyPr>
          <a:lstStyle/>
          <a:p>
            <a:r>
              <a:rPr lang="en-US" b="1" i="1" dirty="0">
                <a:latin typeface="Times New Roman" pitchFamily="18" charset="0"/>
                <a:cs typeface="Times New Roman" pitchFamily="18" charset="0"/>
              </a:rPr>
              <a:t>Symptoms:</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1066800" y="762000"/>
            <a:ext cx="7498080" cy="1219200"/>
          </a:xfrm>
        </p:spPr>
        <p:txBody>
          <a:bodyPr/>
          <a:lstStyle/>
          <a:p>
            <a:r>
              <a:rPr lang="en-US" i="1" dirty="0">
                <a:latin typeface="Times New Roman" pitchFamily="18" charset="0"/>
                <a:cs typeface="Times New Roman" pitchFamily="18" charset="0"/>
              </a:rPr>
              <a:t>It characterized by presence of tract and milk coming through it at milking time.</a:t>
            </a:r>
            <a:endParaRPr lang="en-US" dirty="0">
              <a:latin typeface="Times New Roman" pitchFamily="18" charset="0"/>
              <a:cs typeface="Times New Roman" pitchFamily="18" charset="0"/>
            </a:endParaRPr>
          </a:p>
        </p:txBody>
      </p:sp>
      <p:grpSp>
        <p:nvGrpSpPr>
          <p:cNvPr id="6" name="Group 5">
            <a:extLst>
              <a:ext uri="{FF2B5EF4-FFF2-40B4-BE49-F238E27FC236}">
                <a16:creationId xmlns:a16="http://schemas.microsoft.com/office/drawing/2014/main" id="{075B6224-7E3A-449A-90D9-BA30DA79AF6F}"/>
              </a:ext>
            </a:extLst>
          </p:cNvPr>
          <p:cNvGrpSpPr/>
          <p:nvPr/>
        </p:nvGrpSpPr>
        <p:grpSpPr>
          <a:xfrm>
            <a:off x="1219199" y="1981200"/>
            <a:ext cx="7924801" cy="4876800"/>
            <a:chOff x="1219199" y="1981200"/>
            <a:chExt cx="7924801" cy="4876800"/>
          </a:xfrm>
        </p:grpSpPr>
        <p:pic>
          <p:nvPicPr>
            <p:cNvPr id="4" name="Picture 3" descr="images.jpg"/>
            <p:cNvPicPr>
              <a:picLocks noChangeAspect="1"/>
            </p:cNvPicPr>
            <p:nvPr/>
          </p:nvPicPr>
          <p:blipFill>
            <a:blip r:embed="rId2" cstate="print"/>
            <a:stretch>
              <a:fillRect/>
            </a:stretch>
          </p:blipFill>
          <p:spPr>
            <a:xfrm>
              <a:off x="1219199" y="1981200"/>
              <a:ext cx="3652893" cy="4876800"/>
            </a:xfrm>
            <a:prstGeom prst="rect">
              <a:avLst/>
            </a:prstGeom>
          </p:spPr>
        </p:pic>
        <p:pic>
          <p:nvPicPr>
            <p:cNvPr id="5" name="Picture 4" descr="Teat-fistula-in-a-cow.png"/>
            <p:cNvPicPr>
              <a:picLocks noChangeAspect="1"/>
            </p:cNvPicPr>
            <p:nvPr/>
          </p:nvPicPr>
          <p:blipFill>
            <a:blip r:embed="rId3" cstate="print"/>
            <a:stretch>
              <a:fillRect/>
            </a:stretch>
          </p:blipFill>
          <p:spPr>
            <a:xfrm>
              <a:off x="4876800" y="2819400"/>
              <a:ext cx="4267200" cy="3549041"/>
            </a:xfrm>
            <a:prstGeom prst="rect">
              <a:avLst/>
            </a:prstGeom>
          </p:spPr>
        </p:pic>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498080" cy="1143000"/>
          </a:xfrm>
        </p:spPr>
        <p:txBody>
          <a:bodyPr/>
          <a:lstStyle/>
          <a:p>
            <a:r>
              <a:rPr lang="en-US" b="1" i="1" dirty="0">
                <a:latin typeface="Times New Roman" pitchFamily="18" charset="0"/>
                <a:cs typeface="Times New Roman" pitchFamily="18" charset="0"/>
              </a:rPr>
              <a:t>Treatment:</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838200" y="1371600"/>
            <a:ext cx="8305800" cy="5638800"/>
          </a:xfrm>
        </p:spPr>
        <p:txBody>
          <a:bodyPr>
            <a:normAutofit fontScale="77500" lnSpcReduction="20000"/>
          </a:bodyPr>
          <a:lstStyle/>
          <a:p>
            <a:pPr marL="596646" indent="-514350">
              <a:buNone/>
            </a:pPr>
            <a:r>
              <a:rPr lang="en-US" i="1" dirty="0">
                <a:latin typeface="Times New Roman" pitchFamily="18" charset="0"/>
                <a:cs typeface="Times New Roman" pitchFamily="18" charset="0"/>
              </a:rPr>
              <a:t>1.  Anesthesia can be obtained by a ring block at the base of the teat or local infiltration anesthesia of the wound edges using 2 % solution of xylocaine.</a:t>
            </a:r>
          </a:p>
          <a:p>
            <a:pPr marL="596646" indent="-514350">
              <a:buNone/>
            </a:pPr>
            <a:r>
              <a:rPr lang="en-US" i="1" dirty="0">
                <a:latin typeface="Times New Roman" pitchFamily="18" charset="0"/>
                <a:cs typeface="Times New Roman" pitchFamily="18" charset="0"/>
              </a:rPr>
              <a:t>2. The entire area is prepared for aseptic surgery by washing the field of the operation with soap and water, swap with alcohol. </a:t>
            </a:r>
            <a:r>
              <a:rPr lang="en-US" b="1" i="1" dirty="0">
                <a:latin typeface="Times New Roman" pitchFamily="18" charset="0"/>
                <a:cs typeface="Times New Roman" pitchFamily="18" charset="0"/>
              </a:rPr>
              <a:t>Tincture iodine should never be used because of its marked irritant effect.</a:t>
            </a:r>
          </a:p>
          <a:p>
            <a:pPr marL="596646" indent="-514350">
              <a:buNone/>
            </a:pPr>
            <a:r>
              <a:rPr lang="en-US" i="1" dirty="0">
                <a:latin typeface="Times New Roman" pitchFamily="18" charset="0"/>
                <a:cs typeface="Times New Roman" pitchFamily="18" charset="0"/>
              </a:rPr>
              <a:t>3. Apply a suitable tourniquet as the rubber tube of the blood transfusion set at the base of the teat or teat band as much high as possible to secure hemorrhage during the operation.</a:t>
            </a:r>
          </a:p>
          <a:p>
            <a:pPr marL="596646" indent="-514350">
              <a:buNone/>
            </a:pPr>
            <a:r>
              <a:rPr lang="en-US" i="1" dirty="0">
                <a:latin typeface="Times New Roman" pitchFamily="18" charset="0"/>
                <a:cs typeface="Times New Roman" pitchFamily="18" charset="0"/>
              </a:rPr>
              <a:t>4. The wound edges should be, if necessary, </a:t>
            </a:r>
            <a:r>
              <a:rPr lang="en-US" i="1" dirty="0" err="1">
                <a:latin typeface="Times New Roman" pitchFamily="18" charset="0"/>
                <a:cs typeface="Times New Roman" pitchFamily="18" charset="0"/>
              </a:rPr>
              <a:t>debrided</a:t>
            </a:r>
            <a:r>
              <a:rPr lang="en-US" i="1" dirty="0">
                <a:latin typeface="Times New Roman" pitchFamily="18" charset="0"/>
                <a:cs typeface="Times New Roman" pitchFamily="18" charset="0"/>
              </a:rPr>
              <a:t> before suturing. If the fistula is old and the tissue around it has healed, the tract should be excised before suturing.</a:t>
            </a:r>
          </a:p>
          <a:p>
            <a:pPr marL="596646" indent="-514350">
              <a:buNone/>
            </a:pPr>
            <a:r>
              <a:rPr lang="en-US" i="1" dirty="0">
                <a:latin typeface="Times New Roman" pitchFamily="18" charset="0"/>
                <a:cs typeface="Times New Roman" pitchFamily="18" charset="0"/>
              </a:rPr>
              <a:t>5. Apply a teat siphon to guard against injuring tissues of the other side and to avoid excessive trimming.</a:t>
            </a:r>
            <a:endParaRPr lang="en-US" dirty="0">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5" name="Picture 4" descr="teat-surgery-5-638.jpg"/>
          <p:cNvPicPr>
            <a:picLocks noChangeAspect="1"/>
          </p:cNvPicPr>
          <p:nvPr/>
        </p:nvPicPr>
        <p:blipFill>
          <a:blip r:embed="rId2" cstate="print"/>
          <a:stretch>
            <a:fillRect/>
          </a:stretch>
        </p:blipFill>
        <p:spPr>
          <a:xfrm>
            <a:off x="-1" y="0"/>
            <a:ext cx="9134455" cy="6858000"/>
          </a:xfrm>
          <a:prstGeom prst="rect">
            <a:avLst/>
          </a:prstGeom>
        </p:spPr>
      </p:pic>
      <p:pic>
        <p:nvPicPr>
          <p:cNvPr id="6" name="Picture 5" descr="images (2).jpg"/>
          <p:cNvPicPr>
            <a:picLocks noChangeAspect="1"/>
          </p:cNvPicPr>
          <p:nvPr/>
        </p:nvPicPr>
        <p:blipFill>
          <a:blip r:embed="rId3" cstate="print"/>
          <a:srcRect l="20415" r="9363"/>
          <a:stretch>
            <a:fillRect/>
          </a:stretch>
        </p:blipFill>
        <p:spPr>
          <a:xfrm>
            <a:off x="6357937" y="609600"/>
            <a:ext cx="2786063" cy="29718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914400" y="457200"/>
            <a:ext cx="8229600" cy="5562600"/>
          </a:xfrm>
        </p:spPr>
        <p:txBody>
          <a:bodyPr>
            <a:normAutofit fontScale="92500" lnSpcReduction="10000"/>
          </a:bodyPr>
          <a:lstStyle/>
          <a:p>
            <a:r>
              <a:rPr lang="en-US" i="1" dirty="0">
                <a:latin typeface="Times New Roman" pitchFamily="18" charset="0"/>
                <a:cs typeface="Times New Roman" pitchFamily="18" charset="0"/>
              </a:rPr>
              <a:t>6. The teat fistula is then sutured after dusting the site with an antibiotic powder.</a:t>
            </a:r>
          </a:p>
          <a:p>
            <a:r>
              <a:rPr lang="en-US" i="1" dirty="0">
                <a:latin typeface="Times New Roman" pitchFamily="18" charset="0"/>
                <a:cs typeface="Times New Roman" pitchFamily="18" charset="0"/>
              </a:rPr>
              <a:t>7. The suture is carried out in two rows including all layers with the exception of the mucosa using non-absorbable, non-capillary suturing material. A vertical mattress or similar stitch is used to effect the apposition of the edges deep in the tissue and superficially. The apposition must be complete and firmly held in place or milk seepage will cause the fistula to recur.</a:t>
            </a:r>
          </a:p>
          <a:p>
            <a:r>
              <a:rPr lang="en-US" i="1" dirty="0">
                <a:latin typeface="Times New Roman" pitchFamily="18" charset="0"/>
                <a:cs typeface="Times New Roman" pitchFamily="18" charset="0"/>
              </a:rPr>
              <a:t>8. A teat </a:t>
            </a:r>
            <a:r>
              <a:rPr lang="en-US" i="1" dirty="0" err="1">
                <a:latin typeface="Times New Roman" pitchFamily="18" charset="0"/>
                <a:cs typeface="Times New Roman" pitchFamily="18" charset="0"/>
              </a:rPr>
              <a:t>bougie</a:t>
            </a:r>
            <a:r>
              <a:rPr lang="en-US" i="1" dirty="0">
                <a:latin typeface="Times New Roman" pitchFamily="18" charset="0"/>
                <a:cs typeface="Times New Roman" pitchFamily="18" charset="0"/>
              </a:rPr>
              <a:t> is applied to prevent adhesion of both sides of the teat cistern.</a:t>
            </a:r>
            <a:endParaRPr lang="en-US" dirty="0">
              <a:latin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CB86D64-5230-44BD-A8F1-099ABF98E851}"/>
              </a:ext>
            </a:extLst>
          </p:cNvPr>
          <p:cNvGrpSpPr/>
          <p:nvPr/>
        </p:nvGrpSpPr>
        <p:grpSpPr>
          <a:xfrm>
            <a:off x="0" y="0"/>
            <a:ext cx="9372600" cy="6858000"/>
            <a:chOff x="0" y="0"/>
            <a:chExt cx="9372600" cy="6858000"/>
          </a:xfrm>
        </p:grpSpPr>
        <p:pic>
          <p:nvPicPr>
            <p:cNvPr id="2050" name="Picture 2" descr="C:\Users\DR SINAN\Desktop\عملي جراحة الضرع في الابقار\teat-surgery-17-638.jpg"/>
            <p:cNvPicPr>
              <a:picLocks noChangeAspect="1" noChangeArrowheads="1"/>
            </p:cNvPicPr>
            <p:nvPr/>
          </p:nvPicPr>
          <p:blipFill>
            <a:blip r:embed="rId2" cstate="print"/>
            <a:srcRect l="15047" r="7210" b="3132"/>
            <a:stretch>
              <a:fillRect/>
            </a:stretch>
          </p:blipFill>
          <p:spPr bwMode="auto">
            <a:xfrm>
              <a:off x="0" y="0"/>
              <a:ext cx="4724400" cy="4419600"/>
            </a:xfrm>
            <a:prstGeom prst="rect">
              <a:avLst/>
            </a:prstGeom>
            <a:noFill/>
          </p:spPr>
        </p:pic>
        <p:pic>
          <p:nvPicPr>
            <p:cNvPr id="4" name="Picture 3" descr="images (1).jpg"/>
            <p:cNvPicPr>
              <a:picLocks noChangeAspect="1"/>
            </p:cNvPicPr>
            <p:nvPr/>
          </p:nvPicPr>
          <p:blipFill>
            <a:blip r:embed="rId3" cstate="print"/>
            <a:srcRect b="5904"/>
            <a:stretch>
              <a:fillRect/>
            </a:stretch>
          </p:blipFill>
          <p:spPr>
            <a:xfrm>
              <a:off x="838200" y="4429125"/>
              <a:ext cx="1771650" cy="2428875"/>
            </a:xfrm>
            <a:prstGeom prst="rect">
              <a:avLst/>
            </a:prstGeom>
          </p:spPr>
        </p:pic>
        <p:pic>
          <p:nvPicPr>
            <p:cNvPr id="5" name="Picture 4" descr="Teat Repeair Surgery.jpg"/>
            <p:cNvPicPr>
              <a:picLocks noChangeAspect="1"/>
            </p:cNvPicPr>
            <p:nvPr/>
          </p:nvPicPr>
          <p:blipFill>
            <a:blip r:embed="rId4" cstate="print"/>
            <a:srcRect l="10240" b="5556"/>
            <a:stretch>
              <a:fillRect/>
            </a:stretch>
          </p:blipFill>
          <p:spPr>
            <a:xfrm>
              <a:off x="4333539" y="0"/>
              <a:ext cx="5039061" cy="5867400"/>
            </a:xfrm>
            <a:prstGeom prst="rect">
              <a:avLst/>
            </a:prstGeom>
          </p:spPr>
        </p:pic>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66800" y="228600"/>
            <a:ext cx="8001000" cy="5262979"/>
          </a:xfrm>
          <a:prstGeom prst="rect">
            <a:avLst/>
          </a:prstGeom>
        </p:spPr>
        <p:txBody>
          <a:bodyPr wrap="square">
            <a:spAutoFit/>
          </a:bodyPr>
          <a:lstStyle/>
          <a:p>
            <a:r>
              <a:rPr lang="en-US" sz="2800" i="1" dirty="0">
                <a:latin typeface="Times New Roman" pitchFamily="18" charset="0"/>
                <a:cs typeface="Times New Roman" pitchFamily="18" charset="0"/>
              </a:rPr>
              <a:t>9. An elastic adhesive bandaged is wrapped around the teat to reduce milk pressure on the sutures, to protect the wound.</a:t>
            </a:r>
          </a:p>
          <a:p>
            <a:r>
              <a:rPr lang="en-US" sz="2800" i="1" dirty="0">
                <a:latin typeface="Times New Roman" pitchFamily="18" charset="0"/>
                <a:cs typeface="Times New Roman" pitchFamily="18" charset="0"/>
              </a:rPr>
              <a:t>10.The tourniquet is then removed. The stitches may be removed in 10-14 days post operation. Remove the bandage after 5-7 days. Siphon the milk (2-3 days).</a:t>
            </a:r>
          </a:p>
          <a:p>
            <a:r>
              <a:rPr lang="en-US" sz="2800" i="1" dirty="0">
                <a:latin typeface="Times New Roman" pitchFamily="18" charset="0"/>
                <a:cs typeface="Times New Roman" pitchFamily="18" charset="0"/>
              </a:rPr>
              <a:t>11.Intra-mammary infusion of broad-spectrum antibiotic ointment to guard against mastitis.</a:t>
            </a:r>
          </a:p>
          <a:p>
            <a:r>
              <a:rPr lang="en-US" sz="2800" i="1" dirty="0">
                <a:latin typeface="Times New Roman" pitchFamily="18" charset="0"/>
                <a:cs typeface="Times New Roman" pitchFamily="18" charset="0"/>
              </a:rPr>
              <a:t>Care must be taken that it is contraindicated to carry out such surgery if mastitis is supervening or the lips of the wound are edematous. This should be first treated before the surgery.</a:t>
            </a:r>
            <a:endParaRPr lang="en-US" sz="2800" dirty="0">
              <a:latin typeface="Times New Roman" pitchFamily="18" charset="0"/>
              <a:cs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AF1D0E4-0B20-4129-A73A-747B7106A818}"/>
              </a:ext>
            </a:extLst>
          </p:cNvPr>
          <p:cNvGrpSpPr/>
          <p:nvPr/>
        </p:nvGrpSpPr>
        <p:grpSpPr>
          <a:xfrm>
            <a:off x="990600" y="0"/>
            <a:ext cx="8153400" cy="6857999"/>
            <a:chOff x="990600" y="0"/>
            <a:chExt cx="8153400" cy="6857999"/>
          </a:xfrm>
        </p:grpSpPr>
        <p:pic>
          <p:nvPicPr>
            <p:cNvPr id="5" name="Picture 4" descr="slide_55.jpg"/>
            <p:cNvPicPr>
              <a:picLocks noChangeAspect="1"/>
            </p:cNvPicPr>
            <p:nvPr/>
          </p:nvPicPr>
          <p:blipFill>
            <a:blip r:embed="rId2" cstate="print"/>
            <a:srcRect l="13333" t="8889" r="23333" b="30000"/>
            <a:stretch>
              <a:fillRect/>
            </a:stretch>
          </p:blipFill>
          <p:spPr>
            <a:xfrm>
              <a:off x="4419600" y="3439025"/>
              <a:ext cx="4724400" cy="3418974"/>
            </a:xfrm>
            <a:prstGeom prst="rect">
              <a:avLst/>
            </a:prstGeom>
          </p:spPr>
        </p:pic>
        <p:pic>
          <p:nvPicPr>
            <p:cNvPr id="4" name="Picture 3" descr="teat-surgery-18-638.jpg"/>
            <p:cNvPicPr>
              <a:picLocks noChangeAspect="1"/>
            </p:cNvPicPr>
            <p:nvPr/>
          </p:nvPicPr>
          <p:blipFill>
            <a:blip r:embed="rId3" cstate="print"/>
            <a:srcRect l="3762" t="3340" r="940" b="19833"/>
            <a:stretch>
              <a:fillRect/>
            </a:stretch>
          </p:blipFill>
          <p:spPr>
            <a:xfrm>
              <a:off x="990600" y="0"/>
              <a:ext cx="5791200" cy="3505200"/>
            </a:xfrm>
            <a:prstGeom prst="rect">
              <a:avLst/>
            </a:prstGeom>
          </p:spPr>
        </p:pic>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0"/>
            <a:ext cx="7498080" cy="1143000"/>
          </a:xfrm>
        </p:spPr>
        <p:txBody>
          <a:bodyPr/>
          <a:lstStyle/>
          <a:p>
            <a:r>
              <a:rPr lang="en-US" b="1" i="1" dirty="0">
                <a:latin typeface="Times New Roman" pitchFamily="18" charset="0"/>
                <a:cs typeface="Times New Roman" pitchFamily="18" charset="0"/>
              </a:rPr>
              <a:t>Mastectomy</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914400" y="762000"/>
            <a:ext cx="8305800" cy="6096000"/>
          </a:xfrm>
        </p:spPr>
        <p:txBody>
          <a:bodyPr>
            <a:normAutofit fontScale="85000" lnSpcReduction="20000"/>
          </a:bodyPr>
          <a:lstStyle/>
          <a:p>
            <a:pPr>
              <a:buNone/>
            </a:pPr>
            <a:r>
              <a:rPr lang="en-US" b="1" i="1" dirty="0">
                <a:latin typeface="Times New Roman" pitchFamily="18" charset="0"/>
                <a:cs typeface="Times New Roman" pitchFamily="18" charset="0"/>
              </a:rPr>
              <a:t>means udder amputation or remove of the mammary gland.</a:t>
            </a:r>
          </a:p>
          <a:p>
            <a:pPr>
              <a:buNone/>
            </a:pPr>
            <a:endParaRPr lang="en-US" b="1" i="1" dirty="0">
              <a:latin typeface="Times New Roman" pitchFamily="18" charset="0"/>
              <a:cs typeface="Times New Roman" pitchFamily="18" charset="0"/>
            </a:endParaRPr>
          </a:p>
          <a:p>
            <a:pPr>
              <a:buNone/>
            </a:pPr>
            <a:r>
              <a:rPr lang="en-US" b="1" i="1" dirty="0">
                <a:latin typeface="Times New Roman" pitchFamily="18" charset="0"/>
                <a:cs typeface="Times New Roman" pitchFamily="18" charset="0"/>
              </a:rPr>
              <a:t>Indication:</a:t>
            </a:r>
          </a:p>
          <a:p>
            <a:pPr>
              <a:buNone/>
            </a:pPr>
            <a:r>
              <a:rPr lang="en-US" b="1" i="1" dirty="0">
                <a:latin typeface="Times New Roman" pitchFamily="18" charset="0"/>
                <a:cs typeface="Times New Roman" pitchFamily="18" charset="0"/>
              </a:rPr>
              <a:t>1. Chronic mastitis not responded to treatment.</a:t>
            </a:r>
          </a:p>
          <a:p>
            <a:pPr>
              <a:buNone/>
            </a:pPr>
            <a:r>
              <a:rPr lang="en-US" i="1" dirty="0">
                <a:latin typeface="Times New Roman" pitchFamily="18" charset="0"/>
                <a:cs typeface="Times New Roman" pitchFamily="18" charset="0"/>
              </a:rPr>
              <a:t>Gangrenous mastitis it may affect one or more of the quarters of the udder. </a:t>
            </a:r>
          </a:p>
          <a:p>
            <a:pPr>
              <a:buNone/>
            </a:pPr>
            <a:r>
              <a:rPr lang="en-US" i="1" dirty="0">
                <a:latin typeface="Times New Roman" pitchFamily="18" charset="0"/>
                <a:cs typeface="Times New Roman" pitchFamily="18" charset="0"/>
              </a:rPr>
              <a:t>It’s likely as a result of clostridia or E. coli bacterial affection causes complete necrosis of the udder and teat tissue.</a:t>
            </a:r>
          </a:p>
          <a:p>
            <a:pPr>
              <a:buNone/>
            </a:pPr>
            <a:r>
              <a:rPr lang="en-US" b="1" i="1" dirty="0">
                <a:latin typeface="Times New Roman" pitchFamily="18" charset="0"/>
                <a:cs typeface="Times New Roman" pitchFamily="18" charset="0"/>
              </a:rPr>
              <a:t>2. Udder tumors.</a:t>
            </a:r>
          </a:p>
          <a:p>
            <a:pPr>
              <a:buNone/>
            </a:pPr>
            <a:r>
              <a:rPr lang="en-US" b="1" i="1" dirty="0">
                <a:latin typeface="Times New Roman" pitchFamily="18" charset="0"/>
                <a:cs typeface="Times New Roman" pitchFamily="18" charset="0"/>
              </a:rPr>
              <a:t>3. Rapture of the suspensory ligament.</a:t>
            </a:r>
          </a:p>
          <a:p>
            <a:pPr>
              <a:buNone/>
            </a:pPr>
            <a:r>
              <a:rPr lang="en-US" b="1" i="1" dirty="0">
                <a:latin typeface="Times New Roman" pitchFamily="18" charset="0"/>
                <a:cs typeface="Times New Roman" pitchFamily="18" charset="0"/>
              </a:rPr>
              <a:t>4. Keep the cow for breeding purpose.</a:t>
            </a:r>
          </a:p>
          <a:p>
            <a:pPr>
              <a:buNone/>
            </a:pPr>
            <a:r>
              <a:rPr lang="en-US" b="1" i="1" dirty="0">
                <a:latin typeface="Times New Roman" pitchFamily="18" charset="0"/>
                <a:cs typeface="Times New Roman" pitchFamily="18" charset="0"/>
              </a:rPr>
              <a:t>5. Keeping the cow as a donor in embryo transfusion before slaughtering for meat healthy for human consumption.</a:t>
            </a:r>
            <a:endParaRPr lang="en-US" dirty="0">
              <a:latin typeface="Times New Roman" pitchFamily="18" charset="0"/>
              <a:cs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3920" y="-152400"/>
            <a:ext cx="7498080" cy="1143000"/>
          </a:xfrm>
        </p:spPr>
        <p:txBody>
          <a:bodyPr/>
          <a:lstStyle/>
          <a:p>
            <a:r>
              <a:rPr lang="en-US" b="1" i="1" dirty="0">
                <a:latin typeface="Times New Roman" pitchFamily="18" charset="0"/>
                <a:cs typeface="Times New Roman" pitchFamily="18" charset="0"/>
              </a:rPr>
              <a:t>Preparation of the patient:</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1066800" y="914400"/>
            <a:ext cx="8077200" cy="4800600"/>
          </a:xfrm>
        </p:spPr>
        <p:txBody>
          <a:bodyPr/>
          <a:lstStyle/>
          <a:p>
            <a:r>
              <a:rPr lang="en-US" i="1" dirty="0">
                <a:latin typeface="Times New Roman" pitchFamily="18" charset="0"/>
                <a:cs typeface="Times New Roman" pitchFamily="18" charset="0"/>
              </a:rPr>
              <a:t>Off food 24 hours prior to the operation and water few hours before the operation.</a:t>
            </a:r>
          </a:p>
          <a:p>
            <a:r>
              <a:rPr lang="en-US" i="1" dirty="0">
                <a:latin typeface="Times New Roman" pitchFamily="18" charset="0"/>
                <a:cs typeface="Times New Roman" pitchFamily="18" charset="0"/>
              </a:rPr>
              <a:t>Sedation or muscle relaxant to restraint the animal.</a:t>
            </a:r>
          </a:p>
          <a:p>
            <a:r>
              <a:rPr lang="en-US" i="1" dirty="0">
                <a:latin typeface="Times New Roman" pitchFamily="18" charset="0"/>
                <a:cs typeface="Times New Roman" pitchFamily="18" charset="0"/>
              </a:rPr>
              <a:t>Insert the stomach tube.</a:t>
            </a:r>
          </a:p>
          <a:p>
            <a:r>
              <a:rPr lang="en-US" i="1" dirty="0">
                <a:latin typeface="Times New Roman" pitchFamily="18" charset="0"/>
                <a:cs typeface="Times New Roman" pitchFamily="18" charset="0"/>
              </a:rPr>
              <a:t>Insert the </a:t>
            </a:r>
            <a:r>
              <a:rPr lang="en-US" i="1" dirty="0" err="1">
                <a:latin typeface="Times New Roman" pitchFamily="18" charset="0"/>
                <a:cs typeface="Times New Roman" pitchFamily="18" charset="0"/>
              </a:rPr>
              <a:t>endotracheal</a:t>
            </a:r>
            <a:r>
              <a:rPr lang="en-US" i="1" dirty="0">
                <a:latin typeface="Times New Roman" pitchFamily="18" charset="0"/>
                <a:cs typeface="Times New Roman" pitchFamily="18" charset="0"/>
              </a:rPr>
              <a:t> tube.</a:t>
            </a:r>
          </a:p>
          <a:p>
            <a:r>
              <a:rPr lang="en-US" i="1" dirty="0">
                <a:latin typeface="Times New Roman" pitchFamily="18" charset="0"/>
                <a:cs typeface="Times New Roman" pitchFamily="18" charset="0"/>
              </a:rPr>
              <a:t>Put the animal in the lateral position or in the semi dorsal position, with the hind limb distended.</a:t>
            </a:r>
            <a:endParaRPr lang="en-US" dirty="0">
              <a:latin typeface="Times New Roman" pitchFamily="18" charset="0"/>
              <a:cs typeface="Times New Roman"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066800"/>
            <a:ext cx="8382000" cy="4800600"/>
          </a:xfrm>
        </p:spPr>
        <p:txBody>
          <a:bodyPr/>
          <a:lstStyle/>
          <a:p>
            <a:r>
              <a:rPr lang="en-US" i="1" dirty="0">
                <a:latin typeface="Times New Roman" pitchFamily="18" charset="0"/>
                <a:cs typeface="Times New Roman" pitchFamily="18" charset="0"/>
              </a:rPr>
              <a:t>Prepare the fluid therapy and the blood (</a:t>
            </a:r>
            <a:r>
              <a:rPr lang="en-US" b="1" i="1" dirty="0">
                <a:latin typeface="Times New Roman" pitchFamily="18" charset="0"/>
                <a:cs typeface="Times New Roman" pitchFamily="18" charset="0"/>
              </a:rPr>
              <a:t>to prevent shock due to great loss of the soft tissues and blood).</a:t>
            </a:r>
          </a:p>
          <a:p>
            <a:r>
              <a:rPr lang="en-US" i="1" dirty="0">
                <a:latin typeface="Times New Roman" pitchFamily="18" charset="0"/>
                <a:cs typeface="Times New Roman" pitchFamily="18" charset="0"/>
              </a:rPr>
              <a:t>Prepare the site of operation by clipping, shaving, wash with soap and tap water, and disinfect the site of operation.</a:t>
            </a:r>
          </a:p>
          <a:p>
            <a:r>
              <a:rPr lang="en-US" i="1" dirty="0">
                <a:latin typeface="Times New Roman" pitchFamily="18" charset="0"/>
                <a:cs typeface="Times New Roman" pitchFamily="18" charset="0"/>
              </a:rPr>
              <a:t>Cover all the body with sterile drapes except the field of operation (surgical incision).</a:t>
            </a:r>
            <a:endParaRPr lang="en-US" dirty="0">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latin typeface="Times New Roman" pitchFamily="18" charset="0"/>
                <a:cs typeface="Times New Roman" pitchFamily="18" charset="0"/>
              </a:rPr>
              <a:t>Anatomy</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838200" y="1447800"/>
            <a:ext cx="8305800" cy="4800600"/>
          </a:xfrm>
        </p:spPr>
        <p:txBody>
          <a:bodyPr>
            <a:normAutofit fontScale="77500" lnSpcReduction="20000"/>
          </a:bodyPr>
          <a:lstStyle/>
          <a:p>
            <a:r>
              <a:rPr lang="en-US" i="1" dirty="0">
                <a:latin typeface="Times New Roman" pitchFamily="18" charset="0"/>
                <a:cs typeface="Times New Roman" pitchFamily="18" charset="0"/>
              </a:rPr>
              <a:t>The udder of the cow and buffalo has four quarters each of which is a separate unit. </a:t>
            </a:r>
          </a:p>
          <a:p>
            <a:r>
              <a:rPr lang="en-US" i="1" dirty="0">
                <a:latin typeface="Times New Roman" pitchFamily="18" charset="0"/>
                <a:cs typeface="Times New Roman" pitchFamily="18" charset="0"/>
              </a:rPr>
              <a:t>Each quarter is an independent compartment. </a:t>
            </a:r>
          </a:p>
          <a:p>
            <a:r>
              <a:rPr lang="en-US" i="1" dirty="0">
                <a:latin typeface="Times New Roman" pitchFamily="18" charset="0"/>
                <a:cs typeface="Times New Roman" pitchFamily="18" charset="0"/>
              </a:rPr>
              <a:t>Affection of one quarter does not necessitate the involvement of the other quarters. </a:t>
            </a:r>
          </a:p>
          <a:p>
            <a:r>
              <a:rPr lang="en-US" i="1" dirty="0">
                <a:latin typeface="Times New Roman" pitchFamily="18" charset="0"/>
                <a:cs typeface="Times New Roman" pitchFamily="18" charset="0"/>
              </a:rPr>
              <a:t>In buffaloes, the anterior teats are shorter than the posterior. In cow, the teats of the anterior quarters are longer than the posterior. This makes the anterior teats of the cow and the posterior teats of buffaloes more prone to injuries. </a:t>
            </a:r>
          </a:p>
          <a:p>
            <a:r>
              <a:rPr lang="en-US" i="1" dirty="0">
                <a:latin typeface="Times New Roman" pitchFamily="18" charset="0"/>
                <a:cs typeface="Times New Roman" pitchFamily="18" charset="0"/>
              </a:rPr>
              <a:t>The udder in sheep and goat is composed of two halves, right and left.</a:t>
            </a:r>
          </a:p>
          <a:p>
            <a:r>
              <a:rPr lang="en-US" i="1" dirty="0">
                <a:latin typeface="Times New Roman" pitchFamily="18" charset="0"/>
                <a:cs typeface="Times New Roman" pitchFamily="18" charset="0"/>
              </a:rPr>
              <a:t>Most of surgical procedures of the udder and appendages performed on the bovine are the same adopted on small ruminants and other large species.</a:t>
            </a:r>
            <a:endParaRPr lang="en-US" dirty="0">
              <a:latin typeface="Times New Roman" pitchFamily="18" charset="0"/>
              <a:cs typeface="Times New Roma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latin typeface="Times New Roman" pitchFamily="18" charset="0"/>
                <a:cs typeface="Times New Roman" pitchFamily="18" charset="0"/>
              </a:rPr>
              <a:t>Type of anesthesia:</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838200" y="1447800"/>
            <a:ext cx="8305800" cy="5410200"/>
          </a:xfrm>
        </p:spPr>
        <p:txBody>
          <a:bodyPr>
            <a:normAutofit fontScale="92500" lnSpcReduction="20000"/>
          </a:bodyPr>
          <a:lstStyle/>
          <a:p>
            <a:r>
              <a:rPr lang="en-US" b="1" i="1" dirty="0">
                <a:latin typeface="Times New Roman" pitchFamily="18" charset="0"/>
                <a:cs typeface="Times New Roman" pitchFamily="18" charset="0"/>
              </a:rPr>
              <a:t>Local anaesthesia:</a:t>
            </a:r>
          </a:p>
          <a:p>
            <a:r>
              <a:rPr lang="en-US" i="1" dirty="0">
                <a:latin typeface="Times New Roman" pitchFamily="18" charset="0"/>
                <a:cs typeface="Times New Roman" pitchFamily="18" charset="0"/>
              </a:rPr>
              <a:t>Infusion with local anesthetic, inverted V- block, ring block.</a:t>
            </a:r>
          </a:p>
          <a:p>
            <a:r>
              <a:rPr lang="en-US" b="1" i="1" dirty="0">
                <a:latin typeface="Times New Roman" pitchFamily="18" charset="0"/>
                <a:cs typeface="Times New Roman" pitchFamily="18" charset="0"/>
              </a:rPr>
              <a:t>Regional anaesthesia:</a:t>
            </a:r>
          </a:p>
          <a:p>
            <a:r>
              <a:rPr lang="en-US" i="1" dirty="0">
                <a:latin typeface="Times New Roman" pitchFamily="18" charset="0"/>
                <a:cs typeface="Times New Roman" pitchFamily="18" charset="0"/>
              </a:rPr>
              <a:t>Perineal nerve block may be used for surgery on the caudal teats and the udder.</a:t>
            </a:r>
          </a:p>
          <a:p>
            <a:r>
              <a:rPr lang="en-US" b="1" i="1" dirty="0">
                <a:latin typeface="Times New Roman" pitchFamily="18" charset="0"/>
                <a:cs typeface="Times New Roman" pitchFamily="18" charset="0"/>
              </a:rPr>
              <a:t>Epidural anaesthesia: may be used as an alternative to local anaesthesia for teat surgery in cows</a:t>
            </a:r>
          </a:p>
          <a:p>
            <a:r>
              <a:rPr lang="en-US" b="1" i="1" dirty="0">
                <a:latin typeface="Times New Roman" pitchFamily="18" charset="0"/>
                <a:cs typeface="Times New Roman" pitchFamily="18" charset="0"/>
              </a:rPr>
              <a:t>Lumbar Paravertebral anaesthesia: (blocking L1, L2, and L3) may be used in the standing cow.</a:t>
            </a:r>
          </a:p>
          <a:p>
            <a:r>
              <a:rPr lang="en-US" b="1" i="1" dirty="0">
                <a:latin typeface="Times New Roman" pitchFamily="18" charset="0"/>
                <a:cs typeface="Times New Roman" pitchFamily="18" charset="0"/>
              </a:rPr>
              <a:t>General anaesthesia: This is occasionally indicated for teat surgery</a:t>
            </a:r>
            <a:endParaRPr lang="en-US" dirty="0">
              <a:latin typeface="Times New Roman" pitchFamily="18" charset="0"/>
              <a:cs typeface="Times New Roman"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51D4130-ED15-40CD-BEBB-03C6DC6EE8E2}"/>
              </a:ext>
            </a:extLst>
          </p:cNvPr>
          <p:cNvGrpSpPr/>
          <p:nvPr/>
        </p:nvGrpSpPr>
        <p:grpSpPr>
          <a:xfrm>
            <a:off x="1066800" y="0"/>
            <a:ext cx="8077200" cy="6858000"/>
            <a:chOff x="1066800" y="0"/>
            <a:chExt cx="8077200" cy="6858000"/>
          </a:xfrm>
        </p:grpSpPr>
        <p:pic>
          <p:nvPicPr>
            <p:cNvPr id="4" name="Picture 3" descr="bull-positioned-for-surgery-300x225.jpg"/>
            <p:cNvPicPr>
              <a:picLocks noChangeAspect="1"/>
            </p:cNvPicPr>
            <p:nvPr/>
          </p:nvPicPr>
          <p:blipFill>
            <a:blip r:embed="rId2" cstate="print"/>
            <a:stretch>
              <a:fillRect/>
            </a:stretch>
          </p:blipFill>
          <p:spPr>
            <a:xfrm>
              <a:off x="1066800" y="0"/>
              <a:ext cx="4978400" cy="3733800"/>
            </a:xfrm>
            <a:prstGeom prst="rect">
              <a:avLst/>
            </a:prstGeom>
          </p:spPr>
        </p:pic>
        <p:pic>
          <p:nvPicPr>
            <p:cNvPr id="5" name="Picture 4" descr="proximal-paravertebral-300x146.png"/>
            <p:cNvPicPr>
              <a:picLocks noChangeAspect="1"/>
            </p:cNvPicPr>
            <p:nvPr/>
          </p:nvPicPr>
          <p:blipFill>
            <a:blip r:embed="rId3" cstate="print"/>
            <a:srcRect l="18109" r="15116" b="9302"/>
            <a:stretch>
              <a:fillRect/>
            </a:stretch>
          </p:blipFill>
          <p:spPr>
            <a:xfrm>
              <a:off x="4417646" y="3733800"/>
              <a:ext cx="4726354" cy="3124200"/>
            </a:xfrm>
            <a:prstGeom prst="rect">
              <a:avLst/>
            </a:prstGeom>
          </p:spPr>
        </p:pic>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7498080" cy="1143000"/>
          </a:xfrm>
        </p:spPr>
        <p:txBody>
          <a:bodyPr/>
          <a:lstStyle/>
          <a:p>
            <a:r>
              <a:rPr lang="en-US" b="1" i="1" dirty="0">
                <a:latin typeface="Times New Roman" pitchFamily="18" charset="0"/>
                <a:cs typeface="Times New Roman" pitchFamily="18" charset="0"/>
              </a:rPr>
              <a:t>Surgical procedures:</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762000" y="914400"/>
            <a:ext cx="8382000" cy="5943600"/>
          </a:xfrm>
        </p:spPr>
        <p:txBody>
          <a:bodyPr>
            <a:normAutofit fontScale="77500" lnSpcReduction="20000"/>
          </a:bodyPr>
          <a:lstStyle/>
          <a:p>
            <a:r>
              <a:rPr lang="en-US" i="1" dirty="0">
                <a:latin typeface="Times New Roman" pitchFamily="18" charset="0"/>
                <a:cs typeface="Times New Roman" pitchFamily="18" charset="0"/>
              </a:rPr>
              <a:t>Make surgical incision at the midline caudal to the base of mammary gland then cranially at the mammary base.</a:t>
            </a:r>
          </a:p>
          <a:p>
            <a:r>
              <a:rPr lang="en-US" i="1" dirty="0">
                <a:latin typeface="Times New Roman" pitchFamily="18" charset="0"/>
                <a:cs typeface="Times New Roman" pitchFamily="18" charset="0"/>
              </a:rPr>
              <a:t>Then the skin separated bluntly from the lateral side of the body, (leave skin flap to cover the area after udder amputation).</a:t>
            </a:r>
          </a:p>
          <a:p>
            <a:r>
              <a:rPr lang="en-US" i="1" dirty="0">
                <a:latin typeface="Times New Roman" pitchFamily="18" charset="0"/>
                <a:cs typeface="Times New Roman" pitchFamily="18" charset="0"/>
              </a:rPr>
              <a:t>Find the blood vessels then stop bleeding by two transfixing sutures using no. 1 non absorbable suture materials then fold the end for more secure from bleeding (</a:t>
            </a:r>
            <a:r>
              <a:rPr lang="en-US" i="1" dirty="0" err="1">
                <a:latin typeface="Times New Roman" pitchFamily="18" charset="0"/>
                <a:cs typeface="Times New Roman" pitchFamily="18" charset="0"/>
              </a:rPr>
              <a:t>pudendal</a:t>
            </a:r>
            <a:r>
              <a:rPr lang="en-US" i="1" dirty="0">
                <a:latin typeface="Times New Roman" pitchFamily="18" charset="0"/>
                <a:cs typeface="Times New Roman" pitchFamily="18" charset="0"/>
              </a:rPr>
              <a:t> artery and veins, perineal artery and veins, and large subcutaneous veins).</a:t>
            </a:r>
          </a:p>
          <a:p>
            <a:r>
              <a:rPr lang="en-US" i="1" dirty="0">
                <a:latin typeface="Times New Roman" pitchFamily="18" charset="0"/>
                <a:cs typeface="Times New Roman" pitchFamily="18" charset="0"/>
              </a:rPr>
              <a:t>Cutting the suspensory ligaments (two laterals and one middle).</a:t>
            </a:r>
          </a:p>
          <a:p>
            <a:r>
              <a:rPr lang="en-US" i="1" dirty="0">
                <a:latin typeface="Times New Roman" pitchFamily="18" charset="0"/>
                <a:cs typeface="Times New Roman" pitchFamily="18" charset="0"/>
              </a:rPr>
              <a:t>Repeat the same technique in the other side of the body.</a:t>
            </a:r>
          </a:p>
          <a:p>
            <a:r>
              <a:rPr lang="en-US" i="1" dirty="0">
                <a:latin typeface="Times New Roman" pitchFamily="18" charset="0"/>
                <a:cs typeface="Times New Roman" pitchFamily="18" charset="0"/>
              </a:rPr>
              <a:t>Remove the mammary gland, Suture the skin flaps to the body with non capillary non absorbable suture materials no.1or 2 (don’t leave space or sinuses) to prevents the infection. The site heals by granulation tissues.</a:t>
            </a:r>
            <a:endParaRPr lang="en-US" dirty="0">
              <a:latin typeface="Times New Roman" pitchFamily="18" charset="0"/>
              <a:cs typeface="Times New Roman"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 name="Picture 3" descr="2011_0009_Czegledi_Levente-Animal_Husbandry_III.jpg"/>
          <p:cNvPicPr>
            <a:picLocks noChangeAspect="1"/>
          </p:cNvPicPr>
          <p:nvPr/>
        </p:nvPicPr>
        <p:blipFill>
          <a:blip r:embed="rId2" cstate="print"/>
          <a:stretch>
            <a:fillRect/>
          </a:stretch>
        </p:blipFill>
        <p:spPr>
          <a:xfrm>
            <a:off x="4839505" y="0"/>
            <a:ext cx="4304495" cy="4648200"/>
          </a:xfrm>
          <a:prstGeom prst="rect">
            <a:avLst/>
          </a:prstGeom>
        </p:spPr>
      </p:pic>
      <p:pic>
        <p:nvPicPr>
          <p:cNvPr id="8" name="Picture 7" descr="Diagram-of-the-arteries-supplying-the-udder-with-blood.png"/>
          <p:cNvPicPr>
            <a:picLocks noChangeAspect="1"/>
          </p:cNvPicPr>
          <p:nvPr/>
        </p:nvPicPr>
        <p:blipFill>
          <a:blip r:embed="rId3" cstate="print"/>
          <a:stretch>
            <a:fillRect/>
          </a:stretch>
        </p:blipFill>
        <p:spPr>
          <a:xfrm>
            <a:off x="0" y="3067050"/>
            <a:ext cx="5667982" cy="3482290"/>
          </a:xfrm>
          <a:prstGeom prst="rect">
            <a:avLst/>
          </a:prstGeom>
        </p:spPr>
      </p:pic>
      <p:grpSp>
        <p:nvGrpSpPr>
          <p:cNvPr id="2" name="Group 1">
            <a:extLst>
              <a:ext uri="{FF2B5EF4-FFF2-40B4-BE49-F238E27FC236}">
                <a16:creationId xmlns:a16="http://schemas.microsoft.com/office/drawing/2014/main" id="{146AE529-A59D-4CFC-B735-2315A358585D}"/>
              </a:ext>
            </a:extLst>
          </p:cNvPr>
          <p:cNvGrpSpPr/>
          <p:nvPr/>
        </p:nvGrpSpPr>
        <p:grpSpPr>
          <a:xfrm>
            <a:off x="0" y="-19050"/>
            <a:ext cx="9144000" cy="6549340"/>
            <a:chOff x="0" y="-19050"/>
            <a:chExt cx="9144000" cy="6549340"/>
          </a:xfrm>
        </p:grpSpPr>
        <p:pic>
          <p:nvPicPr>
            <p:cNvPr id="5" name="Picture 4" descr="2011_0009_Czegledi_Levente-Animal_Husbandry_III.jpg">
              <a:extLst>
                <a:ext uri="{FF2B5EF4-FFF2-40B4-BE49-F238E27FC236}">
                  <a16:creationId xmlns:a16="http://schemas.microsoft.com/office/drawing/2014/main" id="{4956A33F-9CE5-4DB4-9900-5E0750E56FA6}"/>
                </a:ext>
              </a:extLst>
            </p:cNvPr>
            <p:cNvPicPr>
              <a:picLocks noChangeAspect="1"/>
            </p:cNvPicPr>
            <p:nvPr/>
          </p:nvPicPr>
          <p:blipFill>
            <a:blip r:embed="rId2" cstate="print"/>
            <a:stretch>
              <a:fillRect/>
            </a:stretch>
          </p:blipFill>
          <p:spPr>
            <a:xfrm>
              <a:off x="4839505" y="-19050"/>
              <a:ext cx="4304495" cy="4648200"/>
            </a:xfrm>
            <a:prstGeom prst="rect">
              <a:avLst/>
            </a:prstGeom>
          </p:spPr>
        </p:pic>
        <p:pic>
          <p:nvPicPr>
            <p:cNvPr id="6" name="Picture 5" descr="Diagram-of-the-arteries-supplying-the-udder-with-blood.png">
              <a:extLst>
                <a:ext uri="{FF2B5EF4-FFF2-40B4-BE49-F238E27FC236}">
                  <a16:creationId xmlns:a16="http://schemas.microsoft.com/office/drawing/2014/main" id="{AE6314C4-D1D9-4AC4-B291-39CF2745685F}"/>
                </a:ext>
              </a:extLst>
            </p:cNvPr>
            <p:cNvPicPr>
              <a:picLocks noChangeAspect="1"/>
            </p:cNvPicPr>
            <p:nvPr/>
          </p:nvPicPr>
          <p:blipFill>
            <a:blip r:embed="rId3" cstate="print"/>
            <a:stretch>
              <a:fillRect/>
            </a:stretch>
          </p:blipFill>
          <p:spPr>
            <a:xfrm>
              <a:off x="0" y="3048000"/>
              <a:ext cx="5667982" cy="3482290"/>
            </a:xfrm>
            <a:prstGeom prst="rect">
              <a:avLst/>
            </a:prstGeom>
          </p:spPr>
        </p:pic>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80D99CD-021F-457A-A35C-063910CDC28F}"/>
              </a:ext>
            </a:extLst>
          </p:cNvPr>
          <p:cNvGrpSpPr/>
          <p:nvPr/>
        </p:nvGrpSpPr>
        <p:grpSpPr>
          <a:xfrm>
            <a:off x="-76200" y="0"/>
            <a:ext cx="9220200" cy="6877050"/>
            <a:chOff x="-76200" y="-19050"/>
            <a:chExt cx="9220200" cy="6877050"/>
          </a:xfrm>
        </p:grpSpPr>
        <p:pic>
          <p:nvPicPr>
            <p:cNvPr id="4" name="Picture 3" descr="vsu13509-fig-0002-m.jpg"/>
            <p:cNvPicPr>
              <a:picLocks noChangeAspect="1"/>
            </p:cNvPicPr>
            <p:nvPr/>
          </p:nvPicPr>
          <p:blipFill>
            <a:blip r:embed="rId2" cstate="print"/>
            <a:stretch>
              <a:fillRect/>
            </a:stretch>
          </p:blipFill>
          <p:spPr>
            <a:xfrm rot="5400000" flipV="1">
              <a:off x="5140151" y="2854151"/>
              <a:ext cx="3671498" cy="4336200"/>
            </a:xfrm>
            <a:prstGeom prst="rect">
              <a:avLst/>
            </a:prstGeom>
          </p:spPr>
        </p:pic>
        <p:pic>
          <p:nvPicPr>
            <p:cNvPr id="5" name="Picture 4" descr="vsu13509-fig-0001-m.jpg"/>
            <p:cNvPicPr>
              <a:picLocks noChangeAspect="1"/>
            </p:cNvPicPr>
            <p:nvPr/>
          </p:nvPicPr>
          <p:blipFill>
            <a:blip r:embed="rId3" cstate="print"/>
            <a:stretch>
              <a:fillRect/>
            </a:stretch>
          </p:blipFill>
          <p:spPr>
            <a:xfrm>
              <a:off x="-76200" y="-19050"/>
              <a:ext cx="5481600" cy="4108624"/>
            </a:xfrm>
            <a:prstGeom prst="rect">
              <a:avLst/>
            </a:prstGeom>
          </p:spPr>
        </p:pic>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0"/>
            <a:ext cx="7498080" cy="1143000"/>
          </a:xfrm>
        </p:spPr>
        <p:txBody>
          <a:bodyPr/>
          <a:lstStyle/>
          <a:p>
            <a:r>
              <a:rPr lang="en-US" b="1" i="1" dirty="0">
                <a:latin typeface="Times New Roman" pitchFamily="18" charset="0"/>
                <a:cs typeface="Times New Roman" pitchFamily="18" charset="0"/>
              </a:rPr>
              <a:t>Post operative care :</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990600" y="1143000"/>
            <a:ext cx="8153400" cy="5105400"/>
          </a:xfrm>
        </p:spPr>
        <p:txBody>
          <a:bodyPr>
            <a:normAutofit fontScale="92500" lnSpcReduction="10000"/>
          </a:bodyPr>
          <a:lstStyle/>
          <a:p>
            <a:r>
              <a:rPr lang="en-US" i="1" dirty="0">
                <a:latin typeface="Times New Roman" pitchFamily="18" charset="0"/>
                <a:cs typeface="Times New Roman" pitchFamily="18" charset="0"/>
              </a:rPr>
              <a:t>Daily check the sight of operation (from inflammatory signs, rupture of the stitches, hernia, hematoma, stitches abscess).</a:t>
            </a:r>
          </a:p>
          <a:p>
            <a:r>
              <a:rPr lang="en-US" i="1" dirty="0">
                <a:latin typeface="Times New Roman" pitchFamily="18" charset="0"/>
                <a:cs typeface="Times New Roman" pitchFamily="18" charset="0"/>
              </a:rPr>
              <a:t>Give local treatment to the site of incision and Pain killer daily.</a:t>
            </a:r>
          </a:p>
          <a:p>
            <a:r>
              <a:rPr lang="en-US" i="1" dirty="0">
                <a:latin typeface="Times New Roman" pitchFamily="18" charset="0"/>
                <a:cs typeface="Times New Roman" pitchFamily="18" charset="0"/>
              </a:rPr>
              <a:t>Inject the animal with systemic antibiotics for 3-5 days.</a:t>
            </a:r>
          </a:p>
          <a:p>
            <a:r>
              <a:rPr lang="en-US" i="1" dirty="0">
                <a:latin typeface="Times New Roman" pitchFamily="18" charset="0"/>
                <a:cs typeface="Times New Roman" pitchFamily="18" charset="0"/>
              </a:rPr>
              <a:t>Keep the animal away from others animals in clean stable.</a:t>
            </a:r>
          </a:p>
          <a:p>
            <a:r>
              <a:rPr lang="en-US" i="1" dirty="0">
                <a:latin typeface="Times New Roman" pitchFamily="18" charset="0"/>
                <a:cs typeface="Times New Roman" pitchFamily="18" charset="0"/>
              </a:rPr>
              <a:t>Remove the sutures materials 7-10 days post operation.</a:t>
            </a:r>
            <a:endParaRPr lang="en-US" dirty="0">
              <a:latin typeface="Times New Roman" pitchFamily="18" charset="0"/>
              <a:cs typeface="Times New Roman"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498080" cy="1143000"/>
          </a:xfrm>
        </p:spPr>
        <p:txBody>
          <a:bodyPr>
            <a:normAutofit/>
          </a:bodyPr>
          <a:lstStyle/>
          <a:p>
            <a:r>
              <a:rPr lang="en-US" b="1" i="1" dirty="0">
                <a:latin typeface="Times New Roman" pitchFamily="18" charset="0"/>
                <a:cs typeface="Times New Roman" pitchFamily="18" charset="0"/>
              </a:rPr>
              <a:t>Complication of the operation</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990600" y="1143000"/>
            <a:ext cx="8153400" cy="5105400"/>
          </a:xfrm>
        </p:spPr>
        <p:txBody>
          <a:bodyPr/>
          <a:lstStyle/>
          <a:p>
            <a:pPr>
              <a:buNone/>
            </a:pPr>
            <a:r>
              <a:rPr lang="en-US" b="1" i="1" dirty="0">
                <a:latin typeface="Times New Roman" pitchFamily="18" charset="0"/>
                <a:cs typeface="Times New Roman" pitchFamily="18" charset="0"/>
              </a:rPr>
              <a:t>1. Bleeding.</a:t>
            </a:r>
          </a:p>
          <a:p>
            <a:pPr>
              <a:buNone/>
            </a:pPr>
            <a:r>
              <a:rPr lang="en-US" b="1" i="1" dirty="0">
                <a:latin typeface="Times New Roman" pitchFamily="18" charset="0"/>
                <a:cs typeface="Times New Roman" pitchFamily="18" charset="0"/>
              </a:rPr>
              <a:t>2. Abscess and Stitches abscess.</a:t>
            </a:r>
          </a:p>
          <a:p>
            <a:pPr>
              <a:buNone/>
            </a:pPr>
            <a:r>
              <a:rPr lang="en-US" b="1" i="1" dirty="0">
                <a:latin typeface="Times New Roman" pitchFamily="18" charset="0"/>
                <a:cs typeface="Times New Roman" pitchFamily="18" charset="0"/>
              </a:rPr>
              <a:t>3. Subcutaneous emphysema.</a:t>
            </a:r>
          </a:p>
          <a:p>
            <a:pPr>
              <a:buNone/>
            </a:pPr>
            <a:r>
              <a:rPr lang="en-US" b="1" i="1" dirty="0">
                <a:latin typeface="Times New Roman" pitchFamily="18" charset="0"/>
                <a:cs typeface="Times New Roman" pitchFamily="18" charset="0"/>
              </a:rPr>
              <a:t>4. Hernia.</a:t>
            </a:r>
          </a:p>
          <a:p>
            <a:pPr>
              <a:buNone/>
            </a:pPr>
            <a:r>
              <a:rPr lang="en-US" b="1" i="1" dirty="0">
                <a:latin typeface="Times New Roman" pitchFamily="18" charset="0"/>
                <a:cs typeface="Times New Roman" pitchFamily="18" charset="0"/>
              </a:rPr>
              <a:t>5. Adhesion.</a:t>
            </a:r>
          </a:p>
          <a:p>
            <a:pPr>
              <a:buNone/>
            </a:pPr>
            <a:r>
              <a:rPr lang="en-US" b="1" i="1" dirty="0">
                <a:latin typeface="Times New Roman" pitchFamily="18" charset="0"/>
                <a:cs typeface="Times New Roman" pitchFamily="18" charset="0"/>
              </a:rPr>
              <a:t>6. Infections and Dead occurs duo to shock.</a:t>
            </a:r>
            <a:endParaRPr lang="en-US" dirty="0">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3635450" y="2514600"/>
            <a:ext cx="5518075" cy="4343400"/>
          </a:xfrm>
          <a:prstGeom prst="rect">
            <a:avLst/>
          </a:prstGeom>
          <a:noFill/>
          <a:ln w="9525">
            <a:noFill/>
            <a:miter lim="800000"/>
            <a:headEnd/>
            <a:tailEnd/>
          </a:ln>
          <a:effectLst/>
        </p:spPr>
      </p:pic>
      <p:pic>
        <p:nvPicPr>
          <p:cNvPr id="1026" name="Picture 2"/>
          <p:cNvPicPr>
            <a:picLocks noChangeAspect="1" noChangeArrowheads="1"/>
          </p:cNvPicPr>
          <p:nvPr/>
        </p:nvPicPr>
        <p:blipFill>
          <a:blip r:embed="rId3" cstate="print"/>
          <a:srcRect/>
          <a:stretch>
            <a:fillRect/>
          </a:stretch>
        </p:blipFill>
        <p:spPr bwMode="auto">
          <a:xfrm>
            <a:off x="0" y="0"/>
            <a:ext cx="3696346" cy="4114800"/>
          </a:xfrm>
          <a:prstGeom prst="rect">
            <a:avLst/>
          </a:prstGeom>
          <a:noFill/>
          <a:ln w="9525">
            <a:noFill/>
            <a:miter lim="800000"/>
            <a:headEnd/>
            <a:tailEnd/>
          </a:ln>
          <a:effectLst/>
        </p:spPr>
      </p:pic>
      <p:pic>
        <p:nvPicPr>
          <p:cNvPr id="4" name="Picture 3" descr="7-Figure6-1.png"/>
          <p:cNvPicPr>
            <a:picLocks noChangeAspect="1"/>
          </p:cNvPicPr>
          <p:nvPr/>
        </p:nvPicPr>
        <p:blipFill>
          <a:blip r:embed="rId4" cstate="print"/>
          <a:srcRect t="17530" r="24616" b="10210"/>
          <a:stretch>
            <a:fillRect/>
          </a:stretch>
        </p:blipFill>
        <p:spPr>
          <a:xfrm>
            <a:off x="4495800" y="0"/>
            <a:ext cx="4648200" cy="312391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609600"/>
            <a:ext cx="9144000" cy="4568374"/>
          </a:xfrm>
          <a:prstGeom prst="rect">
            <a:avLst/>
          </a:prstGeom>
          <a:noFill/>
          <a:ln w="9525">
            <a:noFill/>
            <a:miter lim="800000"/>
            <a:headEnd/>
            <a:tailEnd/>
          </a:ln>
          <a:effectLst/>
        </p:spPr>
      </p:pic>
      <p:sp>
        <p:nvSpPr>
          <p:cNvPr id="2" name="Title 1"/>
          <p:cNvSpPr>
            <a:spLocks noGrp="1"/>
          </p:cNvSpPr>
          <p:nvPr>
            <p:ph type="title"/>
          </p:nvPr>
        </p:nvSpPr>
        <p:spPr>
          <a:xfrm>
            <a:off x="381000" y="-76200"/>
            <a:ext cx="7498080" cy="1143000"/>
          </a:xfrm>
        </p:spPr>
        <p:txBody>
          <a:bodyPr/>
          <a:lstStyle/>
          <a:p>
            <a:r>
              <a:rPr lang="en-US" b="1" i="1" dirty="0">
                <a:latin typeface="Times New Roman" pitchFamily="18" charset="0"/>
                <a:cs typeface="Times New Roman" pitchFamily="18" charset="0"/>
              </a:rPr>
              <a:t>Teat Instruments</a:t>
            </a:r>
            <a:endParaRPr lang="en-US" dirty="0">
              <a:latin typeface="Times New Roman" pitchFamily="18" charset="0"/>
              <a:cs typeface="Times New Roman" pitchFamily="18" charset="0"/>
            </a:endParaRPr>
          </a:p>
        </p:txBody>
      </p:sp>
      <p:sp>
        <p:nvSpPr>
          <p:cNvPr id="5" name="Rectangle 4"/>
          <p:cNvSpPr/>
          <p:nvPr/>
        </p:nvSpPr>
        <p:spPr>
          <a:xfrm>
            <a:off x="0" y="5200471"/>
            <a:ext cx="9144000" cy="1200329"/>
          </a:xfrm>
          <a:prstGeom prst="rect">
            <a:avLst/>
          </a:prstGeom>
        </p:spPr>
        <p:txBody>
          <a:bodyPr wrap="square">
            <a:spAutoFit/>
          </a:bodyPr>
          <a:lstStyle/>
          <a:p>
            <a:r>
              <a:rPr lang="en-US" sz="2400" b="1" i="1" dirty="0">
                <a:latin typeface="Times New Roman" pitchFamily="18" charset="0"/>
                <a:cs typeface="Times New Roman" pitchFamily="18" charset="0"/>
              </a:rPr>
              <a:t>a- Teat plug b- Teat bistoury c- Lichty teat knife with sharp point</a:t>
            </a:r>
          </a:p>
          <a:p>
            <a:r>
              <a:rPr lang="en-US" sz="2400" b="1" i="1" dirty="0">
                <a:latin typeface="Times New Roman" pitchFamily="18" charset="0"/>
                <a:cs typeface="Times New Roman" pitchFamily="18" charset="0"/>
              </a:rPr>
              <a:t>d- Teat tumor extractor e- Teat slitter f- Udder infusion tube</a:t>
            </a:r>
          </a:p>
          <a:p>
            <a:r>
              <a:rPr lang="en-US" sz="2400" b="1" i="1" dirty="0">
                <a:latin typeface="Times New Roman" pitchFamily="18" charset="0"/>
                <a:cs typeface="Times New Roman" pitchFamily="18" charset="0"/>
              </a:rPr>
              <a:t>g- Milk tube h- Teat scissors</a:t>
            </a:r>
            <a:endParaRPr lang="en-US" sz="2400" dirty="0">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latin typeface="Times New Roman" pitchFamily="18" charset="0"/>
                <a:cs typeface="Times New Roman" pitchFamily="18" charset="0"/>
              </a:rPr>
              <a:t>Blind teats</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990600" y="1066800"/>
            <a:ext cx="8153400" cy="4800600"/>
          </a:xfrm>
        </p:spPr>
        <p:txBody>
          <a:bodyPr>
            <a:normAutofit fontScale="85000" lnSpcReduction="10000"/>
          </a:bodyPr>
          <a:lstStyle/>
          <a:p>
            <a:r>
              <a:rPr lang="en-US" i="1" dirty="0">
                <a:latin typeface="Times New Roman" pitchFamily="18" charset="0"/>
                <a:cs typeface="Times New Roman" pitchFamily="18" charset="0"/>
              </a:rPr>
              <a:t>This condition may be </a:t>
            </a:r>
            <a:r>
              <a:rPr lang="en-US" b="1" i="1" dirty="0">
                <a:latin typeface="Times New Roman" pitchFamily="18" charset="0"/>
                <a:cs typeface="Times New Roman" pitchFamily="18" charset="0"/>
              </a:rPr>
              <a:t>congenital or acquired due to any trauma near the teat sphincter.</a:t>
            </a:r>
          </a:p>
          <a:p>
            <a:r>
              <a:rPr lang="en-US" i="1" dirty="0">
                <a:latin typeface="Times New Roman" pitchFamily="18" charset="0"/>
                <a:cs typeface="Times New Roman" pitchFamily="18" charset="0"/>
              </a:rPr>
              <a:t>Such cases generally reported just after parturition on palpation milk thrill found in teat cistern on pressing.</a:t>
            </a:r>
          </a:p>
          <a:p>
            <a:r>
              <a:rPr lang="en-US" i="1" dirty="0">
                <a:latin typeface="Times New Roman" pitchFamily="18" charset="0"/>
                <a:cs typeface="Times New Roman" pitchFamily="18" charset="0"/>
              </a:rPr>
              <a:t>Milk passed backward toward udder cistern. Imperforated teat (blind teat) treated by 15 gauge needle, after creating opening, it is further dilated using huge teat tumor extractor, milk cannula fixed for 24 hour after that frequent milking advised at 4 to 6 hours Intervals to prevent adhesion.</a:t>
            </a:r>
          </a:p>
          <a:p>
            <a:r>
              <a:rPr lang="en-US" i="1" dirty="0">
                <a:latin typeface="Times New Roman" pitchFamily="18" charset="0"/>
                <a:cs typeface="Times New Roman" pitchFamily="18" charset="0"/>
              </a:rPr>
              <a:t>Administration of proper antibiotics is done for a minimum period of 3-5 days.</a:t>
            </a:r>
            <a:endParaRPr lang="en-US" dirty="0">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 name="Content Placeholder 3" descr="slide_55.jpg"/>
          <p:cNvPicPr>
            <a:picLocks noGrp="1" noChangeAspect="1"/>
          </p:cNvPicPr>
          <p:nvPr>
            <p:ph idx="1"/>
          </p:nvPr>
        </p:nvPicPr>
        <p:blipFill>
          <a:blip r:embed="rId2" cstate="print"/>
          <a:srcRect l="9524" t="7936" r="11905" b="19048"/>
          <a:stretch>
            <a:fillRect/>
          </a:stretch>
        </p:blipFill>
        <p:spPr>
          <a:xfrm>
            <a:off x="4114800" y="3352800"/>
            <a:ext cx="5029200" cy="3505200"/>
          </a:xfrm>
        </p:spPr>
      </p:pic>
      <p:pic>
        <p:nvPicPr>
          <p:cNvPr id="5" name="Picture 4" descr="Teat-Cannula-veterinary-instruments.jpg"/>
          <p:cNvPicPr>
            <a:picLocks noChangeAspect="1"/>
          </p:cNvPicPr>
          <p:nvPr/>
        </p:nvPicPr>
        <p:blipFill>
          <a:blip r:embed="rId3" cstate="print"/>
          <a:srcRect l="14400" t="16000" r="15200" b="20000"/>
          <a:stretch>
            <a:fillRect/>
          </a:stretch>
        </p:blipFill>
        <p:spPr>
          <a:xfrm>
            <a:off x="381000" y="228600"/>
            <a:ext cx="3352800" cy="3048000"/>
          </a:xfrm>
          <a:prstGeom prst="rect">
            <a:avLst/>
          </a:prstGeom>
        </p:spPr>
      </p:pic>
      <p:pic>
        <p:nvPicPr>
          <p:cNvPr id="6" name="Picture 5" descr="teat-surgery-19-638.jpg"/>
          <p:cNvPicPr>
            <a:picLocks noChangeAspect="1"/>
          </p:cNvPicPr>
          <p:nvPr/>
        </p:nvPicPr>
        <p:blipFill>
          <a:blip r:embed="rId4" cstate="print"/>
          <a:srcRect l="5016" t="21712" r="14733" b="29854"/>
          <a:stretch>
            <a:fillRect/>
          </a:stretch>
        </p:blipFill>
        <p:spPr>
          <a:xfrm>
            <a:off x="4114800" y="533400"/>
            <a:ext cx="4876800" cy="2209800"/>
          </a:xfrm>
          <a:prstGeom prst="rect">
            <a:avLst/>
          </a:prstGeom>
        </p:spPr>
      </p:pic>
      <p:pic>
        <p:nvPicPr>
          <p:cNvPr id="7" name="Picture 6" descr="unnamed.jpg"/>
          <p:cNvPicPr>
            <a:picLocks noChangeAspect="1"/>
          </p:cNvPicPr>
          <p:nvPr/>
        </p:nvPicPr>
        <p:blipFill>
          <a:blip r:embed="rId5" cstate="print"/>
          <a:stretch>
            <a:fillRect/>
          </a:stretch>
        </p:blipFill>
        <p:spPr>
          <a:xfrm>
            <a:off x="-11724" y="3505200"/>
            <a:ext cx="4126523" cy="33528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74638"/>
            <a:ext cx="8077200" cy="1143000"/>
          </a:xfrm>
        </p:spPr>
        <p:txBody>
          <a:bodyPr>
            <a:normAutofit fontScale="90000"/>
          </a:bodyPr>
          <a:lstStyle/>
          <a:p>
            <a:r>
              <a:rPr lang="en-US" b="1" i="1" dirty="0">
                <a:latin typeface="Times New Roman" pitchFamily="18" charset="0"/>
                <a:cs typeface="Times New Roman" pitchFamily="18" charset="0"/>
              </a:rPr>
              <a:t>Lactolith calculi of the teat canal (milk stone) = Lactiferous Calculi (Milk Stones)</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914400" y="1752600"/>
            <a:ext cx="8229600" cy="5105400"/>
          </a:xfrm>
        </p:spPr>
        <p:txBody>
          <a:bodyPr>
            <a:normAutofit fontScale="85000" lnSpcReduction="20000"/>
          </a:bodyPr>
          <a:lstStyle/>
          <a:p>
            <a:r>
              <a:rPr lang="en-US" i="1" dirty="0">
                <a:latin typeface="Times New Roman" pitchFamily="18" charset="0"/>
                <a:cs typeface="Times New Roman" pitchFamily="18" charset="0"/>
              </a:rPr>
              <a:t>Milk stone are formed into the teat canal when the milk is rich in minerals and salty in taste.</a:t>
            </a:r>
          </a:p>
          <a:p>
            <a:r>
              <a:rPr lang="en-US" i="1" dirty="0">
                <a:latin typeface="Times New Roman" pitchFamily="18" charset="0"/>
                <a:cs typeface="Times New Roman" pitchFamily="18" charset="0"/>
              </a:rPr>
              <a:t>Lactolith is usually not attached , moves freely in the teat canal, and hinder (delay) the milk flow. It obstructs only when it is lodged at the orifice.</a:t>
            </a:r>
          </a:p>
          <a:p>
            <a:r>
              <a:rPr lang="en-US" i="1" dirty="0">
                <a:latin typeface="Times New Roman" pitchFamily="18" charset="0"/>
                <a:cs typeface="Times New Roman" pitchFamily="18" charset="0"/>
              </a:rPr>
              <a:t>It may be removed by milking out via the orifice.</a:t>
            </a:r>
          </a:p>
          <a:p>
            <a:r>
              <a:rPr lang="en-US" i="1" dirty="0">
                <a:latin typeface="Times New Roman" pitchFamily="18" charset="0"/>
                <a:cs typeface="Times New Roman" pitchFamily="18" charset="0"/>
              </a:rPr>
              <a:t>In case of </a:t>
            </a:r>
            <a:r>
              <a:rPr lang="en-US" b="1" i="1" dirty="0">
                <a:latin typeface="Times New Roman" pitchFamily="18" charset="0"/>
                <a:cs typeface="Times New Roman" pitchFamily="18" charset="0"/>
              </a:rPr>
              <a:t>large calculus, it is crushed by passing a mosquito or alligator forceps and milked out.</a:t>
            </a:r>
          </a:p>
          <a:p>
            <a:r>
              <a:rPr lang="en-US" i="1" dirty="0">
                <a:latin typeface="Times New Roman" pitchFamily="18" charset="0"/>
                <a:cs typeface="Times New Roman" pitchFamily="18" charset="0"/>
              </a:rPr>
              <a:t>In case it is </a:t>
            </a:r>
            <a:r>
              <a:rPr lang="en-US" b="1" i="1" dirty="0">
                <a:latin typeface="Times New Roman" pitchFamily="18" charset="0"/>
                <a:cs typeface="Times New Roman" pitchFamily="18" charset="0"/>
              </a:rPr>
              <a:t>too hard and large, teat sphincter is slit by inserting a Lichty teat knife or teat bistoury and calculus is milked out.</a:t>
            </a:r>
          </a:p>
          <a:p>
            <a:r>
              <a:rPr lang="en-US" i="1" dirty="0">
                <a:latin typeface="Times New Roman" pitchFamily="18" charset="0"/>
                <a:cs typeface="Times New Roman" pitchFamily="18" charset="0"/>
              </a:rPr>
              <a:t>A Larson teat tube is inserted and left in place for 5 to 7 days, and milking can be removing the cap of the tube.</a:t>
            </a:r>
            <a:endParaRPr lang="en-US" dirty="0">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D24408E-6AC1-4D69-A5C3-61B8B4E329FF}"/>
              </a:ext>
            </a:extLst>
          </p:cNvPr>
          <p:cNvGrpSpPr/>
          <p:nvPr/>
        </p:nvGrpSpPr>
        <p:grpSpPr>
          <a:xfrm>
            <a:off x="0" y="0"/>
            <a:ext cx="9144000" cy="6858000"/>
            <a:chOff x="0" y="0"/>
            <a:chExt cx="9144000" cy="6858000"/>
          </a:xfrm>
        </p:grpSpPr>
        <p:pic>
          <p:nvPicPr>
            <p:cNvPr id="5" name="Picture 4" descr="teatplugplstc.jpg"/>
            <p:cNvPicPr>
              <a:picLocks noChangeAspect="1"/>
            </p:cNvPicPr>
            <p:nvPr/>
          </p:nvPicPr>
          <p:blipFill>
            <a:blip r:embed="rId2" cstate="print"/>
            <a:stretch>
              <a:fillRect/>
            </a:stretch>
          </p:blipFill>
          <p:spPr>
            <a:xfrm>
              <a:off x="0" y="0"/>
              <a:ext cx="3576320" cy="2514600"/>
            </a:xfrm>
            <a:prstGeom prst="rect">
              <a:avLst/>
            </a:prstGeom>
          </p:spPr>
        </p:pic>
        <p:pic>
          <p:nvPicPr>
            <p:cNvPr id="1026" name="Picture 2"/>
            <p:cNvPicPr>
              <a:picLocks noChangeAspect="1" noChangeArrowheads="1"/>
            </p:cNvPicPr>
            <p:nvPr/>
          </p:nvPicPr>
          <p:blipFill>
            <a:blip r:embed="rId3" cstate="print"/>
            <a:srcRect r="51040"/>
            <a:stretch>
              <a:fillRect/>
            </a:stretch>
          </p:blipFill>
          <p:spPr bwMode="auto">
            <a:xfrm>
              <a:off x="6553200" y="0"/>
              <a:ext cx="2590800" cy="3949853"/>
            </a:xfrm>
            <a:prstGeom prst="rect">
              <a:avLst/>
            </a:prstGeom>
            <a:noFill/>
            <a:ln w="9525">
              <a:noFill/>
              <a:miter lim="800000"/>
              <a:headEnd/>
              <a:tailEnd/>
            </a:ln>
            <a:effectLst/>
          </p:spPr>
        </p:pic>
        <p:pic>
          <p:nvPicPr>
            <p:cNvPr id="8" name="Picture 7" descr="IMG_0574.jpg"/>
            <p:cNvPicPr>
              <a:picLocks noChangeAspect="1"/>
            </p:cNvPicPr>
            <p:nvPr/>
          </p:nvPicPr>
          <p:blipFill>
            <a:blip r:embed="rId4" cstate="print"/>
            <a:srcRect l="12346" t="11111" r="23457" b="22222"/>
            <a:stretch>
              <a:fillRect/>
            </a:stretch>
          </p:blipFill>
          <p:spPr>
            <a:xfrm>
              <a:off x="4267200" y="381000"/>
              <a:ext cx="1981200" cy="2743200"/>
            </a:xfrm>
            <a:prstGeom prst="rect">
              <a:avLst/>
            </a:prstGeom>
          </p:spPr>
        </p:pic>
        <p:pic>
          <p:nvPicPr>
            <p:cNvPr id="9" name="Picture 8" descr="teat-surgery-20-638.jpg"/>
            <p:cNvPicPr>
              <a:picLocks noChangeAspect="1"/>
            </p:cNvPicPr>
            <p:nvPr/>
          </p:nvPicPr>
          <p:blipFill>
            <a:blip r:embed="rId5" cstate="print"/>
            <a:srcRect l="4585" t="25000" r="8895" b="8194"/>
            <a:stretch>
              <a:fillRect/>
            </a:stretch>
          </p:blipFill>
          <p:spPr>
            <a:xfrm>
              <a:off x="3886200" y="3810000"/>
              <a:ext cx="5257800" cy="3048000"/>
            </a:xfrm>
            <a:prstGeom prst="rect">
              <a:avLst/>
            </a:prstGeom>
          </p:spPr>
        </p:pic>
        <p:pic>
          <p:nvPicPr>
            <p:cNvPr id="10" name="Picture 9" descr="7-Figure6-1.png"/>
            <p:cNvPicPr>
              <a:picLocks noChangeAspect="1"/>
            </p:cNvPicPr>
            <p:nvPr/>
          </p:nvPicPr>
          <p:blipFill>
            <a:blip r:embed="rId6" cstate="print"/>
            <a:srcRect t="17530" r="24616" b="10210"/>
            <a:stretch>
              <a:fillRect/>
            </a:stretch>
          </p:blipFill>
          <p:spPr>
            <a:xfrm>
              <a:off x="0" y="2743200"/>
              <a:ext cx="4191000" cy="2816642"/>
            </a:xfrm>
            <a:prstGeom prst="rect">
              <a:avLst/>
            </a:prstGeom>
          </p:spPr>
        </p:pic>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latin typeface="Times New Roman" pitchFamily="18" charset="0"/>
                <a:cs typeface="Times New Roman" pitchFamily="18" charset="0"/>
              </a:rPr>
              <a:t>Teat Fistula</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838200" y="1447800"/>
            <a:ext cx="8305800" cy="5410200"/>
          </a:xfrm>
        </p:spPr>
        <p:txBody>
          <a:bodyPr>
            <a:normAutofit fontScale="92500" lnSpcReduction="10000"/>
          </a:bodyPr>
          <a:lstStyle/>
          <a:p>
            <a:r>
              <a:rPr lang="en-US" i="1" dirty="0">
                <a:latin typeface="Times New Roman" pitchFamily="18" charset="0"/>
                <a:cs typeface="Times New Roman" pitchFamily="18" charset="0"/>
              </a:rPr>
              <a:t>The term, teat fistula, refers to an opening in the wall of the teat, connecting the exterior to the pre-existing channel; the teat canal is characterized by persistent outflow of milk.</a:t>
            </a:r>
          </a:p>
          <a:p>
            <a:r>
              <a:rPr lang="en-US" i="1" dirty="0">
                <a:latin typeface="Times New Roman" pitchFamily="18" charset="0"/>
                <a:cs typeface="Times New Roman" pitchFamily="18" charset="0"/>
              </a:rPr>
              <a:t>Such fistula may be </a:t>
            </a:r>
            <a:r>
              <a:rPr lang="en-US" b="1" i="1" dirty="0">
                <a:latin typeface="Times New Roman" pitchFamily="18" charset="0"/>
                <a:cs typeface="Times New Roman" pitchFamily="18" charset="0"/>
              </a:rPr>
              <a:t>congenital or acquired. It is mostly acquired as a result of penetrating wound that extend to the teat canal or cistern </a:t>
            </a:r>
            <a:r>
              <a:rPr lang="en-US" i="1" dirty="0">
                <a:latin typeface="Times New Roman" pitchFamily="18" charset="0"/>
                <a:cs typeface="Times New Roman" pitchFamily="18" charset="0"/>
              </a:rPr>
              <a:t>and fails to heal completely because of the continuous drainage of milk.</a:t>
            </a:r>
          </a:p>
          <a:p>
            <a:r>
              <a:rPr lang="en-US" i="1" dirty="0">
                <a:latin typeface="Times New Roman" pitchFamily="18" charset="0"/>
                <a:cs typeface="Times New Roman" pitchFamily="18" charset="0"/>
              </a:rPr>
              <a:t> Fistula will vary in size from that one which is so tiny it is difficult to locate </a:t>
            </a:r>
            <a:r>
              <a:rPr lang="en-US" b="1" i="1" dirty="0">
                <a:latin typeface="Times New Roman" pitchFamily="18" charset="0"/>
                <a:cs typeface="Times New Roman" pitchFamily="18" charset="0"/>
              </a:rPr>
              <a:t>to large ones through which the mucous membrane may be seen.</a:t>
            </a:r>
            <a:endParaRPr lang="en-US" dirty="0">
              <a:latin typeface="Times New Roman" pitchFamily="18" charset="0"/>
              <a:cs typeface="Times New Roman" pitchFamily="18" charset="0"/>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530</TotalTime>
  <Words>1500</Words>
  <Application>Microsoft Office PowerPoint</Application>
  <PresentationFormat>On-screen Show (4:3)</PresentationFormat>
  <Paragraphs>93</Paragraphs>
  <Slides>26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Gill Sans MT</vt:lpstr>
      <vt:lpstr>Times New Roman</vt:lpstr>
      <vt:lpstr>Verdana</vt:lpstr>
      <vt:lpstr>Wingdings 2</vt:lpstr>
      <vt:lpstr>Solstice</vt:lpstr>
      <vt:lpstr>Teat and Udder Surgery</vt:lpstr>
      <vt:lpstr>Anatomy</vt:lpstr>
      <vt:lpstr>PowerPoint Presentation</vt:lpstr>
      <vt:lpstr>Teat Instruments</vt:lpstr>
      <vt:lpstr>Blind teats</vt:lpstr>
      <vt:lpstr>PowerPoint Presentation</vt:lpstr>
      <vt:lpstr>Lactolith calculi of the teat canal (milk stone) = Lactiferous Calculi (Milk Stones)</vt:lpstr>
      <vt:lpstr>PowerPoint Presentation</vt:lpstr>
      <vt:lpstr>Teat Fistula</vt:lpstr>
      <vt:lpstr>Symptoms:</vt:lpstr>
      <vt:lpstr>Treatment:</vt:lpstr>
      <vt:lpstr>PowerPoint Presentation</vt:lpstr>
      <vt:lpstr>PowerPoint Presentation</vt:lpstr>
      <vt:lpstr>PowerPoint Presentation</vt:lpstr>
      <vt:lpstr>PowerPoint Presentation</vt:lpstr>
      <vt:lpstr>PowerPoint Presentation</vt:lpstr>
      <vt:lpstr>Mastectomy</vt:lpstr>
      <vt:lpstr>Preparation of the patient:</vt:lpstr>
      <vt:lpstr>PowerPoint Presentation</vt:lpstr>
      <vt:lpstr>Type of anesthesia:</vt:lpstr>
      <vt:lpstr>PowerPoint Presentation</vt:lpstr>
      <vt:lpstr>Surgical procedures:</vt:lpstr>
      <vt:lpstr>PowerPoint Presentation</vt:lpstr>
      <vt:lpstr>PowerPoint Presentation</vt:lpstr>
      <vt:lpstr>Post operative care :</vt:lpstr>
      <vt:lpstr>Complication of the operation</vt:lpstr>
    </vt:vector>
  </TitlesOfParts>
  <Company>By DR.Ahmed Saker 2o1O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Teat and Udder Surgery</dc:title>
  <dc:creator>DR SINAN</dc:creator>
  <cp:lastModifiedBy>9647901845803</cp:lastModifiedBy>
  <cp:revision>41</cp:revision>
  <dcterms:created xsi:type="dcterms:W3CDTF">2021-06-21T07:07:28Z</dcterms:created>
  <dcterms:modified xsi:type="dcterms:W3CDTF">2024-06-10T10:11:44Z</dcterms:modified>
</cp:coreProperties>
</file>