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6" r:id="rId2"/>
    <p:sldMasterId id="2147483824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64" r:id="rId6"/>
    <p:sldId id="266" r:id="rId7"/>
    <p:sldId id="267" r:id="rId8"/>
    <p:sldId id="282" r:id="rId9"/>
    <p:sldId id="283" r:id="rId10"/>
    <p:sldId id="268" r:id="rId11"/>
    <p:sldId id="272" r:id="rId12"/>
    <p:sldId id="273" r:id="rId13"/>
    <p:sldId id="274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mohammed" userId="5e02c37de2d6316b" providerId="LiveId" clId="{56F27AAF-B44F-4936-8810-B7BB96FCAD55}"/>
    <pc:docChg chg="undo custSel addSld delSld modSld sldOrd">
      <pc:chgData name="ahmed mohammed" userId="5e02c37de2d6316b" providerId="LiveId" clId="{56F27AAF-B44F-4936-8810-B7BB96FCAD55}" dt="2022-10-08T13:06:19.761" v="71" actId="20577"/>
      <pc:docMkLst>
        <pc:docMk/>
      </pc:docMkLst>
      <pc:sldChg chg="modSp mod">
        <pc:chgData name="ahmed mohammed" userId="5e02c37de2d6316b" providerId="LiveId" clId="{56F27AAF-B44F-4936-8810-B7BB96FCAD55}" dt="2022-10-08T13:06:19.761" v="71" actId="20577"/>
        <pc:sldMkLst>
          <pc:docMk/>
          <pc:sldMk cId="2715781052" sldId="256"/>
        </pc:sldMkLst>
        <pc:spChg chg="mod">
          <ac:chgData name="ahmed mohammed" userId="5e02c37de2d6316b" providerId="LiveId" clId="{56F27AAF-B44F-4936-8810-B7BB96FCAD55}" dt="2022-10-08T12:36:29.617" v="62" actId="20577"/>
          <ac:spMkLst>
            <pc:docMk/>
            <pc:sldMk cId="2715781052" sldId="256"/>
            <ac:spMk id="2" creationId="{00000000-0000-0000-0000-000000000000}"/>
          </ac:spMkLst>
        </pc:spChg>
        <pc:spChg chg="mod">
          <ac:chgData name="ahmed mohammed" userId="5e02c37de2d6316b" providerId="LiveId" clId="{56F27AAF-B44F-4936-8810-B7BB96FCAD55}" dt="2022-10-08T13:06:19.761" v="71" actId="20577"/>
          <ac:spMkLst>
            <pc:docMk/>
            <pc:sldMk cId="2715781052" sldId="256"/>
            <ac:spMk id="3" creationId="{00000000-0000-0000-0000-000000000000}"/>
          </ac:spMkLst>
        </pc:spChg>
      </pc:sldChg>
      <pc:sldChg chg="modSp mod">
        <pc:chgData name="ahmed mohammed" userId="5e02c37de2d6316b" providerId="LiveId" clId="{56F27AAF-B44F-4936-8810-B7BB96FCAD55}" dt="2022-10-08T12:31:50.267" v="42" actId="1076"/>
        <pc:sldMkLst>
          <pc:docMk/>
          <pc:sldMk cId="2448312915" sldId="257"/>
        </pc:sldMkLst>
        <pc:spChg chg="mod">
          <ac:chgData name="ahmed mohammed" userId="5e02c37de2d6316b" providerId="LiveId" clId="{56F27AAF-B44F-4936-8810-B7BB96FCAD55}" dt="2022-10-08T12:31:50.267" v="42" actId="1076"/>
          <ac:spMkLst>
            <pc:docMk/>
            <pc:sldMk cId="2448312915" sldId="257"/>
            <ac:spMk id="2" creationId="{00000000-0000-0000-0000-000000000000}"/>
          </ac:spMkLst>
        </pc:spChg>
      </pc:sldChg>
      <pc:sldChg chg="del">
        <pc:chgData name="ahmed mohammed" userId="5e02c37de2d6316b" providerId="LiveId" clId="{56F27AAF-B44F-4936-8810-B7BB96FCAD55}" dt="2022-10-08T12:31:41.946" v="41" actId="2696"/>
        <pc:sldMkLst>
          <pc:docMk/>
          <pc:sldMk cId="576071855" sldId="258"/>
        </pc:sldMkLst>
      </pc:sldChg>
      <pc:sldChg chg="modSp mod">
        <pc:chgData name="ahmed mohammed" userId="5e02c37de2d6316b" providerId="LiveId" clId="{56F27AAF-B44F-4936-8810-B7BB96FCAD55}" dt="2022-10-08T12:12:26.038" v="1" actId="20577"/>
        <pc:sldMkLst>
          <pc:docMk/>
          <pc:sldMk cId="246604516" sldId="280"/>
        </pc:sldMkLst>
        <pc:spChg chg="mod">
          <ac:chgData name="ahmed mohammed" userId="5e02c37de2d6316b" providerId="LiveId" clId="{56F27AAF-B44F-4936-8810-B7BB96FCAD55}" dt="2022-10-08T12:12:26.038" v="1" actId="20577"/>
          <ac:spMkLst>
            <pc:docMk/>
            <pc:sldMk cId="246604516" sldId="280"/>
            <ac:spMk id="45" creationId="{00000000-0000-0000-0000-000000000000}"/>
          </ac:spMkLst>
        </pc:spChg>
      </pc:sldChg>
      <pc:sldChg chg="addSp delSp modSp mod ord delAnim modAnim">
        <pc:chgData name="ahmed mohammed" userId="5e02c37de2d6316b" providerId="LiveId" clId="{56F27AAF-B44F-4936-8810-B7BB96FCAD55}" dt="2022-10-08T12:35:20.054" v="46"/>
        <pc:sldMkLst>
          <pc:docMk/>
          <pc:sldMk cId="1618709800" sldId="282"/>
        </pc:sldMkLst>
        <pc:spChg chg="add del mod">
          <ac:chgData name="ahmed mohammed" userId="5e02c37de2d6316b" providerId="LiveId" clId="{56F27AAF-B44F-4936-8810-B7BB96FCAD55}" dt="2022-10-08T12:25:24.239" v="3" actId="478"/>
          <ac:spMkLst>
            <pc:docMk/>
            <pc:sldMk cId="1618709800" sldId="282"/>
            <ac:spMk id="3" creationId="{4A916768-3286-8A05-AA7A-CCF3162AF885}"/>
          </ac:spMkLst>
        </pc:spChg>
        <pc:spChg chg="add mod">
          <ac:chgData name="ahmed mohammed" userId="5e02c37de2d6316b" providerId="LiveId" clId="{56F27AAF-B44F-4936-8810-B7BB96FCAD55}" dt="2022-10-08T12:31:01.946" v="37" actId="1076"/>
          <ac:spMkLst>
            <pc:docMk/>
            <pc:sldMk cId="1618709800" sldId="282"/>
            <ac:spMk id="14" creationId="{95D5A31B-B39C-D3D8-CFE0-1630A872C052}"/>
          </ac:spMkLst>
        </pc:spChg>
        <pc:picChg chg="add mod">
          <ac:chgData name="ahmed mohammed" userId="5e02c37de2d6316b" providerId="LiveId" clId="{56F27AAF-B44F-4936-8810-B7BB96FCAD55}" dt="2022-10-08T12:31:08.947" v="40" actId="1076"/>
          <ac:picMkLst>
            <pc:docMk/>
            <pc:sldMk cId="1618709800" sldId="282"/>
            <ac:picMk id="5" creationId="{241BEF49-C3BF-A415-BF38-08DEF25A2A58}"/>
          </ac:picMkLst>
        </pc:picChg>
        <pc:picChg chg="del">
          <ac:chgData name="ahmed mohammed" userId="5e02c37de2d6316b" providerId="LiveId" clId="{56F27AAF-B44F-4936-8810-B7BB96FCAD55}" dt="2022-10-08T12:25:19.466" v="2" actId="478"/>
          <ac:picMkLst>
            <pc:docMk/>
            <pc:sldMk cId="1618709800" sldId="282"/>
            <ac:picMk id="6" creationId="{E55EBCD8-B9C7-8D3F-A6CC-DB73D5D9A9BC}"/>
          </ac:picMkLst>
        </pc:picChg>
        <pc:picChg chg="del">
          <ac:chgData name="ahmed mohammed" userId="5e02c37de2d6316b" providerId="LiveId" clId="{56F27AAF-B44F-4936-8810-B7BB96FCAD55}" dt="2022-10-08T12:25:26.417" v="4" actId="478"/>
          <ac:picMkLst>
            <pc:docMk/>
            <pc:sldMk cId="1618709800" sldId="282"/>
            <ac:picMk id="7" creationId="{0BDD49B8-D0E3-2524-481A-0CD7C3C4E0CE}"/>
          </ac:picMkLst>
        </pc:picChg>
        <pc:picChg chg="add del mod">
          <ac:chgData name="ahmed mohammed" userId="5e02c37de2d6316b" providerId="LiveId" clId="{56F27AAF-B44F-4936-8810-B7BB96FCAD55}" dt="2022-10-08T12:30:25.565" v="28" actId="21"/>
          <ac:picMkLst>
            <pc:docMk/>
            <pc:sldMk cId="1618709800" sldId="282"/>
            <ac:picMk id="9" creationId="{B064F16A-338E-0B81-0C71-E4B7D6F9F1CC}"/>
          </ac:picMkLst>
        </pc:picChg>
        <pc:picChg chg="add del mod">
          <ac:chgData name="ahmed mohammed" userId="5e02c37de2d6316b" providerId="LiveId" clId="{56F27AAF-B44F-4936-8810-B7BB96FCAD55}" dt="2022-10-08T12:26:45.210" v="14" actId="478"/>
          <ac:picMkLst>
            <pc:docMk/>
            <pc:sldMk cId="1618709800" sldId="282"/>
            <ac:picMk id="10" creationId="{DBAB5D92-39D3-A67A-36B8-6405949CDC20}"/>
          </ac:picMkLst>
        </pc:picChg>
        <pc:picChg chg="add del mod">
          <ac:chgData name="ahmed mohammed" userId="5e02c37de2d6316b" providerId="LiveId" clId="{56F27AAF-B44F-4936-8810-B7BB96FCAD55}" dt="2022-10-08T12:30:49.250" v="33" actId="478"/>
          <ac:picMkLst>
            <pc:docMk/>
            <pc:sldMk cId="1618709800" sldId="282"/>
            <ac:picMk id="11" creationId="{DA6BE0A9-80C8-DC44-2F19-E193B3CE9415}"/>
          </ac:picMkLst>
        </pc:picChg>
        <pc:picChg chg="add mod">
          <ac:chgData name="ahmed mohammed" userId="5e02c37de2d6316b" providerId="LiveId" clId="{56F27AAF-B44F-4936-8810-B7BB96FCAD55}" dt="2022-10-08T12:30:59.177" v="36" actId="14100"/>
          <ac:picMkLst>
            <pc:docMk/>
            <pc:sldMk cId="1618709800" sldId="282"/>
            <ac:picMk id="13" creationId="{35EAD7E4-FE12-CE6C-3E9C-D777481A2829}"/>
          </ac:picMkLst>
        </pc:picChg>
      </pc:sldChg>
      <pc:sldChg chg="addSp delSp modSp new mod ord modAnim">
        <pc:chgData name="ahmed mohammed" userId="5e02c37de2d6316b" providerId="LiveId" clId="{56F27AAF-B44F-4936-8810-B7BB96FCAD55}" dt="2022-10-08T12:35:20.054" v="46"/>
        <pc:sldMkLst>
          <pc:docMk/>
          <pc:sldMk cId="1657365237" sldId="283"/>
        </pc:sldMkLst>
        <pc:spChg chg="del">
          <ac:chgData name="ahmed mohammed" userId="5e02c37de2d6316b" providerId="LiveId" clId="{56F27AAF-B44F-4936-8810-B7BB96FCAD55}" dt="2022-10-08T12:30:29.237" v="29"/>
          <ac:spMkLst>
            <pc:docMk/>
            <pc:sldMk cId="1657365237" sldId="283"/>
            <ac:spMk id="3" creationId="{4C817440-899E-6B7A-585D-93FE97AE4465}"/>
          </ac:spMkLst>
        </pc:spChg>
        <pc:picChg chg="add mod">
          <ac:chgData name="ahmed mohammed" userId="5e02c37de2d6316b" providerId="LiveId" clId="{56F27AAF-B44F-4936-8810-B7BB96FCAD55}" dt="2022-10-08T12:30:34.681" v="31" actId="1076"/>
          <ac:picMkLst>
            <pc:docMk/>
            <pc:sldMk cId="1657365237" sldId="283"/>
            <ac:picMk id="4" creationId="{CCE9FCEB-C5B1-D0EA-CF5D-7408C285C595}"/>
          </ac:picMkLst>
        </pc:picChg>
        <pc:picChg chg="add mod">
          <ac:chgData name="ahmed mohammed" userId="5e02c37de2d6316b" providerId="LiveId" clId="{56F27AAF-B44F-4936-8810-B7BB96FCAD55}" dt="2022-10-08T12:32:31.888" v="44" actId="1076"/>
          <ac:picMkLst>
            <pc:docMk/>
            <pc:sldMk cId="1657365237" sldId="283"/>
            <ac:picMk id="5" creationId="{DD541127-B8B0-BD22-E9C0-485FCAD276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EFD1-343F-4ED9-B7FE-D23F3E6D14F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7EEA-9A6E-4D94-8128-266019B7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83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80A0-E36F-4F84-8FBC-CE8E0A25D00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3BFE-7EC7-46E1-81F1-CCDAED044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202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7F8C-F165-41CB-BEE2-EB2D299711EF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6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C36-4B82-44B2-83E6-081B4BAD3C5D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D26C-6704-4E59-95EE-5B6370F81E99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E66C2-452E-4CC7-85D3-0AEA80F466B4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58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4B8D-2C39-4F67-BDD0-93D84782AAC5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7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3587-1ABD-42FF-A6F9-21A79CB1227C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3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A01A-EE2E-4595-B7C5-840C24964C52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2B28-B7F7-4892-A4DF-75DB341CAAA1}" type="datetime1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1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297A-4BB3-4AFB-A237-0A047619A64C}" type="datetime1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6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72C1-162C-45C1-9D66-5112F003899A}" type="datetime1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A327-0974-4541-A456-A1BD62B0FDFC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B904-54F5-4D8B-B878-8506E3847269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9107-A5F2-4EA7-9B2C-419610E27E62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F6B-128F-4838-B78A-7CF2F39A0648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3CA2-A609-486E-B3AB-E8A0AF76BB63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0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0D7-031B-4F7E-B9F1-E3090D033F12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24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2C11-A602-4250-91EE-5087574DA9DE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8884-DE16-449B-881E-2E7E02E55446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5824-FADB-46D3-886D-937DB813DF22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0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29F-B045-4C98-90F6-21A74434488E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3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DF5-71F1-4DCA-B890-67B3A012A5B1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54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1570-E4BC-41D6-9D71-7C2D2526439C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7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F61F-9562-4051-8464-9D16C32BD827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4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95-8C92-4ABD-B504-FAFD30F538D1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CD8E-F17E-4B38-A62B-FF606263F875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9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88B9-7217-40DA-996E-05E28D0ACE35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6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160C-D589-4785-B95E-A6D3E46523A8}" type="datetime1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7C0-129B-41A5-A0DF-EA3D609EBB39}" type="datetime1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A313-76DD-4FE2-9813-1F780B7ED096}" type="datetime1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4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012-46BC-4D08-A404-81DF93ED7DCC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4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6B4-A198-4F3C-976D-E0A99394B679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6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29AF-762E-4BB1-A8A3-E17FCAF00027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7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2A63-F7FC-47F5-917F-C1A56D45B3C0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882F-E11B-40F0-8AB3-FD76C9796640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EF54-1F1E-4FBD-85C0-F9C5D0F802A5}" type="datetime1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34D-9EA1-4878-881B-D8C41DB44B0C}" type="datetime1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8530-B8AD-4FF2-828D-A8773D17BF88}" type="datetime1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3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4779-E62A-42A7-85DF-5D474F4AC140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7326-FA6B-481A-A1EA-341AA14C1F94}" type="datetime1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DFB6-4271-4A05-9060-9D7DAC0DFFCD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409B96-5E90-45ED-B969-2C0B9D273CE8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E5E1-30B2-4FC3-B4CA-F27FA6AE2E5D}" type="datetime1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36FC-1FAD-4E72-A1AE-A9480878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ishclub.com/grammar/verb-tenses_present-perfect.htm" TargetMode="External"/><Relationship Id="rId13" Type="http://schemas.openxmlformats.org/officeDocument/2006/relationships/hyperlink" Target="https://www.englishclub.com/grammar/verb-tenses_future-perfect-continuous.htm" TargetMode="External"/><Relationship Id="rId3" Type="http://schemas.openxmlformats.org/officeDocument/2006/relationships/hyperlink" Target="https://www.englishclub.com/grammar/verb-tenses_past.htm" TargetMode="External"/><Relationship Id="rId7" Type="http://schemas.openxmlformats.org/officeDocument/2006/relationships/hyperlink" Target="https://www.englishclub.com/grammar/verb-tenses_future-continuous.htm" TargetMode="External"/><Relationship Id="rId12" Type="http://schemas.openxmlformats.org/officeDocument/2006/relationships/hyperlink" Target="https://www.englishclub.com/grammar/verb-tenses_past-perfect-continuous.htm" TargetMode="External"/><Relationship Id="rId2" Type="http://schemas.openxmlformats.org/officeDocument/2006/relationships/hyperlink" Target="https://www.englishclub.com/grammar/verb-tenses_present-simpl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ishclub.com/grammar/verb-tenses_past-continuous.htm" TargetMode="External"/><Relationship Id="rId11" Type="http://schemas.openxmlformats.org/officeDocument/2006/relationships/hyperlink" Target="https://www.englishclub.com/grammar/verb-tenses_present-perfect-continuous.htm" TargetMode="External"/><Relationship Id="rId5" Type="http://schemas.openxmlformats.org/officeDocument/2006/relationships/hyperlink" Target="https://www.englishclub.com/grammar/verb-tenses_present-continuous.htm" TargetMode="External"/><Relationship Id="rId10" Type="http://schemas.openxmlformats.org/officeDocument/2006/relationships/hyperlink" Target="https://www.englishclub.com/grammar/verb-tenses_future-perfect.htm" TargetMode="External"/><Relationship Id="rId4" Type="http://schemas.openxmlformats.org/officeDocument/2006/relationships/hyperlink" Target="https://www.englishclub.com/grammar/verb-tenses_future.htm" TargetMode="External"/><Relationship Id="rId9" Type="http://schemas.openxmlformats.org/officeDocument/2006/relationships/hyperlink" Target="https://www.englishclub.com/grammar/verb-tenses_past-perfec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5" y="2838735"/>
            <a:ext cx="9144000" cy="117619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Tenses &amp; Compound Words</a:t>
            </a:r>
            <a:br>
              <a:rPr lang="en-US" b="1" dirty="0"/>
            </a:br>
            <a:r>
              <a:rPr lang="en-US" sz="3100" b="1" dirty="0"/>
              <a:t>First Lecture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805217" y="272954"/>
            <a:ext cx="10986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Baghdad University                                                                                             Class 4</a:t>
            </a:r>
            <a:r>
              <a:rPr lang="en-US" sz="2000" b="1" baseline="30000" dirty="0"/>
              <a:t>th</a:t>
            </a:r>
            <a:r>
              <a:rPr lang="en-US" sz="2000" b="1" dirty="0"/>
              <a:t> Year</a:t>
            </a:r>
          </a:p>
          <a:p>
            <a:r>
              <a:rPr lang="en-US" sz="2000" b="1" dirty="0"/>
              <a:t>College Of Education Ibn </a:t>
            </a:r>
            <a:r>
              <a:rPr lang="en-US" sz="2000" b="1" dirty="0" err="1"/>
              <a:t>al-Haytham</a:t>
            </a:r>
            <a:r>
              <a:rPr lang="en-US" sz="2000" b="1" dirty="0"/>
              <a:t>                                                      Subject. </a:t>
            </a:r>
            <a:r>
              <a:rPr lang="en-US" sz="2000" b="1"/>
              <a:t>English Language</a:t>
            </a:r>
            <a:endParaRPr lang="en-US" sz="2000" b="1" dirty="0"/>
          </a:p>
          <a:p>
            <a:r>
              <a:rPr lang="en-US" sz="2000" b="1" dirty="0"/>
              <a:t>Dept. Computer Science                                                                                     Year: 2022-2023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2191" y="5745707"/>
            <a:ext cx="44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Lecturers : </a:t>
            </a:r>
            <a:r>
              <a:rPr lang="en-US" sz="2000" dirty="0" err="1"/>
              <a:t>Shahlaa</a:t>
            </a:r>
            <a:r>
              <a:rPr lang="en-US" sz="2000" dirty="0"/>
              <a:t> </a:t>
            </a:r>
            <a:r>
              <a:rPr lang="en-US" sz="2000" dirty="0" err="1"/>
              <a:t>Talib</a:t>
            </a:r>
            <a:r>
              <a:rPr lang="en-US" sz="2000" dirty="0"/>
              <a:t> &amp; Sameer Sami </a:t>
            </a:r>
          </a:p>
        </p:txBody>
      </p:sp>
    </p:spTree>
    <p:extLst>
      <p:ext uri="{BB962C8B-B14F-4D97-AF65-F5344CB8AC3E}">
        <p14:creationId xmlns:p14="http://schemas.microsoft.com/office/powerpoint/2010/main" val="271578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Text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Text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Text9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Text10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1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1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Text1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Text1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Text1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Text1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Text1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Text1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Text19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72379"/>
            <a:ext cx="7733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Compound nouns can be created may ways: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7701" y="1120296"/>
            <a:ext cx="9642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+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We were waiting ages at the 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bus stop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E1F26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ADJECTIVE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 wrote an example on the 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whiteboard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E1F26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VERB+ING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Do you know if there’s a 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swimming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pool near here?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E1F26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VERB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Wow! I love your 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hairstyle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1F2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!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E1F26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701" y="6115531"/>
            <a:ext cx="1113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With compound nouns, there are no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rules whether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nouns are together, separated by a space, or separated by a hyphen.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7991" y="487486"/>
            <a:ext cx="6456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Forming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Compound Adjectives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7991" y="1558583"/>
            <a:ext cx="10232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Compound adjectives can be formed in many different ways: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NUMBER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(five-minute, twenty-page, ten-story)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(short-term, high-quality, last minute)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VERB+ING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(good-looking, long-lasting, quick-thinking)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VERB+ING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(mouth-watering, record-breaking, English-speaking)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(world-famous, smoke-free, ice-cold)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NOUN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PAST PARTICIPLE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(solar-powered, middle-aged, sun-dried)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ADVERB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PAST PARTICIPLE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(brightly-lit, well-known, highly-respected)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ADJECTIVE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+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PAST PARTICIPLE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(old-fashioned, ready-made, short lived)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vast majority of compound adjectives are separated by hyphens.</a:t>
            </a:r>
          </a:p>
        </p:txBody>
      </p:sp>
    </p:spTree>
    <p:extLst>
      <p:ext uri="{BB962C8B-B14F-4D97-AF65-F5344CB8AC3E}">
        <p14:creationId xmlns:p14="http://schemas.microsoft.com/office/powerpoint/2010/main" val="175896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25" y="241111"/>
            <a:ext cx="9913447" cy="60323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44454" y="3780430"/>
            <a:ext cx="3125337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44454" y="1119116"/>
            <a:ext cx="3125337" cy="311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3636" y="1023582"/>
            <a:ext cx="3016155" cy="321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3636" y="1501254"/>
            <a:ext cx="3016155" cy="369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12943" y="1992573"/>
            <a:ext cx="2756848" cy="358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12943" y="2429302"/>
            <a:ext cx="2756848" cy="82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12943" y="2843284"/>
            <a:ext cx="2756848" cy="322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44454" y="2429302"/>
            <a:ext cx="3125337" cy="91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722125" y="3780430"/>
            <a:ext cx="2647666" cy="89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53636" y="1478509"/>
            <a:ext cx="3016155" cy="363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53636" y="2887639"/>
            <a:ext cx="3016155" cy="266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612943" y="1910688"/>
            <a:ext cx="2756848" cy="415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873687" y="241111"/>
            <a:ext cx="205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 B</a:t>
            </a:r>
          </a:p>
        </p:txBody>
      </p:sp>
    </p:spTree>
    <p:extLst>
      <p:ext uri="{BB962C8B-B14F-4D97-AF65-F5344CB8AC3E}">
        <p14:creationId xmlns:p14="http://schemas.microsoft.com/office/powerpoint/2010/main" val="2466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3" y="263537"/>
            <a:ext cx="10475182" cy="6219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3123" y="777922"/>
            <a:ext cx="7506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82" y="168003"/>
            <a:ext cx="16786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23792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91" y="268050"/>
            <a:ext cx="10515600" cy="5781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The Tense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2" y="846161"/>
            <a:ext cx="10515600" cy="5854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Verb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tenses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tell us how an action relates to the flow of time. There are three main verb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tenses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 English: present, past and future. The present, past and future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tenses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are divided into four aspects: the simple, progressive, perfect and perfect progressive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71059"/>
              </p:ext>
            </p:extLst>
          </p:nvPr>
        </p:nvGraphicFramePr>
        <p:xfrm>
          <a:off x="1772692" y="2589409"/>
          <a:ext cx="8127999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867131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18720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2186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u="sng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Present Simple</a:t>
                      </a:r>
                      <a:br>
                        <a:rPr lang="en-US" sz="1800" u="sng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do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3"/>
                        </a:rPr>
                        <a:t>Past Simple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did, I did do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4"/>
                        </a:rPr>
                        <a:t>Future Simple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will do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69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5"/>
                        </a:rPr>
                        <a:t>Present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am doing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6"/>
                        </a:rPr>
                        <a:t>Past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was doing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7"/>
                        </a:rPr>
                        <a:t>Future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will be doing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944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8"/>
                        </a:rPr>
                        <a:t>Present Perfect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have done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9"/>
                        </a:rPr>
                        <a:t>Past Perfect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had done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hlinkClick r:id="rId10"/>
                        </a:rPr>
                        <a:t>Future Perfect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will have 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112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hlinkClick r:id="rId11"/>
                        </a:rPr>
                        <a:t>Present Perfect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have been doing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hlinkClick r:id="rId12"/>
                        </a:rPr>
                        <a:t>Past Perfect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had been doing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13"/>
                        </a:rPr>
                        <a:t>Future Perfect Continuous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 will have been doing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4191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1329"/>
            <a:ext cx="41148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83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4" y="21848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Here is a list of rules of these tenses with examples</a:t>
            </a:r>
            <a:r>
              <a:rPr lang="en-US" b="1" dirty="0">
                <a:solidFill>
                  <a:srgbClr val="006666"/>
                </a:solidFill>
                <a:latin typeface="Verdana,Bold"/>
              </a:rPr>
              <a:t>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326354"/>
              </p:ext>
            </p:extLst>
          </p:nvPr>
        </p:nvGraphicFramePr>
        <p:xfrm>
          <a:off x="483074" y="2035365"/>
          <a:ext cx="5262632" cy="38195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15658">
                  <a:extLst>
                    <a:ext uri="{9D8B030D-6E8A-4147-A177-3AD203B41FA5}">
                      <a16:colId xmlns:a16="http://schemas.microsoft.com/office/drawing/2014/main" val="918967057"/>
                    </a:ext>
                  </a:extLst>
                </a:gridCol>
                <a:gridCol w="1315658">
                  <a:extLst>
                    <a:ext uri="{9D8B030D-6E8A-4147-A177-3AD203B41FA5}">
                      <a16:colId xmlns:a16="http://schemas.microsoft.com/office/drawing/2014/main" val="609409362"/>
                    </a:ext>
                  </a:extLst>
                </a:gridCol>
                <a:gridCol w="1315658">
                  <a:extLst>
                    <a:ext uri="{9D8B030D-6E8A-4147-A177-3AD203B41FA5}">
                      <a16:colId xmlns:a16="http://schemas.microsoft.com/office/drawing/2014/main" val="1968458367"/>
                    </a:ext>
                  </a:extLst>
                </a:gridCol>
                <a:gridCol w="1315658">
                  <a:extLst>
                    <a:ext uri="{9D8B030D-6E8A-4147-A177-3AD203B41FA5}">
                      <a16:colId xmlns:a16="http://schemas.microsoft.com/office/drawing/2014/main" val="2850943611"/>
                    </a:ext>
                  </a:extLst>
                </a:gridCol>
              </a:tblGrid>
              <a:tr h="115661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Simple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  <a:endParaRPr lang="en-US" sz="16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Progressive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Perfect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  <a:endParaRPr lang="en-US" sz="1600" b="1" dirty="0"/>
                    </a:p>
                    <a:p>
                      <a:pPr algn="ctr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39269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PRESENT</a:t>
                      </a:r>
                      <a:endParaRPr lang="en-US" sz="16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 err="1"/>
                        <a:t>Ist</a:t>
                      </a:r>
                      <a:r>
                        <a:rPr lang="en-US" sz="1600" b="1" u="none" strike="noStrike" kern="1200" baseline="0" dirty="0"/>
                        <a:t> form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s / </a:t>
                      </a:r>
                      <a:r>
                        <a:rPr lang="en-US" sz="1600" b="1" u="none" strike="noStrike" kern="1200" baseline="0" dirty="0" err="1"/>
                        <a:t>es</a:t>
                      </a:r>
                      <a:endParaRPr lang="en-US" sz="1600" b="1" u="none" strike="noStrike" kern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am/is/are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 err="1"/>
                        <a:t>Ist</a:t>
                      </a:r>
                      <a:r>
                        <a:rPr lang="en-US" sz="1600" b="1" u="none" strike="noStrike" kern="1200" baseline="0" dirty="0"/>
                        <a:t> form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 err="1"/>
                        <a:t>ing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have/has + </a:t>
                      </a:r>
                      <a:r>
                        <a:rPr lang="en-US" sz="1600" b="1" u="none" strike="noStrike" kern="1200" baseline="0" dirty="0" err="1"/>
                        <a:t>IIIrd</a:t>
                      </a:r>
                      <a:endParaRPr lang="en-US" sz="1600" b="1" u="none" strike="noStrike" kern="1200" baseline="0" dirty="0"/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641930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PAST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 err="1"/>
                        <a:t>IInd</a:t>
                      </a:r>
                      <a:r>
                        <a:rPr lang="en-US" sz="1600" b="1" u="none" strike="noStrike" kern="1200" baseline="0" dirty="0"/>
                        <a:t> form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was/were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 err="1"/>
                        <a:t>Ist</a:t>
                      </a:r>
                      <a:r>
                        <a:rPr lang="en-US" sz="1600" b="1" u="none" strike="noStrike" kern="1200" baseline="0" dirty="0"/>
                        <a:t> form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 err="1"/>
                        <a:t>ing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had +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 err="1"/>
                        <a:t>IIIrd</a:t>
                      </a:r>
                      <a:endParaRPr lang="en-US" sz="1600" b="1" u="none" strike="noStrike" kern="1200" baseline="0" dirty="0"/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084780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FUTURE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will/shall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+ </a:t>
                      </a:r>
                      <a:r>
                        <a:rPr lang="en-US" sz="1600" b="1" u="none" strike="noStrike" kern="1200" baseline="0" dirty="0" err="1"/>
                        <a:t>Ist</a:t>
                      </a:r>
                      <a:r>
                        <a:rPr lang="en-US" sz="1600" b="1" u="none" strike="noStrike" kern="1200" baseline="0" dirty="0"/>
                        <a:t> form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will be + </a:t>
                      </a:r>
                      <a:r>
                        <a:rPr lang="en-US" sz="1600" b="1" u="none" strike="noStrike" kern="1200" baseline="0" dirty="0" err="1"/>
                        <a:t>Ist</a:t>
                      </a:r>
                      <a:endParaRPr lang="en-US" sz="1600" b="1" u="none" strike="noStrike" kern="1200" baseline="0" dirty="0"/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 + </a:t>
                      </a:r>
                      <a:r>
                        <a:rPr lang="en-US" sz="1600" b="1" u="none" strike="noStrike" kern="1200" baseline="0" dirty="0" err="1"/>
                        <a:t>ing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will have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+ </a:t>
                      </a:r>
                      <a:r>
                        <a:rPr lang="en-US" sz="1600" b="1" u="none" strike="noStrike" kern="1200" baseline="0" dirty="0" err="1"/>
                        <a:t>IIIrd</a:t>
                      </a:r>
                      <a:endParaRPr lang="en-US" sz="1600" b="1" u="none" strike="noStrike" kern="1200" baseline="0" dirty="0"/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71406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0242" y="5908092"/>
            <a:ext cx="23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 of rules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5020" y="5921742"/>
            <a:ext cx="23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852429"/>
              </p:ext>
            </p:extLst>
          </p:nvPr>
        </p:nvGraphicFramePr>
        <p:xfrm>
          <a:off x="5900098" y="2045503"/>
          <a:ext cx="5098576" cy="38195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74644">
                  <a:extLst>
                    <a:ext uri="{9D8B030D-6E8A-4147-A177-3AD203B41FA5}">
                      <a16:colId xmlns:a16="http://schemas.microsoft.com/office/drawing/2014/main" val="918967057"/>
                    </a:ext>
                  </a:extLst>
                </a:gridCol>
                <a:gridCol w="1274644">
                  <a:extLst>
                    <a:ext uri="{9D8B030D-6E8A-4147-A177-3AD203B41FA5}">
                      <a16:colId xmlns:a16="http://schemas.microsoft.com/office/drawing/2014/main" val="609409362"/>
                    </a:ext>
                  </a:extLst>
                </a:gridCol>
                <a:gridCol w="1274644">
                  <a:extLst>
                    <a:ext uri="{9D8B030D-6E8A-4147-A177-3AD203B41FA5}">
                      <a16:colId xmlns:a16="http://schemas.microsoft.com/office/drawing/2014/main" val="1968458367"/>
                    </a:ext>
                  </a:extLst>
                </a:gridCol>
                <a:gridCol w="1274644">
                  <a:extLst>
                    <a:ext uri="{9D8B030D-6E8A-4147-A177-3AD203B41FA5}">
                      <a16:colId xmlns:a16="http://schemas.microsoft.com/office/drawing/2014/main" val="2850943611"/>
                    </a:ext>
                  </a:extLst>
                </a:gridCol>
              </a:tblGrid>
              <a:tr h="115661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Simple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  <a:endParaRPr lang="en-US" sz="16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Progressive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Perfect</a:t>
                      </a:r>
                    </a:p>
                    <a:p>
                      <a:pPr algn="ctr"/>
                      <a:r>
                        <a:rPr lang="en-US" sz="1600" b="1" u="none" strike="noStrike" kern="1200" baseline="0" dirty="0"/>
                        <a:t>Forms</a:t>
                      </a:r>
                      <a:endParaRPr lang="en-US" sz="1600" b="1" dirty="0"/>
                    </a:p>
                    <a:p>
                      <a:pPr algn="ctr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39269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/>
                        <a:t>PRESENT</a:t>
                      </a:r>
                      <a:endParaRPr lang="en-US" sz="16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playing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played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641930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PAST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payed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was playing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had played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084780"/>
                  </a:ext>
                </a:extLst>
              </a:tr>
              <a:tr h="8876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FUTURE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shall 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shall be playing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shall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have played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71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545910"/>
            <a:ext cx="10889776" cy="5631053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5100" b="1" kern="1800" dirty="0">
                <a:solidFill>
                  <a:srgbClr val="666666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Present Simple Tense</a:t>
            </a:r>
            <a:b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222222"/>
              </a:solidFill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state facts or general truths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express habits or customs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relate future plans (often regarding programs and timetables)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tell jokes and stories or to report sporting events in real time.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Examples of the Present Simple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sun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 the west.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lasers for cosmetic surgery.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into their new home next week.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So, I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to Mr. D and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“I deserve a better mark in this class”.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Jones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 mid-court and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the ball to Schuster.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ts val="225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kern="1800" dirty="0">
                <a:solidFill>
                  <a:srgbClr val="666666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Homework </a:t>
            </a:r>
            <a:b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Jack's introduction. How many verbs in the present simple can you find?</a:t>
            </a:r>
          </a:p>
          <a:p>
            <a:pPr marL="0" marR="0" indent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None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name's Jack. I'm nineteen years old. I come from Manchester but I live in London. I'm a student and I go to London University. I have two brothers and a sister. I love football! I play every weekend.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BEF49-C3BF-A415-BF38-08DEF25A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04" y="167087"/>
            <a:ext cx="5204373" cy="6314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AD7E4-FE12-CE6C-3E9C-D777481A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10" y="392731"/>
            <a:ext cx="4843319" cy="321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D5A31B-B39C-D3D8-CFE0-1630A872C052}"/>
              </a:ext>
            </a:extLst>
          </p:cNvPr>
          <p:cNvSpPr/>
          <p:nvPr/>
        </p:nvSpPr>
        <p:spPr>
          <a:xfrm>
            <a:off x="123149" y="65314"/>
            <a:ext cx="2884420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87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B813-B264-E983-403C-8663CA47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E9FCEB-C5B1-D0EA-CF5D-7408C285C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6083" y="365125"/>
            <a:ext cx="6139834" cy="5997783"/>
          </a:xfrm>
          <a:prstGeom prst="rect">
            <a:avLst/>
          </a:prstGeom>
        </p:spPr>
      </p:pic>
      <p:pic>
        <p:nvPicPr>
          <p:cNvPr id="5" name="hw4e_u_int_sbu01-02">
            <a:hlinkClick r:id="" action="ppaction://media"/>
            <a:extLst>
              <a:ext uri="{FF2B5EF4-FFF2-40B4-BE49-F238E27FC236}">
                <a16:creationId xmlns:a16="http://schemas.microsoft.com/office/drawing/2014/main" id="{DD541127-B8B0-BD22-E9C0-485FCAD27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1965" y="5797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41193"/>
            <a:ext cx="10712355" cy="91276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correct verbs to complete the paragraph about Angela.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45" y="900752"/>
            <a:ext cx="9218608" cy="58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4" y="491320"/>
            <a:ext cx="11281296" cy="5848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Compound Nouns and Adjectives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476" y="1433015"/>
            <a:ext cx="11281296" cy="513155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A7A7A"/>
                </a:solidFill>
                <a:latin typeface="Roboto" panose="02000000000000000000" pitchFamily="2" charset="0"/>
              </a:rPr>
              <a:t>In English we can add two words together to make a new noun. For example: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1E1F26"/>
                </a:solidFill>
                <a:latin typeface="Roboto" panose="02000000000000000000" pitchFamily="2" charset="0"/>
              </a:rPr>
              <a:t>A change in climate means a change in lifestyle. </a:t>
            </a:r>
            <a:br>
              <a:rPr lang="en-US" dirty="0"/>
            </a:br>
            <a:r>
              <a:rPr lang="en-US" i="1" dirty="0">
                <a:solidFill>
                  <a:srgbClr val="1E1F26"/>
                </a:solidFill>
                <a:latin typeface="Roboto" panose="02000000000000000000" pitchFamily="2" charset="0"/>
              </a:rPr>
              <a:t>life + style = lifestyle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2540" y="3857388"/>
          <a:ext cx="10584975" cy="1874673"/>
        </p:xfrm>
        <a:graphic>
          <a:graphicData uri="http://schemas.openxmlformats.org/drawingml/2006/table">
            <a:tbl>
              <a:tblPr/>
              <a:tblGrid>
                <a:gridCol w="3528325">
                  <a:extLst>
                    <a:ext uri="{9D8B030D-6E8A-4147-A177-3AD203B41FA5}">
                      <a16:colId xmlns:a16="http://schemas.microsoft.com/office/drawing/2014/main" val="3594291659"/>
                    </a:ext>
                  </a:extLst>
                </a:gridCol>
                <a:gridCol w="3528325">
                  <a:extLst>
                    <a:ext uri="{9D8B030D-6E8A-4147-A177-3AD203B41FA5}">
                      <a16:colId xmlns:a16="http://schemas.microsoft.com/office/drawing/2014/main" val="3139905018"/>
                    </a:ext>
                  </a:extLst>
                </a:gridCol>
                <a:gridCol w="3528325">
                  <a:extLst>
                    <a:ext uri="{9D8B030D-6E8A-4147-A177-3AD203B41FA5}">
                      <a16:colId xmlns:a16="http://schemas.microsoft.com/office/drawing/2014/main" val="2653626999"/>
                    </a:ext>
                  </a:extLst>
                </a:gridCol>
              </a:tblGrid>
              <a:tr h="6248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A single word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Two words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Hyphenated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90652"/>
                  </a:ext>
                </a:extLst>
              </a:tr>
              <a:tr h="624891">
                <a:tc>
                  <a:txBody>
                    <a:bodyPr/>
                    <a:lstStyle/>
                    <a:p>
                      <a:pPr fontAlgn="t"/>
                      <a:r>
                        <a:rPr lang="en-US" sz="2000" i="1" dirty="0">
                          <a:effectLst/>
                        </a:rPr>
                        <a:t>haircut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1">
                          <a:effectLst/>
                        </a:rPr>
                        <a:t>rain forest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1" dirty="0">
                          <a:effectLst/>
                        </a:rPr>
                        <a:t>self-esteem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7693"/>
                  </a:ext>
                </a:extLst>
              </a:tr>
              <a:tr h="624891">
                <a:tc>
                  <a:txBody>
                    <a:bodyPr/>
                    <a:lstStyle/>
                    <a:p>
                      <a:pPr fontAlgn="t"/>
                      <a:r>
                        <a:rPr lang="en-US" sz="2000" i="1">
                          <a:effectLst/>
                        </a:rPr>
                        <a:t>toothpaste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1">
                          <a:effectLst/>
                        </a:rPr>
                        <a:t>ice cream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1" dirty="0">
                          <a:effectLst/>
                        </a:rPr>
                        <a:t>brother-in-law</a:t>
                      </a:r>
                    </a:p>
                  </a:txBody>
                  <a:tcPr marR="571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237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3074" y="3242382"/>
            <a:ext cx="7258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Compound nouns can be written three ways:</a:t>
            </a:r>
          </a:p>
        </p:txBody>
      </p:sp>
    </p:spTree>
    <p:extLst>
      <p:ext uri="{BB962C8B-B14F-4D97-AF65-F5344CB8AC3E}">
        <p14:creationId xmlns:p14="http://schemas.microsoft.com/office/powerpoint/2010/main" val="29046979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729</Words>
  <Application>Microsoft Office PowerPoint</Application>
  <PresentationFormat>Widescreen</PresentationFormat>
  <Paragraphs>130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Garamond</vt:lpstr>
      <vt:lpstr>Open Sans</vt:lpstr>
      <vt:lpstr>Roboto</vt:lpstr>
      <vt:lpstr>Verdana,Bold</vt:lpstr>
      <vt:lpstr>Office Theme</vt:lpstr>
      <vt:lpstr>Organic</vt:lpstr>
      <vt:lpstr>1_Office Theme</vt:lpstr>
      <vt:lpstr>The Tenses &amp; Compound Words First Lecture</vt:lpstr>
      <vt:lpstr>The Tense System </vt:lpstr>
      <vt:lpstr>Here is a list of rules of these tenses with examples:</vt:lpstr>
      <vt:lpstr>PowerPoint Presentation</vt:lpstr>
      <vt:lpstr>Homework  </vt:lpstr>
      <vt:lpstr>PowerPoint Presentation</vt:lpstr>
      <vt:lpstr>PowerPoint Presentation</vt:lpstr>
      <vt:lpstr>Use the correct verbs to complete the paragraph about Angela. </vt:lpstr>
      <vt:lpstr>Compound Nouns and Adjectives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 mohammed</cp:lastModifiedBy>
  <cp:revision>148</cp:revision>
  <dcterms:created xsi:type="dcterms:W3CDTF">2020-12-04T21:20:09Z</dcterms:created>
  <dcterms:modified xsi:type="dcterms:W3CDTF">2022-10-08T13:06:24Z</dcterms:modified>
</cp:coreProperties>
</file>