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263" y="114300"/>
            <a:ext cx="8729472" cy="739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717" y="1222070"/>
            <a:ext cx="4511675" cy="280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50682" y="5334000"/>
            <a:ext cx="6071236" cy="764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95" dirty="0" smtClean="0">
                <a:latin typeface="Verdana"/>
                <a:cs typeface="Verdana"/>
              </a:rPr>
              <a:t>By</a:t>
            </a: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95" dirty="0" smtClean="0">
                <a:latin typeface="Verdana"/>
                <a:cs typeface="Verdana"/>
              </a:rPr>
              <a:t>Assist. Prof. Dr. Humam Kasem Hussein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5591" y="533400"/>
            <a:ext cx="8470900" cy="5059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13335" rIns="0" bIns="0" rtlCol="0">
            <a:spAutoFit/>
          </a:bodyPr>
          <a:lstStyle/>
          <a:p>
            <a:pPr marL="389255" algn="ctr">
              <a:lnSpc>
                <a:spcPct val="100000"/>
              </a:lnSpc>
              <a:spcBef>
                <a:spcPts val="50"/>
              </a:spcBef>
            </a:pPr>
            <a:r>
              <a:rPr lang="en-US" sz="3200" dirty="0">
                <a:latin typeface="Times New Roman"/>
                <a:ea typeface="Times New Roman"/>
              </a:rPr>
              <a:t>Molecular organization of plasma </a:t>
            </a:r>
            <a:r>
              <a:rPr lang="en-US" sz="3200" dirty="0" smtClean="0">
                <a:latin typeface="Times New Roman"/>
                <a:ea typeface="Times New Roman"/>
              </a:rPr>
              <a:t>membrane</a:t>
            </a:r>
            <a:endParaRPr sz="3200" dirty="0">
              <a:latin typeface="Cambria"/>
              <a:cs typeface="Cambr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91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" y="1144478"/>
            <a:ext cx="8938259" cy="56040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9831" y="188976"/>
            <a:ext cx="2697480" cy="591820"/>
          </a:xfrm>
          <a:custGeom>
            <a:avLst/>
            <a:gdLst/>
            <a:ahLst/>
            <a:cxnLst/>
            <a:rect l="l" t="t" r="r" b="b"/>
            <a:pathLst>
              <a:path w="2697480" h="591820">
                <a:moveTo>
                  <a:pt x="2697480" y="0"/>
                </a:moveTo>
                <a:lnTo>
                  <a:pt x="0" y="0"/>
                </a:lnTo>
                <a:lnTo>
                  <a:pt x="0" y="591312"/>
                </a:lnTo>
                <a:lnTo>
                  <a:pt x="2697480" y="591312"/>
                </a:lnTo>
                <a:lnTo>
                  <a:pt x="2697480" y="0"/>
                </a:lnTo>
                <a:close/>
              </a:path>
            </a:pathLst>
          </a:custGeom>
          <a:solidFill>
            <a:srgbClr val="BCF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263" y="114300"/>
            <a:ext cx="8729472" cy="607294"/>
          </a:xfrm>
          <a:prstGeom prst="rect">
            <a:avLst/>
          </a:prstGeom>
        </p:spPr>
        <p:txBody>
          <a:bodyPr vert="horz" wrap="square" lIns="0" tIns="52781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err="1" smtClean="0"/>
              <a:t>2</a:t>
            </a:r>
            <a:r>
              <a:rPr lang="en-US" dirty="0" err="1" smtClean="0"/>
              <a:t>.</a:t>
            </a:r>
            <a:r>
              <a:rPr spc="-10" dirty="0" err="1" smtClean="0"/>
              <a:t>Proteins</a:t>
            </a:r>
            <a:endParaRPr spc="-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1792605" indent="-342265" algn="r">
              <a:lnSpc>
                <a:spcPct val="100000"/>
              </a:lnSpc>
              <a:spcBef>
                <a:spcPts val="100"/>
              </a:spcBef>
              <a:buClr>
                <a:srgbClr val="339933"/>
              </a:buClr>
              <a:buChar char="•"/>
              <a:tabLst>
                <a:tab pos="342265" algn="l"/>
              </a:tabLst>
            </a:pPr>
            <a:r>
              <a:rPr dirty="0"/>
              <a:t>Usually</a:t>
            </a:r>
            <a:r>
              <a:rPr spc="-85" dirty="0"/>
              <a:t> </a:t>
            </a:r>
            <a:r>
              <a:rPr spc="-10" dirty="0"/>
              <a:t>branched</a:t>
            </a:r>
          </a:p>
          <a:p>
            <a:pPr marR="1795780" algn="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oligosaccharides.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339933"/>
              </a:buClr>
              <a:buFont typeface="Arial MT"/>
              <a:buChar char="•"/>
              <a:tabLst>
                <a:tab pos="355600" algn="l"/>
              </a:tabLst>
            </a:pPr>
            <a:r>
              <a:rPr b="1" dirty="0">
                <a:latin typeface="Arial"/>
                <a:cs typeface="Arial"/>
              </a:rPr>
              <a:t>Glycolipids</a:t>
            </a:r>
            <a:r>
              <a:rPr dirty="0"/>
              <a:t>:</a:t>
            </a:r>
            <a:r>
              <a:rPr spc="-70" dirty="0"/>
              <a:t> </a:t>
            </a:r>
            <a:r>
              <a:rPr spc="-10" dirty="0"/>
              <a:t>Oligosaccharides </a:t>
            </a:r>
            <a:r>
              <a:rPr dirty="0"/>
              <a:t>covalently</a:t>
            </a:r>
            <a:r>
              <a:rPr spc="-70" dirty="0"/>
              <a:t> </a:t>
            </a:r>
            <a:r>
              <a:rPr dirty="0"/>
              <a:t>bonded</a:t>
            </a:r>
            <a:r>
              <a:rPr spc="-65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spc="-10" dirty="0"/>
              <a:t>lipids.</a:t>
            </a:r>
          </a:p>
          <a:p>
            <a:pPr marL="355600" marR="368300" indent="-342900">
              <a:lnSpc>
                <a:spcPct val="110000"/>
              </a:lnSpc>
              <a:spcBef>
                <a:spcPts val="290"/>
              </a:spcBef>
              <a:buClr>
                <a:srgbClr val="339933"/>
              </a:buClr>
              <a:buFont typeface="Arial MT"/>
              <a:buChar char="•"/>
              <a:tabLst>
                <a:tab pos="355600" algn="l"/>
              </a:tabLst>
            </a:pPr>
            <a:r>
              <a:rPr b="1" spc="-10" dirty="0">
                <a:latin typeface="Arial"/>
                <a:cs typeface="Arial"/>
              </a:rPr>
              <a:t>Glycoproteins</a:t>
            </a:r>
            <a:r>
              <a:rPr spc="-10" dirty="0"/>
              <a:t>: Oligosaccharides</a:t>
            </a:r>
            <a:r>
              <a:rPr spc="-45" dirty="0"/>
              <a:t> </a:t>
            </a:r>
            <a:r>
              <a:rPr spc="-10" dirty="0"/>
              <a:t>covalently </a:t>
            </a:r>
            <a:r>
              <a:rPr dirty="0"/>
              <a:t>bonded</a:t>
            </a:r>
            <a:r>
              <a:rPr spc="-4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10" dirty="0"/>
              <a:t>proteins.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0744" y="1845564"/>
            <a:ext cx="3672840" cy="48143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831" y="188976"/>
            <a:ext cx="3723640" cy="538609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50"/>
              </a:lnSpc>
            </a:pPr>
            <a:r>
              <a:rPr dirty="0" smtClean="0"/>
              <a:t>3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spc="-10" dirty="0"/>
              <a:t>Carbohydrate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660" y="1090929"/>
            <a:ext cx="84010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9933"/>
              </a:buClr>
              <a:buChar char="•"/>
              <a:tabLst>
                <a:tab pos="355600" algn="l"/>
              </a:tabLst>
            </a:pPr>
            <a:r>
              <a:rPr sz="2800" spc="-10" dirty="0">
                <a:latin typeface="Arial MT"/>
                <a:cs typeface="Arial MT"/>
              </a:rPr>
              <a:t>Oligosaccharides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vary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from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species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species, </a:t>
            </a:r>
            <a:r>
              <a:rPr sz="2800" dirty="0">
                <a:latin typeface="Arial MT"/>
                <a:cs typeface="Arial MT"/>
              </a:rPr>
              <a:t>individual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individual,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even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from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cell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type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to </a:t>
            </a:r>
            <a:r>
              <a:rPr sz="2800" dirty="0">
                <a:latin typeface="Arial MT"/>
                <a:cs typeface="Arial MT"/>
              </a:rPr>
              <a:t>cell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type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within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same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individual.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431" y="237743"/>
            <a:ext cx="6297169" cy="538609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155"/>
              </a:lnSpc>
            </a:pPr>
            <a:r>
              <a:rPr sz="2800" spc="-20" dirty="0"/>
              <a:t>IMPORTANCE</a:t>
            </a:r>
            <a:r>
              <a:rPr sz="2800" spc="-105" dirty="0"/>
              <a:t> </a:t>
            </a:r>
            <a:r>
              <a:rPr sz="2800" dirty="0"/>
              <a:t>OF</a:t>
            </a:r>
            <a:r>
              <a:rPr sz="2800" spc="-100" dirty="0"/>
              <a:t> </a:t>
            </a:r>
            <a:r>
              <a:rPr sz="2800" spc="-10" dirty="0" smtClean="0"/>
              <a:t>CARBOHYDRATE</a:t>
            </a:r>
            <a:endParaRPr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7211" y="2709747"/>
            <a:ext cx="4963667" cy="3743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106169"/>
            <a:ext cx="8166734" cy="314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cell-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</a:t>
            </a:r>
            <a:r>
              <a:rPr sz="2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recognition.</a:t>
            </a:r>
            <a:endParaRPr sz="2800">
              <a:latin typeface="Arial"/>
              <a:cs typeface="Arial"/>
            </a:endParaRPr>
          </a:p>
          <a:p>
            <a:pPr marL="469900" marR="6985" indent="-457200">
              <a:lnSpc>
                <a:spcPts val="2590"/>
              </a:lnSpc>
              <a:spcBef>
                <a:spcPts val="3080"/>
              </a:spcBef>
              <a:buChar char="•"/>
              <a:tabLst>
                <a:tab pos="469900" algn="l"/>
              </a:tabLst>
            </a:pPr>
            <a:r>
              <a:rPr sz="2400" spc="-20" dirty="0">
                <a:latin typeface="Arial MT"/>
                <a:cs typeface="Arial MT"/>
              </a:rPr>
              <a:t>Cell-</a:t>
            </a:r>
            <a:r>
              <a:rPr sz="2400" dirty="0">
                <a:latin typeface="Arial MT"/>
                <a:cs typeface="Arial MT"/>
              </a:rPr>
              <a:t>cell</a:t>
            </a:r>
            <a:r>
              <a:rPr sz="2400" spc="2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recognition</a:t>
            </a:r>
            <a:r>
              <a:rPr sz="2400" spc="2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2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2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ability</a:t>
            </a:r>
            <a:r>
              <a:rPr sz="2400" spc="2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2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2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cell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2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distinguish </a:t>
            </a:r>
            <a:r>
              <a:rPr sz="2400" dirty="0">
                <a:latin typeface="Arial MT"/>
                <a:cs typeface="Arial MT"/>
              </a:rPr>
              <a:t>one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type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neighboring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cell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another.</a:t>
            </a:r>
            <a:endParaRPr sz="2400">
              <a:latin typeface="Arial MT"/>
              <a:cs typeface="Arial MT"/>
            </a:endParaRPr>
          </a:p>
          <a:p>
            <a:pPr marL="469900" marR="5080" indent="-457200">
              <a:lnSpc>
                <a:spcPts val="2590"/>
              </a:lnSpc>
              <a:spcBef>
                <a:spcPts val="5"/>
              </a:spcBef>
              <a:buChar char="•"/>
              <a:tabLst>
                <a:tab pos="469900" algn="l"/>
                <a:tab pos="1233170" algn="l"/>
                <a:tab pos="1643380" algn="l"/>
                <a:tab pos="3103245" algn="l"/>
                <a:tab pos="3530600" algn="l"/>
                <a:tab pos="4175125" algn="l"/>
                <a:tab pos="5280025" algn="l"/>
                <a:tab pos="5977890" algn="l"/>
                <a:tab pos="7831455" algn="l"/>
              </a:tabLst>
            </a:pPr>
            <a:r>
              <a:rPr sz="2400" spc="-20" dirty="0">
                <a:latin typeface="Arial MT"/>
                <a:cs typeface="Arial MT"/>
              </a:rPr>
              <a:t>This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is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important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cell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sorting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and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organisation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as </a:t>
            </a:r>
            <a:r>
              <a:rPr sz="2400" dirty="0">
                <a:latin typeface="Arial MT"/>
                <a:cs typeface="Arial MT"/>
              </a:rPr>
              <a:t>tissues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organs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development.</a:t>
            </a:r>
            <a:endParaRPr sz="2400">
              <a:latin typeface="Arial MT"/>
              <a:cs typeface="Arial MT"/>
            </a:endParaRPr>
          </a:p>
          <a:p>
            <a:pPr marL="469900" marR="6350" indent="-457200">
              <a:lnSpc>
                <a:spcPts val="2590"/>
              </a:lnSpc>
              <a:spcBef>
                <a:spcPts val="10"/>
              </a:spcBef>
              <a:buChar char="•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1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1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also</a:t>
            </a:r>
            <a:r>
              <a:rPr sz="2400" spc="1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1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basis</a:t>
            </a:r>
            <a:r>
              <a:rPr sz="2400" spc="1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20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rejection</a:t>
            </a:r>
            <a:r>
              <a:rPr sz="2400" b="1" spc="1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1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foreign</a:t>
            </a:r>
            <a:r>
              <a:rPr sz="2400" b="1" spc="1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cells</a:t>
            </a:r>
            <a:r>
              <a:rPr sz="2400" b="1" spc="19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17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immune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system.</a:t>
            </a:r>
            <a:endParaRPr sz="2400">
              <a:latin typeface="Arial MT"/>
              <a:cs typeface="Arial MT"/>
            </a:endParaRPr>
          </a:p>
          <a:p>
            <a:pPr marL="469265" indent="-456565">
              <a:lnSpc>
                <a:spcPts val="2555"/>
              </a:lnSpc>
              <a:buChar char="•"/>
              <a:tabLst>
                <a:tab pos="469265" algn="l"/>
                <a:tab pos="1409700" algn="l"/>
                <a:tab pos="2995295" algn="l"/>
                <a:tab pos="3954145" algn="l"/>
                <a:tab pos="4826000" algn="l"/>
                <a:tab pos="5409565" algn="l"/>
                <a:tab pos="6554470" algn="l"/>
                <a:tab pos="7155180" algn="l"/>
              </a:tabLst>
            </a:pPr>
            <a:r>
              <a:rPr sz="2400" spc="-10" dirty="0">
                <a:latin typeface="Arial MT"/>
                <a:cs typeface="Arial MT"/>
              </a:rPr>
              <a:t>Cells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recognise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other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cells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by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keying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on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surface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4809" y="4178884"/>
            <a:ext cx="5141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09850" algn="l"/>
                <a:tab pos="3245485" algn="l"/>
                <a:tab pos="3980179" algn="l"/>
              </a:tabLst>
            </a:pPr>
            <a:r>
              <a:rPr sz="2800" spc="-10" dirty="0">
                <a:latin typeface="Arial MT"/>
                <a:cs typeface="Arial MT"/>
              </a:rPr>
              <a:t>carbohydrates,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on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plasma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637" y="4229480"/>
            <a:ext cx="2376170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5"/>
              </a:lnSpc>
              <a:spcBef>
                <a:spcPts val="100"/>
              </a:spcBef>
              <a:tabLst>
                <a:tab pos="1685925" algn="l"/>
              </a:tabLst>
            </a:pPr>
            <a:r>
              <a:rPr sz="2400" spc="-10" dirty="0">
                <a:latin typeface="Arial MT"/>
                <a:cs typeface="Arial MT"/>
              </a:rPr>
              <a:t>molecules,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often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3235"/>
              </a:lnSpc>
            </a:pPr>
            <a:r>
              <a:rPr sz="2800" spc="-10" dirty="0">
                <a:latin typeface="Arial MT"/>
                <a:cs typeface="Arial MT"/>
              </a:rPr>
              <a:t>membrane.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8431" y="237743"/>
            <a:ext cx="6297169" cy="538609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155"/>
              </a:lnSpc>
            </a:pPr>
            <a:r>
              <a:rPr sz="2800" spc="-20" dirty="0"/>
              <a:t>IMPORTANCE</a:t>
            </a:r>
            <a:r>
              <a:rPr sz="2800" spc="-105" dirty="0"/>
              <a:t> </a:t>
            </a:r>
            <a:r>
              <a:rPr sz="2800" dirty="0"/>
              <a:t>OF</a:t>
            </a:r>
            <a:r>
              <a:rPr sz="2800" spc="-100" dirty="0"/>
              <a:t> </a:t>
            </a:r>
            <a:r>
              <a:rPr sz="2800" spc="-10" dirty="0" smtClean="0"/>
              <a:t>CARBOHYDRATE</a:t>
            </a:r>
            <a:endParaRPr sz="2800" spc="-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48842"/>
            <a:ext cx="78320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wedged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between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phospholipid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molecules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plasma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membrane.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7681" y="3207679"/>
            <a:ext cx="4508306" cy="29088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3" y="2819400"/>
            <a:ext cx="2909316" cy="36255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8431" y="237743"/>
            <a:ext cx="3263265" cy="5386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155"/>
              </a:lnSpc>
            </a:pPr>
            <a:r>
              <a:rPr dirty="0" err="1" smtClean="0"/>
              <a:t>4</a:t>
            </a:r>
            <a:r>
              <a:rPr lang="en-US" dirty="0" err="1" smtClean="0"/>
              <a:t>.</a:t>
            </a:r>
            <a:r>
              <a:rPr spc="-10" dirty="0" err="1" smtClean="0"/>
              <a:t>Cholesterol</a:t>
            </a:r>
            <a:endParaRPr spc="-1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30326"/>
            <a:ext cx="8874125" cy="2074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b="1" spc="-10" dirty="0">
                <a:latin typeface="Arial"/>
                <a:cs typeface="Arial"/>
              </a:rPr>
              <a:t>Functions</a:t>
            </a:r>
            <a:r>
              <a:rPr sz="2400" spc="-10" dirty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  <a:p>
            <a:pPr marL="812800" marR="1125855" lvl="1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812800" algn="l"/>
              </a:tabLst>
            </a:pPr>
            <a:r>
              <a:rPr sz="2400" dirty="0">
                <a:latin typeface="Arial MT"/>
                <a:cs typeface="Arial MT"/>
              </a:rPr>
              <a:t>At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warm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temperatures,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restrains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movement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dirty="0">
                <a:latin typeface="Arial MT"/>
                <a:cs typeface="Arial MT"/>
              </a:rPr>
              <a:t>phospholipids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reduces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fluidity.</a:t>
            </a:r>
            <a:endParaRPr sz="2400" dirty="0">
              <a:latin typeface="Arial MT"/>
              <a:cs typeface="Arial MT"/>
            </a:endParaRPr>
          </a:p>
          <a:p>
            <a:pPr marL="812800" marR="5080" lvl="1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812800" algn="l"/>
              </a:tabLst>
            </a:pPr>
            <a:r>
              <a:rPr sz="2400" dirty="0">
                <a:latin typeface="Arial MT"/>
                <a:cs typeface="Arial MT"/>
              </a:rPr>
              <a:t>At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cool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temperatures,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maintains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fluidity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preventing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tight packing.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79" y="211836"/>
            <a:ext cx="3261360" cy="5386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50"/>
              </a:lnSpc>
            </a:pPr>
            <a:r>
              <a:rPr dirty="0" smtClean="0"/>
              <a:t>4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spc="-10" dirty="0" smtClean="0"/>
              <a:t>Cholesterol</a:t>
            </a:r>
            <a:endParaRPr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2901" y="3495715"/>
            <a:ext cx="4508306" cy="29088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3" y="3212592"/>
            <a:ext cx="2749295" cy="3425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88976"/>
            <a:ext cx="8641080" cy="6480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20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293745"/>
            <a:ext cx="8512963" cy="17811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b="1" spc="-10" dirty="0">
                <a:latin typeface="Arial"/>
                <a:cs typeface="Arial"/>
              </a:rPr>
              <a:t>selectively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permeable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phospholipids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 smtClean="0">
                <a:latin typeface="Arial MT"/>
                <a:cs typeface="Arial MT"/>
              </a:rPr>
              <a:t>bilayer</a:t>
            </a:r>
            <a:r>
              <a:rPr lang="en-US" sz="2400" spc="-10" dirty="0" smtClean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found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all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 smtClean="0">
                <a:latin typeface="Arial MT"/>
                <a:cs typeface="Arial MT"/>
              </a:rPr>
              <a:t>cells</a:t>
            </a:r>
            <a:r>
              <a:rPr lang="en-US" sz="2400" spc="-10" dirty="0" smtClean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b="1" dirty="0">
                <a:latin typeface="Arial"/>
                <a:cs typeface="Arial"/>
              </a:rPr>
              <a:t>allow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certain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molecules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ions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pass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through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25" dirty="0" smtClean="0">
                <a:latin typeface="Arial MT"/>
                <a:cs typeface="Arial MT"/>
              </a:rPr>
              <a:t>it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by</a:t>
            </a:r>
            <a:r>
              <a:rPr sz="2400" spc="-100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simple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diffusion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facilitated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diffusion.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9519" y="149235"/>
            <a:ext cx="6038870" cy="9937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898" rIns="0" bIns="0" rtlCol="0">
            <a:spAutoFit/>
          </a:bodyPr>
          <a:lstStyle/>
          <a:p>
            <a:pPr marL="237617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PLASMA</a:t>
            </a:r>
            <a:r>
              <a:rPr spc="-1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MEMBRANE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4694" y="3561996"/>
            <a:ext cx="5584687" cy="3129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293113"/>
            <a:ext cx="82829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2800" dirty="0">
                <a:latin typeface="Arial MT"/>
                <a:cs typeface="Arial MT"/>
              </a:rPr>
              <a:t>Fluid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Mosaic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Model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used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describe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plasma membrane</a:t>
            </a:r>
            <a:endParaRPr sz="28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model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proposed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Singer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Nicolson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544" y="2951988"/>
            <a:ext cx="6391656" cy="3733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9519" y="149235"/>
            <a:ext cx="6038870" cy="9937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898" rIns="0" bIns="0" rtlCol="0">
            <a:spAutoFit/>
          </a:bodyPr>
          <a:lstStyle/>
          <a:p>
            <a:pPr marL="225869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FLUID</a:t>
            </a:r>
            <a:r>
              <a:rPr spc="-1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MOSAIC</a:t>
            </a:r>
            <a:r>
              <a:rPr spc="-1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MODEL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7284" y="342862"/>
            <a:ext cx="8498205" cy="2185670"/>
            <a:chOff x="367284" y="342862"/>
            <a:chExt cx="8498205" cy="2185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87" y="342862"/>
              <a:ext cx="8471925" cy="21854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6051" y="365759"/>
              <a:ext cx="8376284" cy="2089785"/>
            </a:xfrm>
            <a:custGeom>
              <a:avLst/>
              <a:gdLst/>
              <a:ahLst/>
              <a:cxnLst/>
              <a:rect l="l" t="t" r="r" b="b"/>
              <a:pathLst>
                <a:path w="8376284" h="2089785">
                  <a:moveTo>
                    <a:pt x="8375904" y="0"/>
                  </a:moveTo>
                  <a:lnTo>
                    <a:pt x="0" y="0"/>
                  </a:lnTo>
                  <a:lnTo>
                    <a:pt x="0" y="2089404"/>
                  </a:lnTo>
                  <a:lnTo>
                    <a:pt x="8375904" y="2089404"/>
                  </a:lnTo>
                  <a:lnTo>
                    <a:pt x="8375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7284" y="1057655"/>
              <a:ext cx="96520" cy="704215"/>
            </a:xfrm>
            <a:custGeom>
              <a:avLst/>
              <a:gdLst/>
              <a:ahLst/>
              <a:cxnLst/>
              <a:rect l="l" t="t" r="r" b="b"/>
              <a:pathLst>
                <a:path w="96520" h="704214">
                  <a:moveTo>
                    <a:pt x="96012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96012" y="704088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24655" y="678179"/>
              <a:ext cx="13970" cy="1463040"/>
            </a:xfrm>
            <a:custGeom>
              <a:avLst/>
              <a:gdLst/>
              <a:ahLst/>
              <a:cxnLst/>
              <a:rect l="l" t="t" r="r" b="b"/>
              <a:pathLst>
                <a:path w="13970" h="1463039">
                  <a:moveTo>
                    <a:pt x="13715" y="0"/>
                  </a:moveTo>
                  <a:lnTo>
                    <a:pt x="0" y="0"/>
                  </a:lnTo>
                  <a:lnTo>
                    <a:pt x="0" y="1463039"/>
                  </a:lnTo>
                  <a:lnTo>
                    <a:pt x="13715" y="1463039"/>
                  </a:lnTo>
                  <a:lnTo>
                    <a:pt x="13715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6051" y="365759"/>
            <a:ext cx="8376284" cy="2089785"/>
          </a:xfrm>
          <a:prstGeom prst="rect">
            <a:avLst/>
          </a:prstGeom>
          <a:ln w="12700">
            <a:solidFill>
              <a:srgbClr val="DEDEDE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3730625" marR="206375" indent="-228600">
              <a:lnSpc>
                <a:spcPts val="1939"/>
              </a:lnSpc>
              <a:spcBef>
                <a:spcPts val="1060"/>
              </a:spcBef>
              <a:buFont typeface="Arial MT"/>
              <a:buChar char="•"/>
              <a:tabLst>
                <a:tab pos="3730625" algn="l"/>
              </a:tabLst>
            </a:pPr>
            <a:r>
              <a:rPr sz="1800" b="1" dirty="0">
                <a:latin typeface="Calibri"/>
                <a:cs typeface="Calibri"/>
              </a:rPr>
              <a:t>Phospholipids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protein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molecules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move </a:t>
            </a:r>
            <a:r>
              <a:rPr sz="1800" dirty="0">
                <a:latin typeface="Calibri"/>
                <a:cs typeface="Calibri"/>
              </a:rPr>
              <a:t>laterally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places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membrane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fluidity.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5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3730625" marR="337185" indent="-228600">
              <a:lnSpc>
                <a:spcPct val="90100"/>
              </a:lnSpc>
              <a:buFont typeface="Arial MT"/>
              <a:buChar char="•"/>
              <a:tabLst>
                <a:tab pos="3730625" algn="l"/>
              </a:tabLst>
            </a:pPr>
            <a:r>
              <a:rPr sz="1800" dirty="0">
                <a:latin typeface="Calibri"/>
                <a:cs typeface="Calibri"/>
              </a:rPr>
              <a:t>Lateral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movement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phospholipid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occurs </a:t>
            </a:r>
            <a:r>
              <a:rPr sz="1800" spc="-20" dirty="0">
                <a:latin typeface="Calibri"/>
                <a:cs typeface="Calibri"/>
              </a:rPr>
              <a:t>rapidly.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flip-</a:t>
            </a:r>
            <a:r>
              <a:rPr sz="1800" dirty="0">
                <a:latin typeface="Calibri"/>
                <a:cs typeface="Calibri"/>
              </a:rPr>
              <a:t>flopping across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membrane </a:t>
            </a:r>
            <a:r>
              <a:rPr sz="1800" dirty="0">
                <a:latin typeface="Calibri"/>
                <a:cs typeface="Calibri"/>
              </a:rPr>
              <a:t>occurs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slow</a:t>
            </a:r>
            <a:r>
              <a:rPr sz="1800" spc="-20" dirty="0">
                <a:latin typeface="Calibri"/>
                <a:cs typeface="Calibri"/>
              </a:rPr>
              <a:t> rate.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1345" y="3046476"/>
            <a:ext cx="4750175" cy="303355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0768" y="1147572"/>
            <a:ext cx="2560320" cy="52451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2800" dirty="0"/>
              <a:t>Fluid</a:t>
            </a:r>
            <a:r>
              <a:rPr sz="2800" spc="-60" dirty="0"/>
              <a:t> </a:t>
            </a:r>
            <a:r>
              <a:rPr sz="2800" b="0" dirty="0">
                <a:latin typeface="Arial MT"/>
                <a:cs typeface="Arial MT"/>
              </a:rPr>
              <a:t>refers</a:t>
            </a:r>
            <a:r>
              <a:rPr sz="2800" b="0" spc="-70" dirty="0">
                <a:latin typeface="Arial MT"/>
                <a:cs typeface="Arial MT"/>
              </a:rPr>
              <a:t> </a:t>
            </a:r>
            <a:r>
              <a:rPr sz="2800" b="0" spc="-25" dirty="0">
                <a:latin typeface="Arial MT"/>
                <a:cs typeface="Arial MT"/>
              </a:rPr>
              <a:t>to: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3187" y="342862"/>
            <a:ext cx="8472170" cy="2185670"/>
            <a:chOff x="393187" y="342862"/>
            <a:chExt cx="8472170" cy="2185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87" y="342862"/>
              <a:ext cx="8471925" cy="21854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6051" y="365759"/>
              <a:ext cx="8376284" cy="2089785"/>
            </a:xfrm>
            <a:custGeom>
              <a:avLst/>
              <a:gdLst/>
              <a:ahLst/>
              <a:cxnLst/>
              <a:rect l="l" t="t" r="r" b="b"/>
              <a:pathLst>
                <a:path w="8376284" h="2089785">
                  <a:moveTo>
                    <a:pt x="8375904" y="0"/>
                  </a:moveTo>
                  <a:lnTo>
                    <a:pt x="0" y="0"/>
                  </a:lnTo>
                  <a:lnTo>
                    <a:pt x="0" y="2089404"/>
                  </a:lnTo>
                  <a:lnTo>
                    <a:pt x="8375904" y="2089404"/>
                  </a:lnTo>
                  <a:lnTo>
                    <a:pt x="8375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79347" y="1104900"/>
            <a:ext cx="2670175" cy="60960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469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70"/>
              </a:spcBef>
            </a:pPr>
            <a:r>
              <a:rPr sz="2800" b="1" dirty="0">
                <a:latin typeface="Calibri"/>
                <a:cs typeface="Calibri"/>
              </a:rPr>
              <a:t>Mosaic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refers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to: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7284" y="678180"/>
            <a:ext cx="3371215" cy="1463040"/>
            <a:chOff x="367284" y="678180"/>
            <a:chExt cx="3371215" cy="1463040"/>
          </a:xfrm>
        </p:grpSpPr>
        <p:sp>
          <p:nvSpPr>
            <p:cNvPr id="7" name="object 7"/>
            <p:cNvSpPr/>
            <p:nvPr/>
          </p:nvSpPr>
          <p:spPr>
            <a:xfrm>
              <a:off x="367284" y="1057656"/>
              <a:ext cx="96520" cy="704215"/>
            </a:xfrm>
            <a:custGeom>
              <a:avLst/>
              <a:gdLst/>
              <a:ahLst/>
              <a:cxnLst/>
              <a:rect l="l" t="t" r="r" b="b"/>
              <a:pathLst>
                <a:path w="96520" h="704214">
                  <a:moveTo>
                    <a:pt x="96012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96012" y="704088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24655" y="678180"/>
              <a:ext cx="13970" cy="1463040"/>
            </a:xfrm>
            <a:custGeom>
              <a:avLst/>
              <a:gdLst/>
              <a:ahLst/>
              <a:cxnLst/>
              <a:rect l="l" t="t" r="r" b="b"/>
              <a:pathLst>
                <a:path w="13970" h="1463039">
                  <a:moveTo>
                    <a:pt x="13715" y="0"/>
                  </a:moveTo>
                  <a:lnTo>
                    <a:pt x="0" y="0"/>
                  </a:lnTo>
                  <a:lnTo>
                    <a:pt x="0" y="1463039"/>
                  </a:lnTo>
                  <a:lnTo>
                    <a:pt x="13715" y="1463039"/>
                  </a:lnTo>
                  <a:lnTo>
                    <a:pt x="13715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6051" y="365759"/>
            <a:ext cx="8376284" cy="2089785"/>
          </a:xfrm>
          <a:prstGeom prst="rect">
            <a:avLst/>
          </a:prstGeom>
          <a:ln w="12700">
            <a:solidFill>
              <a:srgbClr val="DEDED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4145279" marR="399415" indent="-227329">
              <a:lnSpc>
                <a:spcPct val="90000"/>
              </a:lnSpc>
              <a:buFont typeface="Arial MT"/>
              <a:buChar char="•"/>
              <a:tabLst>
                <a:tab pos="4146550" algn="l"/>
              </a:tabLst>
            </a:pPr>
            <a:r>
              <a:rPr sz="2400" spc="-10" dirty="0">
                <a:latin typeface="Calibri"/>
                <a:cs typeface="Calibri"/>
              </a:rPr>
              <a:t>Various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proteins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are 	</a:t>
            </a:r>
            <a:r>
              <a:rPr sz="2400" b="1" dirty="0">
                <a:latin typeface="Calibri"/>
                <a:cs typeface="Calibri"/>
              </a:rPr>
              <a:t>embedded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phospholipid 	</a:t>
            </a:r>
            <a:r>
              <a:rPr sz="2400" dirty="0">
                <a:latin typeface="Calibri"/>
                <a:cs typeface="Calibri"/>
              </a:rPr>
              <a:t>bilayer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mosaic 	appearance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1747" y="2734055"/>
            <a:ext cx="7146035" cy="345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446657"/>
            <a:ext cx="3354704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lnSpc>
                <a:spcPts val="2735"/>
              </a:lnSpc>
              <a:spcBef>
                <a:spcPts val="100"/>
              </a:spcBef>
              <a:buAutoNum type="arabicPeriod"/>
              <a:tabLst>
                <a:tab pos="527685" algn="l"/>
              </a:tabLst>
            </a:pPr>
            <a:r>
              <a:rPr sz="2400" spc="-10" dirty="0">
                <a:latin typeface="Arial MT"/>
                <a:cs typeface="Arial MT"/>
              </a:rPr>
              <a:t>Phospholipids</a:t>
            </a:r>
            <a:endParaRPr sz="2400">
              <a:latin typeface="Arial MT"/>
              <a:cs typeface="Arial MT"/>
            </a:endParaRPr>
          </a:p>
          <a:p>
            <a:pPr marL="527685" indent="-514984">
              <a:lnSpc>
                <a:spcPts val="2595"/>
              </a:lnSpc>
              <a:buAutoNum type="arabicPeriod"/>
              <a:tabLst>
                <a:tab pos="527685" algn="l"/>
              </a:tabLst>
            </a:pPr>
            <a:r>
              <a:rPr sz="2400" spc="-10" dirty="0">
                <a:latin typeface="Arial MT"/>
                <a:cs typeface="Arial MT"/>
              </a:rPr>
              <a:t>Proteins</a:t>
            </a:r>
            <a:endParaRPr sz="2400">
              <a:latin typeface="Arial MT"/>
              <a:cs typeface="Arial MT"/>
            </a:endParaRPr>
          </a:p>
          <a:p>
            <a:pPr marL="527685" indent="-514984">
              <a:lnSpc>
                <a:spcPts val="2595"/>
              </a:lnSpc>
              <a:buAutoNum type="arabicPeriod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Carbohydrates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chain</a:t>
            </a:r>
            <a:endParaRPr sz="2400">
              <a:latin typeface="Arial MT"/>
              <a:cs typeface="Arial MT"/>
            </a:endParaRPr>
          </a:p>
          <a:p>
            <a:pPr marL="527685" indent="-514984">
              <a:lnSpc>
                <a:spcPts val="2735"/>
              </a:lnSpc>
              <a:buAutoNum type="arabicPeriod"/>
              <a:tabLst>
                <a:tab pos="527685" algn="l"/>
              </a:tabLst>
            </a:pPr>
            <a:r>
              <a:rPr sz="2400" spc="-10" dirty="0">
                <a:latin typeface="Arial MT"/>
                <a:cs typeface="Arial MT"/>
              </a:rPr>
              <a:t>Cholesterol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74" y="252935"/>
            <a:ext cx="8266965" cy="92481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8905" y="376504"/>
            <a:ext cx="6948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PLASMA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MEMBRANE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COMPONENTS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219" y="3374135"/>
            <a:ext cx="7147559" cy="3452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58" y="1357578"/>
            <a:ext cx="8357870" cy="16910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15"/>
              </a:spcBef>
              <a:buChar char="•"/>
              <a:tabLst>
                <a:tab pos="469900" algn="l"/>
              </a:tabLst>
            </a:pPr>
            <a:r>
              <a:rPr sz="2600" dirty="0">
                <a:latin typeface="Arial MT"/>
                <a:cs typeface="Arial MT"/>
              </a:rPr>
              <a:t>Arranged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b="1" spc="-10" dirty="0">
                <a:latin typeface="Arial"/>
                <a:cs typeface="Arial"/>
              </a:rPr>
              <a:t>bilayer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15"/>
              </a:spcBef>
              <a:buChar char="•"/>
              <a:tabLst>
                <a:tab pos="469900" algn="l"/>
              </a:tabLst>
            </a:pPr>
            <a:r>
              <a:rPr sz="2600" dirty="0">
                <a:latin typeface="Arial MT"/>
                <a:cs typeface="Arial MT"/>
              </a:rPr>
              <a:t>polar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b="1" dirty="0">
                <a:latin typeface="Arial"/>
                <a:cs typeface="Arial"/>
              </a:rPr>
              <a:t>hydrophilic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dirty="0">
                <a:latin typeface="Arial MT"/>
                <a:cs typeface="Arial MT"/>
              </a:rPr>
              <a:t>phosphate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heads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b="1" dirty="0">
                <a:latin typeface="Arial"/>
                <a:cs typeface="Arial"/>
              </a:rPr>
              <a:t>facing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outwards</a:t>
            </a:r>
            <a:endParaRPr sz="2600">
              <a:latin typeface="Arial"/>
              <a:cs typeface="Arial"/>
            </a:endParaRPr>
          </a:p>
          <a:p>
            <a:pPr marL="469900" marR="381635" indent="-457834">
              <a:lnSpc>
                <a:spcPts val="2810"/>
              </a:lnSpc>
              <a:spcBef>
                <a:spcPts val="665"/>
              </a:spcBef>
              <a:buChar char="•"/>
              <a:tabLst>
                <a:tab pos="469900" algn="l"/>
              </a:tabLst>
            </a:pPr>
            <a:r>
              <a:rPr sz="2600" spc="-20" dirty="0">
                <a:latin typeface="Arial MT"/>
                <a:cs typeface="Arial MT"/>
              </a:rPr>
              <a:t>non-</a:t>
            </a:r>
            <a:r>
              <a:rPr sz="2600" dirty="0">
                <a:latin typeface="Arial MT"/>
                <a:cs typeface="Arial MT"/>
              </a:rPr>
              <a:t>polar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b="1" dirty="0">
                <a:latin typeface="Arial"/>
                <a:cs typeface="Arial"/>
              </a:rPr>
              <a:t>hydrophobic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dirty="0">
                <a:latin typeface="Arial MT"/>
                <a:cs typeface="Arial MT"/>
              </a:rPr>
              <a:t>fatty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acid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tails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b="1" dirty="0">
                <a:latin typeface="Arial"/>
                <a:cs typeface="Arial"/>
              </a:rPr>
              <a:t>facing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each </a:t>
            </a:r>
            <a:r>
              <a:rPr sz="2600" b="1" spc="-10" dirty="0">
                <a:latin typeface="Arial"/>
                <a:cs typeface="Arial"/>
              </a:rPr>
              <a:t>other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868" y="353568"/>
            <a:ext cx="4030979" cy="538609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55"/>
              </a:lnSpc>
            </a:pPr>
            <a:r>
              <a:rPr dirty="0" smtClean="0"/>
              <a:t>1</a:t>
            </a:r>
            <a:r>
              <a:rPr lang="en-US" dirty="0" smtClean="0"/>
              <a:t>.</a:t>
            </a:r>
            <a:r>
              <a:rPr spc="-10" dirty="0" smtClean="0"/>
              <a:t> </a:t>
            </a:r>
            <a:r>
              <a:rPr spc="-10" dirty="0"/>
              <a:t>Phospholipids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484" y="3285744"/>
            <a:ext cx="4863087" cy="3284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044955"/>
            <a:ext cx="8207375" cy="23050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5880" indent="-342900">
              <a:lnSpc>
                <a:spcPts val="2380"/>
              </a:lnSpc>
              <a:spcBef>
                <a:spcPts val="39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 MT"/>
                <a:cs typeface="Arial MT"/>
              </a:rPr>
              <a:t>Phospholipid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bilayer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prevent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polar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solutes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from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diffusing </a:t>
            </a:r>
            <a:r>
              <a:rPr sz="2200" b="1" dirty="0">
                <a:latin typeface="Arial"/>
                <a:cs typeface="Arial"/>
              </a:rPr>
              <a:t>across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membrane</a:t>
            </a:r>
            <a:r>
              <a:rPr sz="2200" dirty="0">
                <a:latin typeface="Arial MT"/>
                <a:cs typeface="Arial MT"/>
              </a:rPr>
              <a:t>,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but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allows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diffusion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hydrophobic </a:t>
            </a:r>
            <a:r>
              <a:rPr sz="2200" dirty="0">
                <a:latin typeface="Arial MT"/>
                <a:cs typeface="Arial MT"/>
              </a:rPr>
              <a:t>molecules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(such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as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lipid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hormone)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90"/>
              </a:spcBef>
              <a:buFont typeface="Arial MT"/>
              <a:buChar char="•"/>
            </a:pPr>
            <a:endParaRPr sz="2200">
              <a:latin typeface="Arial MT"/>
              <a:cs typeface="Arial MT"/>
            </a:endParaRPr>
          </a:p>
          <a:p>
            <a:pPr marL="355600" marR="5080" indent="-342900">
              <a:lnSpc>
                <a:spcPts val="238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 MT"/>
                <a:cs typeface="Arial MT"/>
              </a:rPr>
              <a:t>This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affords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cell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ability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to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regulate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movement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of </a:t>
            </a:r>
            <a:r>
              <a:rPr sz="2200" b="1" dirty="0">
                <a:latin typeface="Arial"/>
                <a:cs typeface="Arial"/>
              </a:rPr>
              <a:t>these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substances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via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transmembrane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protein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complexes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such </a:t>
            </a:r>
            <a:r>
              <a:rPr sz="2200" dirty="0">
                <a:latin typeface="Arial MT"/>
                <a:cs typeface="Arial MT"/>
              </a:rPr>
              <a:t>as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channel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and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carrier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protein.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089" y="260604"/>
            <a:ext cx="6077712" cy="538609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155"/>
              </a:lnSpc>
            </a:pPr>
            <a:r>
              <a:rPr sz="2800" spc="-20" dirty="0"/>
              <a:t>IMPORTANCE</a:t>
            </a:r>
            <a:r>
              <a:rPr sz="2800" spc="-105" dirty="0"/>
              <a:t> </a:t>
            </a:r>
            <a:r>
              <a:rPr sz="2800" dirty="0"/>
              <a:t>OF</a:t>
            </a:r>
            <a:r>
              <a:rPr sz="2800" spc="-100" dirty="0"/>
              <a:t> </a:t>
            </a:r>
            <a:r>
              <a:rPr sz="2800" spc="-10" dirty="0" smtClean="0"/>
              <a:t>PHOSPHOLIPID</a:t>
            </a:r>
            <a:r>
              <a:rPr lang="en-US" sz="2800" spc="-10" dirty="0"/>
              <a:t>?</a:t>
            </a:r>
            <a:endParaRPr sz="2800"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1511" y="3572255"/>
            <a:ext cx="4760976" cy="3105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129539"/>
            <a:ext cx="2697480" cy="591820"/>
          </a:xfrm>
          <a:custGeom>
            <a:avLst/>
            <a:gdLst/>
            <a:ahLst/>
            <a:cxnLst/>
            <a:rect l="l" t="t" r="r" b="b"/>
            <a:pathLst>
              <a:path w="2697480" h="591820">
                <a:moveTo>
                  <a:pt x="2697480" y="0"/>
                </a:moveTo>
                <a:lnTo>
                  <a:pt x="0" y="0"/>
                </a:lnTo>
                <a:lnTo>
                  <a:pt x="0" y="591311"/>
                </a:lnTo>
                <a:lnTo>
                  <a:pt x="2697480" y="591311"/>
                </a:lnTo>
                <a:lnTo>
                  <a:pt x="2697480" y="0"/>
                </a:lnTo>
                <a:close/>
              </a:path>
            </a:pathLst>
          </a:custGeom>
          <a:solidFill>
            <a:srgbClr val="BCF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263" y="114300"/>
            <a:ext cx="872947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2 </a:t>
            </a:r>
            <a:r>
              <a:rPr lang="en-US" dirty="0" smtClean="0"/>
              <a:t>.</a:t>
            </a:r>
            <a:r>
              <a:rPr spc="-10" dirty="0" smtClean="0"/>
              <a:t>Proteins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2903473" y="783590"/>
            <a:ext cx="5542280" cy="1316355"/>
            <a:chOff x="2903473" y="783590"/>
            <a:chExt cx="5542280" cy="1316355"/>
          </a:xfrm>
        </p:grpSpPr>
        <p:sp>
          <p:nvSpPr>
            <p:cNvPr id="5" name="object 5"/>
            <p:cNvSpPr/>
            <p:nvPr/>
          </p:nvSpPr>
          <p:spPr>
            <a:xfrm>
              <a:off x="2916173" y="796290"/>
              <a:ext cx="5516880" cy="1290955"/>
            </a:xfrm>
            <a:custGeom>
              <a:avLst/>
              <a:gdLst/>
              <a:ahLst/>
              <a:cxnLst/>
              <a:rect l="l" t="t" r="r" b="b"/>
              <a:pathLst>
                <a:path w="5516880" h="1290955">
                  <a:moveTo>
                    <a:pt x="5301742" y="0"/>
                  </a:moveTo>
                  <a:lnTo>
                    <a:pt x="0" y="0"/>
                  </a:lnTo>
                  <a:lnTo>
                    <a:pt x="0" y="1290827"/>
                  </a:lnTo>
                  <a:lnTo>
                    <a:pt x="5301742" y="1290827"/>
                  </a:lnTo>
                  <a:lnTo>
                    <a:pt x="5351088" y="1285148"/>
                  </a:lnTo>
                  <a:lnTo>
                    <a:pt x="5396378" y="1268970"/>
                  </a:lnTo>
                  <a:lnTo>
                    <a:pt x="5436322" y="1243581"/>
                  </a:lnTo>
                  <a:lnTo>
                    <a:pt x="5469633" y="1210270"/>
                  </a:lnTo>
                  <a:lnTo>
                    <a:pt x="5495022" y="1170326"/>
                  </a:lnTo>
                  <a:lnTo>
                    <a:pt x="5511200" y="1125036"/>
                  </a:lnTo>
                  <a:lnTo>
                    <a:pt x="5516880" y="1075689"/>
                  </a:lnTo>
                  <a:lnTo>
                    <a:pt x="5516880" y="215137"/>
                  </a:lnTo>
                  <a:lnTo>
                    <a:pt x="5511200" y="165791"/>
                  </a:lnTo>
                  <a:lnTo>
                    <a:pt x="5495022" y="120501"/>
                  </a:lnTo>
                  <a:lnTo>
                    <a:pt x="5469633" y="80557"/>
                  </a:lnTo>
                  <a:lnTo>
                    <a:pt x="5436322" y="47246"/>
                  </a:lnTo>
                  <a:lnTo>
                    <a:pt x="5396378" y="21857"/>
                  </a:lnTo>
                  <a:lnTo>
                    <a:pt x="5351088" y="5679"/>
                  </a:lnTo>
                  <a:lnTo>
                    <a:pt x="5301742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16173" y="796290"/>
              <a:ext cx="5516880" cy="1290955"/>
            </a:xfrm>
            <a:custGeom>
              <a:avLst/>
              <a:gdLst/>
              <a:ahLst/>
              <a:cxnLst/>
              <a:rect l="l" t="t" r="r" b="b"/>
              <a:pathLst>
                <a:path w="5516880" h="1290955">
                  <a:moveTo>
                    <a:pt x="5516880" y="215137"/>
                  </a:moveTo>
                  <a:lnTo>
                    <a:pt x="5516880" y="1075689"/>
                  </a:lnTo>
                  <a:lnTo>
                    <a:pt x="5511200" y="1125036"/>
                  </a:lnTo>
                  <a:lnTo>
                    <a:pt x="5495022" y="1170326"/>
                  </a:lnTo>
                  <a:lnTo>
                    <a:pt x="5469633" y="1210270"/>
                  </a:lnTo>
                  <a:lnTo>
                    <a:pt x="5436322" y="1243581"/>
                  </a:lnTo>
                  <a:lnTo>
                    <a:pt x="5396378" y="1268970"/>
                  </a:lnTo>
                  <a:lnTo>
                    <a:pt x="5351088" y="1285148"/>
                  </a:lnTo>
                  <a:lnTo>
                    <a:pt x="5301742" y="1290827"/>
                  </a:lnTo>
                  <a:lnTo>
                    <a:pt x="0" y="1290827"/>
                  </a:lnTo>
                  <a:lnTo>
                    <a:pt x="0" y="0"/>
                  </a:lnTo>
                  <a:lnTo>
                    <a:pt x="5301742" y="0"/>
                  </a:lnTo>
                  <a:lnTo>
                    <a:pt x="5351088" y="5679"/>
                  </a:lnTo>
                  <a:lnTo>
                    <a:pt x="5396378" y="21857"/>
                  </a:lnTo>
                  <a:lnTo>
                    <a:pt x="5436322" y="47246"/>
                  </a:lnTo>
                  <a:lnTo>
                    <a:pt x="5469633" y="80557"/>
                  </a:lnTo>
                  <a:lnTo>
                    <a:pt x="5495022" y="120501"/>
                  </a:lnTo>
                  <a:lnTo>
                    <a:pt x="5511200" y="165791"/>
                  </a:lnTo>
                  <a:lnTo>
                    <a:pt x="5516880" y="215137"/>
                  </a:lnTo>
                  <a:close/>
                </a:path>
              </a:pathLst>
            </a:custGeom>
            <a:ln w="25400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50489" y="939774"/>
            <a:ext cx="4420870" cy="93726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54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 MT"/>
                <a:cs typeface="Arial MT"/>
              </a:rPr>
              <a:t>not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embedded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lipid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bilayer.</a:t>
            </a:r>
            <a:endParaRPr sz="2000">
              <a:latin typeface="Arial MT"/>
              <a:cs typeface="Arial MT"/>
            </a:endParaRPr>
          </a:p>
          <a:p>
            <a:pPr marL="240665" indent="-227965">
              <a:lnSpc>
                <a:spcPts val="2230"/>
              </a:lnSpc>
              <a:spcBef>
                <a:spcPts val="15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 MT"/>
                <a:cs typeface="Arial MT"/>
              </a:rPr>
              <a:t>loosely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bounded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surface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the</a:t>
            </a:r>
            <a:endParaRPr sz="2000">
              <a:latin typeface="Arial MT"/>
              <a:cs typeface="Arial MT"/>
            </a:endParaRPr>
          </a:p>
          <a:p>
            <a:pPr marL="241300">
              <a:lnSpc>
                <a:spcPts val="2230"/>
              </a:lnSpc>
            </a:pPr>
            <a:r>
              <a:rPr sz="2000" spc="-10" dirty="0">
                <a:latin typeface="Arial MT"/>
                <a:cs typeface="Arial MT"/>
              </a:rPr>
              <a:t>protein.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3213" y="785113"/>
            <a:ext cx="2105660" cy="1313180"/>
            <a:chOff x="823213" y="785113"/>
            <a:chExt cx="2105660" cy="1313180"/>
          </a:xfrm>
        </p:grpSpPr>
        <p:sp>
          <p:nvSpPr>
            <p:cNvPr id="9" name="object 9"/>
            <p:cNvSpPr/>
            <p:nvPr/>
          </p:nvSpPr>
          <p:spPr>
            <a:xfrm>
              <a:off x="835913" y="797813"/>
              <a:ext cx="2080260" cy="1287780"/>
            </a:xfrm>
            <a:custGeom>
              <a:avLst/>
              <a:gdLst/>
              <a:ahLst/>
              <a:cxnLst/>
              <a:rect l="l" t="t" r="r" b="b"/>
              <a:pathLst>
                <a:path w="2080260" h="1287780">
                  <a:moveTo>
                    <a:pt x="1865630" y="0"/>
                  </a:moveTo>
                  <a:lnTo>
                    <a:pt x="214630" y="0"/>
                  </a:lnTo>
                  <a:lnTo>
                    <a:pt x="165419" y="5670"/>
                  </a:lnTo>
                  <a:lnTo>
                    <a:pt x="120244" y="21823"/>
                  </a:lnTo>
                  <a:lnTo>
                    <a:pt x="80393" y="47166"/>
                  </a:lnTo>
                  <a:lnTo>
                    <a:pt x="47154" y="80409"/>
                  </a:lnTo>
                  <a:lnTo>
                    <a:pt x="21816" y="120261"/>
                  </a:lnTo>
                  <a:lnTo>
                    <a:pt x="5668" y="165431"/>
                  </a:lnTo>
                  <a:lnTo>
                    <a:pt x="0" y="214630"/>
                  </a:lnTo>
                  <a:lnTo>
                    <a:pt x="0" y="1073150"/>
                  </a:lnTo>
                  <a:lnTo>
                    <a:pt x="5668" y="1122348"/>
                  </a:lnTo>
                  <a:lnTo>
                    <a:pt x="21816" y="1167518"/>
                  </a:lnTo>
                  <a:lnTo>
                    <a:pt x="47154" y="1207370"/>
                  </a:lnTo>
                  <a:lnTo>
                    <a:pt x="80393" y="1240613"/>
                  </a:lnTo>
                  <a:lnTo>
                    <a:pt x="120244" y="1265956"/>
                  </a:lnTo>
                  <a:lnTo>
                    <a:pt x="165419" y="1282109"/>
                  </a:lnTo>
                  <a:lnTo>
                    <a:pt x="214630" y="1287780"/>
                  </a:lnTo>
                  <a:lnTo>
                    <a:pt x="1865630" y="1287780"/>
                  </a:lnTo>
                  <a:lnTo>
                    <a:pt x="1914828" y="1282109"/>
                  </a:lnTo>
                  <a:lnTo>
                    <a:pt x="1959998" y="1265956"/>
                  </a:lnTo>
                  <a:lnTo>
                    <a:pt x="1999850" y="1240613"/>
                  </a:lnTo>
                  <a:lnTo>
                    <a:pt x="2033093" y="1207370"/>
                  </a:lnTo>
                  <a:lnTo>
                    <a:pt x="2058436" y="1167518"/>
                  </a:lnTo>
                  <a:lnTo>
                    <a:pt x="2074589" y="1122348"/>
                  </a:lnTo>
                  <a:lnTo>
                    <a:pt x="2080260" y="1073150"/>
                  </a:lnTo>
                  <a:lnTo>
                    <a:pt x="2080260" y="214630"/>
                  </a:lnTo>
                  <a:lnTo>
                    <a:pt x="2074589" y="165431"/>
                  </a:lnTo>
                  <a:lnTo>
                    <a:pt x="2058436" y="120261"/>
                  </a:lnTo>
                  <a:lnTo>
                    <a:pt x="2033093" y="80409"/>
                  </a:lnTo>
                  <a:lnTo>
                    <a:pt x="1999850" y="47166"/>
                  </a:lnTo>
                  <a:lnTo>
                    <a:pt x="1959998" y="21823"/>
                  </a:lnTo>
                  <a:lnTo>
                    <a:pt x="1914828" y="5670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5913" y="797813"/>
              <a:ext cx="2080260" cy="1287780"/>
            </a:xfrm>
            <a:custGeom>
              <a:avLst/>
              <a:gdLst/>
              <a:ahLst/>
              <a:cxnLst/>
              <a:rect l="l" t="t" r="r" b="b"/>
              <a:pathLst>
                <a:path w="2080260" h="1287780">
                  <a:moveTo>
                    <a:pt x="0" y="214630"/>
                  </a:moveTo>
                  <a:lnTo>
                    <a:pt x="5668" y="165431"/>
                  </a:lnTo>
                  <a:lnTo>
                    <a:pt x="21816" y="120261"/>
                  </a:lnTo>
                  <a:lnTo>
                    <a:pt x="47154" y="80409"/>
                  </a:lnTo>
                  <a:lnTo>
                    <a:pt x="80393" y="47166"/>
                  </a:lnTo>
                  <a:lnTo>
                    <a:pt x="120244" y="21823"/>
                  </a:lnTo>
                  <a:lnTo>
                    <a:pt x="165419" y="5670"/>
                  </a:lnTo>
                  <a:lnTo>
                    <a:pt x="214630" y="0"/>
                  </a:lnTo>
                  <a:lnTo>
                    <a:pt x="1865630" y="0"/>
                  </a:lnTo>
                  <a:lnTo>
                    <a:pt x="1914828" y="5670"/>
                  </a:lnTo>
                  <a:lnTo>
                    <a:pt x="1959998" y="21823"/>
                  </a:lnTo>
                  <a:lnTo>
                    <a:pt x="1999850" y="47166"/>
                  </a:lnTo>
                  <a:lnTo>
                    <a:pt x="2033093" y="80409"/>
                  </a:lnTo>
                  <a:lnTo>
                    <a:pt x="2058436" y="120261"/>
                  </a:lnTo>
                  <a:lnTo>
                    <a:pt x="2074589" y="165431"/>
                  </a:lnTo>
                  <a:lnTo>
                    <a:pt x="2080260" y="214630"/>
                  </a:lnTo>
                  <a:lnTo>
                    <a:pt x="2080260" y="1073150"/>
                  </a:lnTo>
                  <a:lnTo>
                    <a:pt x="2074589" y="1122348"/>
                  </a:lnTo>
                  <a:lnTo>
                    <a:pt x="2058436" y="1167518"/>
                  </a:lnTo>
                  <a:lnTo>
                    <a:pt x="2033093" y="1207370"/>
                  </a:lnTo>
                  <a:lnTo>
                    <a:pt x="1999850" y="1240613"/>
                  </a:lnTo>
                  <a:lnTo>
                    <a:pt x="1959998" y="1265956"/>
                  </a:lnTo>
                  <a:lnTo>
                    <a:pt x="1914828" y="1282109"/>
                  </a:lnTo>
                  <a:lnTo>
                    <a:pt x="1865630" y="1287780"/>
                  </a:lnTo>
                  <a:lnTo>
                    <a:pt x="214630" y="1287780"/>
                  </a:lnTo>
                  <a:lnTo>
                    <a:pt x="165419" y="1282109"/>
                  </a:lnTo>
                  <a:lnTo>
                    <a:pt x="120244" y="1265956"/>
                  </a:lnTo>
                  <a:lnTo>
                    <a:pt x="80393" y="1240613"/>
                  </a:lnTo>
                  <a:lnTo>
                    <a:pt x="47154" y="1207370"/>
                  </a:lnTo>
                  <a:lnTo>
                    <a:pt x="21816" y="1167518"/>
                  </a:lnTo>
                  <a:lnTo>
                    <a:pt x="5668" y="1122348"/>
                  </a:lnTo>
                  <a:lnTo>
                    <a:pt x="0" y="1073150"/>
                  </a:lnTo>
                  <a:lnTo>
                    <a:pt x="0" y="21463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26337" y="978788"/>
            <a:ext cx="1499235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54305" marR="5080" indent="-142240">
              <a:lnSpc>
                <a:spcPts val="3070"/>
              </a:lnSpc>
              <a:spcBef>
                <a:spcPts val="439"/>
              </a:spcBef>
            </a:pPr>
            <a:r>
              <a:rPr sz="2800" spc="-25" dirty="0">
                <a:latin typeface="Calibri"/>
                <a:cs typeface="Calibri"/>
              </a:rPr>
              <a:t>Peripheral </a:t>
            </a:r>
            <a:r>
              <a:rPr sz="2800" spc="-10" dirty="0">
                <a:latin typeface="Calibri"/>
                <a:cs typeface="Calibri"/>
              </a:rPr>
              <a:t>proteins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03473" y="2155189"/>
            <a:ext cx="5542280" cy="1316355"/>
            <a:chOff x="2903473" y="2155189"/>
            <a:chExt cx="5542280" cy="1316355"/>
          </a:xfrm>
        </p:grpSpPr>
        <p:sp>
          <p:nvSpPr>
            <p:cNvPr id="13" name="object 13"/>
            <p:cNvSpPr/>
            <p:nvPr/>
          </p:nvSpPr>
          <p:spPr>
            <a:xfrm>
              <a:off x="2916173" y="2167889"/>
              <a:ext cx="5516880" cy="1290955"/>
            </a:xfrm>
            <a:custGeom>
              <a:avLst/>
              <a:gdLst/>
              <a:ahLst/>
              <a:cxnLst/>
              <a:rect l="l" t="t" r="r" b="b"/>
              <a:pathLst>
                <a:path w="5516880" h="1290954">
                  <a:moveTo>
                    <a:pt x="5301742" y="0"/>
                  </a:moveTo>
                  <a:lnTo>
                    <a:pt x="0" y="0"/>
                  </a:lnTo>
                  <a:lnTo>
                    <a:pt x="0" y="1290827"/>
                  </a:lnTo>
                  <a:lnTo>
                    <a:pt x="5301742" y="1290827"/>
                  </a:lnTo>
                  <a:lnTo>
                    <a:pt x="5351088" y="1285148"/>
                  </a:lnTo>
                  <a:lnTo>
                    <a:pt x="5396378" y="1268970"/>
                  </a:lnTo>
                  <a:lnTo>
                    <a:pt x="5436322" y="1243581"/>
                  </a:lnTo>
                  <a:lnTo>
                    <a:pt x="5469633" y="1210270"/>
                  </a:lnTo>
                  <a:lnTo>
                    <a:pt x="5495022" y="1170326"/>
                  </a:lnTo>
                  <a:lnTo>
                    <a:pt x="5511200" y="1125036"/>
                  </a:lnTo>
                  <a:lnTo>
                    <a:pt x="5516880" y="1075689"/>
                  </a:lnTo>
                  <a:lnTo>
                    <a:pt x="5516880" y="215137"/>
                  </a:lnTo>
                  <a:lnTo>
                    <a:pt x="5511200" y="165791"/>
                  </a:lnTo>
                  <a:lnTo>
                    <a:pt x="5495022" y="120501"/>
                  </a:lnTo>
                  <a:lnTo>
                    <a:pt x="5469633" y="80557"/>
                  </a:lnTo>
                  <a:lnTo>
                    <a:pt x="5436322" y="47246"/>
                  </a:lnTo>
                  <a:lnTo>
                    <a:pt x="5396378" y="21857"/>
                  </a:lnTo>
                  <a:lnTo>
                    <a:pt x="5351088" y="5679"/>
                  </a:lnTo>
                  <a:lnTo>
                    <a:pt x="5301742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16173" y="2167889"/>
              <a:ext cx="5516880" cy="1290955"/>
            </a:xfrm>
            <a:custGeom>
              <a:avLst/>
              <a:gdLst/>
              <a:ahLst/>
              <a:cxnLst/>
              <a:rect l="l" t="t" r="r" b="b"/>
              <a:pathLst>
                <a:path w="5516880" h="1290954">
                  <a:moveTo>
                    <a:pt x="5516880" y="215137"/>
                  </a:moveTo>
                  <a:lnTo>
                    <a:pt x="5516880" y="1075689"/>
                  </a:lnTo>
                  <a:lnTo>
                    <a:pt x="5511200" y="1125036"/>
                  </a:lnTo>
                  <a:lnTo>
                    <a:pt x="5495022" y="1170326"/>
                  </a:lnTo>
                  <a:lnTo>
                    <a:pt x="5469633" y="1210270"/>
                  </a:lnTo>
                  <a:lnTo>
                    <a:pt x="5436322" y="1243581"/>
                  </a:lnTo>
                  <a:lnTo>
                    <a:pt x="5396378" y="1268970"/>
                  </a:lnTo>
                  <a:lnTo>
                    <a:pt x="5351088" y="1285148"/>
                  </a:lnTo>
                  <a:lnTo>
                    <a:pt x="5301742" y="1290827"/>
                  </a:lnTo>
                  <a:lnTo>
                    <a:pt x="0" y="1290827"/>
                  </a:lnTo>
                  <a:lnTo>
                    <a:pt x="0" y="0"/>
                  </a:lnTo>
                  <a:lnTo>
                    <a:pt x="5301742" y="0"/>
                  </a:lnTo>
                  <a:lnTo>
                    <a:pt x="5351088" y="5679"/>
                  </a:lnTo>
                  <a:lnTo>
                    <a:pt x="5396378" y="21857"/>
                  </a:lnTo>
                  <a:lnTo>
                    <a:pt x="5436322" y="47246"/>
                  </a:lnTo>
                  <a:lnTo>
                    <a:pt x="5469633" y="80557"/>
                  </a:lnTo>
                  <a:lnTo>
                    <a:pt x="5495022" y="120501"/>
                  </a:lnTo>
                  <a:lnTo>
                    <a:pt x="5511200" y="165791"/>
                  </a:lnTo>
                  <a:lnTo>
                    <a:pt x="5516880" y="215137"/>
                  </a:lnTo>
                  <a:close/>
                </a:path>
              </a:pathLst>
            </a:custGeom>
            <a:ln w="25400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50489" y="2197354"/>
            <a:ext cx="4916805" cy="1183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2245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 MT"/>
                <a:cs typeface="Arial MT"/>
              </a:rPr>
              <a:t>penetrate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hydrophobic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the</a:t>
            </a:r>
            <a:endParaRPr sz="2000">
              <a:latin typeface="Arial MT"/>
              <a:cs typeface="Arial MT"/>
            </a:endParaRPr>
          </a:p>
          <a:p>
            <a:pPr marL="241300">
              <a:lnSpc>
                <a:spcPts val="2245"/>
              </a:lnSpc>
            </a:pPr>
            <a:r>
              <a:rPr sz="2000" dirty="0">
                <a:latin typeface="Arial MT"/>
                <a:cs typeface="Arial MT"/>
              </a:rPr>
              <a:t>lipid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bilayer</a:t>
            </a:r>
            <a:endParaRPr sz="2000">
              <a:latin typeface="Arial MT"/>
              <a:cs typeface="Arial MT"/>
            </a:endParaRPr>
          </a:p>
          <a:p>
            <a:pPr marL="241300" marR="5080" indent="-228600">
              <a:lnSpc>
                <a:spcPts val="208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often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completely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spanning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membrane </a:t>
            </a:r>
            <a:r>
              <a:rPr sz="2000" dirty="0">
                <a:latin typeface="Arial MT"/>
                <a:cs typeface="Arial MT"/>
              </a:rPr>
              <a:t>(a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transmembrane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protein).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23213" y="2156714"/>
            <a:ext cx="2105660" cy="1313180"/>
            <a:chOff x="823213" y="2156714"/>
            <a:chExt cx="2105660" cy="1313180"/>
          </a:xfrm>
        </p:grpSpPr>
        <p:sp>
          <p:nvSpPr>
            <p:cNvPr id="17" name="object 17"/>
            <p:cNvSpPr/>
            <p:nvPr/>
          </p:nvSpPr>
          <p:spPr>
            <a:xfrm>
              <a:off x="835913" y="2169414"/>
              <a:ext cx="2080260" cy="1287780"/>
            </a:xfrm>
            <a:custGeom>
              <a:avLst/>
              <a:gdLst/>
              <a:ahLst/>
              <a:cxnLst/>
              <a:rect l="l" t="t" r="r" b="b"/>
              <a:pathLst>
                <a:path w="2080260" h="1287779">
                  <a:moveTo>
                    <a:pt x="1865630" y="0"/>
                  </a:moveTo>
                  <a:lnTo>
                    <a:pt x="214630" y="0"/>
                  </a:lnTo>
                  <a:lnTo>
                    <a:pt x="165419" y="5670"/>
                  </a:lnTo>
                  <a:lnTo>
                    <a:pt x="120244" y="21823"/>
                  </a:lnTo>
                  <a:lnTo>
                    <a:pt x="80393" y="47166"/>
                  </a:lnTo>
                  <a:lnTo>
                    <a:pt x="47154" y="80409"/>
                  </a:lnTo>
                  <a:lnTo>
                    <a:pt x="21816" y="120261"/>
                  </a:lnTo>
                  <a:lnTo>
                    <a:pt x="5668" y="165431"/>
                  </a:lnTo>
                  <a:lnTo>
                    <a:pt x="0" y="214630"/>
                  </a:lnTo>
                  <a:lnTo>
                    <a:pt x="0" y="1073150"/>
                  </a:lnTo>
                  <a:lnTo>
                    <a:pt x="5668" y="1122348"/>
                  </a:lnTo>
                  <a:lnTo>
                    <a:pt x="21816" y="1167518"/>
                  </a:lnTo>
                  <a:lnTo>
                    <a:pt x="47154" y="1207370"/>
                  </a:lnTo>
                  <a:lnTo>
                    <a:pt x="80393" y="1240613"/>
                  </a:lnTo>
                  <a:lnTo>
                    <a:pt x="120244" y="1265956"/>
                  </a:lnTo>
                  <a:lnTo>
                    <a:pt x="165419" y="1282109"/>
                  </a:lnTo>
                  <a:lnTo>
                    <a:pt x="214630" y="1287780"/>
                  </a:lnTo>
                  <a:lnTo>
                    <a:pt x="1865630" y="1287780"/>
                  </a:lnTo>
                  <a:lnTo>
                    <a:pt x="1914828" y="1282109"/>
                  </a:lnTo>
                  <a:lnTo>
                    <a:pt x="1959998" y="1265956"/>
                  </a:lnTo>
                  <a:lnTo>
                    <a:pt x="1999850" y="1240613"/>
                  </a:lnTo>
                  <a:lnTo>
                    <a:pt x="2033093" y="1207370"/>
                  </a:lnTo>
                  <a:lnTo>
                    <a:pt x="2058436" y="1167518"/>
                  </a:lnTo>
                  <a:lnTo>
                    <a:pt x="2074589" y="1122348"/>
                  </a:lnTo>
                  <a:lnTo>
                    <a:pt x="2080260" y="1073150"/>
                  </a:lnTo>
                  <a:lnTo>
                    <a:pt x="2080260" y="214630"/>
                  </a:lnTo>
                  <a:lnTo>
                    <a:pt x="2074589" y="165431"/>
                  </a:lnTo>
                  <a:lnTo>
                    <a:pt x="2058436" y="120261"/>
                  </a:lnTo>
                  <a:lnTo>
                    <a:pt x="2033093" y="80409"/>
                  </a:lnTo>
                  <a:lnTo>
                    <a:pt x="1999850" y="47166"/>
                  </a:lnTo>
                  <a:lnTo>
                    <a:pt x="1959998" y="21823"/>
                  </a:lnTo>
                  <a:lnTo>
                    <a:pt x="1914828" y="5670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5913" y="2169414"/>
              <a:ext cx="2080260" cy="1287780"/>
            </a:xfrm>
            <a:custGeom>
              <a:avLst/>
              <a:gdLst/>
              <a:ahLst/>
              <a:cxnLst/>
              <a:rect l="l" t="t" r="r" b="b"/>
              <a:pathLst>
                <a:path w="2080260" h="1287779">
                  <a:moveTo>
                    <a:pt x="0" y="214630"/>
                  </a:moveTo>
                  <a:lnTo>
                    <a:pt x="5668" y="165431"/>
                  </a:lnTo>
                  <a:lnTo>
                    <a:pt x="21816" y="120261"/>
                  </a:lnTo>
                  <a:lnTo>
                    <a:pt x="47154" y="80409"/>
                  </a:lnTo>
                  <a:lnTo>
                    <a:pt x="80393" y="47166"/>
                  </a:lnTo>
                  <a:lnTo>
                    <a:pt x="120244" y="21823"/>
                  </a:lnTo>
                  <a:lnTo>
                    <a:pt x="165419" y="5670"/>
                  </a:lnTo>
                  <a:lnTo>
                    <a:pt x="214630" y="0"/>
                  </a:lnTo>
                  <a:lnTo>
                    <a:pt x="1865630" y="0"/>
                  </a:lnTo>
                  <a:lnTo>
                    <a:pt x="1914828" y="5670"/>
                  </a:lnTo>
                  <a:lnTo>
                    <a:pt x="1959998" y="21823"/>
                  </a:lnTo>
                  <a:lnTo>
                    <a:pt x="1999850" y="47166"/>
                  </a:lnTo>
                  <a:lnTo>
                    <a:pt x="2033093" y="80409"/>
                  </a:lnTo>
                  <a:lnTo>
                    <a:pt x="2058436" y="120261"/>
                  </a:lnTo>
                  <a:lnTo>
                    <a:pt x="2074589" y="165431"/>
                  </a:lnTo>
                  <a:lnTo>
                    <a:pt x="2080260" y="214630"/>
                  </a:lnTo>
                  <a:lnTo>
                    <a:pt x="2080260" y="1073150"/>
                  </a:lnTo>
                  <a:lnTo>
                    <a:pt x="2074589" y="1122348"/>
                  </a:lnTo>
                  <a:lnTo>
                    <a:pt x="2058436" y="1167518"/>
                  </a:lnTo>
                  <a:lnTo>
                    <a:pt x="2033093" y="1207370"/>
                  </a:lnTo>
                  <a:lnTo>
                    <a:pt x="1999850" y="1240613"/>
                  </a:lnTo>
                  <a:lnTo>
                    <a:pt x="1959998" y="1265956"/>
                  </a:lnTo>
                  <a:lnTo>
                    <a:pt x="1914828" y="1282109"/>
                  </a:lnTo>
                  <a:lnTo>
                    <a:pt x="1865630" y="1287780"/>
                  </a:lnTo>
                  <a:lnTo>
                    <a:pt x="214630" y="1287780"/>
                  </a:lnTo>
                  <a:lnTo>
                    <a:pt x="165419" y="1282109"/>
                  </a:lnTo>
                  <a:lnTo>
                    <a:pt x="120244" y="1265956"/>
                  </a:lnTo>
                  <a:lnTo>
                    <a:pt x="80393" y="1240613"/>
                  </a:lnTo>
                  <a:lnTo>
                    <a:pt x="47154" y="1207370"/>
                  </a:lnTo>
                  <a:lnTo>
                    <a:pt x="21816" y="1167518"/>
                  </a:lnTo>
                  <a:lnTo>
                    <a:pt x="5668" y="1122348"/>
                  </a:lnTo>
                  <a:lnTo>
                    <a:pt x="0" y="1073150"/>
                  </a:lnTo>
                  <a:lnTo>
                    <a:pt x="0" y="21463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68094" y="2350388"/>
            <a:ext cx="1214120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43815">
              <a:lnSpc>
                <a:spcPts val="3070"/>
              </a:lnSpc>
              <a:spcBef>
                <a:spcPts val="439"/>
              </a:spcBef>
            </a:pPr>
            <a:r>
              <a:rPr sz="2800" spc="-10" dirty="0">
                <a:latin typeface="Calibri"/>
                <a:cs typeface="Calibri"/>
              </a:rPr>
              <a:t>Integral </a:t>
            </a:r>
            <a:r>
              <a:rPr sz="2800" spc="-25" dirty="0">
                <a:latin typeface="Calibri"/>
                <a:cs typeface="Calibri"/>
              </a:rPr>
              <a:t>proteins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8447" y="3607307"/>
            <a:ext cx="6670548" cy="3221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</TotalTime>
  <Words>361</Words>
  <Application>Microsoft Office PowerPoint</Application>
  <PresentationFormat>عرض على الشاشة (3:4)‏</PresentationFormat>
  <Paragraphs>62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Molecular organization of plasma membrane</vt:lpstr>
      <vt:lpstr>PLASMA MEMBRANE</vt:lpstr>
      <vt:lpstr>FLUID MOSAIC MODEL</vt:lpstr>
      <vt:lpstr>Fluid refers to:</vt:lpstr>
      <vt:lpstr>عرض تقديمي في PowerPoint</vt:lpstr>
      <vt:lpstr>PLASMA MEMBRANE COMPONENTS</vt:lpstr>
      <vt:lpstr>1. Phospholipids</vt:lpstr>
      <vt:lpstr>IMPORTANCE OF PHOSPHOLIPID?</vt:lpstr>
      <vt:lpstr>2 .Proteins</vt:lpstr>
      <vt:lpstr>2.Proteins</vt:lpstr>
      <vt:lpstr>3. Carbohydrate</vt:lpstr>
      <vt:lpstr>IMPORTANCE OF CARBOHYDRATE</vt:lpstr>
      <vt:lpstr>IMPORTANCE OF CARBOHYDRATE</vt:lpstr>
      <vt:lpstr>4.Cholesterol</vt:lpstr>
      <vt:lpstr>4. Cholesterol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idris</dc:creator>
  <cp:lastModifiedBy>HUMAM</cp:lastModifiedBy>
  <cp:revision>5</cp:revision>
  <dcterms:created xsi:type="dcterms:W3CDTF">2024-10-06T15:48:23Z</dcterms:created>
  <dcterms:modified xsi:type="dcterms:W3CDTF">2024-10-06T16:57:41Z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2021-07-31T00:00:00Z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2024-10-06T00:00:00Z</vt:filetime>
  </property>
  <property fmtid="{D5CDD505-2E9C-101B-9397-08002B2CF9AE}" pid="5" name="Producer">
    <vt:lpwstr>Microsoft® PowerPoint® 2019</vt:lpwstr>
  </property>
</Properties>
</file>