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7" r:id="rId10"/>
    <p:sldId id="268" r:id="rId11"/>
    <p:sldId id="269" r:id="rId12"/>
    <p:sldId id="279" r:id="rId13"/>
    <p:sldId id="281" r:id="rId14"/>
    <p:sldId id="280" r:id="rId15"/>
    <p:sldId id="270" r:id="rId16"/>
    <p:sldId id="271" r:id="rId17"/>
    <p:sldId id="272" r:id="rId18"/>
    <p:sldId id="273" r:id="rId19"/>
    <p:sldId id="283" r:id="rId20"/>
    <p:sldId id="282" r:id="rId21"/>
    <p:sldId id="284"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AAB77CC3-2674-4F3C-89C3-8B8D344FDABC}" type="datetimeFigureOut">
              <a:rPr lang="en-US" smtClean="0"/>
              <a:t>4/21/2024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7411232-7513-4F07-A82C-47AF7F031A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AAB77CC3-2674-4F3C-89C3-8B8D344FDABC}"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AAB77CC3-2674-4F3C-89C3-8B8D344FDABC}"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AAB77CC3-2674-4F3C-89C3-8B8D344FDABC}"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AAB77CC3-2674-4F3C-89C3-8B8D344FDABC}"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1232-7513-4F07-A82C-47AF7F031A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AAB77CC3-2674-4F3C-89C3-8B8D344FDABC}"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AAB77CC3-2674-4F3C-89C3-8B8D344FDABC}"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AAB77CC3-2674-4F3C-89C3-8B8D344FDABC}"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CC3-2674-4F3C-89C3-8B8D344FDABC}"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AAB77CC3-2674-4F3C-89C3-8B8D344FDABC}"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1232-7513-4F07-A82C-47AF7F031A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AAB77CC3-2674-4F3C-89C3-8B8D344FDABC}"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7411232-7513-4F07-A82C-47AF7F031A5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B77CC3-2674-4F3C-89C3-8B8D344FDABC}" type="datetimeFigureOut">
              <a:rPr lang="en-US" smtClean="0"/>
              <a:t>4/21/2024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411232-7513-4F07-A82C-47AF7F031A5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9" y="2420888"/>
            <a:ext cx="8632491" cy="1077218"/>
          </a:xfrm>
          <a:prstGeom prst="rect">
            <a:avLst/>
          </a:prstGeom>
          <a:solidFill>
            <a:schemeClr val="accent4">
              <a:lumMod val="40000"/>
              <a:lumOff val="60000"/>
            </a:schemeClr>
          </a:solidFill>
        </p:spPr>
        <p:txBody>
          <a:bodyPr wrap="none" rtlCol="0">
            <a:spAutoFit/>
          </a:bodyPr>
          <a:lstStyle/>
          <a:p>
            <a:pPr algn="ctr"/>
            <a:r>
              <a:rPr lang="en-US" sz="3200" b="1" dirty="0" smtClean="0"/>
              <a:t>Laboratory Diagnosis of </a:t>
            </a:r>
            <a:r>
              <a:rPr lang="en-US" sz="3200" b="1" dirty="0" smtClean="0"/>
              <a:t>Bacter</a:t>
            </a:r>
            <a:r>
              <a:rPr lang="en-US" sz="3200" b="1" dirty="0" smtClean="0"/>
              <a:t>ial </a:t>
            </a:r>
            <a:r>
              <a:rPr lang="en-US" sz="3200" b="1" dirty="0" smtClean="0"/>
              <a:t>Infection </a:t>
            </a:r>
          </a:p>
          <a:p>
            <a:pPr algn="ctr"/>
            <a:r>
              <a:rPr lang="en-US" sz="3200" b="1" dirty="0" smtClean="0"/>
              <a:t>in Diabetic Foot Ulcer</a:t>
            </a:r>
            <a:endParaRPr lang="en-US" sz="3200" b="1" dirty="0"/>
          </a:p>
        </p:txBody>
      </p:sp>
      <p:sp>
        <p:nvSpPr>
          <p:cNvPr id="3" name="مربع نص 2"/>
          <p:cNvSpPr txBox="1"/>
          <p:nvPr/>
        </p:nvSpPr>
        <p:spPr>
          <a:xfrm>
            <a:off x="1187624" y="4527123"/>
            <a:ext cx="6385338" cy="954107"/>
          </a:xfrm>
          <a:prstGeom prst="rect">
            <a:avLst/>
          </a:prstGeom>
          <a:solidFill>
            <a:schemeClr val="accent2">
              <a:lumMod val="20000"/>
              <a:lumOff val="80000"/>
            </a:schemeClr>
          </a:solidFill>
        </p:spPr>
        <p:txBody>
          <a:bodyPr wrap="none" rtlCol="0">
            <a:spAutoFit/>
          </a:bodyPr>
          <a:lstStyle/>
          <a:p>
            <a:pPr algn="ctr"/>
            <a:r>
              <a:rPr lang="en-US" sz="2800" dirty="0" smtClean="0"/>
              <a:t>By</a:t>
            </a:r>
          </a:p>
          <a:p>
            <a:pPr algn="ctr"/>
            <a:r>
              <a:rPr lang="en-US" sz="2800" dirty="0" smtClean="0"/>
              <a:t>Assist. Prof. Dr. Humam Kasem Hussein</a:t>
            </a:r>
            <a:endParaRPr lang="en-US" sz="2800" dirty="0"/>
          </a:p>
        </p:txBody>
      </p:sp>
      <p:sp>
        <p:nvSpPr>
          <p:cNvPr id="4" name="مربع نص 3"/>
          <p:cNvSpPr txBox="1"/>
          <p:nvPr/>
        </p:nvSpPr>
        <p:spPr>
          <a:xfrm>
            <a:off x="179512" y="620688"/>
            <a:ext cx="3771225" cy="738664"/>
          </a:xfrm>
          <a:prstGeom prst="rect">
            <a:avLst/>
          </a:prstGeom>
          <a:solidFill>
            <a:schemeClr val="accent4">
              <a:lumMod val="40000"/>
              <a:lumOff val="60000"/>
            </a:schemeClr>
          </a:solidFill>
        </p:spPr>
        <p:txBody>
          <a:bodyPr wrap="none" rtlCol="0">
            <a:spAutoFit/>
          </a:bodyPr>
          <a:lstStyle/>
          <a:p>
            <a:r>
              <a:rPr lang="en-US" dirty="0" smtClean="0"/>
              <a:t>Year </a:t>
            </a:r>
            <a:r>
              <a:rPr lang="en-US" sz="2400" dirty="0" smtClean="0"/>
              <a:t>2</a:t>
            </a:r>
          </a:p>
          <a:p>
            <a:r>
              <a:rPr lang="en-US" dirty="0" smtClean="0"/>
              <a:t>Practical: Endocrine System Module</a:t>
            </a:r>
            <a:endParaRPr lang="en-US" dirty="0"/>
          </a:p>
        </p:txBody>
      </p:sp>
    </p:spTree>
    <p:extLst>
      <p:ext uri="{BB962C8B-B14F-4D97-AF65-F5344CB8AC3E}">
        <p14:creationId xmlns:p14="http://schemas.microsoft.com/office/powerpoint/2010/main" val="2732345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7697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3457" y="31070"/>
            <a:ext cx="8856984" cy="2015936"/>
          </a:xfrm>
          <a:prstGeom prst="rect">
            <a:avLst/>
          </a:prstGeom>
          <a:solidFill>
            <a:schemeClr val="accent3">
              <a:lumMod val="20000"/>
              <a:lumOff val="80000"/>
            </a:schemeClr>
          </a:solidFill>
        </p:spPr>
        <p:txBody>
          <a:bodyPr wrap="square">
            <a:spAutoFit/>
          </a:bodyPr>
          <a:lstStyle/>
          <a:p>
            <a:pPr algn="just">
              <a:spcBef>
                <a:spcPts val="600"/>
              </a:spcBef>
              <a:spcAft>
                <a:spcPts val="600"/>
              </a:spcAft>
            </a:pPr>
            <a:r>
              <a:rPr lang="en-US" sz="2400" b="1" u="sng" dirty="0" smtClean="0">
                <a:solidFill>
                  <a:srgbClr val="333333"/>
                </a:solidFill>
                <a:effectLst/>
                <a:latin typeface="Times New Roman"/>
                <a:ea typeface="Times New Roman"/>
                <a:cs typeface="Times New Roman"/>
              </a:rPr>
              <a:t>Nail clipping</a:t>
            </a:r>
          </a:p>
          <a:p>
            <a:pPr algn="just">
              <a:spcAft>
                <a:spcPts val="750"/>
              </a:spcAft>
            </a:pPr>
            <a:r>
              <a:rPr lang="en-US" sz="2400" dirty="0" smtClean="0">
                <a:solidFill>
                  <a:srgbClr val="333333"/>
                </a:solidFill>
                <a:effectLst/>
                <a:latin typeface="Times New Roman"/>
                <a:ea typeface="Times New Roman"/>
                <a:cs typeface="Times New Roman"/>
              </a:rPr>
              <a:t>Keratinized portion nail, is also a possible site for residing of fungus, should be sampled as nail clipping. Nail clipping is taken from any of the discolored or thickened part of the nail. Following steps should be considered during specimen collection:</a:t>
            </a:r>
            <a:endParaRPr lang="en-US" sz="2400" dirty="0">
              <a:solidFill>
                <a:srgbClr val="333333"/>
              </a:solidFill>
              <a:effectLst/>
              <a:latin typeface="Times New Roman"/>
              <a:ea typeface="Times New Roman"/>
              <a:cs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006"/>
            <a:ext cx="9144000" cy="481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274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9644" y="332656"/>
            <a:ext cx="2247346" cy="461665"/>
          </a:xfrm>
          <a:prstGeom prst="rect">
            <a:avLst/>
          </a:prstGeom>
        </p:spPr>
        <p:txBody>
          <a:bodyPr wrap="none">
            <a:spAutoFit/>
          </a:bodyPr>
          <a:lstStyle/>
          <a:p>
            <a:r>
              <a:rPr lang="en-US" sz="2400" b="1" u="sng" dirty="0"/>
              <a:t>Wound swabs.</a:t>
            </a:r>
          </a:p>
        </p:txBody>
      </p:sp>
      <p:sp>
        <p:nvSpPr>
          <p:cNvPr id="3" name="مستطيل 2"/>
          <p:cNvSpPr/>
          <p:nvPr/>
        </p:nvSpPr>
        <p:spPr>
          <a:xfrm>
            <a:off x="323528" y="1124744"/>
            <a:ext cx="8352928" cy="5626027"/>
          </a:xfrm>
          <a:prstGeom prst="rect">
            <a:avLst/>
          </a:prstGeom>
        </p:spPr>
        <p:txBody>
          <a:bodyPr wrap="square">
            <a:spAutoFit/>
          </a:bodyPr>
          <a:lstStyle/>
          <a:p>
            <a:pPr>
              <a:lnSpc>
                <a:spcPct val="150000"/>
              </a:lnSpc>
            </a:pPr>
            <a:r>
              <a:rPr lang="en-US" sz="2200" dirty="0" smtClean="0"/>
              <a:t>1. Where </a:t>
            </a:r>
            <a:r>
              <a:rPr lang="en-US" sz="2200" dirty="0"/>
              <a:t>possible specimens should be collected before starting any antimicrobial therapy.</a:t>
            </a:r>
          </a:p>
          <a:p>
            <a:pPr>
              <a:lnSpc>
                <a:spcPct val="150000"/>
              </a:lnSpc>
            </a:pPr>
            <a:r>
              <a:rPr lang="en-US" sz="2200" dirty="0" smtClean="0"/>
              <a:t>2. Use </a:t>
            </a:r>
            <a:r>
              <a:rPr lang="en-US" sz="2200" dirty="0"/>
              <a:t>aseptic technique.</a:t>
            </a:r>
          </a:p>
          <a:p>
            <a:pPr>
              <a:lnSpc>
                <a:spcPct val="150000"/>
              </a:lnSpc>
            </a:pPr>
            <a:r>
              <a:rPr lang="en-US" sz="2200" dirty="0" smtClean="0"/>
              <a:t>3. If </a:t>
            </a:r>
            <a:r>
              <a:rPr lang="en-US" sz="2200" dirty="0"/>
              <a:t>the area to be swabbed is dry, moisten the swab with sterile water or saline.</a:t>
            </a:r>
          </a:p>
          <a:p>
            <a:pPr algn="just">
              <a:lnSpc>
                <a:spcPct val="150000"/>
              </a:lnSpc>
            </a:pPr>
            <a:r>
              <a:rPr lang="en-US" sz="2200" dirty="0" smtClean="0"/>
              <a:t>4. Sample the </a:t>
            </a:r>
            <a:r>
              <a:rPr lang="en-US" sz="2200" dirty="0"/>
              <a:t>wound by moving the swab across the wound surface in a zigzag motion, at the same time as rotating it between the fingers. Immediately placed into the transport medium.</a:t>
            </a:r>
          </a:p>
          <a:p>
            <a:pPr>
              <a:lnSpc>
                <a:spcPct val="150000"/>
              </a:lnSpc>
            </a:pPr>
            <a:r>
              <a:rPr lang="en-US" sz="2200" dirty="0" smtClean="0"/>
              <a:t>5. Label </a:t>
            </a:r>
            <a:r>
              <a:rPr lang="en-US" sz="2200" dirty="0"/>
              <a:t>the sample. </a:t>
            </a:r>
          </a:p>
          <a:p>
            <a:pPr algn="just">
              <a:lnSpc>
                <a:spcPct val="150000"/>
              </a:lnSpc>
            </a:pPr>
            <a:r>
              <a:rPr lang="en-US" sz="2200" dirty="0" smtClean="0"/>
              <a:t>6. If </a:t>
            </a:r>
            <a:r>
              <a:rPr lang="en-US" sz="2200" dirty="0"/>
              <a:t>a large quantity of pus is present, aspirate into a syringe and send to the laboratory in a sterile container.</a:t>
            </a:r>
          </a:p>
        </p:txBody>
      </p:sp>
    </p:spTree>
    <p:extLst>
      <p:ext uri="{BB962C8B-B14F-4D97-AF65-F5344CB8AC3E}">
        <p14:creationId xmlns:p14="http://schemas.microsoft.com/office/powerpoint/2010/main" val="266944924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10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636" y="5796"/>
            <a:ext cx="9036496"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164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9833" y="1052736"/>
            <a:ext cx="8928992" cy="1613070"/>
          </a:xfrm>
          <a:prstGeom prst="rect">
            <a:avLst/>
          </a:prstGeom>
        </p:spPr>
        <p:txBody>
          <a:bodyPr wrap="square">
            <a:spAutoFit/>
          </a:bodyPr>
          <a:lstStyle/>
          <a:p>
            <a:pPr>
              <a:spcBef>
                <a:spcPts val="750"/>
              </a:spcBef>
              <a:spcAft>
                <a:spcPts val="750"/>
              </a:spcAft>
            </a:pPr>
            <a:r>
              <a:rPr lang="en-US" sz="2400" b="1" u="sng" kern="1800" dirty="0" smtClean="0">
                <a:effectLst/>
                <a:latin typeface="Times New Roman"/>
                <a:ea typeface="Times New Roman"/>
                <a:cs typeface="Times New Roman"/>
              </a:rPr>
              <a:t>Skin or Nail Culture</a:t>
            </a:r>
          </a:p>
          <a:p>
            <a:pPr algn="just" fontAlgn="base">
              <a:lnSpc>
                <a:spcPct val="150000"/>
              </a:lnSpc>
              <a:spcAft>
                <a:spcPts val="1500"/>
              </a:spcAft>
            </a:pPr>
            <a:r>
              <a:rPr lang="en-US" sz="2400" dirty="0" smtClean="0">
                <a:effectLst/>
                <a:latin typeface="Times New Roman"/>
                <a:ea typeface="Times New Roman"/>
                <a:cs typeface="Arial"/>
              </a:rPr>
              <a:t>A skin or nail culture is a laboratory test to look for and identify germs that cause problems with the skin or nails.</a:t>
            </a:r>
            <a:endParaRPr lang="en-US" sz="2400" dirty="0">
              <a:effectLst/>
              <a:latin typeface="Calibri"/>
              <a:ea typeface="Calibri"/>
              <a:cs typeface="Arial"/>
            </a:endParaRPr>
          </a:p>
        </p:txBody>
      </p:sp>
      <p:sp>
        <p:nvSpPr>
          <p:cNvPr id="4" name="مستطيل 3"/>
          <p:cNvSpPr/>
          <p:nvPr/>
        </p:nvSpPr>
        <p:spPr>
          <a:xfrm>
            <a:off x="99834" y="3429000"/>
            <a:ext cx="8928991" cy="1695144"/>
          </a:xfrm>
          <a:prstGeom prst="rect">
            <a:avLst/>
          </a:prstGeom>
        </p:spPr>
        <p:txBody>
          <a:bodyPr wrap="square">
            <a:spAutoFit/>
          </a:bodyPr>
          <a:lstStyle/>
          <a:p>
            <a:pPr algn="just" fontAlgn="base">
              <a:lnSpc>
                <a:spcPct val="150000"/>
              </a:lnSpc>
              <a:spcBef>
                <a:spcPts val="750"/>
              </a:spcBef>
              <a:spcAft>
                <a:spcPts val="1500"/>
              </a:spcAft>
            </a:pPr>
            <a:r>
              <a:rPr lang="en-US" sz="2400" dirty="0" smtClean="0">
                <a:effectLst/>
                <a:latin typeface="Times New Roman"/>
                <a:ea typeface="Times New Roman"/>
                <a:cs typeface="Arial"/>
              </a:rPr>
              <a:t>Mold and yeast are two types of fungus. Both can cause allergic reactions. Fungal spores can circulate in the air and may cause allergic rhinitis when inhaled.</a:t>
            </a:r>
            <a:endParaRPr lang="en-US" sz="2400" dirty="0">
              <a:effectLst/>
              <a:latin typeface="Calibri"/>
              <a:ea typeface="Calibri"/>
              <a:cs typeface="Arial"/>
            </a:endParaRPr>
          </a:p>
        </p:txBody>
      </p:sp>
    </p:spTree>
    <p:extLst>
      <p:ext uri="{BB962C8B-B14F-4D97-AF65-F5344CB8AC3E}">
        <p14:creationId xmlns:p14="http://schemas.microsoft.com/office/powerpoint/2010/main" val="35792326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568952" cy="6140142"/>
          </a:xfrm>
          <a:prstGeom prst="rect">
            <a:avLst/>
          </a:prstGeom>
          <a:solidFill>
            <a:schemeClr val="accent2">
              <a:lumMod val="20000"/>
              <a:lumOff val="80000"/>
            </a:schemeClr>
          </a:solidFill>
        </p:spPr>
        <p:txBody>
          <a:bodyPr wrap="square">
            <a:spAutoFit/>
          </a:bodyPr>
          <a:lstStyle/>
          <a:p>
            <a:r>
              <a:rPr lang="en-US" sz="2400" b="1" dirty="0" smtClean="0"/>
              <a:t>How the Test is Performed</a:t>
            </a:r>
          </a:p>
          <a:p>
            <a:endParaRPr lang="en-US" sz="2400" b="1" dirty="0" smtClean="0"/>
          </a:p>
          <a:p>
            <a:endParaRPr lang="en-US" sz="2400" b="1" dirty="0" smtClean="0"/>
          </a:p>
          <a:p>
            <a:pPr algn="just">
              <a:lnSpc>
                <a:spcPct val="150000"/>
              </a:lnSpc>
            </a:pPr>
            <a:r>
              <a:rPr lang="en-US" sz="2200" dirty="0" smtClean="0"/>
              <a:t>A sample of skin may need to be taken. Before the skin sample is removed, you will likely receive a shot (injection) of numbing medicine to prevent pain.</a:t>
            </a:r>
          </a:p>
          <a:p>
            <a:pPr algn="just">
              <a:lnSpc>
                <a:spcPct val="150000"/>
              </a:lnSpc>
            </a:pPr>
            <a:endParaRPr lang="en-US" sz="800" dirty="0" smtClean="0"/>
          </a:p>
          <a:p>
            <a:pPr algn="just">
              <a:lnSpc>
                <a:spcPct val="150000"/>
              </a:lnSpc>
            </a:pPr>
            <a:r>
              <a:rPr lang="en-US" sz="2200" dirty="0" smtClean="0"/>
              <a:t>A small sample of a fingernail or toenail may be taken. The sample is sent to a lab. There, it is placed in a special dish (culture). It is then watched to see if bacteria, viruses, or fungi grow. It may take up to 3 weeks to get results of a nail culture. </a:t>
            </a:r>
          </a:p>
          <a:p>
            <a:pPr algn="just">
              <a:lnSpc>
                <a:spcPct val="150000"/>
              </a:lnSpc>
            </a:pPr>
            <a:endParaRPr lang="en-US" sz="800" dirty="0"/>
          </a:p>
          <a:p>
            <a:pPr algn="just">
              <a:lnSpc>
                <a:spcPct val="150000"/>
              </a:lnSpc>
            </a:pPr>
            <a:r>
              <a:rPr lang="en-US" sz="2200" dirty="0" smtClean="0"/>
              <a:t>Further tests can be done to identify the specific germ that is causing problem. This can help to provider determine the best treatment.</a:t>
            </a:r>
            <a:endParaRPr lang="en-US" sz="2200" dirty="0"/>
          </a:p>
        </p:txBody>
      </p:sp>
    </p:spTree>
    <p:extLst>
      <p:ext uri="{BB962C8B-B14F-4D97-AF65-F5344CB8AC3E}">
        <p14:creationId xmlns:p14="http://schemas.microsoft.com/office/powerpoint/2010/main" val="32664498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620688"/>
            <a:ext cx="9143999" cy="6247864"/>
          </a:xfrm>
          <a:prstGeom prst="rect">
            <a:avLst/>
          </a:prstGeom>
          <a:solidFill>
            <a:schemeClr val="bg2"/>
          </a:solidFill>
        </p:spPr>
        <p:txBody>
          <a:bodyPr wrap="square">
            <a:spAutoFit/>
          </a:bodyPr>
          <a:lstStyle/>
          <a:p>
            <a:r>
              <a:rPr lang="en-US" sz="2400" b="1" dirty="0" smtClean="0"/>
              <a:t>Why the Test is Performed</a:t>
            </a:r>
          </a:p>
          <a:p>
            <a:endParaRPr lang="en-US" sz="800" b="1" dirty="0" smtClean="0"/>
          </a:p>
          <a:p>
            <a:pPr algn="just">
              <a:lnSpc>
                <a:spcPct val="150000"/>
              </a:lnSpc>
            </a:pPr>
            <a:r>
              <a:rPr lang="en-US" sz="2400" dirty="0" smtClean="0"/>
              <a:t>This test may be done to diagnose the cause of:</a:t>
            </a:r>
          </a:p>
          <a:p>
            <a:pPr algn="just">
              <a:lnSpc>
                <a:spcPct val="150000"/>
              </a:lnSpc>
            </a:pPr>
            <a:r>
              <a:rPr lang="en-US" sz="2400" dirty="0" smtClean="0"/>
              <a:t>•	A bacteria or fungus infection of the skin, finger, or toenail.</a:t>
            </a:r>
          </a:p>
          <a:p>
            <a:pPr algn="just">
              <a:lnSpc>
                <a:spcPct val="150000"/>
              </a:lnSpc>
            </a:pPr>
            <a:r>
              <a:rPr lang="en-US" sz="2400" dirty="0" smtClean="0"/>
              <a:t>•	A skin rash or sore that appears to be infected.</a:t>
            </a:r>
          </a:p>
          <a:p>
            <a:pPr algn="just">
              <a:lnSpc>
                <a:spcPct val="150000"/>
              </a:lnSpc>
            </a:pPr>
            <a:r>
              <a:rPr lang="en-US" sz="2400" dirty="0" smtClean="0"/>
              <a:t>•	A skin ulcer that is not healing.</a:t>
            </a:r>
          </a:p>
          <a:p>
            <a:pPr algn="just"/>
            <a:endParaRPr lang="en-US" sz="2400" dirty="0" smtClean="0"/>
          </a:p>
          <a:p>
            <a:pPr algn="just"/>
            <a:endParaRPr lang="en-US" sz="2400" dirty="0" smtClean="0"/>
          </a:p>
          <a:p>
            <a:pPr algn="just"/>
            <a:r>
              <a:rPr lang="en-US" sz="2400" b="1" dirty="0" smtClean="0"/>
              <a:t>*Normal Results</a:t>
            </a:r>
          </a:p>
          <a:p>
            <a:pPr algn="just"/>
            <a:endParaRPr lang="en-US" sz="800" b="1" dirty="0" smtClean="0"/>
          </a:p>
          <a:p>
            <a:pPr algn="just">
              <a:lnSpc>
                <a:spcPct val="150000"/>
              </a:lnSpc>
            </a:pPr>
            <a:r>
              <a:rPr lang="en-US" sz="2400" dirty="0" smtClean="0"/>
              <a:t>A normal result means no disease-causing germs are seen in the culture.</a:t>
            </a:r>
          </a:p>
          <a:p>
            <a:pPr algn="just">
              <a:lnSpc>
                <a:spcPct val="150000"/>
              </a:lnSpc>
            </a:pPr>
            <a:r>
              <a:rPr lang="en-US" sz="2400" dirty="0" smtClean="0"/>
              <a:t>Some germs normally live on the skin. These are not a sign of infection and are considered a normal finding.</a:t>
            </a:r>
            <a:endParaRPr lang="en-US" sz="2400" dirty="0"/>
          </a:p>
        </p:txBody>
      </p:sp>
    </p:spTree>
    <p:extLst>
      <p:ext uri="{BB962C8B-B14F-4D97-AF65-F5344CB8AC3E}">
        <p14:creationId xmlns:p14="http://schemas.microsoft.com/office/powerpoint/2010/main" val="17748569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75" y="0"/>
            <a:ext cx="9121825" cy="4431983"/>
          </a:xfrm>
          <a:prstGeom prst="rect">
            <a:avLst/>
          </a:prstGeom>
          <a:solidFill>
            <a:schemeClr val="accent6">
              <a:lumMod val="20000"/>
              <a:lumOff val="80000"/>
            </a:schemeClr>
          </a:solidFill>
        </p:spPr>
        <p:txBody>
          <a:bodyPr wrap="square">
            <a:spAutoFit/>
          </a:bodyPr>
          <a:lstStyle/>
          <a:p>
            <a:r>
              <a:rPr lang="en-US" sz="2400" dirty="0"/>
              <a:t>*</a:t>
            </a:r>
            <a:r>
              <a:rPr lang="en-US" sz="2400" b="1" dirty="0" smtClean="0"/>
              <a:t>Abnormal Results</a:t>
            </a:r>
          </a:p>
          <a:p>
            <a:endParaRPr lang="en-US" sz="2400" b="1" dirty="0" smtClean="0"/>
          </a:p>
          <a:p>
            <a:r>
              <a:rPr lang="en-US" sz="2400" dirty="0" smtClean="0"/>
              <a:t>An abnormal result means bacteria, fungus, or virus is present. This may be a sign of infection.</a:t>
            </a:r>
          </a:p>
          <a:p>
            <a:endParaRPr lang="en-US" sz="1000" dirty="0" smtClean="0"/>
          </a:p>
          <a:p>
            <a:r>
              <a:rPr lang="en-US" sz="2400" dirty="0" smtClean="0"/>
              <a:t>Common skin infections caused by bacteria include:</a:t>
            </a:r>
          </a:p>
          <a:p>
            <a:r>
              <a:rPr lang="en-US" sz="2400" dirty="0" smtClean="0"/>
              <a:t>•	Impetigo.</a:t>
            </a:r>
          </a:p>
          <a:p>
            <a:r>
              <a:rPr lang="en-US" sz="2400" dirty="0" smtClean="0"/>
              <a:t>•	Diabetes foot ulcers.</a:t>
            </a:r>
          </a:p>
          <a:p>
            <a:endParaRPr lang="en-US" sz="800" dirty="0" smtClean="0"/>
          </a:p>
          <a:p>
            <a:r>
              <a:rPr lang="en-US" sz="2400" dirty="0" smtClean="0"/>
              <a:t>Common skin infections caused by fungus include:</a:t>
            </a:r>
          </a:p>
          <a:p>
            <a:r>
              <a:rPr lang="en-US" sz="2400" dirty="0" smtClean="0"/>
              <a:t>•	Athlete's foot.</a:t>
            </a:r>
          </a:p>
          <a:p>
            <a:r>
              <a:rPr lang="en-US" sz="2400" dirty="0" smtClean="0"/>
              <a:t>•	Nail infections.</a:t>
            </a:r>
          </a:p>
          <a:p>
            <a:r>
              <a:rPr lang="en-US" sz="2400" dirty="0" smtClean="0"/>
              <a:t>•	Ringworm.</a:t>
            </a:r>
          </a:p>
        </p:txBody>
      </p:sp>
      <p:sp>
        <p:nvSpPr>
          <p:cNvPr id="3" name="مستطيل 2"/>
          <p:cNvSpPr/>
          <p:nvPr/>
        </p:nvSpPr>
        <p:spPr>
          <a:xfrm>
            <a:off x="22175" y="5013176"/>
            <a:ext cx="9121825" cy="1569660"/>
          </a:xfrm>
          <a:prstGeom prst="rect">
            <a:avLst/>
          </a:prstGeom>
          <a:solidFill>
            <a:srgbClr val="FFC000"/>
          </a:solidFill>
        </p:spPr>
        <p:txBody>
          <a:bodyPr wrap="square">
            <a:spAutoFit/>
          </a:bodyPr>
          <a:lstStyle/>
          <a:p>
            <a:pPr>
              <a:lnSpc>
                <a:spcPct val="150000"/>
              </a:lnSpc>
            </a:pPr>
            <a:r>
              <a:rPr lang="en-US" sz="2400" b="1" dirty="0" smtClean="0"/>
              <a:t>Risks</a:t>
            </a:r>
          </a:p>
          <a:p>
            <a:pPr>
              <a:lnSpc>
                <a:spcPct val="150000"/>
              </a:lnSpc>
            </a:pPr>
            <a:endParaRPr lang="en-US" sz="800" b="1" dirty="0" smtClean="0"/>
          </a:p>
          <a:p>
            <a:r>
              <a:rPr lang="en-US" sz="2400" dirty="0" smtClean="0"/>
              <a:t>Risks include slight bleeding or infection in the area where the skin sample was removed.</a:t>
            </a:r>
            <a:endParaRPr lang="en-US" sz="2400" dirty="0"/>
          </a:p>
        </p:txBody>
      </p:sp>
    </p:spTree>
    <p:extLst>
      <p:ext uri="{BB962C8B-B14F-4D97-AF65-F5344CB8AC3E}">
        <p14:creationId xmlns:p14="http://schemas.microsoft.com/office/powerpoint/2010/main" val="161552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8966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980728"/>
            <a:ext cx="7992888" cy="4154984"/>
          </a:xfrm>
          <a:prstGeom prst="rect">
            <a:avLst/>
          </a:prstGeom>
        </p:spPr>
        <p:txBody>
          <a:bodyPr wrap="square">
            <a:spAutoFit/>
          </a:bodyPr>
          <a:lstStyle/>
          <a:p>
            <a:pPr algn="just"/>
            <a:r>
              <a:rPr lang="en-US" sz="2400" dirty="0" smtClean="0"/>
              <a:t>Diagnostic tests are indicated when the cause of a skin lesion or disease is not obvious from history and physical examination alone. These include:</a:t>
            </a:r>
          </a:p>
          <a:p>
            <a:pPr algn="just"/>
            <a:endParaRPr lang="en-US" sz="2400" dirty="0" smtClean="0"/>
          </a:p>
          <a:p>
            <a:pPr>
              <a:lnSpc>
                <a:spcPct val="150000"/>
              </a:lnSpc>
            </a:pPr>
            <a:r>
              <a:rPr lang="en-US" sz="2400" dirty="0" smtClean="0"/>
              <a:t>1. </a:t>
            </a:r>
            <a:r>
              <a:rPr lang="en-US" sz="2400" b="1" dirty="0" smtClean="0"/>
              <a:t>Biopsy.</a:t>
            </a:r>
          </a:p>
          <a:p>
            <a:pPr>
              <a:lnSpc>
                <a:spcPct val="150000"/>
              </a:lnSpc>
            </a:pPr>
            <a:r>
              <a:rPr lang="en-US" sz="2400" dirty="0" smtClean="0"/>
              <a:t>2. </a:t>
            </a:r>
            <a:r>
              <a:rPr lang="en-US" sz="2400" b="1" dirty="0" smtClean="0"/>
              <a:t>Scrapings.</a:t>
            </a:r>
          </a:p>
          <a:p>
            <a:pPr lvl="0"/>
            <a:r>
              <a:rPr lang="en-US" sz="2400" dirty="0" smtClean="0"/>
              <a:t>3. </a:t>
            </a:r>
            <a:r>
              <a:rPr lang="en-US" sz="2400" b="1" dirty="0" err="1">
                <a:solidFill>
                  <a:prstClr val="black"/>
                </a:solidFill>
              </a:rPr>
              <a:t>Tzanck</a:t>
            </a:r>
            <a:r>
              <a:rPr lang="en-US" sz="2400" b="1" dirty="0">
                <a:solidFill>
                  <a:prstClr val="black"/>
                </a:solidFill>
              </a:rPr>
              <a:t> </a:t>
            </a:r>
            <a:r>
              <a:rPr lang="en-US" sz="2400" b="1" dirty="0" smtClean="0">
                <a:solidFill>
                  <a:prstClr val="black"/>
                </a:solidFill>
              </a:rPr>
              <a:t>Testing.</a:t>
            </a:r>
            <a:endParaRPr lang="en-US" sz="2400" b="1" dirty="0">
              <a:solidFill>
                <a:prstClr val="black"/>
              </a:solidFill>
            </a:endParaRPr>
          </a:p>
          <a:p>
            <a:pPr>
              <a:lnSpc>
                <a:spcPct val="150000"/>
              </a:lnSpc>
            </a:pPr>
            <a:r>
              <a:rPr lang="en-US" sz="2400" dirty="0" smtClean="0"/>
              <a:t>4. </a:t>
            </a:r>
            <a:r>
              <a:rPr lang="en-US" sz="2400" b="1" dirty="0" smtClean="0"/>
              <a:t>Nail clipping.</a:t>
            </a:r>
          </a:p>
          <a:p>
            <a:pPr>
              <a:lnSpc>
                <a:spcPct val="150000"/>
              </a:lnSpc>
            </a:pPr>
            <a:r>
              <a:rPr lang="en-US" sz="2400" b="1" dirty="0" smtClean="0"/>
              <a:t>5. Wound swabs.</a:t>
            </a:r>
          </a:p>
        </p:txBody>
      </p:sp>
    </p:spTree>
    <p:extLst>
      <p:ext uri="{BB962C8B-B14F-4D97-AF65-F5344CB8AC3E}">
        <p14:creationId xmlns:p14="http://schemas.microsoft.com/office/powerpoint/2010/main" val="102902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929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3356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10810" y="244205"/>
            <a:ext cx="3728585" cy="461665"/>
          </a:xfrm>
          <a:prstGeom prst="rect">
            <a:avLst/>
          </a:prstGeom>
          <a:solidFill>
            <a:srgbClr val="FFFF00"/>
          </a:solidFill>
        </p:spPr>
        <p:txBody>
          <a:bodyPr wrap="none">
            <a:spAutoFit/>
          </a:bodyPr>
          <a:lstStyle/>
          <a:p>
            <a:r>
              <a:rPr lang="en-US" sz="2400" dirty="0" smtClean="0"/>
              <a:t>Biochemical Tests of Fungi</a:t>
            </a:r>
            <a:endParaRPr lang="en-US" sz="2400" dirty="0"/>
          </a:p>
        </p:txBody>
      </p:sp>
      <p:pic>
        <p:nvPicPr>
          <p:cNvPr id="92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7751"/>
          <a:stretch/>
        </p:blipFill>
        <p:spPr bwMode="auto">
          <a:xfrm>
            <a:off x="107504" y="1412776"/>
            <a:ext cx="903649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011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84337" y="230351"/>
            <a:ext cx="4423840" cy="461665"/>
          </a:xfrm>
          <a:prstGeom prst="rect">
            <a:avLst/>
          </a:prstGeom>
          <a:solidFill>
            <a:srgbClr val="FFFF00"/>
          </a:solidFill>
        </p:spPr>
        <p:txBody>
          <a:bodyPr wrap="none">
            <a:spAutoFit/>
          </a:bodyPr>
          <a:lstStyle/>
          <a:p>
            <a:r>
              <a:rPr lang="en-US" sz="2400" b="1" dirty="0" smtClean="0"/>
              <a:t>Biochemical Tests of Bacteria</a:t>
            </a:r>
            <a:endParaRPr lang="en-US" sz="2400" b="1" dirty="0"/>
          </a:p>
        </p:txBody>
      </p:sp>
      <p:pic>
        <p:nvPicPr>
          <p:cNvPr id="1024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908720"/>
            <a:ext cx="91440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5906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59652" y="404664"/>
            <a:ext cx="8856984" cy="5632311"/>
          </a:xfrm>
          <a:prstGeom prst="rect">
            <a:avLst/>
          </a:prstGeom>
          <a:solidFill>
            <a:schemeClr val="accent3">
              <a:lumMod val="20000"/>
              <a:lumOff val="80000"/>
            </a:schemeClr>
          </a:solidFill>
        </p:spPr>
        <p:txBody>
          <a:bodyPr wrap="square">
            <a:spAutoFit/>
          </a:bodyPr>
          <a:lstStyle/>
          <a:p>
            <a:r>
              <a:rPr lang="en-US" sz="2000" b="1" dirty="0" smtClean="0"/>
              <a:t>The test kit enables the following tests:</a:t>
            </a:r>
          </a:p>
          <a:p>
            <a:endParaRPr lang="en-US" sz="2000" b="1" dirty="0" smtClean="0"/>
          </a:p>
          <a:p>
            <a:pPr algn="just"/>
            <a:r>
              <a:rPr lang="en-US" sz="2000" dirty="0" smtClean="0"/>
              <a:t>1. </a:t>
            </a:r>
            <a:r>
              <a:rPr lang="en-US" sz="2000" dirty="0" err="1" smtClean="0"/>
              <a:t>ONPG</a:t>
            </a:r>
            <a:r>
              <a:rPr lang="en-US" sz="2000" dirty="0" smtClean="0"/>
              <a:t>: test for </a:t>
            </a:r>
            <a:r>
              <a:rPr lang="el-GR" sz="2000" dirty="0" smtClean="0"/>
              <a:t>β-</a:t>
            </a:r>
            <a:r>
              <a:rPr lang="en-US" sz="2000" dirty="0" smtClean="0"/>
              <a:t>galactosidase enzyme by hydrolysis of the substrate o-nitrophenyl-b-D-galactopyranoside.</a:t>
            </a:r>
          </a:p>
          <a:p>
            <a:pPr algn="just"/>
            <a:r>
              <a:rPr lang="en-US" sz="2000" dirty="0" smtClean="0"/>
              <a:t>2. </a:t>
            </a:r>
            <a:r>
              <a:rPr lang="en-US" sz="2000" dirty="0" err="1" smtClean="0"/>
              <a:t>ADH</a:t>
            </a:r>
            <a:r>
              <a:rPr lang="en-US" sz="2000" dirty="0" smtClean="0"/>
              <a:t>: decarboxylation of the amino acid arginine by arginine </a:t>
            </a:r>
            <a:r>
              <a:rPr lang="en-US" sz="2000" dirty="0" err="1" smtClean="0"/>
              <a:t>dihydrolase</a:t>
            </a:r>
            <a:r>
              <a:rPr lang="en-US" sz="2000" dirty="0" smtClean="0"/>
              <a:t>.</a:t>
            </a:r>
          </a:p>
          <a:p>
            <a:pPr algn="just"/>
            <a:r>
              <a:rPr lang="en-US" sz="2000" dirty="0" smtClean="0"/>
              <a:t>3. </a:t>
            </a:r>
            <a:r>
              <a:rPr lang="en-US" sz="2000" dirty="0" err="1" smtClean="0"/>
              <a:t>LDC</a:t>
            </a:r>
            <a:r>
              <a:rPr lang="en-US" sz="2000" dirty="0" smtClean="0"/>
              <a:t>: decarboxylation of the amino acid lysine by lysine decarboxylase.</a:t>
            </a:r>
          </a:p>
          <a:p>
            <a:pPr algn="just"/>
            <a:r>
              <a:rPr lang="en-US" sz="2000" dirty="0" smtClean="0"/>
              <a:t>4. </a:t>
            </a:r>
            <a:r>
              <a:rPr lang="en-US" sz="2000" dirty="0" err="1" smtClean="0"/>
              <a:t>ODC</a:t>
            </a:r>
            <a:r>
              <a:rPr lang="en-US" sz="2000" dirty="0" smtClean="0"/>
              <a:t>: decarboxylation of the amino acid ornithine by ornithine decarboxylase.</a:t>
            </a:r>
          </a:p>
          <a:p>
            <a:pPr algn="just"/>
            <a:r>
              <a:rPr lang="en-US" sz="2000" dirty="0" smtClean="0"/>
              <a:t>5. CIT: utilization of citrate as only carbon source.</a:t>
            </a:r>
          </a:p>
          <a:p>
            <a:pPr algn="just"/>
            <a:r>
              <a:rPr lang="en-US" sz="2000" dirty="0" smtClean="0"/>
              <a:t>6. </a:t>
            </a:r>
            <a:r>
              <a:rPr lang="en-US" sz="2000" dirty="0" err="1" smtClean="0"/>
              <a:t>H2S</a:t>
            </a:r>
            <a:r>
              <a:rPr lang="en-US" sz="2000" dirty="0" smtClean="0"/>
              <a:t>: production of hydrogen sulfide.</a:t>
            </a:r>
          </a:p>
          <a:p>
            <a:pPr algn="just"/>
            <a:r>
              <a:rPr lang="en-US" sz="2000" dirty="0" smtClean="0"/>
              <a:t>7. URE: test for the enzyme urease.</a:t>
            </a:r>
          </a:p>
          <a:p>
            <a:pPr algn="just"/>
            <a:r>
              <a:rPr lang="en-US" sz="2000" dirty="0" smtClean="0"/>
              <a:t>8. </a:t>
            </a:r>
            <a:r>
              <a:rPr lang="en-US" sz="2000" dirty="0" err="1" smtClean="0"/>
              <a:t>TDA</a:t>
            </a:r>
            <a:r>
              <a:rPr lang="en-US" sz="2000" dirty="0" smtClean="0"/>
              <a:t> (Tryptophan deaminase): detection of the enzyme tryptophan deaminase: Reagent- Ferric Chloride.</a:t>
            </a:r>
          </a:p>
          <a:p>
            <a:pPr algn="just"/>
            <a:r>
              <a:rPr lang="en-US" sz="2000" dirty="0" smtClean="0"/>
              <a:t>9. </a:t>
            </a:r>
            <a:r>
              <a:rPr lang="en-US" sz="2000" dirty="0" err="1" smtClean="0"/>
              <a:t>IND</a:t>
            </a:r>
            <a:r>
              <a:rPr lang="en-US" sz="2000" dirty="0" smtClean="0"/>
              <a:t>: Indole Test-production of indole from tryptophan by the enzyme </a:t>
            </a:r>
            <a:r>
              <a:rPr lang="en-US" sz="2000" dirty="0" err="1" smtClean="0"/>
              <a:t>tryptophanase</a:t>
            </a:r>
            <a:r>
              <a:rPr lang="en-US" sz="2000" dirty="0" smtClean="0"/>
              <a:t> . Reagent- Indole is detected by addition of </a:t>
            </a:r>
            <a:r>
              <a:rPr lang="en-US" sz="2000" dirty="0" err="1" smtClean="0"/>
              <a:t>Kovac’s</a:t>
            </a:r>
            <a:r>
              <a:rPr lang="en-US" sz="2000" dirty="0" smtClean="0"/>
              <a:t> reagent.</a:t>
            </a:r>
          </a:p>
          <a:p>
            <a:pPr algn="just"/>
            <a:r>
              <a:rPr lang="en-US" sz="2000" dirty="0" smtClean="0"/>
              <a:t>10. VP: the </a:t>
            </a:r>
            <a:r>
              <a:rPr lang="en-US" sz="2000" dirty="0" err="1" smtClean="0"/>
              <a:t>Voges-Proskauer</a:t>
            </a:r>
            <a:r>
              <a:rPr lang="en-US" sz="2000" dirty="0" smtClean="0"/>
              <a:t> test for the detection of acetoin (acetyl </a:t>
            </a:r>
            <a:r>
              <a:rPr lang="en-US" sz="2000" dirty="0" err="1" smtClean="0"/>
              <a:t>methylcarbinol</a:t>
            </a:r>
            <a:r>
              <a:rPr lang="en-US" sz="2000" dirty="0" smtClean="0"/>
              <a:t>) produced by fermentation of glucose by bacteria utilizing the butylene glycol pathway.</a:t>
            </a:r>
            <a:endParaRPr lang="en-US" sz="2000" dirty="0"/>
          </a:p>
        </p:txBody>
      </p:sp>
    </p:spTree>
    <p:extLst>
      <p:ext uri="{BB962C8B-B14F-4D97-AF65-F5344CB8AC3E}">
        <p14:creationId xmlns:p14="http://schemas.microsoft.com/office/powerpoint/2010/main" val="2257594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0814" y="980728"/>
            <a:ext cx="8928992" cy="4708981"/>
          </a:xfrm>
          <a:prstGeom prst="rect">
            <a:avLst/>
          </a:prstGeom>
          <a:solidFill>
            <a:schemeClr val="accent3">
              <a:lumMod val="20000"/>
              <a:lumOff val="80000"/>
            </a:schemeClr>
          </a:solidFill>
        </p:spPr>
        <p:txBody>
          <a:bodyPr wrap="square">
            <a:spAutoFit/>
          </a:bodyPr>
          <a:lstStyle/>
          <a:p>
            <a:pPr>
              <a:lnSpc>
                <a:spcPct val="150000"/>
              </a:lnSpc>
            </a:pPr>
            <a:r>
              <a:rPr lang="en-US" sz="2000" dirty="0" smtClean="0"/>
              <a:t>11. GEL: test for the production of the enzyme gelatinase which liquefies gelatin.</a:t>
            </a:r>
          </a:p>
          <a:p>
            <a:pPr>
              <a:lnSpc>
                <a:spcPct val="150000"/>
              </a:lnSpc>
            </a:pPr>
            <a:r>
              <a:rPr lang="en-US" sz="2000" dirty="0" smtClean="0"/>
              <a:t>12. GLU: fermentation of glucose (hexose sugar).</a:t>
            </a:r>
          </a:p>
          <a:p>
            <a:pPr>
              <a:lnSpc>
                <a:spcPct val="150000"/>
              </a:lnSpc>
            </a:pPr>
            <a:r>
              <a:rPr lang="en-US" sz="2000" dirty="0" smtClean="0"/>
              <a:t>13. MAN: fermentation of mannose (hexose sugar).</a:t>
            </a:r>
          </a:p>
          <a:p>
            <a:pPr>
              <a:lnSpc>
                <a:spcPct val="150000"/>
              </a:lnSpc>
            </a:pPr>
            <a:r>
              <a:rPr lang="en-US" sz="2000" dirty="0" smtClean="0"/>
              <a:t>14. </a:t>
            </a:r>
            <a:r>
              <a:rPr lang="en-US" sz="2000" dirty="0" err="1" smtClean="0"/>
              <a:t>INO</a:t>
            </a:r>
            <a:r>
              <a:rPr lang="en-US" sz="2000" dirty="0" smtClean="0"/>
              <a:t>: fermentation of inositol (cyclic polyalcohol).</a:t>
            </a:r>
          </a:p>
          <a:p>
            <a:pPr>
              <a:lnSpc>
                <a:spcPct val="150000"/>
              </a:lnSpc>
            </a:pPr>
            <a:r>
              <a:rPr lang="en-US" sz="2000" dirty="0" smtClean="0"/>
              <a:t>15. </a:t>
            </a:r>
            <a:r>
              <a:rPr lang="en-US" sz="2000" dirty="0" err="1" smtClean="0"/>
              <a:t>SOR</a:t>
            </a:r>
            <a:r>
              <a:rPr lang="en-US" sz="2000" dirty="0" smtClean="0"/>
              <a:t>: fermentation of sorbitol (alcohol sugar).</a:t>
            </a:r>
          </a:p>
          <a:p>
            <a:pPr>
              <a:lnSpc>
                <a:spcPct val="150000"/>
              </a:lnSpc>
            </a:pPr>
            <a:r>
              <a:rPr lang="en-US" sz="2000" dirty="0" smtClean="0"/>
              <a:t>16. </a:t>
            </a:r>
            <a:r>
              <a:rPr lang="en-US" sz="2000" dirty="0" err="1" smtClean="0"/>
              <a:t>RHA</a:t>
            </a:r>
            <a:r>
              <a:rPr lang="en-US" sz="2000" dirty="0" smtClean="0"/>
              <a:t>: fermentation of </a:t>
            </a:r>
            <a:r>
              <a:rPr lang="en-US" sz="2000" dirty="0" err="1" smtClean="0"/>
              <a:t>rhamnose</a:t>
            </a:r>
            <a:r>
              <a:rPr lang="en-US" sz="2000" dirty="0" smtClean="0"/>
              <a:t> (methyl pentose sugar).</a:t>
            </a:r>
          </a:p>
          <a:p>
            <a:pPr>
              <a:lnSpc>
                <a:spcPct val="150000"/>
              </a:lnSpc>
            </a:pPr>
            <a:r>
              <a:rPr lang="en-US" sz="2000" dirty="0" smtClean="0"/>
              <a:t>17. SAC: fermentation of sucrose (disaccharide).</a:t>
            </a:r>
          </a:p>
          <a:p>
            <a:pPr>
              <a:lnSpc>
                <a:spcPct val="150000"/>
              </a:lnSpc>
            </a:pPr>
            <a:r>
              <a:rPr lang="en-US" sz="2000" dirty="0" smtClean="0"/>
              <a:t>18. MEL: fermentation of </a:t>
            </a:r>
            <a:r>
              <a:rPr lang="en-US" sz="2000" dirty="0" err="1" smtClean="0"/>
              <a:t>melibiose</a:t>
            </a:r>
            <a:r>
              <a:rPr lang="en-US" sz="2000" dirty="0" smtClean="0"/>
              <a:t> (disaccharide).</a:t>
            </a:r>
          </a:p>
          <a:p>
            <a:pPr>
              <a:lnSpc>
                <a:spcPct val="150000"/>
              </a:lnSpc>
            </a:pPr>
            <a:r>
              <a:rPr lang="en-US" sz="2000" dirty="0" smtClean="0"/>
              <a:t>19. AMY: fermentation of amygdalin (glycoside).</a:t>
            </a:r>
          </a:p>
          <a:p>
            <a:pPr>
              <a:lnSpc>
                <a:spcPct val="150000"/>
              </a:lnSpc>
            </a:pPr>
            <a:r>
              <a:rPr lang="en-US" sz="2000" dirty="0" smtClean="0"/>
              <a:t>20. ARA: fermentation of arabinose (pentose sugar).</a:t>
            </a:r>
            <a:endParaRPr lang="en-US" sz="2000" dirty="0"/>
          </a:p>
        </p:txBody>
      </p:sp>
    </p:spTree>
    <p:extLst>
      <p:ext uri="{BB962C8B-B14F-4D97-AF65-F5344CB8AC3E}">
        <p14:creationId xmlns:p14="http://schemas.microsoft.com/office/powerpoint/2010/main" val="8239335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63687" y="2425166"/>
            <a:ext cx="5481693" cy="707886"/>
          </a:xfrm>
          <a:prstGeom prst="rect">
            <a:avLst/>
          </a:prstGeom>
          <a:solidFill>
            <a:srgbClr val="FFC000"/>
          </a:solidFill>
          <a:effectLst>
            <a:softEdge rad="317500"/>
          </a:effectLst>
        </p:spPr>
        <p:txBody>
          <a:bodyPr wrap="none" rtlCol="0">
            <a:spAutoFit/>
          </a:bodyPr>
          <a:lstStyle/>
          <a:p>
            <a:r>
              <a:rPr lang="en-US" sz="4000" dirty="0" smtClean="0"/>
              <a:t>Thank You for Listening</a:t>
            </a:r>
            <a:endParaRPr lang="en-US" sz="4000" dirty="0"/>
          </a:p>
        </p:txBody>
      </p:sp>
    </p:spTree>
    <p:extLst>
      <p:ext uri="{BB962C8B-B14F-4D97-AF65-F5344CB8AC3E}">
        <p14:creationId xmlns:p14="http://schemas.microsoft.com/office/powerpoint/2010/main" val="894778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548680"/>
            <a:ext cx="8136904" cy="4976747"/>
          </a:xfrm>
          <a:prstGeom prst="rect">
            <a:avLst/>
          </a:prstGeom>
        </p:spPr>
        <p:txBody>
          <a:bodyPr wrap="square">
            <a:spAutoFit/>
          </a:bodyPr>
          <a:lstStyle/>
          <a:p>
            <a:pPr algn="just">
              <a:spcAft>
                <a:spcPts val="0"/>
              </a:spcAft>
            </a:pPr>
            <a:r>
              <a:rPr lang="en-US" sz="2400" b="1" u="sng" spc="20" dirty="0" smtClean="0">
                <a:effectLst/>
                <a:latin typeface="Times New Roman"/>
                <a:ea typeface="Times New Roman"/>
                <a:cs typeface="Times New Roman"/>
              </a:rPr>
              <a:t>Skin Biopsy</a:t>
            </a:r>
            <a:endParaRPr lang="en-US" sz="2400" b="1" spc="20" dirty="0" smtClean="0">
              <a:effectLst/>
              <a:latin typeface="Times New Roman"/>
              <a:ea typeface="Times New Roman"/>
              <a:cs typeface="Times New Roman"/>
            </a:endParaRPr>
          </a:p>
          <a:p>
            <a:pPr algn="just">
              <a:lnSpc>
                <a:spcPct val="115000"/>
              </a:lnSpc>
              <a:spcAft>
                <a:spcPts val="600"/>
              </a:spcAft>
            </a:pPr>
            <a:r>
              <a:rPr lang="en-US" sz="2400" spc="10" dirty="0" smtClean="0">
                <a:effectLst/>
                <a:latin typeface="Times New Roman"/>
                <a:ea typeface="Times New Roman"/>
                <a:cs typeface="Arial"/>
              </a:rPr>
              <a:t>There are several types of skin biopsy:</a:t>
            </a:r>
            <a:endParaRPr lang="en-US" sz="2400" dirty="0" smtClean="0">
              <a:effectLst/>
              <a:latin typeface="Calibri"/>
              <a:ea typeface="Calibri"/>
              <a:cs typeface="Arial"/>
            </a:endParaRPr>
          </a:p>
          <a:p>
            <a:pPr marL="342900" lvl="0" indent="-342900" algn="just">
              <a:lnSpc>
                <a:spcPct val="115000"/>
              </a:lnSpc>
              <a:spcAft>
                <a:spcPts val="600"/>
              </a:spcAft>
              <a:buSzPts val="1000"/>
              <a:buFont typeface="Symbol"/>
              <a:buChar char=""/>
              <a:tabLst>
                <a:tab pos="457200" algn="l"/>
              </a:tabLst>
            </a:pPr>
            <a:r>
              <a:rPr lang="en-US" sz="2400" b="1" spc="10" dirty="0" smtClean="0">
                <a:effectLst/>
                <a:latin typeface="Times New Roman"/>
                <a:ea typeface="Times New Roman"/>
                <a:cs typeface="Arial"/>
              </a:rPr>
              <a:t>Punch biopsy</a:t>
            </a:r>
            <a:endParaRPr lang="en-US" sz="2400" dirty="0" smtClean="0">
              <a:effectLst/>
              <a:latin typeface="Calibri"/>
              <a:ea typeface="Calibri"/>
              <a:cs typeface="Arial"/>
            </a:endParaRPr>
          </a:p>
          <a:p>
            <a:pPr marL="342900" lvl="0" indent="-342900" algn="just">
              <a:lnSpc>
                <a:spcPct val="115000"/>
              </a:lnSpc>
              <a:spcAft>
                <a:spcPts val="600"/>
              </a:spcAft>
              <a:buSzPts val="1000"/>
              <a:buFont typeface="Symbol"/>
              <a:buChar char=""/>
              <a:tabLst>
                <a:tab pos="457200" algn="l"/>
              </a:tabLst>
            </a:pPr>
            <a:r>
              <a:rPr lang="en-US" sz="2400" b="1" spc="10" dirty="0" smtClean="0">
                <a:effectLst/>
                <a:latin typeface="Times New Roman"/>
                <a:ea typeface="Times New Roman"/>
                <a:cs typeface="Arial"/>
              </a:rPr>
              <a:t>Shave biopsy</a:t>
            </a:r>
            <a:endParaRPr lang="en-US" sz="2400" dirty="0" smtClean="0">
              <a:effectLst/>
              <a:latin typeface="Calibri"/>
              <a:ea typeface="Calibri"/>
              <a:cs typeface="Arial"/>
            </a:endParaRPr>
          </a:p>
          <a:p>
            <a:pPr marL="342900" lvl="0" indent="-342900" algn="just">
              <a:lnSpc>
                <a:spcPct val="115000"/>
              </a:lnSpc>
              <a:spcAft>
                <a:spcPts val="1200"/>
              </a:spcAft>
              <a:buSzPts val="1000"/>
              <a:buFont typeface="Symbol"/>
              <a:buChar char=""/>
              <a:tabLst>
                <a:tab pos="457200" algn="l"/>
              </a:tabLst>
            </a:pPr>
            <a:r>
              <a:rPr lang="en-US" sz="2400" b="1" spc="10" dirty="0" smtClean="0">
                <a:effectLst/>
                <a:latin typeface="Times New Roman"/>
                <a:ea typeface="Times New Roman"/>
                <a:cs typeface="Arial"/>
              </a:rPr>
              <a:t>Wedge</a:t>
            </a:r>
            <a:r>
              <a:rPr lang="en-US" sz="2400" spc="10" dirty="0" smtClean="0">
                <a:effectLst/>
                <a:latin typeface="Times New Roman"/>
                <a:ea typeface="Times New Roman"/>
                <a:cs typeface="Arial"/>
              </a:rPr>
              <a:t> </a:t>
            </a:r>
            <a:r>
              <a:rPr lang="en-US" sz="2400" b="1" spc="10" dirty="0" smtClean="0">
                <a:effectLst/>
                <a:latin typeface="Times New Roman"/>
                <a:ea typeface="Times New Roman"/>
                <a:cs typeface="Arial"/>
              </a:rPr>
              <a:t>excision biopsy</a:t>
            </a:r>
          </a:p>
          <a:p>
            <a:pPr marL="342900" lvl="0" indent="-342900" algn="just">
              <a:lnSpc>
                <a:spcPct val="115000"/>
              </a:lnSpc>
              <a:spcAft>
                <a:spcPts val="1200"/>
              </a:spcAft>
              <a:buSzPts val="1000"/>
              <a:buFont typeface="Symbol"/>
              <a:buChar char=""/>
              <a:tabLst>
                <a:tab pos="457200" algn="l"/>
              </a:tabLst>
            </a:pPr>
            <a:endParaRPr lang="en-US" sz="2400" b="1" spc="10" dirty="0">
              <a:latin typeface="Times New Roman"/>
              <a:ea typeface="Calibri"/>
              <a:cs typeface="Arial"/>
            </a:endParaRPr>
          </a:p>
          <a:p>
            <a:pPr marL="342900" lvl="0" indent="-342900" algn="just">
              <a:lnSpc>
                <a:spcPct val="115000"/>
              </a:lnSpc>
              <a:spcAft>
                <a:spcPts val="1200"/>
              </a:spcAft>
              <a:buSzPts val="1000"/>
              <a:buFont typeface="Symbol"/>
              <a:buChar char=""/>
              <a:tabLst>
                <a:tab pos="457200" algn="l"/>
              </a:tabLst>
            </a:pPr>
            <a:endParaRPr lang="en-US" sz="2400" dirty="0" smtClean="0">
              <a:effectLst/>
              <a:latin typeface="Calibri"/>
              <a:ea typeface="Calibri"/>
              <a:cs typeface="Arial"/>
            </a:endParaRPr>
          </a:p>
          <a:p>
            <a:pPr algn="just">
              <a:lnSpc>
                <a:spcPct val="115000"/>
              </a:lnSpc>
              <a:spcAft>
                <a:spcPts val="1200"/>
              </a:spcAft>
            </a:pPr>
            <a:r>
              <a:rPr lang="en-US" sz="2400" spc="10" dirty="0" smtClean="0">
                <a:effectLst/>
                <a:latin typeface="Times New Roman"/>
                <a:ea typeface="Times New Roman"/>
                <a:cs typeface="Arial"/>
              </a:rPr>
              <a:t>In a </a:t>
            </a:r>
            <a:r>
              <a:rPr lang="en-US" sz="2400" b="1" spc="10" dirty="0" smtClean="0">
                <a:effectLst/>
                <a:latin typeface="Times New Roman"/>
                <a:ea typeface="Times New Roman"/>
                <a:cs typeface="Arial"/>
              </a:rPr>
              <a:t>punch biopsy,</a:t>
            </a:r>
            <a:r>
              <a:rPr lang="en-US" sz="2400" spc="10" dirty="0" smtClean="0">
                <a:effectLst/>
                <a:latin typeface="Times New Roman"/>
                <a:ea typeface="Times New Roman"/>
                <a:cs typeface="Arial"/>
              </a:rPr>
              <a:t> a tubular punch (diameter usually 4 mm) is inserted into deep dermal or subcutaneous tissue to obtain a specimen, which is snipped off at its base.</a:t>
            </a:r>
            <a:endParaRPr lang="en-US" sz="2400" dirty="0">
              <a:effectLst/>
              <a:latin typeface="Calibri"/>
              <a:ea typeface="Calibri"/>
              <a:cs typeface="Arial"/>
            </a:endParaRPr>
          </a:p>
        </p:txBody>
      </p:sp>
    </p:spTree>
    <p:extLst>
      <p:ext uri="{BB962C8B-B14F-4D97-AF65-F5344CB8AC3E}">
        <p14:creationId xmlns:p14="http://schemas.microsoft.com/office/powerpoint/2010/main" val="4094262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7504" y="116632"/>
            <a:ext cx="885698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161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1141146"/>
          </a:xfrm>
          <a:prstGeom prst="rect">
            <a:avLst/>
          </a:prstGeom>
          <a:solidFill>
            <a:schemeClr val="accent3">
              <a:lumMod val="20000"/>
              <a:lumOff val="80000"/>
            </a:schemeClr>
          </a:solidFill>
        </p:spPr>
        <p:txBody>
          <a:bodyPr wrap="square">
            <a:spAutoFit/>
          </a:bodyPr>
          <a:lstStyle/>
          <a:p>
            <a:pPr algn="just">
              <a:lnSpc>
                <a:spcPct val="150000"/>
              </a:lnSpc>
              <a:spcAft>
                <a:spcPts val="0"/>
              </a:spcAft>
            </a:pPr>
            <a:r>
              <a:rPr lang="en-US" sz="2400" b="1" spc="10" dirty="0" smtClean="0">
                <a:effectLst/>
                <a:latin typeface="Times New Roman"/>
                <a:ea typeface="Times New Roman"/>
                <a:cs typeface="Arial"/>
              </a:rPr>
              <a:t>Shaving</a:t>
            </a:r>
            <a:r>
              <a:rPr lang="en-US" sz="2400" spc="10" dirty="0" smtClean="0">
                <a:effectLst/>
                <a:latin typeface="Times New Roman"/>
                <a:ea typeface="Times New Roman"/>
                <a:cs typeface="Arial"/>
              </a:rPr>
              <a:t> with a scalpel or razor blade may be done for more superficial lesions. Bleeding is controlled by  electrodessications.</a:t>
            </a:r>
            <a:endParaRPr lang="en-US" sz="2400" dirty="0">
              <a:effectLst/>
              <a:latin typeface="Calibri"/>
              <a:ea typeface="Calibri"/>
              <a:cs typeface="Aria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483160"/>
            <a:ext cx="9144000" cy="537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96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9411"/>
            <a:ext cx="8928992" cy="941796"/>
          </a:xfrm>
          <a:prstGeom prst="rect">
            <a:avLst/>
          </a:prstGeom>
          <a:solidFill>
            <a:schemeClr val="accent4">
              <a:lumMod val="20000"/>
              <a:lumOff val="80000"/>
            </a:schemeClr>
          </a:solidFill>
        </p:spPr>
        <p:txBody>
          <a:bodyPr wrap="square">
            <a:spAutoFit/>
          </a:bodyPr>
          <a:lstStyle/>
          <a:p>
            <a:pPr algn="just">
              <a:lnSpc>
                <a:spcPct val="115000"/>
              </a:lnSpc>
              <a:spcBef>
                <a:spcPts val="600"/>
              </a:spcBef>
              <a:spcAft>
                <a:spcPts val="1200"/>
              </a:spcAft>
            </a:pPr>
            <a:r>
              <a:rPr lang="en-US" sz="2400" b="1" spc="10" dirty="0" smtClean="0">
                <a:effectLst/>
                <a:latin typeface="Times New Roman"/>
                <a:ea typeface="Times New Roman"/>
                <a:cs typeface="Arial"/>
              </a:rPr>
              <a:t>Wedge excision</a:t>
            </a:r>
            <a:r>
              <a:rPr lang="en-US" sz="2400" spc="10" dirty="0" smtClean="0">
                <a:effectLst/>
                <a:latin typeface="Times New Roman"/>
                <a:ea typeface="Times New Roman"/>
                <a:cs typeface="Arial"/>
              </a:rPr>
              <a:t> of skin using a scalpel can be done for larger or deeper biopsies, which are closed by sutures.</a:t>
            </a:r>
            <a:endParaRPr lang="en-US" sz="2400" dirty="0">
              <a:effectLst/>
              <a:latin typeface="Calibri"/>
              <a:ea typeface="Calibri"/>
              <a:cs typeface="Aria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1124744"/>
            <a:ext cx="892899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8005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404664"/>
            <a:ext cx="8784976" cy="5262979"/>
          </a:xfrm>
          <a:prstGeom prst="rect">
            <a:avLst/>
          </a:prstGeom>
        </p:spPr>
        <p:txBody>
          <a:bodyPr wrap="square">
            <a:spAutoFit/>
          </a:bodyPr>
          <a:lstStyle/>
          <a:p>
            <a:r>
              <a:rPr lang="en-US" sz="2400" b="1" u="sng" dirty="0" smtClean="0"/>
              <a:t>Skin Scrapings</a:t>
            </a:r>
          </a:p>
          <a:p>
            <a:endParaRPr lang="en-US" sz="2400" b="1" dirty="0" smtClean="0"/>
          </a:p>
          <a:p>
            <a:pPr algn="just">
              <a:lnSpc>
                <a:spcPct val="150000"/>
              </a:lnSpc>
            </a:pPr>
            <a:r>
              <a:rPr lang="en-US" sz="2400" dirty="0" smtClean="0"/>
              <a:t>Skin scrapings help diagnose fungal infections.</a:t>
            </a:r>
          </a:p>
          <a:p>
            <a:pPr algn="just">
              <a:lnSpc>
                <a:spcPct val="150000"/>
              </a:lnSpc>
            </a:pPr>
            <a:r>
              <a:rPr lang="en-US" sz="2400" dirty="0" smtClean="0"/>
              <a:t>For fungal infection, scale is taken from the border of the lesion and placed onto a microscope slide. </a:t>
            </a:r>
          </a:p>
          <a:p>
            <a:pPr algn="just">
              <a:lnSpc>
                <a:spcPct val="150000"/>
              </a:lnSpc>
            </a:pPr>
            <a:endParaRPr lang="en-US" sz="2400" dirty="0"/>
          </a:p>
          <a:p>
            <a:pPr algn="just">
              <a:lnSpc>
                <a:spcPct val="150000"/>
              </a:lnSpc>
            </a:pPr>
            <a:r>
              <a:rPr lang="en-US" sz="2400" dirty="0" smtClean="0"/>
              <a:t>Then a drop of 10 to 20% potassium hydroxide (</a:t>
            </a:r>
            <a:r>
              <a:rPr lang="en-US" sz="2400" dirty="0" err="1" smtClean="0"/>
              <a:t>KOH</a:t>
            </a:r>
            <a:r>
              <a:rPr lang="en-US" sz="2400" dirty="0" smtClean="0"/>
              <a:t>) is added</a:t>
            </a:r>
            <a:r>
              <a:rPr lang="en-US" sz="2400" dirty="0"/>
              <a:t>,</a:t>
            </a:r>
            <a:endParaRPr lang="en-US" sz="2400" dirty="0" smtClean="0"/>
          </a:p>
          <a:p>
            <a:pPr algn="just">
              <a:lnSpc>
                <a:spcPct val="150000"/>
              </a:lnSpc>
            </a:pPr>
            <a:r>
              <a:rPr lang="en-US" sz="2400" dirty="0"/>
              <a:t>between five and fifteen minutes, in order to dissolve skin </a:t>
            </a:r>
            <a:r>
              <a:rPr lang="en-US" sz="2400" dirty="0" smtClean="0"/>
              <a:t>cells. Hyphae, budding yeast, or both confirm the diagnosis of tinea or candidiasis.</a:t>
            </a:r>
            <a:endParaRPr lang="en-US" sz="2400" dirty="0"/>
          </a:p>
        </p:txBody>
      </p:sp>
    </p:spTree>
    <p:extLst>
      <p:ext uri="{BB962C8B-B14F-4D97-AF65-F5344CB8AC3E}">
        <p14:creationId xmlns:p14="http://schemas.microsoft.com/office/powerpoint/2010/main" val="381631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5293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3828" y="980728"/>
            <a:ext cx="8856984" cy="2435731"/>
          </a:xfrm>
          <a:prstGeom prst="rect">
            <a:avLst/>
          </a:prstGeom>
        </p:spPr>
        <p:txBody>
          <a:bodyPr wrap="square">
            <a:spAutoFit/>
          </a:bodyPr>
          <a:lstStyle/>
          <a:p>
            <a:r>
              <a:rPr lang="en-US" sz="2400" b="1" u="sng" dirty="0" err="1" smtClean="0"/>
              <a:t>Tzanck</a:t>
            </a:r>
            <a:r>
              <a:rPr lang="en-US" sz="2400" b="1" u="sng" dirty="0" smtClean="0"/>
              <a:t> Testing</a:t>
            </a:r>
          </a:p>
          <a:p>
            <a:endParaRPr lang="en-US" sz="2400" b="1" u="sng" dirty="0" smtClean="0"/>
          </a:p>
          <a:p>
            <a:pPr algn="just">
              <a:lnSpc>
                <a:spcPct val="150000"/>
              </a:lnSpc>
            </a:pPr>
            <a:r>
              <a:rPr lang="en-US" sz="2400" dirty="0" err="1" smtClean="0"/>
              <a:t>Tzanck</a:t>
            </a:r>
            <a:r>
              <a:rPr lang="en-US" sz="2400" dirty="0" smtClean="0"/>
              <a:t> testing can be used to diagnose viral disease, such as herpes simplex and herpes zoster, and is done when active, intact vesicles are present. </a:t>
            </a:r>
            <a:endParaRPr lang="en-US" sz="2400" dirty="0"/>
          </a:p>
        </p:txBody>
      </p:sp>
      <p:sp>
        <p:nvSpPr>
          <p:cNvPr id="3" name="مستطيل 2"/>
          <p:cNvSpPr/>
          <p:nvPr/>
        </p:nvSpPr>
        <p:spPr>
          <a:xfrm>
            <a:off x="122072" y="3501008"/>
            <a:ext cx="8699292" cy="2805063"/>
          </a:xfrm>
          <a:prstGeom prst="rect">
            <a:avLst/>
          </a:prstGeom>
        </p:spPr>
        <p:txBody>
          <a:bodyPr wrap="square">
            <a:spAutoFit/>
          </a:bodyPr>
          <a:lstStyle/>
          <a:p>
            <a:pPr algn="just">
              <a:lnSpc>
                <a:spcPct val="150000"/>
              </a:lnSpc>
            </a:pPr>
            <a:r>
              <a:rPr lang="en-US" sz="2400" dirty="0" smtClean="0"/>
              <a:t>An intact blister is the preferred lesion for examination. The blister roof is removed with a sharp blade, and the base of the vesicle is scraped with a scalpel blade. The scrapings are transferred to a slide and stained with Wright stain or Giemsa stain. Multinucleated giant cells are a sign of herpes infection.</a:t>
            </a:r>
            <a:endParaRPr lang="en-US" sz="2400" dirty="0"/>
          </a:p>
        </p:txBody>
      </p:sp>
    </p:spTree>
    <p:extLst>
      <p:ext uri="{BB962C8B-B14F-4D97-AF65-F5344CB8AC3E}">
        <p14:creationId xmlns:p14="http://schemas.microsoft.com/office/powerpoint/2010/main" val="3644346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TotalTime>
  <Words>962</Words>
  <Application>Microsoft Office PowerPoint</Application>
  <PresentationFormat>عرض على الشاشة (3:4)‏</PresentationFormat>
  <Paragraphs>106</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21</cp:revision>
  <dcterms:created xsi:type="dcterms:W3CDTF">2024-04-11T10:49:41Z</dcterms:created>
  <dcterms:modified xsi:type="dcterms:W3CDTF">2024-04-21T18:05:22Z</dcterms:modified>
</cp:coreProperties>
</file>