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8"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32CBC5C8-8107-4B24-A1C7-2A960F12B412}" type="slidenum">
              <a:rPr lang="en-US" smtClean="0"/>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32CBC5C8-8107-4B24-A1C7-2A960F12B412}" type="slidenum">
              <a:rPr lang="en-US" smtClean="0"/>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32CBC5C8-8107-4B24-A1C7-2A960F12B412}" type="slidenum">
              <a:rPr lang="en-US" smtClean="0"/>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32CBC5C8-8107-4B24-A1C7-2A960F12B4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BBC301DA-3D0C-4296-9758-380D0B5A8874}" type="datetimeFigureOut">
              <a:rPr lang="en-US" smtClean="0"/>
              <a:t>4/20/2024</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32CBC5C8-8107-4B24-A1C7-2A960F12B412}" type="slidenum">
              <a:rPr lang="en-US" smtClean="0"/>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BC301DA-3D0C-4296-9758-380D0B5A8874}" type="datetimeFigureOut">
              <a:rPr lang="en-US" smtClean="0"/>
              <a:t>4/20/2024</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CBC5C8-8107-4B24-A1C7-2A960F12B412}" type="slidenum">
              <a:rPr lang="en-US" smtClean="0"/>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60648"/>
            <a:ext cx="29083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475656" y="4365103"/>
            <a:ext cx="5851282" cy="1200329"/>
          </a:xfrm>
          <a:prstGeom prst="rect">
            <a:avLst/>
          </a:prstGeom>
          <a:noFill/>
        </p:spPr>
        <p:txBody>
          <a:bodyPr wrap="none" rtlCol="0">
            <a:spAutoFit/>
          </a:bodyPr>
          <a:lstStyle/>
          <a:p>
            <a:pPr algn="ctr"/>
            <a:r>
              <a:rPr lang="en-US" sz="2400" b="1" dirty="0">
                <a:solidFill>
                  <a:prstClr val="black"/>
                </a:solidFill>
                <a:latin typeface="Book Antiqua"/>
              </a:rPr>
              <a:t>By</a:t>
            </a:r>
          </a:p>
          <a:p>
            <a:pPr algn="ctr"/>
            <a:endParaRPr lang="en-US" sz="2400" dirty="0">
              <a:solidFill>
                <a:prstClr val="black"/>
              </a:solidFill>
              <a:latin typeface="Book Antiqua"/>
            </a:endParaRPr>
          </a:p>
          <a:p>
            <a:r>
              <a:rPr lang="en-US" sz="2400" b="1" dirty="0">
                <a:solidFill>
                  <a:prstClr val="black"/>
                </a:solidFill>
                <a:latin typeface="Book Antiqua"/>
              </a:rPr>
              <a:t>Assist. Prof. Dr. Humam Kasem Hussein</a:t>
            </a:r>
          </a:p>
        </p:txBody>
      </p:sp>
      <p:sp>
        <p:nvSpPr>
          <p:cNvPr id="2" name="مربع نص 1"/>
          <p:cNvSpPr txBox="1"/>
          <p:nvPr/>
        </p:nvSpPr>
        <p:spPr>
          <a:xfrm>
            <a:off x="1432640" y="2060848"/>
            <a:ext cx="6481261" cy="584775"/>
          </a:xfrm>
          <a:prstGeom prst="rect">
            <a:avLst/>
          </a:prstGeom>
          <a:solidFill>
            <a:schemeClr val="accent3">
              <a:lumMod val="20000"/>
              <a:lumOff val="80000"/>
            </a:schemeClr>
          </a:solidFill>
        </p:spPr>
        <p:txBody>
          <a:bodyPr wrap="none" rtlCol="0">
            <a:spAutoFit/>
          </a:bodyPr>
          <a:lstStyle/>
          <a:p>
            <a:r>
              <a:rPr lang="en-US" sz="3200" dirty="0" smtClean="0">
                <a:latin typeface="Book Antiqua" panose="02040602050305030304" pitchFamily="18" charset="0"/>
              </a:rPr>
              <a:t>Mucormycosis in Diabetic Patients</a:t>
            </a:r>
            <a:endParaRPr lang="en-US" sz="3200" dirty="0">
              <a:latin typeface="Book Antiqua" panose="02040602050305030304" pitchFamily="18" charset="0"/>
            </a:endParaRPr>
          </a:p>
        </p:txBody>
      </p:sp>
    </p:spTree>
    <p:extLst>
      <p:ext uri="{BB962C8B-B14F-4D97-AF65-F5344CB8AC3E}">
        <p14:creationId xmlns:p14="http://schemas.microsoft.com/office/powerpoint/2010/main" val="2279532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347864" y="188640"/>
            <a:ext cx="1851789" cy="493277"/>
          </a:xfrm>
          <a:prstGeom prst="rect">
            <a:avLst/>
          </a:prstGeom>
          <a:solidFill>
            <a:schemeClr val="accent3">
              <a:lumMod val="20000"/>
              <a:lumOff val="80000"/>
            </a:schemeClr>
          </a:solidFill>
        </p:spPr>
        <p:txBody>
          <a:bodyPr wrap="none">
            <a:spAutoFit/>
          </a:bodyPr>
          <a:lstStyle/>
          <a:p>
            <a:pPr algn="just">
              <a:lnSpc>
                <a:spcPct val="115000"/>
              </a:lnSpc>
              <a:spcAft>
                <a:spcPts val="600"/>
              </a:spcAft>
            </a:pPr>
            <a:r>
              <a:rPr lang="en-US" sz="2400" b="1" dirty="0" smtClean="0">
                <a:effectLst/>
                <a:latin typeface="Book Antiqua" panose="02040602050305030304" pitchFamily="18" charset="0"/>
                <a:cs typeface="Times New Roman"/>
              </a:rPr>
              <a:t>Risk factors</a:t>
            </a:r>
            <a:endParaRPr lang="en-US" sz="2400" b="1" dirty="0">
              <a:effectLst/>
              <a:latin typeface="Book Antiqua" panose="02040602050305030304" pitchFamily="18" charset="0"/>
              <a:cs typeface="Times New Roman"/>
            </a:endParaRPr>
          </a:p>
        </p:txBody>
      </p:sp>
      <p:sp>
        <p:nvSpPr>
          <p:cNvPr id="4" name="مستطيل 3"/>
          <p:cNvSpPr/>
          <p:nvPr/>
        </p:nvSpPr>
        <p:spPr>
          <a:xfrm>
            <a:off x="268403" y="1196752"/>
            <a:ext cx="5988915" cy="5396349"/>
          </a:xfrm>
          <a:prstGeom prst="rect">
            <a:avLst/>
          </a:prstGeom>
        </p:spPr>
        <p:txBody>
          <a:bodyPr wrap="square">
            <a:spAutoFit/>
          </a:bodyPr>
          <a:lstStyle/>
          <a:p>
            <a:pPr algn="just">
              <a:lnSpc>
                <a:spcPct val="115000"/>
              </a:lnSpc>
              <a:spcBef>
                <a:spcPts val="600"/>
              </a:spcBef>
              <a:spcAft>
                <a:spcPts val="830"/>
              </a:spcAft>
            </a:pPr>
            <a:r>
              <a:rPr lang="en-US" sz="2200" dirty="0" smtClean="0">
                <a:effectLst/>
                <a:latin typeface="Book Antiqua" panose="02040602050305030304" pitchFamily="18" charset="0"/>
                <a:ea typeface="Times New Roman"/>
                <a:cs typeface="Times New Roman"/>
              </a:rPr>
              <a:t>Risk factors include:</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Diabetes mellitus.</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Malnutrition.</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Malignancies (lymphomas and </a:t>
            </a:r>
            <a:r>
              <a:rPr lang="en-US" sz="2200" dirty="0" err="1" smtClean="0">
                <a:effectLst/>
                <a:latin typeface="Book Antiqua" panose="02040602050305030304" pitchFamily="18" charset="0"/>
                <a:ea typeface="Times New Roman"/>
                <a:cs typeface="Times New Roman"/>
              </a:rPr>
              <a:t>leukemias</a:t>
            </a:r>
            <a:r>
              <a:rPr lang="en-US" sz="2200" dirty="0" smtClean="0">
                <a:effectLst/>
                <a:latin typeface="Book Antiqua" panose="02040602050305030304" pitchFamily="18" charset="0"/>
                <a:ea typeface="Times New Roman"/>
                <a:cs typeface="Times New Roman"/>
              </a:rPr>
              <a:t>).</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Renal failure.</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Organ transplant.</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Burns.</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Immunosuppressive therapy.</a:t>
            </a:r>
          </a:p>
          <a:p>
            <a:pPr marL="342900" lvl="0" indent="-342900" algn="just">
              <a:lnSpc>
                <a:spcPct val="115000"/>
              </a:lnSpc>
              <a:spcBef>
                <a:spcPts val="600"/>
              </a:spcBef>
              <a:spcAft>
                <a:spcPts val="600"/>
              </a:spcAft>
              <a:buFont typeface="Symbol"/>
              <a:buChar char=""/>
            </a:pPr>
            <a:r>
              <a:rPr lang="en-US" sz="2200" dirty="0" smtClean="0">
                <a:effectLst/>
                <a:latin typeface="Book Antiqua" panose="02040602050305030304" pitchFamily="18" charset="0"/>
                <a:ea typeface="Times New Roman"/>
                <a:cs typeface="Times New Roman"/>
              </a:rPr>
              <a:t>Cirrhosis.</a:t>
            </a:r>
          </a:p>
          <a:p>
            <a:pPr marL="342900" lvl="0" indent="-342900" algn="just">
              <a:lnSpc>
                <a:spcPct val="115000"/>
              </a:lnSpc>
              <a:spcBef>
                <a:spcPts val="600"/>
              </a:spcBef>
              <a:spcAft>
                <a:spcPts val="830"/>
              </a:spcAft>
              <a:buFont typeface="Symbol"/>
              <a:buChar char=""/>
            </a:pPr>
            <a:r>
              <a:rPr lang="en-US" sz="2200" dirty="0" smtClean="0">
                <a:effectLst/>
                <a:latin typeface="Book Antiqua" panose="02040602050305030304" pitchFamily="18" charset="0"/>
                <a:ea typeface="Times New Roman"/>
                <a:cs typeface="Times New Roman"/>
              </a:rPr>
              <a:t>AIDS. </a:t>
            </a:r>
          </a:p>
        </p:txBody>
      </p:sp>
    </p:spTree>
    <p:extLst>
      <p:ext uri="{BB962C8B-B14F-4D97-AF65-F5344CB8AC3E}">
        <p14:creationId xmlns:p14="http://schemas.microsoft.com/office/powerpoint/2010/main" val="3535566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73687" y="99352"/>
            <a:ext cx="2561920" cy="461665"/>
          </a:xfrm>
          <a:prstGeom prst="rect">
            <a:avLst/>
          </a:prstGeom>
          <a:solidFill>
            <a:schemeClr val="accent6">
              <a:lumMod val="20000"/>
              <a:lumOff val="80000"/>
            </a:schemeClr>
          </a:solidFill>
        </p:spPr>
        <p:txBody>
          <a:bodyPr wrap="none">
            <a:spAutoFit/>
          </a:bodyPr>
          <a:lstStyle/>
          <a:p>
            <a:pPr>
              <a:spcBef>
                <a:spcPts val="1350"/>
              </a:spcBef>
              <a:spcAft>
                <a:spcPts val="675"/>
              </a:spcAft>
            </a:pPr>
            <a:r>
              <a:rPr lang="en-US" sz="2400" b="1" dirty="0" smtClean="0">
                <a:effectLst/>
                <a:latin typeface="Book Antiqua" panose="02040602050305030304" pitchFamily="18" charset="0"/>
                <a:ea typeface="Times New Roman"/>
                <a:cs typeface="Times New Roman"/>
              </a:rPr>
              <a:t>Pathophysiology</a:t>
            </a:r>
            <a:endParaRPr lang="en-US" sz="2400" b="1" dirty="0">
              <a:effectLst/>
              <a:latin typeface="Book Antiqua" panose="02040602050305030304" pitchFamily="18" charset="0"/>
              <a:ea typeface="Times New Roman"/>
              <a:cs typeface="Times New Roman"/>
            </a:endParaRPr>
          </a:p>
        </p:txBody>
      </p:sp>
      <p:sp>
        <p:nvSpPr>
          <p:cNvPr id="3" name="مستطيل 2"/>
          <p:cNvSpPr/>
          <p:nvPr/>
        </p:nvSpPr>
        <p:spPr>
          <a:xfrm>
            <a:off x="179512" y="1340768"/>
            <a:ext cx="8856984" cy="4816703"/>
          </a:xfrm>
          <a:prstGeom prst="rect">
            <a:avLst/>
          </a:prstGeom>
        </p:spPr>
        <p:txBody>
          <a:bodyPr wrap="square">
            <a:spAutoFit/>
          </a:bodyPr>
          <a:lstStyle/>
          <a:p>
            <a:pPr algn="just">
              <a:lnSpc>
                <a:spcPct val="150000"/>
              </a:lnSpc>
              <a:spcBef>
                <a:spcPts val="600"/>
              </a:spcBef>
              <a:spcAft>
                <a:spcPts val="600"/>
              </a:spcAft>
            </a:pPr>
            <a:r>
              <a:rPr lang="en-US" sz="2200" dirty="0" smtClean="0">
                <a:solidFill>
                  <a:srgbClr val="000000"/>
                </a:solidFill>
                <a:effectLst/>
                <a:latin typeface="Book Antiqua" panose="02040602050305030304" pitchFamily="18" charset="0"/>
                <a:ea typeface="Times New Roman"/>
                <a:cs typeface="Times New Roman"/>
              </a:rPr>
              <a:t>Mucormycetes are present in soil and decaying matter. n immunocompetent people, the spores of Mucorales that reach the respiratory tract adhere to the nasal mucus and are eliminated either by swallowing or sneezing, if there is any wound in the mucous membranes, the </a:t>
            </a:r>
            <a:r>
              <a:rPr lang="en-US" sz="2200" dirty="0" err="1" smtClean="0">
                <a:solidFill>
                  <a:srgbClr val="000000"/>
                </a:solidFill>
                <a:effectLst/>
                <a:latin typeface="Book Antiqua" panose="02040602050305030304" pitchFamily="18" charset="0"/>
                <a:ea typeface="Times New Roman"/>
                <a:cs typeface="Times New Roman"/>
              </a:rPr>
              <a:t>polymorphonuclear</a:t>
            </a:r>
            <a:r>
              <a:rPr lang="en-US" sz="2200" dirty="0" smtClean="0">
                <a:solidFill>
                  <a:srgbClr val="000000"/>
                </a:solidFill>
                <a:effectLst/>
                <a:latin typeface="Book Antiqua" panose="02040602050305030304" pitchFamily="18" charset="0"/>
                <a:ea typeface="Times New Roman"/>
                <a:cs typeface="Times New Roman"/>
              </a:rPr>
              <a:t> neutrophils phagocytose and destroy the fungal structures. </a:t>
            </a:r>
          </a:p>
          <a:p>
            <a:pPr algn="just">
              <a:lnSpc>
                <a:spcPct val="150000"/>
              </a:lnSpc>
              <a:spcBef>
                <a:spcPts val="600"/>
              </a:spcBef>
              <a:spcAft>
                <a:spcPts val="600"/>
              </a:spcAft>
            </a:pPr>
            <a:r>
              <a:rPr lang="en-US" sz="2200" dirty="0" smtClean="0">
                <a:solidFill>
                  <a:srgbClr val="000000"/>
                </a:solidFill>
                <a:effectLst/>
                <a:latin typeface="Book Antiqua" panose="02040602050305030304" pitchFamily="18" charset="0"/>
                <a:ea typeface="Times New Roman"/>
                <a:cs typeface="Times New Roman"/>
              </a:rPr>
              <a:t>Neutrophils are the host defense against these infections; therefore, individuals with neutropenia or neutrophil dysfunction are at the highest risk. </a:t>
            </a:r>
            <a:endParaRPr lang="en-US" sz="2200" dirty="0">
              <a:solidFill>
                <a:srgbClr val="000000"/>
              </a:solidFill>
              <a:effectLst/>
              <a:latin typeface="Book Antiqua" panose="02040602050305030304" pitchFamily="18" charset="0"/>
              <a:ea typeface="Times New Roman"/>
              <a:cs typeface="Times New Roman"/>
            </a:endParaRPr>
          </a:p>
        </p:txBody>
      </p:sp>
    </p:spTree>
    <p:extLst>
      <p:ext uri="{BB962C8B-B14F-4D97-AF65-F5344CB8AC3E}">
        <p14:creationId xmlns:p14="http://schemas.microsoft.com/office/powerpoint/2010/main" val="807820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96752"/>
            <a:ext cx="8640960" cy="3089244"/>
          </a:xfrm>
          <a:prstGeom prst="rect">
            <a:avLst/>
          </a:prstGeom>
        </p:spPr>
        <p:txBody>
          <a:bodyPr wrap="square">
            <a:spAutoFit/>
          </a:bodyPr>
          <a:lstStyle/>
          <a:p>
            <a:pPr algn="just">
              <a:lnSpc>
                <a:spcPct val="150000"/>
              </a:lnSpc>
              <a:spcAft>
                <a:spcPts val="0"/>
              </a:spcAft>
            </a:pPr>
            <a:r>
              <a:rPr lang="en-US" sz="2200" dirty="0" smtClean="0">
                <a:solidFill>
                  <a:srgbClr val="000000"/>
                </a:solidFill>
                <a:effectLst/>
                <a:latin typeface="Book Antiqua" panose="02040602050305030304" pitchFamily="18" charset="0"/>
                <a:ea typeface="Times New Roman"/>
                <a:cs typeface="Times New Roman"/>
              </a:rPr>
              <a:t>Diabetes patients usually present with clinically uncontrolled diabetes and the increased amounts of circulating glucose, providing excellent conditions for the rapid development of filamentous structures that first bind to blood vessels and then penetrate them, completely blocking them in a few days and causing extensive areas of necrosis.</a:t>
            </a:r>
            <a:endParaRPr lang="en-US" sz="2200" dirty="0">
              <a:solidFill>
                <a:srgbClr val="000000"/>
              </a:solidFill>
              <a:effectLst/>
              <a:latin typeface="Book Antiqua" panose="02040602050305030304" pitchFamily="18" charset="0"/>
              <a:ea typeface="Times New Roman"/>
              <a:cs typeface="Times New Roman"/>
            </a:endParaRPr>
          </a:p>
        </p:txBody>
      </p:sp>
    </p:spTree>
    <p:extLst>
      <p:ext uri="{BB962C8B-B14F-4D97-AF65-F5344CB8AC3E}">
        <p14:creationId xmlns:p14="http://schemas.microsoft.com/office/powerpoint/2010/main" val="2129905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5736" y="260648"/>
            <a:ext cx="4187365" cy="461665"/>
          </a:xfrm>
          <a:prstGeom prst="rect">
            <a:avLst/>
          </a:prstGeom>
          <a:solidFill>
            <a:srgbClr val="FFFF00"/>
          </a:solidFill>
        </p:spPr>
        <p:txBody>
          <a:bodyPr wrap="none">
            <a:spAutoFit/>
          </a:bodyPr>
          <a:lstStyle/>
          <a:p>
            <a:pPr>
              <a:spcAft>
                <a:spcPts val="600"/>
              </a:spcAft>
            </a:pPr>
            <a:r>
              <a:rPr lang="en-US" sz="2400" b="1" dirty="0" smtClean="0">
                <a:effectLst/>
                <a:latin typeface="Book Antiqua" panose="02040602050305030304" pitchFamily="18" charset="0"/>
                <a:ea typeface="Times New Roman"/>
                <a:cs typeface="Times New Roman"/>
              </a:rPr>
              <a:t>Symptoms of Mucormycosis</a:t>
            </a:r>
            <a:endParaRPr lang="en-US" sz="2400" b="1" dirty="0">
              <a:effectLst/>
              <a:latin typeface="Book Antiqua" panose="02040602050305030304" pitchFamily="18" charset="0"/>
              <a:ea typeface="Times New Roman"/>
              <a:cs typeface="Times New Roman"/>
            </a:endParaRPr>
          </a:p>
        </p:txBody>
      </p:sp>
      <p:sp>
        <p:nvSpPr>
          <p:cNvPr id="3" name="مستطيل 2"/>
          <p:cNvSpPr/>
          <p:nvPr/>
        </p:nvSpPr>
        <p:spPr>
          <a:xfrm>
            <a:off x="251520" y="1093191"/>
            <a:ext cx="8784976" cy="871008"/>
          </a:xfrm>
          <a:prstGeom prst="rect">
            <a:avLst/>
          </a:prstGeom>
        </p:spPr>
        <p:txBody>
          <a:bodyPr wrap="square">
            <a:spAutoFit/>
          </a:bodyPr>
          <a:lstStyle/>
          <a:p>
            <a:pPr algn="just">
              <a:lnSpc>
                <a:spcPct val="115000"/>
              </a:lnSpc>
              <a:spcAft>
                <a:spcPts val="600"/>
              </a:spcAft>
            </a:pPr>
            <a:r>
              <a:rPr lang="en-US" sz="2200" dirty="0" smtClean="0">
                <a:effectLst/>
                <a:latin typeface="Book Antiqua" panose="02040602050305030304" pitchFamily="18" charset="0"/>
                <a:ea typeface="Times New Roman"/>
                <a:cs typeface="Arial"/>
              </a:rPr>
              <a:t>The symptoms of mucormycosis will depend on where in your body the fungus is growing. They may include:</a:t>
            </a:r>
            <a:endParaRPr lang="en-US" sz="2200" dirty="0">
              <a:latin typeface="Book Antiqua" panose="02040602050305030304" pitchFamily="18" charset="0"/>
              <a:ea typeface="Calibri"/>
              <a:cs typeface="Arial"/>
            </a:endParaRPr>
          </a:p>
        </p:txBody>
      </p:sp>
      <p:sp>
        <p:nvSpPr>
          <p:cNvPr id="5" name="مستطيل 4"/>
          <p:cNvSpPr/>
          <p:nvPr/>
        </p:nvSpPr>
        <p:spPr>
          <a:xfrm>
            <a:off x="539552" y="2420888"/>
            <a:ext cx="6048672" cy="3139321"/>
          </a:xfrm>
          <a:prstGeom prst="rect">
            <a:avLst/>
          </a:prstGeom>
        </p:spPr>
        <p:txBody>
          <a:bodyPr wrap="square">
            <a:spAutoFit/>
          </a:bodyPr>
          <a:lstStyle/>
          <a:p>
            <a:pPr>
              <a:lnSpc>
                <a:spcPct val="150000"/>
              </a:lnSpc>
            </a:pPr>
            <a:r>
              <a:rPr lang="en-US" sz="2200" dirty="0" smtClean="0">
                <a:latin typeface="Book Antiqua" panose="02040602050305030304" pitchFamily="18" charset="0"/>
              </a:rPr>
              <a:t>•	Fever.</a:t>
            </a:r>
          </a:p>
          <a:p>
            <a:pPr>
              <a:lnSpc>
                <a:spcPct val="150000"/>
              </a:lnSpc>
            </a:pPr>
            <a:r>
              <a:rPr lang="en-US" sz="2200" dirty="0" smtClean="0">
                <a:latin typeface="Book Antiqua" panose="02040602050305030304" pitchFamily="18" charset="0"/>
              </a:rPr>
              <a:t>•	Cough.</a:t>
            </a:r>
          </a:p>
          <a:p>
            <a:pPr>
              <a:lnSpc>
                <a:spcPct val="150000"/>
              </a:lnSpc>
            </a:pPr>
            <a:r>
              <a:rPr lang="en-US" sz="2200" dirty="0" smtClean="0">
                <a:latin typeface="Book Antiqua" panose="02040602050305030304" pitchFamily="18" charset="0"/>
              </a:rPr>
              <a:t>•	Chest pain.</a:t>
            </a:r>
          </a:p>
          <a:p>
            <a:pPr>
              <a:lnSpc>
                <a:spcPct val="150000"/>
              </a:lnSpc>
            </a:pPr>
            <a:r>
              <a:rPr lang="en-US" sz="2200" dirty="0" smtClean="0">
                <a:latin typeface="Book Antiqua" panose="02040602050305030304" pitchFamily="18" charset="0"/>
              </a:rPr>
              <a:t>•	Shortness of breath.</a:t>
            </a:r>
          </a:p>
          <a:p>
            <a:pPr>
              <a:lnSpc>
                <a:spcPct val="150000"/>
              </a:lnSpc>
            </a:pPr>
            <a:r>
              <a:rPr lang="en-US" sz="2200" dirty="0" smtClean="0">
                <a:latin typeface="Book Antiqua" panose="02040602050305030304" pitchFamily="18" charset="0"/>
              </a:rPr>
              <a:t>•	Swelling on one side of the face.</a:t>
            </a:r>
          </a:p>
          <a:p>
            <a:pPr>
              <a:lnSpc>
                <a:spcPct val="150000"/>
              </a:lnSpc>
            </a:pPr>
            <a:r>
              <a:rPr lang="en-US" sz="2200" dirty="0" smtClean="0">
                <a:latin typeface="Book Antiqua" panose="02040602050305030304" pitchFamily="18" charset="0"/>
              </a:rPr>
              <a:t>•	Headache.</a:t>
            </a:r>
            <a:endParaRPr lang="en-US" sz="2200" dirty="0">
              <a:latin typeface="Book Antiqua" panose="02040602050305030304" pitchFamily="18" charset="0"/>
            </a:endParaRPr>
          </a:p>
        </p:txBody>
      </p:sp>
    </p:spTree>
    <p:extLst>
      <p:ext uri="{BB962C8B-B14F-4D97-AF65-F5344CB8AC3E}">
        <p14:creationId xmlns:p14="http://schemas.microsoft.com/office/powerpoint/2010/main" val="1970479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4333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51520" y="1988840"/>
            <a:ext cx="8640960" cy="3597075"/>
          </a:xfrm>
          <a:prstGeom prst="rect">
            <a:avLst/>
          </a:prstGeom>
        </p:spPr>
        <p:txBody>
          <a:bodyPr wrap="square">
            <a:spAutoFit/>
          </a:bodyPr>
          <a:lstStyle/>
          <a:p>
            <a:pPr>
              <a:lnSpc>
                <a:spcPct val="150000"/>
              </a:lnSpc>
            </a:pPr>
            <a:r>
              <a:rPr lang="en-US" sz="2200" dirty="0" smtClean="0">
                <a:latin typeface="Book Antiqua" panose="02040602050305030304" pitchFamily="18" charset="0"/>
              </a:rPr>
              <a:t>•	Sinus congestion.</a:t>
            </a:r>
          </a:p>
          <a:p>
            <a:pPr>
              <a:lnSpc>
                <a:spcPct val="150000"/>
              </a:lnSpc>
            </a:pPr>
            <a:r>
              <a:rPr lang="en-US" sz="2200" dirty="0" smtClean="0">
                <a:latin typeface="Book Antiqua" panose="02040602050305030304" pitchFamily="18" charset="0"/>
              </a:rPr>
              <a:t>•	Black lesions on the bridge of nose or the inside of mouth.</a:t>
            </a:r>
          </a:p>
          <a:p>
            <a:pPr>
              <a:lnSpc>
                <a:spcPct val="150000"/>
              </a:lnSpc>
            </a:pPr>
            <a:r>
              <a:rPr lang="en-US" sz="2200" dirty="0" smtClean="0">
                <a:latin typeface="Book Antiqua" panose="02040602050305030304" pitchFamily="18" charset="0"/>
              </a:rPr>
              <a:t>•	Belly pain.</a:t>
            </a:r>
          </a:p>
          <a:p>
            <a:pPr>
              <a:lnSpc>
                <a:spcPct val="150000"/>
              </a:lnSpc>
            </a:pPr>
            <a:r>
              <a:rPr lang="en-US" sz="2200" dirty="0" smtClean="0">
                <a:latin typeface="Book Antiqua" panose="02040602050305030304" pitchFamily="18" charset="0"/>
              </a:rPr>
              <a:t>•	Nausea and vomiting.</a:t>
            </a:r>
          </a:p>
          <a:p>
            <a:pPr>
              <a:lnSpc>
                <a:spcPct val="150000"/>
              </a:lnSpc>
            </a:pPr>
            <a:r>
              <a:rPr lang="en-US" sz="2200" dirty="0" smtClean="0">
                <a:latin typeface="Book Antiqua" panose="02040602050305030304" pitchFamily="18" charset="0"/>
              </a:rPr>
              <a:t>•	Gastrointestinal bleeding.</a:t>
            </a:r>
          </a:p>
          <a:p>
            <a:pPr>
              <a:lnSpc>
                <a:spcPct val="150000"/>
              </a:lnSpc>
            </a:pPr>
            <a:r>
              <a:rPr lang="en-US" sz="2200" dirty="0" smtClean="0">
                <a:latin typeface="Book Antiqua" panose="02040602050305030304" pitchFamily="18" charset="0"/>
              </a:rPr>
              <a:t>•	Blood in stool.</a:t>
            </a:r>
          </a:p>
          <a:p>
            <a:pPr>
              <a:lnSpc>
                <a:spcPct val="150000"/>
              </a:lnSpc>
            </a:pPr>
            <a:r>
              <a:rPr lang="en-US" sz="2200" dirty="0" smtClean="0">
                <a:latin typeface="Book Antiqua" panose="02040602050305030304" pitchFamily="18" charset="0"/>
              </a:rPr>
              <a:t>•	Diarrhea.</a:t>
            </a:r>
            <a:endParaRPr lang="en-US" sz="2200" dirty="0">
              <a:latin typeface="Book Antiqua" panose="02040602050305030304" pitchFamily="18" charset="0"/>
            </a:endParaRPr>
          </a:p>
        </p:txBody>
      </p:sp>
    </p:spTree>
    <p:extLst>
      <p:ext uri="{BB962C8B-B14F-4D97-AF65-F5344CB8AC3E}">
        <p14:creationId xmlns:p14="http://schemas.microsoft.com/office/powerpoint/2010/main" val="3107211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692696"/>
            <a:ext cx="8352928" cy="4662815"/>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If the skin is infected, the area can look blistered, red, or swollen. It might turn black or feel painful.</a:t>
            </a:r>
          </a:p>
          <a:p>
            <a:pPr algn="just">
              <a:lnSpc>
                <a:spcPct val="150000"/>
              </a:lnSpc>
            </a:pPr>
            <a:endParaRPr lang="en-US" sz="2200" dirty="0" smtClean="0">
              <a:latin typeface="Book Antiqua" panose="02040602050305030304" pitchFamily="18" charset="0"/>
            </a:endParaRPr>
          </a:p>
          <a:p>
            <a:pPr algn="just">
              <a:lnSpc>
                <a:spcPct val="150000"/>
              </a:lnSpc>
            </a:pPr>
            <a:r>
              <a:rPr lang="en-US" sz="2200" dirty="0" smtClean="0">
                <a:latin typeface="Book Antiqua" panose="02040602050305030304" pitchFamily="18" charset="0"/>
              </a:rPr>
              <a:t>The infection can also spread to other parts of the body through the blood. This is called disseminated mucormycosis. </a:t>
            </a:r>
          </a:p>
          <a:p>
            <a:pPr algn="just">
              <a:lnSpc>
                <a:spcPct val="150000"/>
              </a:lnSpc>
            </a:pPr>
            <a:endParaRPr lang="en-US" sz="2200" dirty="0">
              <a:latin typeface="Book Antiqua" panose="02040602050305030304" pitchFamily="18" charset="0"/>
            </a:endParaRPr>
          </a:p>
          <a:p>
            <a:pPr algn="just">
              <a:lnSpc>
                <a:spcPct val="150000"/>
              </a:lnSpc>
            </a:pPr>
            <a:r>
              <a:rPr lang="en-US" sz="2200" dirty="0" smtClean="0">
                <a:latin typeface="Book Antiqua" panose="02040602050305030304" pitchFamily="18" charset="0"/>
              </a:rPr>
              <a:t>When this happens, the fungus can affect organs like spleen and heart. In severe cases, changes in mental state or go into a coma. It can even be deadly.</a:t>
            </a:r>
            <a:endParaRPr lang="en-US" sz="2200" dirty="0">
              <a:latin typeface="Book Antiqua" panose="02040602050305030304" pitchFamily="18" charset="0"/>
            </a:endParaRPr>
          </a:p>
        </p:txBody>
      </p:sp>
    </p:spTree>
    <p:extLst>
      <p:ext uri="{BB962C8B-B14F-4D97-AF65-F5344CB8AC3E}">
        <p14:creationId xmlns:p14="http://schemas.microsoft.com/office/powerpoint/2010/main" val="1691304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47864" y="188640"/>
            <a:ext cx="1535998" cy="461665"/>
          </a:xfrm>
          <a:prstGeom prst="rect">
            <a:avLst/>
          </a:prstGeom>
          <a:solidFill>
            <a:schemeClr val="tx2">
              <a:lumMod val="20000"/>
              <a:lumOff val="80000"/>
            </a:schemeClr>
          </a:solidFill>
        </p:spPr>
        <p:txBody>
          <a:bodyPr wrap="none">
            <a:spAutoFit/>
          </a:bodyPr>
          <a:lstStyle/>
          <a:p>
            <a:pPr algn="ctr"/>
            <a:r>
              <a:rPr lang="en-US" sz="2400" dirty="0" smtClean="0">
                <a:latin typeface="Book Antiqua" panose="02040602050305030304" pitchFamily="18" charset="0"/>
              </a:rPr>
              <a:t>Diagnosis</a:t>
            </a:r>
            <a:endParaRPr lang="en-US" sz="2400" dirty="0">
              <a:latin typeface="Book Antiqua" panose="02040602050305030304" pitchFamily="18" charset="0"/>
            </a:endParaRPr>
          </a:p>
        </p:txBody>
      </p:sp>
      <p:sp>
        <p:nvSpPr>
          <p:cNvPr id="3" name="مستطيل 2"/>
          <p:cNvSpPr/>
          <p:nvPr/>
        </p:nvSpPr>
        <p:spPr>
          <a:xfrm>
            <a:off x="107504" y="908720"/>
            <a:ext cx="8784976" cy="5628400"/>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Medical history, </a:t>
            </a:r>
            <a:r>
              <a:rPr lang="en-US" sz="2200" u="sng" dirty="0" smtClean="0">
                <a:latin typeface="Book Antiqua" panose="02040602050305030304" pitchFamily="18" charset="0"/>
              </a:rPr>
              <a:t>symptoms</a:t>
            </a:r>
            <a:r>
              <a:rPr lang="en-US" sz="2200" dirty="0" smtClean="0">
                <a:latin typeface="Book Antiqua" panose="02040602050305030304" pitchFamily="18" charset="0"/>
              </a:rPr>
              <a:t>, </a:t>
            </a:r>
            <a:r>
              <a:rPr lang="en-US" sz="2200" u="sng" dirty="0" smtClean="0">
                <a:latin typeface="Book Antiqua" panose="02040602050305030304" pitchFamily="18" charset="0"/>
              </a:rPr>
              <a:t>physical examinations</a:t>
            </a:r>
            <a:r>
              <a:rPr lang="en-US" sz="2200" dirty="0" smtClean="0">
                <a:latin typeface="Book Antiqua" panose="02040602050305030304" pitchFamily="18" charset="0"/>
              </a:rPr>
              <a:t>, and laboratory tests are the techniques of diagnosing mucormycosis. Healthcare providers who suspect that mucormycosis in the lungs or sinuses might collect a sample of fluid from the respiratory system and send to a laboratory. </a:t>
            </a:r>
          </a:p>
          <a:p>
            <a:pPr algn="just">
              <a:lnSpc>
                <a:spcPct val="150000"/>
              </a:lnSpc>
            </a:pPr>
            <a:r>
              <a:rPr lang="en-US" sz="2200" dirty="0">
                <a:latin typeface="Book Antiqua" panose="02040602050305030304" pitchFamily="18" charset="0"/>
              </a:rPr>
              <a:t>T</a:t>
            </a:r>
            <a:r>
              <a:rPr lang="en-US" sz="2200" dirty="0" smtClean="0">
                <a:latin typeface="Book Antiqua" panose="02040602050305030304" pitchFamily="18" charset="0"/>
              </a:rPr>
              <a:t>he healthcare provider may perform a tissue biopsy, in which a small sample of affected tissue is analyzed in a laboratory for evidence of mucormycosis under a microscope or in a fungal culture. Also may need imaging tests such as a CT scan of the lungs, sinuses, or other parts of the body, depending on the location of the suspected infection.</a:t>
            </a:r>
            <a:endParaRPr lang="en-US" sz="2200" dirty="0">
              <a:latin typeface="Book Antiqua" panose="02040602050305030304" pitchFamily="18" charset="0"/>
            </a:endParaRPr>
          </a:p>
        </p:txBody>
      </p:sp>
    </p:spTree>
    <p:extLst>
      <p:ext uri="{BB962C8B-B14F-4D97-AF65-F5344CB8AC3E}">
        <p14:creationId xmlns:p14="http://schemas.microsoft.com/office/powerpoint/2010/main" val="4476192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116632"/>
            <a:ext cx="3736920" cy="461665"/>
          </a:xfrm>
          <a:prstGeom prst="rect">
            <a:avLst/>
          </a:prstGeom>
          <a:solidFill>
            <a:schemeClr val="accent4">
              <a:lumMod val="20000"/>
              <a:lumOff val="80000"/>
            </a:schemeClr>
          </a:solidFill>
        </p:spPr>
        <p:txBody>
          <a:bodyPr wrap="none">
            <a:spAutoFit/>
          </a:bodyPr>
          <a:lstStyle/>
          <a:p>
            <a:r>
              <a:rPr lang="en-US" sz="2400" dirty="0" smtClean="0">
                <a:latin typeface="Book Antiqua" panose="02040602050305030304" pitchFamily="18" charset="0"/>
              </a:rPr>
              <a:t>Treatment / Management</a:t>
            </a:r>
            <a:endParaRPr lang="en-US" sz="2400" dirty="0">
              <a:latin typeface="Book Antiqua" panose="02040602050305030304" pitchFamily="18" charset="0"/>
            </a:endParaRPr>
          </a:p>
        </p:txBody>
      </p:sp>
      <p:sp>
        <p:nvSpPr>
          <p:cNvPr id="3" name="مستطيل 2"/>
          <p:cNvSpPr/>
          <p:nvPr/>
        </p:nvSpPr>
        <p:spPr>
          <a:xfrm>
            <a:off x="166548" y="836712"/>
            <a:ext cx="8856984" cy="3089244"/>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The standard management of mucormycosis requires early diagnosis, surgical debridement, and prompt administration of intravenous antifungals - usually amphotericin B. </a:t>
            </a:r>
          </a:p>
          <a:p>
            <a:pPr algn="just">
              <a:lnSpc>
                <a:spcPct val="150000"/>
              </a:lnSpc>
            </a:pPr>
            <a:r>
              <a:rPr lang="en-US" sz="2200" dirty="0" smtClean="0">
                <a:latin typeface="Book Antiqua" panose="02040602050305030304" pitchFamily="18" charset="0"/>
              </a:rPr>
              <a:t>Surgical debridement of infected tissue should be urgently performed to limit the further spread of infection. Surgical debridement of necrotic tissue should take place immediately. </a:t>
            </a:r>
            <a:endParaRPr lang="en-US" sz="2200" dirty="0">
              <a:latin typeface="Book Antiqua" panose="02040602050305030304" pitchFamily="18" charset="0"/>
            </a:endParaRPr>
          </a:p>
        </p:txBody>
      </p:sp>
      <p:sp>
        <p:nvSpPr>
          <p:cNvPr id="4" name="مستطيل 3"/>
          <p:cNvSpPr/>
          <p:nvPr/>
        </p:nvSpPr>
        <p:spPr>
          <a:xfrm>
            <a:off x="194614" y="4005064"/>
            <a:ext cx="8673543" cy="2581412"/>
          </a:xfrm>
          <a:prstGeom prst="rect">
            <a:avLst/>
          </a:prstGeom>
        </p:spPr>
        <p:txBody>
          <a:bodyPr wrap="square">
            <a:spAutoFit/>
          </a:bodyPr>
          <a:lstStyle/>
          <a:p>
            <a:pPr algn="just">
              <a:lnSpc>
                <a:spcPct val="150000"/>
              </a:lnSpc>
            </a:pPr>
            <a:r>
              <a:rPr lang="en-US" sz="2200" dirty="0" err="1" smtClean="0">
                <a:latin typeface="Book Antiqua" panose="02040602050305030304" pitchFamily="18" charset="0"/>
              </a:rPr>
              <a:t>Posaconazole</a:t>
            </a:r>
            <a:r>
              <a:rPr lang="en-US" sz="2200" dirty="0" smtClean="0">
                <a:latin typeface="Book Antiqua" panose="02040602050305030304" pitchFamily="18" charset="0"/>
              </a:rPr>
              <a:t> or </a:t>
            </a:r>
            <a:r>
              <a:rPr lang="en-US" sz="2200" dirty="0" err="1" smtClean="0">
                <a:latin typeface="Book Antiqua" panose="02040602050305030304" pitchFamily="18" charset="0"/>
              </a:rPr>
              <a:t>isavuconazole</a:t>
            </a:r>
            <a:r>
              <a:rPr lang="en-US" sz="2200" dirty="0" smtClean="0">
                <a:latin typeface="Book Antiqua" panose="02040602050305030304" pitchFamily="18" charset="0"/>
              </a:rPr>
              <a:t> has some evidence as second-line therapy in mucormycosis. </a:t>
            </a:r>
          </a:p>
          <a:p>
            <a:pPr algn="just">
              <a:lnSpc>
                <a:spcPct val="150000"/>
              </a:lnSpc>
            </a:pPr>
            <a:r>
              <a:rPr lang="en-US" sz="2200" dirty="0" smtClean="0">
                <a:latin typeface="Book Antiqua" panose="02040602050305030304" pitchFamily="18" charset="0"/>
              </a:rPr>
              <a:t>Other adjuncts include hyperbaric oxygen. The increased oxygen pressure improves the ability of neutrophils to kill the organism and facilitates wound healing. </a:t>
            </a:r>
            <a:endParaRPr lang="en-US" sz="2200" dirty="0">
              <a:latin typeface="Book Antiqua" panose="02040602050305030304" pitchFamily="18" charset="0"/>
            </a:endParaRPr>
          </a:p>
        </p:txBody>
      </p:sp>
    </p:spTree>
    <p:extLst>
      <p:ext uri="{BB962C8B-B14F-4D97-AF65-F5344CB8AC3E}">
        <p14:creationId xmlns:p14="http://schemas.microsoft.com/office/powerpoint/2010/main" val="4070581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03848" y="188640"/>
            <a:ext cx="2165978" cy="461665"/>
          </a:xfrm>
          <a:prstGeom prst="rect">
            <a:avLst/>
          </a:prstGeom>
          <a:solidFill>
            <a:schemeClr val="accent3">
              <a:lumMod val="20000"/>
              <a:lumOff val="80000"/>
            </a:schemeClr>
          </a:solidFill>
        </p:spPr>
        <p:txBody>
          <a:bodyPr wrap="none">
            <a:spAutoFit/>
          </a:bodyPr>
          <a:lstStyle/>
          <a:p>
            <a:r>
              <a:rPr lang="en-US" sz="2400" dirty="0" smtClean="0">
                <a:latin typeface="Book Antiqua" panose="02040602050305030304" pitchFamily="18" charset="0"/>
              </a:rPr>
              <a:t>Complications</a:t>
            </a:r>
            <a:endParaRPr lang="en-US" sz="2400" dirty="0">
              <a:latin typeface="Book Antiqua" panose="02040602050305030304" pitchFamily="18" charset="0"/>
            </a:endParaRPr>
          </a:p>
        </p:txBody>
      </p:sp>
      <p:sp>
        <p:nvSpPr>
          <p:cNvPr id="3" name="مستطيل 2"/>
          <p:cNvSpPr/>
          <p:nvPr/>
        </p:nvSpPr>
        <p:spPr>
          <a:xfrm>
            <a:off x="107504" y="1340768"/>
            <a:ext cx="8784976" cy="4524315"/>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Complications of mucormycosis subdivide into those that result from the disease itself and those that are caused by the antifungal treatment. </a:t>
            </a:r>
            <a:endParaRPr lang="en-US" sz="800" dirty="0" smtClean="0">
              <a:latin typeface="Book Antiqua" panose="02040602050305030304" pitchFamily="18" charset="0"/>
            </a:endParaRPr>
          </a:p>
          <a:p>
            <a:pPr algn="just">
              <a:lnSpc>
                <a:spcPct val="150000"/>
              </a:lnSpc>
            </a:pPr>
            <a:endParaRPr lang="en-US" sz="800" dirty="0" smtClean="0">
              <a:latin typeface="Book Antiqua" panose="02040602050305030304" pitchFamily="18" charset="0"/>
            </a:endParaRPr>
          </a:p>
          <a:p>
            <a:pPr marL="457200" indent="-457200" algn="just">
              <a:lnSpc>
                <a:spcPct val="150000"/>
              </a:lnSpc>
              <a:buAutoNum type="alphaUcParenR"/>
            </a:pPr>
            <a:r>
              <a:rPr lang="en-US" sz="2200" dirty="0" smtClean="0">
                <a:latin typeface="Book Antiqua" panose="02040602050305030304" pitchFamily="18" charset="0"/>
              </a:rPr>
              <a:t>Complications associated with the disease are sinus thrombosis, disseminated infection, periorbital destruction, palatine ulcers, osteomyelitis, and death.</a:t>
            </a:r>
          </a:p>
          <a:p>
            <a:pPr algn="just">
              <a:lnSpc>
                <a:spcPct val="150000"/>
              </a:lnSpc>
            </a:pPr>
            <a:endParaRPr lang="en-US" sz="800" dirty="0" smtClean="0">
              <a:latin typeface="Book Antiqua" panose="02040602050305030304" pitchFamily="18" charset="0"/>
            </a:endParaRPr>
          </a:p>
          <a:p>
            <a:pPr algn="just">
              <a:lnSpc>
                <a:spcPct val="150000"/>
              </a:lnSpc>
            </a:pPr>
            <a:r>
              <a:rPr lang="en-US" sz="2200" dirty="0" smtClean="0">
                <a:latin typeface="Book Antiqua" panose="02040602050305030304" pitchFamily="18" charset="0"/>
              </a:rPr>
              <a:t>B) Complications due to treatment are nephrotoxicity (specifically with the use of amphotericin B).</a:t>
            </a:r>
            <a:endParaRPr lang="en-US" sz="2200" dirty="0">
              <a:latin typeface="Book Antiqua" panose="02040602050305030304" pitchFamily="18" charset="0"/>
            </a:endParaRPr>
          </a:p>
        </p:txBody>
      </p:sp>
    </p:spTree>
    <p:extLst>
      <p:ext uri="{BB962C8B-B14F-4D97-AF65-F5344CB8AC3E}">
        <p14:creationId xmlns:p14="http://schemas.microsoft.com/office/powerpoint/2010/main" val="1488484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35896" y="116632"/>
            <a:ext cx="1678665" cy="461665"/>
          </a:xfrm>
          <a:prstGeom prst="rect">
            <a:avLst/>
          </a:prstGeom>
          <a:solidFill>
            <a:schemeClr val="accent4">
              <a:lumMod val="60000"/>
              <a:lumOff val="40000"/>
            </a:schemeClr>
          </a:solidFill>
        </p:spPr>
        <p:txBody>
          <a:bodyPr wrap="none">
            <a:spAutoFit/>
          </a:bodyPr>
          <a:lstStyle/>
          <a:p>
            <a:r>
              <a:rPr lang="en-US" sz="2400" dirty="0" smtClean="0">
                <a:latin typeface="Book Antiqua" panose="02040602050305030304" pitchFamily="18" charset="0"/>
              </a:rPr>
              <a:t>Prevention</a:t>
            </a:r>
            <a:endParaRPr lang="en-US" sz="2400" dirty="0">
              <a:latin typeface="Book Antiqua" panose="02040602050305030304" pitchFamily="18" charset="0"/>
            </a:endParaRPr>
          </a:p>
        </p:txBody>
      </p:sp>
      <p:sp>
        <p:nvSpPr>
          <p:cNvPr id="3" name="مستطيل 2"/>
          <p:cNvSpPr/>
          <p:nvPr/>
        </p:nvSpPr>
        <p:spPr>
          <a:xfrm>
            <a:off x="179512" y="1340768"/>
            <a:ext cx="8856984" cy="4104906"/>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There's no way to avoid breathing in spores. But you can do a few things to lower your chances of mucormycosis. It's especially important if you have a health condition that raises your risk.</a:t>
            </a:r>
          </a:p>
          <a:p>
            <a:pPr algn="just">
              <a:lnSpc>
                <a:spcPct val="150000"/>
              </a:lnSpc>
            </a:pPr>
            <a:r>
              <a:rPr lang="en-US" sz="2200" dirty="0" smtClean="0">
                <a:latin typeface="Book Antiqua" panose="02040602050305030304" pitchFamily="18" charset="0"/>
              </a:rPr>
              <a:t>Stay away from areas with a lot of dust or soil, like construction or excavation sites. If you have to be in these areas, wear a face mask like an </a:t>
            </a:r>
            <a:r>
              <a:rPr lang="en-US" sz="2200" dirty="0" err="1" smtClean="0">
                <a:latin typeface="Book Antiqua" panose="02040602050305030304" pitchFamily="18" charset="0"/>
              </a:rPr>
              <a:t>N95</a:t>
            </a:r>
            <a:r>
              <a:rPr lang="en-US" sz="2200" dirty="0" smtClean="0">
                <a:latin typeface="Book Antiqua" panose="02040602050305030304" pitchFamily="18" charset="0"/>
              </a:rPr>
              <a:t>.</a:t>
            </a:r>
          </a:p>
          <a:p>
            <a:pPr algn="just">
              <a:lnSpc>
                <a:spcPct val="150000"/>
              </a:lnSpc>
            </a:pPr>
            <a:r>
              <a:rPr lang="en-US" sz="2200" dirty="0" smtClean="0">
                <a:latin typeface="Book Antiqua" panose="02040602050305030304" pitchFamily="18" charset="0"/>
              </a:rPr>
              <a:t>Avoid infected water. This can include floodwater or water-damaged buildings, especially after natural disasters like hurricanes or floods.</a:t>
            </a:r>
            <a:endParaRPr lang="en-US" sz="2200" dirty="0">
              <a:latin typeface="Book Antiqua" panose="02040602050305030304" pitchFamily="18" charset="0"/>
            </a:endParaRPr>
          </a:p>
        </p:txBody>
      </p:sp>
    </p:spTree>
    <p:extLst>
      <p:ext uri="{BB962C8B-B14F-4D97-AF65-F5344CB8AC3E}">
        <p14:creationId xmlns:p14="http://schemas.microsoft.com/office/powerpoint/2010/main" val="24434128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5122941"/>
          </a:xfrm>
          <a:prstGeom prst="rect">
            <a:avLst/>
          </a:prstGeom>
        </p:spPr>
        <p:txBody>
          <a:bodyPr wrap="square">
            <a:spAutoFit/>
          </a:bodyPr>
          <a:lstStyle/>
          <a:p>
            <a:pPr algn="just">
              <a:lnSpc>
                <a:spcPct val="115000"/>
              </a:lnSpc>
              <a:spcAft>
                <a:spcPts val="600"/>
              </a:spcAft>
            </a:pPr>
            <a:r>
              <a:rPr lang="en-US" sz="2400" dirty="0" smtClean="0">
                <a:solidFill>
                  <a:srgbClr val="222222"/>
                </a:solidFill>
                <a:effectLst/>
                <a:latin typeface="Book Antiqua" panose="02040602050305030304" pitchFamily="18" charset="0"/>
                <a:ea typeface="Times New Roman"/>
                <a:cs typeface="Arial"/>
              </a:rPr>
              <a:t>What is </a:t>
            </a:r>
            <a:r>
              <a:rPr lang="en-US" sz="2400" b="1" dirty="0" smtClean="0">
                <a:solidFill>
                  <a:srgbClr val="222222"/>
                </a:solidFill>
                <a:effectLst/>
                <a:latin typeface="Book Antiqua" panose="02040602050305030304" pitchFamily="18" charset="0"/>
                <a:ea typeface="Times New Roman"/>
                <a:cs typeface="Arial"/>
              </a:rPr>
              <a:t>Mucormycosis</a:t>
            </a:r>
            <a:r>
              <a:rPr lang="en-US" sz="2400" dirty="0" smtClean="0">
                <a:solidFill>
                  <a:srgbClr val="222222"/>
                </a:solidFill>
                <a:effectLst/>
                <a:latin typeface="Book Antiqua" panose="02040602050305030304" pitchFamily="18" charset="0"/>
                <a:ea typeface="Times New Roman"/>
                <a:cs typeface="Arial"/>
              </a:rPr>
              <a:t>?</a:t>
            </a:r>
          </a:p>
          <a:p>
            <a:pPr algn="just">
              <a:lnSpc>
                <a:spcPct val="115000"/>
              </a:lnSpc>
              <a:spcAft>
                <a:spcPts val="600"/>
              </a:spcAft>
            </a:pPr>
            <a:endParaRPr lang="en-US" sz="2200" dirty="0">
              <a:latin typeface="Book Antiqua" panose="02040602050305030304" pitchFamily="18" charset="0"/>
              <a:ea typeface="Calibri"/>
              <a:cs typeface="Arial"/>
            </a:endParaRPr>
          </a:p>
          <a:p>
            <a:pPr algn="just">
              <a:lnSpc>
                <a:spcPct val="150000"/>
              </a:lnSpc>
              <a:spcAft>
                <a:spcPts val="0"/>
              </a:spcAft>
            </a:pPr>
            <a:r>
              <a:rPr lang="en-US" sz="2200" dirty="0" smtClean="0">
                <a:solidFill>
                  <a:srgbClr val="000000"/>
                </a:solidFill>
                <a:effectLst/>
                <a:latin typeface="Book Antiqua" panose="02040602050305030304" pitchFamily="18" charset="0"/>
                <a:ea typeface="Times New Roman"/>
                <a:cs typeface="Times New Roman"/>
              </a:rPr>
              <a:t>Mucormycosis is a serious fungal infection caused by a group of molds called mucormycetes. These fungi live throughout the environment. They live in soil and in decaying organic matter, such as leaves, compost piles, or rotten wood. </a:t>
            </a:r>
          </a:p>
          <a:p>
            <a:pPr algn="just">
              <a:lnSpc>
                <a:spcPct val="150000"/>
              </a:lnSpc>
              <a:spcAft>
                <a:spcPts val="0"/>
              </a:spcAft>
            </a:pPr>
            <a:endParaRPr lang="en-US" sz="2200" dirty="0" smtClean="0">
              <a:solidFill>
                <a:srgbClr val="000000"/>
              </a:solidFill>
              <a:effectLst/>
              <a:latin typeface="Book Antiqua" panose="02040602050305030304" pitchFamily="18" charset="0"/>
              <a:ea typeface="Times New Roman"/>
              <a:cs typeface="Times New Roman"/>
            </a:endParaRPr>
          </a:p>
          <a:p>
            <a:pPr algn="just">
              <a:lnSpc>
                <a:spcPct val="150000"/>
              </a:lnSpc>
              <a:spcAft>
                <a:spcPts val="1000"/>
              </a:spcAft>
            </a:pPr>
            <a:r>
              <a:rPr lang="en-US" sz="2200" dirty="0" smtClean="0">
                <a:solidFill>
                  <a:srgbClr val="000000"/>
                </a:solidFill>
                <a:effectLst/>
                <a:latin typeface="Book Antiqua" panose="02040602050305030304" pitchFamily="18" charset="0"/>
                <a:ea typeface="Times New Roman"/>
                <a:cs typeface="Arial"/>
              </a:rPr>
              <a:t>People get mucormycosis by </a:t>
            </a:r>
            <a:r>
              <a:rPr lang="en-US" sz="2200" u="sng" dirty="0" smtClean="0">
                <a:solidFill>
                  <a:srgbClr val="000000"/>
                </a:solidFill>
                <a:effectLst/>
                <a:latin typeface="Book Antiqua" panose="02040602050305030304" pitchFamily="18" charset="0"/>
                <a:ea typeface="Times New Roman"/>
                <a:cs typeface="Arial"/>
              </a:rPr>
              <a:t>coming in contact with the fungal spores in the environment</a:t>
            </a:r>
            <a:r>
              <a:rPr lang="en-US" sz="2200" dirty="0" smtClean="0">
                <a:solidFill>
                  <a:srgbClr val="000000"/>
                </a:solidFill>
                <a:effectLst/>
                <a:latin typeface="Book Antiqua" panose="02040602050305030304" pitchFamily="18" charset="0"/>
                <a:ea typeface="Times New Roman"/>
                <a:cs typeface="Arial"/>
              </a:rPr>
              <a:t>. For example, infections involving the lung or sinus can occur after someone breathes in spores. </a:t>
            </a:r>
            <a:endParaRPr lang="en-US" sz="2200" dirty="0">
              <a:latin typeface="Book Antiqua" panose="02040602050305030304" pitchFamily="18" charset="0"/>
              <a:ea typeface="Calibri"/>
              <a:cs typeface="Arial"/>
            </a:endParaRPr>
          </a:p>
        </p:txBody>
      </p:sp>
    </p:spTree>
    <p:extLst>
      <p:ext uri="{BB962C8B-B14F-4D97-AF65-F5344CB8AC3E}">
        <p14:creationId xmlns:p14="http://schemas.microsoft.com/office/powerpoint/2010/main" val="2247195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7949" y="887317"/>
            <a:ext cx="8784976" cy="4154984"/>
          </a:xfrm>
          <a:prstGeom prst="rect">
            <a:avLst/>
          </a:prstGeom>
        </p:spPr>
        <p:txBody>
          <a:bodyPr wrap="square">
            <a:spAutoFit/>
          </a:bodyPr>
          <a:lstStyle/>
          <a:p>
            <a:pPr algn="just">
              <a:lnSpc>
                <a:spcPct val="150000"/>
              </a:lnSpc>
            </a:pPr>
            <a:r>
              <a:rPr lang="en-US" sz="2200" dirty="0" smtClean="0">
                <a:latin typeface="Book Antiqua" panose="02040602050305030304" pitchFamily="18" charset="0"/>
              </a:rPr>
              <a:t>If we have a weakened immune system, avoid activities that involve dust and soil, like gardening or yard work. If we can't, protect the skin with shoes, gloves, and long sleeves. Wash cuts or scrapes with soap and water as soon as we can.</a:t>
            </a:r>
          </a:p>
          <a:p>
            <a:pPr algn="just">
              <a:lnSpc>
                <a:spcPct val="150000"/>
              </a:lnSpc>
            </a:pPr>
            <a:endParaRPr lang="en-US" sz="2200" dirty="0" smtClean="0">
              <a:latin typeface="Book Antiqua" panose="02040602050305030304" pitchFamily="18" charset="0"/>
            </a:endParaRPr>
          </a:p>
          <a:p>
            <a:pPr algn="just">
              <a:lnSpc>
                <a:spcPct val="150000"/>
              </a:lnSpc>
            </a:pPr>
            <a:r>
              <a:rPr lang="en-US" sz="2200" dirty="0" smtClean="0">
                <a:latin typeface="Book Antiqua" panose="02040602050305030304" pitchFamily="18" charset="0"/>
              </a:rPr>
              <a:t>If we get mucormycosis, we must take the medications as directed. If side effects cause problems or the infection doesn't get better, let the doctor know right away.</a:t>
            </a:r>
            <a:endParaRPr lang="en-US" sz="2200" dirty="0">
              <a:latin typeface="Book Antiqua" panose="02040602050305030304" pitchFamily="18" charset="0"/>
            </a:endParaRPr>
          </a:p>
        </p:txBody>
      </p:sp>
    </p:spTree>
    <p:extLst>
      <p:ext uri="{BB962C8B-B14F-4D97-AF65-F5344CB8AC3E}">
        <p14:creationId xmlns:p14="http://schemas.microsoft.com/office/powerpoint/2010/main" val="21964803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70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05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332656"/>
            <a:ext cx="3414717" cy="461665"/>
          </a:xfrm>
          <a:prstGeom prst="rect">
            <a:avLst/>
          </a:prstGeom>
          <a:solidFill>
            <a:schemeClr val="accent5">
              <a:lumMod val="20000"/>
              <a:lumOff val="80000"/>
            </a:schemeClr>
          </a:solidFill>
        </p:spPr>
        <p:txBody>
          <a:bodyPr wrap="none">
            <a:spAutoFit/>
          </a:bodyPr>
          <a:lstStyle/>
          <a:p>
            <a:r>
              <a:rPr lang="en-US" sz="2400" dirty="0" smtClean="0">
                <a:latin typeface="Book Antiqua" panose="02040602050305030304" pitchFamily="18" charset="0"/>
              </a:rPr>
              <a:t>Types of mucormycosis</a:t>
            </a:r>
            <a:endParaRPr lang="en-US" sz="2400" dirty="0">
              <a:latin typeface="Book Antiqua" panose="02040602050305030304" pitchFamily="18" charset="0"/>
            </a:endParaRPr>
          </a:p>
        </p:txBody>
      </p:sp>
      <p:sp>
        <p:nvSpPr>
          <p:cNvPr id="3" name="مستطيل 2"/>
          <p:cNvSpPr/>
          <p:nvPr/>
        </p:nvSpPr>
        <p:spPr>
          <a:xfrm>
            <a:off x="107504" y="1209472"/>
            <a:ext cx="8928992" cy="1446550"/>
          </a:xfrm>
          <a:prstGeom prst="rect">
            <a:avLst/>
          </a:prstGeom>
          <a:solidFill>
            <a:schemeClr val="accent2">
              <a:lumMod val="20000"/>
              <a:lumOff val="80000"/>
            </a:schemeClr>
          </a:solidFill>
        </p:spPr>
        <p:txBody>
          <a:bodyPr wrap="square">
            <a:spAutoFit/>
          </a:bodyPr>
          <a:lstStyle/>
          <a:p>
            <a:pPr algn="just"/>
            <a:r>
              <a:rPr lang="en-US" sz="2200" dirty="0" smtClean="0">
                <a:latin typeface="Book Antiqua" panose="02040602050305030304" pitchFamily="18" charset="0"/>
              </a:rPr>
              <a:t>1. Rhino-cerebral (sinus and brain) mucormycosis: is an infection in the sinuses that can spread to the brain. This is most common in people with uncontrolled diabetes and in people who have had a </a:t>
            </a:r>
            <a:r>
              <a:rPr lang="en-US" sz="2200" dirty="0">
                <a:solidFill>
                  <a:srgbClr val="000000"/>
                </a:solidFill>
                <a:latin typeface="Book Antiqua" panose="02040602050305030304" pitchFamily="18" charset="0"/>
                <a:ea typeface="Times New Roman"/>
                <a:cs typeface="Arial"/>
              </a:rPr>
              <a:t>organ</a:t>
            </a:r>
            <a:r>
              <a:rPr lang="en-US" sz="2200" dirty="0" smtClean="0">
                <a:latin typeface="Book Antiqua" panose="02040602050305030304" pitchFamily="18" charset="0"/>
              </a:rPr>
              <a:t> transplant. </a:t>
            </a:r>
            <a:endParaRPr lang="en-US" sz="2200" dirty="0">
              <a:latin typeface="Book Antiqua" panose="02040602050305030304" pitchFamily="18" charset="0"/>
            </a:endParaRPr>
          </a:p>
        </p:txBody>
      </p:sp>
      <p:sp>
        <p:nvSpPr>
          <p:cNvPr id="4" name="مستطيل 3"/>
          <p:cNvSpPr/>
          <p:nvPr/>
        </p:nvSpPr>
        <p:spPr>
          <a:xfrm>
            <a:off x="107504" y="2996952"/>
            <a:ext cx="8928992" cy="1107996"/>
          </a:xfrm>
          <a:prstGeom prst="rect">
            <a:avLst/>
          </a:prstGeom>
          <a:solidFill>
            <a:schemeClr val="bg2">
              <a:lumMod val="75000"/>
            </a:schemeClr>
          </a:solidFill>
        </p:spPr>
        <p:txBody>
          <a:bodyPr wrap="square">
            <a:spAutoFit/>
          </a:bodyPr>
          <a:lstStyle/>
          <a:p>
            <a:pPr lvl="0" algn="just">
              <a:spcAft>
                <a:spcPts val="1000"/>
              </a:spcAft>
              <a:buSzPts val="1000"/>
              <a:tabLst>
                <a:tab pos="457200" algn="l"/>
              </a:tabLst>
            </a:pPr>
            <a:r>
              <a:rPr lang="en-US" sz="2200" b="1" dirty="0" smtClean="0">
                <a:solidFill>
                  <a:srgbClr val="000000"/>
                </a:solidFill>
                <a:effectLst/>
                <a:latin typeface="Book Antiqua" panose="02040602050305030304" pitchFamily="18" charset="0"/>
                <a:ea typeface="Times New Roman"/>
                <a:cs typeface="Arial"/>
              </a:rPr>
              <a:t>2. Pulmonary (lung) mucormycosis:</a:t>
            </a:r>
            <a:r>
              <a:rPr lang="en-US" sz="2200" dirty="0" smtClean="0">
                <a:solidFill>
                  <a:srgbClr val="000000"/>
                </a:solidFill>
                <a:effectLst/>
                <a:latin typeface="Book Antiqua" panose="02040602050305030304" pitchFamily="18" charset="0"/>
                <a:ea typeface="Times New Roman"/>
                <a:cs typeface="Arial"/>
              </a:rPr>
              <a:t> is the most common type of mucormycosis in people with cancer and in people who have had an organ transplant.</a:t>
            </a:r>
            <a:endParaRPr lang="en-US" sz="2200" dirty="0">
              <a:solidFill>
                <a:srgbClr val="000000"/>
              </a:solidFill>
              <a:latin typeface="Book Antiqua" panose="02040602050305030304" pitchFamily="18" charset="0"/>
              <a:ea typeface="Calibri"/>
              <a:cs typeface="Arial"/>
            </a:endParaRPr>
          </a:p>
        </p:txBody>
      </p:sp>
      <p:sp>
        <p:nvSpPr>
          <p:cNvPr id="5" name="مستطيل 4"/>
          <p:cNvSpPr/>
          <p:nvPr/>
        </p:nvSpPr>
        <p:spPr>
          <a:xfrm>
            <a:off x="152400" y="4429222"/>
            <a:ext cx="8884096" cy="1629229"/>
          </a:xfrm>
          <a:prstGeom prst="rect">
            <a:avLst/>
          </a:prstGeom>
          <a:solidFill>
            <a:schemeClr val="bg1">
              <a:lumMod val="85000"/>
            </a:schemeClr>
          </a:solidFill>
        </p:spPr>
        <p:txBody>
          <a:bodyPr wrap="square">
            <a:spAutoFit/>
          </a:bodyPr>
          <a:lstStyle/>
          <a:p>
            <a:pPr lvl="0" algn="just">
              <a:lnSpc>
                <a:spcPct val="115000"/>
              </a:lnSpc>
              <a:spcAft>
                <a:spcPts val="1000"/>
              </a:spcAft>
              <a:buSzPts val="1000"/>
              <a:tabLst>
                <a:tab pos="457200" algn="l"/>
              </a:tabLst>
            </a:pPr>
            <a:r>
              <a:rPr lang="en-US" sz="2200" b="1" dirty="0" smtClean="0">
                <a:solidFill>
                  <a:srgbClr val="000000"/>
                </a:solidFill>
                <a:effectLst/>
                <a:latin typeface="Book Antiqua" panose="02040602050305030304" pitchFamily="18" charset="0"/>
                <a:ea typeface="Times New Roman"/>
                <a:cs typeface="Arial"/>
              </a:rPr>
              <a:t>3. Gastrointestinal mucormycosis:</a:t>
            </a:r>
            <a:r>
              <a:rPr lang="en-US" sz="2200" dirty="0" smtClean="0">
                <a:solidFill>
                  <a:srgbClr val="000000"/>
                </a:solidFill>
                <a:effectLst/>
                <a:latin typeface="Book Antiqua" panose="02040602050305030304" pitchFamily="18" charset="0"/>
                <a:ea typeface="Times New Roman"/>
                <a:cs typeface="Arial"/>
              </a:rPr>
              <a:t> is more common among young children than adults. Premature and low-birth-weight infants less than 1 month of age are at risk if they have had antibiotics, surgery, or medications that lower the body’s ability to fight germs and sickness. </a:t>
            </a:r>
            <a:endParaRPr lang="en-US" sz="2200" dirty="0">
              <a:solidFill>
                <a:srgbClr val="000000"/>
              </a:solidFill>
              <a:latin typeface="Book Antiqua" panose="02040602050305030304" pitchFamily="18" charset="0"/>
              <a:ea typeface="Calibri"/>
              <a:cs typeface="Arial"/>
            </a:endParaRPr>
          </a:p>
        </p:txBody>
      </p:sp>
    </p:spTree>
    <p:extLst>
      <p:ext uri="{BB962C8B-B14F-4D97-AF65-F5344CB8AC3E}">
        <p14:creationId xmlns:p14="http://schemas.microsoft.com/office/powerpoint/2010/main" val="15900183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55776" y="332656"/>
            <a:ext cx="3414717" cy="461665"/>
          </a:xfrm>
          <a:prstGeom prst="rect">
            <a:avLst/>
          </a:prstGeom>
          <a:solidFill>
            <a:schemeClr val="accent5">
              <a:lumMod val="20000"/>
              <a:lumOff val="80000"/>
            </a:schemeClr>
          </a:solidFill>
        </p:spPr>
        <p:txBody>
          <a:bodyPr wrap="none">
            <a:spAutoFit/>
          </a:bodyPr>
          <a:lstStyle/>
          <a:p>
            <a:r>
              <a:rPr lang="en-US" sz="2400" dirty="0" smtClean="0">
                <a:latin typeface="Book Antiqua" panose="02040602050305030304" pitchFamily="18" charset="0"/>
              </a:rPr>
              <a:t>Types of mucormycosis</a:t>
            </a:r>
            <a:endParaRPr lang="en-US" sz="2400" dirty="0">
              <a:latin typeface="Book Antiqua" panose="02040602050305030304" pitchFamily="18" charset="0"/>
            </a:endParaRPr>
          </a:p>
        </p:txBody>
      </p:sp>
      <p:sp>
        <p:nvSpPr>
          <p:cNvPr id="2" name="مستطيل 1"/>
          <p:cNvSpPr/>
          <p:nvPr/>
        </p:nvSpPr>
        <p:spPr>
          <a:xfrm>
            <a:off x="179512" y="1124744"/>
            <a:ext cx="8856984" cy="2039020"/>
          </a:xfrm>
          <a:prstGeom prst="rect">
            <a:avLst/>
          </a:prstGeom>
          <a:solidFill>
            <a:schemeClr val="accent3">
              <a:lumMod val="20000"/>
              <a:lumOff val="80000"/>
            </a:schemeClr>
          </a:solidFill>
        </p:spPr>
        <p:txBody>
          <a:bodyPr wrap="square">
            <a:spAutoFit/>
          </a:bodyPr>
          <a:lstStyle/>
          <a:p>
            <a:pPr lvl="0" algn="just">
              <a:lnSpc>
                <a:spcPct val="115000"/>
              </a:lnSpc>
              <a:spcAft>
                <a:spcPts val="1000"/>
              </a:spcAft>
              <a:buSzPts val="1000"/>
              <a:tabLst>
                <a:tab pos="457200" algn="l"/>
              </a:tabLst>
            </a:pPr>
            <a:r>
              <a:rPr lang="en-US" sz="2200" b="1" dirty="0" smtClean="0">
                <a:solidFill>
                  <a:srgbClr val="000000"/>
                </a:solidFill>
                <a:effectLst/>
                <a:latin typeface="Book Antiqua" panose="02040602050305030304" pitchFamily="18" charset="0"/>
                <a:ea typeface="Times New Roman"/>
                <a:cs typeface="Arial"/>
              </a:rPr>
              <a:t>4. Cutaneous (skin) mucormycosis:</a:t>
            </a:r>
            <a:r>
              <a:rPr lang="en-US" sz="2200" dirty="0" smtClean="0">
                <a:solidFill>
                  <a:srgbClr val="000000"/>
                </a:solidFill>
                <a:effectLst/>
                <a:latin typeface="Book Antiqua" panose="02040602050305030304" pitchFamily="18" charset="0"/>
                <a:ea typeface="Times New Roman"/>
                <a:cs typeface="Arial"/>
              </a:rPr>
              <a:t> occurs after the fungi enter the body through a break in the skin. This type of infection might occur after a burn, scrape, cut, surgery, or other types of skin trauma. This is the most common form of mucormycosis among people who do not have weakened immune systems.</a:t>
            </a:r>
            <a:endParaRPr lang="en-US" sz="2200" dirty="0">
              <a:solidFill>
                <a:srgbClr val="000000"/>
              </a:solidFill>
              <a:latin typeface="Book Antiqua" panose="02040602050305030304" pitchFamily="18" charset="0"/>
              <a:ea typeface="Calibri"/>
              <a:cs typeface="Arial"/>
            </a:endParaRPr>
          </a:p>
        </p:txBody>
      </p:sp>
      <p:sp>
        <p:nvSpPr>
          <p:cNvPr id="4" name="مستطيل 3"/>
          <p:cNvSpPr/>
          <p:nvPr/>
        </p:nvSpPr>
        <p:spPr>
          <a:xfrm>
            <a:off x="196636" y="3789040"/>
            <a:ext cx="8839860" cy="1649682"/>
          </a:xfrm>
          <a:prstGeom prst="rect">
            <a:avLst/>
          </a:prstGeom>
          <a:solidFill>
            <a:schemeClr val="accent1">
              <a:lumMod val="20000"/>
              <a:lumOff val="80000"/>
            </a:schemeClr>
          </a:solidFill>
        </p:spPr>
        <p:txBody>
          <a:bodyPr wrap="square">
            <a:spAutoFit/>
          </a:bodyPr>
          <a:lstStyle/>
          <a:p>
            <a:pPr lvl="0" algn="just">
              <a:lnSpc>
                <a:spcPct val="115000"/>
              </a:lnSpc>
              <a:spcAft>
                <a:spcPts val="0"/>
              </a:spcAft>
              <a:buSzPts val="1000"/>
              <a:tabLst>
                <a:tab pos="457200" algn="l"/>
              </a:tabLst>
            </a:pPr>
            <a:r>
              <a:rPr lang="en-US" sz="2200" b="1" dirty="0" smtClean="0">
                <a:solidFill>
                  <a:srgbClr val="000000"/>
                </a:solidFill>
                <a:effectLst/>
                <a:latin typeface="Book Antiqua" panose="02040602050305030304" pitchFamily="18" charset="0"/>
                <a:ea typeface="Times New Roman"/>
                <a:cs typeface="Arial"/>
              </a:rPr>
              <a:t>5. Disseminated mucormycosis:</a:t>
            </a:r>
            <a:r>
              <a:rPr lang="en-US" sz="2200" dirty="0" smtClean="0">
                <a:solidFill>
                  <a:srgbClr val="000000"/>
                </a:solidFill>
                <a:effectLst/>
                <a:latin typeface="Book Antiqua" panose="02040602050305030304" pitchFamily="18" charset="0"/>
                <a:ea typeface="Times New Roman"/>
                <a:cs typeface="Arial"/>
              </a:rPr>
              <a:t> occurs when the infection spreads through the bloodstream to affect another part of the body. The infection most commonly affects the brain, but also can affect other organs such as the spleen, heart, and skin.</a:t>
            </a:r>
            <a:endParaRPr lang="en-US" sz="2200" dirty="0">
              <a:solidFill>
                <a:srgbClr val="000000"/>
              </a:solidFill>
              <a:latin typeface="Book Antiqua" panose="02040602050305030304" pitchFamily="18" charset="0"/>
              <a:ea typeface="Calibri"/>
              <a:cs typeface="Arial"/>
            </a:endParaRPr>
          </a:p>
        </p:txBody>
      </p:sp>
    </p:spTree>
    <p:extLst>
      <p:ext uri="{BB962C8B-B14F-4D97-AF65-F5344CB8AC3E}">
        <p14:creationId xmlns:p14="http://schemas.microsoft.com/office/powerpoint/2010/main" val="5131441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001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91529"/>
            <a:ext cx="8784976" cy="496033"/>
          </a:xfrm>
          <a:prstGeom prst="rect">
            <a:avLst/>
          </a:prstGeom>
        </p:spPr>
        <p:txBody>
          <a:bodyPr wrap="square">
            <a:spAutoFit/>
          </a:bodyPr>
          <a:lstStyle/>
          <a:p>
            <a:pPr>
              <a:lnSpc>
                <a:spcPct val="115000"/>
              </a:lnSpc>
              <a:spcAft>
                <a:spcPts val="600"/>
              </a:spcAft>
            </a:pPr>
            <a:r>
              <a:rPr lang="en-US" sz="2400" b="1" i="0" u="sng" dirty="0" smtClean="0">
                <a:solidFill>
                  <a:srgbClr val="000000"/>
                </a:solidFill>
                <a:effectLst/>
                <a:latin typeface="Book Antiqua" panose="02040602050305030304" pitchFamily="18" charset="0"/>
                <a:ea typeface="Calibri"/>
                <a:cs typeface="Arial"/>
              </a:rPr>
              <a:t>Etiology</a:t>
            </a:r>
            <a:endParaRPr lang="en-US" sz="2400" i="1" dirty="0">
              <a:solidFill>
                <a:srgbClr val="000000"/>
              </a:solidFill>
              <a:latin typeface="Book Antiqua" panose="02040602050305030304" pitchFamily="18" charset="0"/>
              <a:ea typeface="Calibri"/>
              <a:cs typeface="Arial"/>
            </a:endParaRPr>
          </a:p>
        </p:txBody>
      </p:sp>
      <p:sp>
        <p:nvSpPr>
          <p:cNvPr id="3" name="مستطيل 2"/>
          <p:cNvSpPr/>
          <p:nvPr/>
        </p:nvSpPr>
        <p:spPr>
          <a:xfrm>
            <a:off x="287524" y="2204864"/>
            <a:ext cx="8712968" cy="3089244"/>
          </a:xfrm>
          <a:prstGeom prst="rect">
            <a:avLst/>
          </a:prstGeom>
        </p:spPr>
        <p:txBody>
          <a:bodyPr wrap="square">
            <a:spAutoFit/>
          </a:bodyPr>
          <a:lstStyle/>
          <a:p>
            <a:pPr algn="just">
              <a:lnSpc>
                <a:spcPct val="150000"/>
              </a:lnSpc>
              <a:spcBef>
                <a:spcPts val="830"/>
              </a:spcBef>
              <a:spcAft>
                <a:spcPts val="830"/>
              </a:spcAft>
            </a:pPr>
            <a:r>
              <a:rPr lang="en-US" sz="2200" dirty="0" smtClean="0">
                <a:solidFill>
                  <a:srgbClr val="000000"/>
                </a:solidFill>
                <a:effectLst/>
                <a:latin typeface="Book Antiqua" panose="02040602050305030304" pitchFamily="18" charset="0"/>
                <a:ea typeface="Times New Roman"/>
                <a:cs typeface="Arial"/>
              </a:rPr>
              <a:t>Mucormycetes are common environmental organisms that are not harmful to humans who are immunocompetent. In patients with overt immunocompromised (i.e., transplant patients, HIV, leukemia or other cancer patients), they can present with rapidly progressive necrotizing infection. Similarly, uncontrolled diabetics are also at risk. </a:t>
            </a:r>
            <a:endParaRPr lang="en-US" sz="2200" dirty="0">
              <a:latin typeface="Book Antiqua" panose="02040602050305030304" pitchFamily="18" charset="0"/>
              <a:ea typeface="Calibri"/>
              <a:cs typeface="Arial"/>
            </a:endParaRPr>
          </a:p>
        </p:txBody>
      </p:sp>
    </p:spTree>
    <p:extLst>
      <p:ext uri="{BB962C8B-B14F-4D97-AF65-F5344CB8AC3E}">
        <p14:creationId xmlns:p14="http://schemas.microsoft.com/office/powerpoint/2010/main" val="243660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790329"/>
            <a:ext cx="8424936" cy="4210383"/>
          </a:xfrm>
          <a:prstGeom prst="rect">
            <a:avLst/>
          </a:prstGeom>
        </p:spPr>
        <p:txBody>
          <a:bodyPr wrap="square">
            <a:spAutoFit/>
          </a:bodyPr>
          <a:lstStyle/>
          <a:p>
            <a:pPr lvl="0" algn="just">
              <a:lnSpc>
                <a:spcPct val="115000"/>
              </a:lnSpc>
              <a:spcBef>
                <a:spcPts val="600"/>
              </a:spcBef>
              <a:spcAft>
                <a:spcPts val="600"/>
              </a:spcAft>
            </a:pPr>
            <a:r>
              <a:rPr lang="en-US" sz="2200" dirty="0">
                <a:solidFill>
                  <a:srgbClr val="000000"/>
                </a:solidFill>
                <a:latin typeface="Book Antiqua" panose="02040602050305030304" pitchFamily="18" charset="0"/>
                <a:ea typeface="Times New Roman"/>
                <a:cs typeface="Arial"/>
              </a:rPr>
              <a:t>The species most frequently isolated from patients are</a:t>
            </a:r>
            <a:r>
              <a:rPr lang="en-US" sz="2200" dirty="0" smtClean="0">
                <a:solidFill>
                  <a:srgbClr val="000000"/>
                </a:solidFill>
                <a:latin typeface="Book Antiqua" panose="02040602050305030304" pitchFamily="18" charset="0"/>
                <a:ea typeface="Times New Roman"/>
                <a:cs typeface="Arial"/>
              </a:rPr>
              <a:t>:</a:t>
            </a:r>
          </a:p>
          <a:p>
            <a:pPr lvl="0" algn="just">
              <a:lnSpc>
                <a:spcPct val="115000"/>
              </a:lnSpc>
              <a:spcBef>
                <a:spcPts val="600"/>
              </a:spcBef>
              <a:spcAft>
                <a:spcPts val="600"/>
              </a:spcAft>
            </a:pPr>
            <a:r>
              <a:rPr lang="en-US" sz="2200" dirty="0" smtClean="0">
                <a:solidFill>
                  <a:srgbClr val="000000"/>
                </a:solidFill>
                <a:latin typeface="Book Antiqua" panose="02040602050305030304" pitchFamily="18" charset="0"/>
                <a:ea typeface="Times New Roman"/>
                <a:cs typeface="Arial"/>
              </a:rPr>
              <a:t> </a:t>
            </a:r>
            <a:endParaRPr lang="en-US" sz="2200" dirty="0">
              <a:solidFill>
                <a:prstClr val="black"/>
              </a:solidFill>
              <a:latin typeface="Book Antiqua" panose="02040602050305030304" pitchFamily="18" charset="0"/>
              <a:ea typeface="Calibri"/>
              <a:cs typeface="Arial"/>
            </a:endParaRPr>
          </a:p>
          <a:p>
            <a:pPr marL="342900" lvl="0" indent="-342900" algn="just">
              <a:spcBef>
                <a:spcPts val="600"/>
              </a:spcBef>
              <a:spcAft>
                <a:spcPts val="600"/>
              </a:spcAft>
              <a:buFont typeface="Symbol"/>
              <a:buChar char=""/>
            </a:pPr>
            <a:r>
              <a:rPr lang="en-US" sz="2200" i="1" dirty="0" err="1" smtClean="0">
                <a:solidFill>
                  <a:srgbClr val="000000"/>
                </a:solidFill>
                <a:latin typeface="Book Antiqua" panose="02040602050305030304" pitchFamily="18" charset="0"/>
                <a:ea typeface="Times New Roman"/>
                <a:cs typeface="Arial"/>
              </a:rPr>
              <a:t>Apophysomyces</a:t>
            </a:r>
            <a:r>
              <a:rPr lang="en-US" sz="2200" i="1" dirty="0" smtClean="0">
                <a:solidFill>
                  <a:srgbClr val="000000"/>
                </a:solidFill>
                <a:latin typeface="Book Antiqua" panose="02040602050305030304" pitchFamily="18" charset="0"/>
                <a:ea typeface="Times New Roman"/>
                <a:cs typeface="Arial"/>
              </a:rPr>
              <a:t> </a:t>
            </a:r>
            <a:r>
              <a:rPr lang="en-US" sz="2200" dirty="0" smtClean="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variabilis</a:t>
            </a:r>
            <a:endParaRPr lang="en-US" sz="2200" dirty="0">
              <a:solidFill>
                <a:prstClr val="black"/>
              </a:solidFill>
              <a:latin typeface="Book Antiqua" panose="02040602050305030304" pitchFamily="18" charset="0"/>
              <a:ea typeface="Calibri"/>
              <a:cs typeface="Arial"/>
            </a:endParaRPr>
          </a:p>
          <a:p>
            <a:pPr marL="342900" lvl="0" indent="-342900" algn="just">
              <a:spcBef>
                <a:spcPts val="830"/>
              </a:spcBef>
              <a:spcAft>
                <a:spcPts val="830"/>
              </a:spcAft>
              <a:buFont typeface="Symbol"/>
              <a:buChar char=""/>
            </a:pPr>
            <a:r>
              <a:rPr lang="en-US" sz="2200" i="1" dirty="0" err="1">
                <a:solidFill>
                  <a:srgbClr val="000000"/>
                </a:solidFill>
                <a:latin typeface="Book Antiqua" panose="02040602050305030304" pitchFamily="18" charset="0"/>
                <a:ea typeface="Times New Roman"/>
                <a:cs typeface="Arial"/>
              </a:rPr>
              <a:t>Lichtheimia</a:t>
            </a:r>
            <a:r>
              <a:rPr lang="en-US" sz="2200" dirty="0">
                <a:solidFill>
                  <a:srgbClr val="000000"/>
                </a:solidFill>
                <a:latin typeface="Book Antiqua" panose="02040602050305030304" pitchFamily="18" charset="0"/>
                <a:ea typeface="Times New Roman"/>
                <a:cs typeface="Arial"/>
              </a:rPr>
              <a:t> </a:t>
            </a:r>
            <a:r>
              <a:rPr lang="en-US" sz="2200" dirty="0" smtClean="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raosa</a:t>
            </a:r>
            <a:endParaRPr lang="en-US" sz="2200" dirty="0">
              <a:solidFill>
                <a:prstClr val="black"/>
              </a:solidFill>
              <a:latin typeface="Book Antiqua" panose="02040602050305030304" pitchFamily="18" charset="0"/>
              <a:ea typeface="Calibri"/>
              <a:cs typeface="Arial"/>
            </a:endParaRPr>
          </a:p>
          <a:p>
            <a:pPr marL="342900" lvl="0" indent="-342900" algn="just">
              <a:spcBef>
                <a:spcPts val="830"/>
              </a:spcBef>
              <a:spcAft>
                <a:spcPts val="830"/>
              </a:spcAft>
              <a:buFont typeface="Symbol"/>
              <a:buChar char=""/>
            </a:pPr>
            <a:r>
              <a:rPr lang="en-US" sz="2200" i="1" dirty="0" err="1">
                <a:solidFill>
                  <a:srgbClr val="000000"/>
                </a:solidFill>
                <a:latin typeface="Book Antiqua" panose="02040602050305030304" pitchFamily="18" charset="0"/>
                <a:ea typeface="Times New Roman"/>
                <a:cs typeface="Arial"/>
              </a:rPr>
              <a:t>Mucor</a:t>
            </a:r>
            <a:r>
              <a:rPr lang="en-US" sz="2200" dirty="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circinelloides</a:t>
            </a:r>
            <a:r>
              <a:rPr lang="en-US" sz="2200" dirty="0" smtClean="0">
                <a:solidFill>
                  <a:srgbClr val="000000"/>
                </a:solidFill>
                <a:latin typeface="Book Antiqua" panose="02040602050305030304" pitchFamily="18" charset="0"/>
                <a:ea typeface="Times New Roman"/>
                <a:cs typeface="Arial"/>
              </a:rPr>
              <a:t> </a:t>
            </a:r>
            <a:endParaRPr lang="en-US" sz="2200" dirty="0">
              <a:solidFill>
                <a:prstClr val="black"/>
              </a:solidFill>
              <a:latin typeface="Book Antiqua" panose="02040602050305030304" pitchFamily="18" charset="0"/>
              <a:ea typeface="Calibri"/>
              <a:cs typeface="Arial"/>
            </a:endParaRPr>
          </a:p>
          <a:p>
            <a:pPr marL="342900" lvl="0" indent="-342900" algn="just">
              <a:spcBef>
                <a:spcPts val="830"/>
              </a:spcBef>
              <a:spcAft>
                <a:spcPts val="830"/>
              </a:spcAft>
              <a:buFont typeface="Symbol"/>
              <a:buChar char=""/>
            </a:pPr>
            <a:r>
              <a:rPr lang="en-US" sz="2200" i="1" dirty="0" err="1">
                <a:solidFill>
                  <a:srgbClr val="000000"/>
                </a:solidFill>
                <a:latin typeface="Book Antiqua" panose="02040602050305030304" pitchFamily="18" charset="0"/>
                <a:ea typeface="Times New Roman"/>
                <a:cs typeface="Arial"/>
              </a:rPr>
              <a:t>Rhizopus</a:t>
            </a:r>
            <a:r>
              <a:rPr lang="en-US" sz="2200" dirty="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microsporus</a:t>
            </a:r>
            <a:endParaRPr lang="en-US" sz="2200" dirty="0">
              <a:solidFill>
                <a:prstClr val="black"/>
              </a:solidFill>
              <a:latin typeface="Book Antiqua" panose="02040602050305030304" pitchFamily="18" charset="0"/>
              <a:ea typeface="Calibri"/>
              <a:cs typeface="Arial"/>
            </a:endParaRPr>
          </a:p>
          <a:p>
            <a:pPr marL="342900" lvl="0" indent="-342900" algn="just">
              <a:spcBef>
                <a:spcPts val="830"/>
              </a:spcBef>
              <a:spcAft>
                <a:spcPts val="830"/>
              </a:spcAft>
              <a:buFont typeface="Symbol"/>
              <a:buChar char=""/>
            </a:pPr>
            <a:r>
              <a:rPr lang="en-US" sz="2200" i="1" dirty="0" err="1">
                <a:solidFill>
                  <a:srgbClr val="000000"/>
                </a:solidFill>
                <a:latin typeface="Book Antiqua" panose="02040602050305030304" pitchFamily="18" charset="0"/>
                <a:ea typeface="Times New Roman"/>
                <a:cs typeface="Arial"/>
              </a:rPr>
              <a:t>Rhizomucor</a:t>
            </a:r>
            <a:r>
              <a:rPr lang="en-US" sz="2200" dirty="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pusillus</a:t>
            </a:r>
            <a:endParaRPr lang="en-US" sz="2200" dirty="0">
              <a:solidFill>
                <a:prstClr val="black"/>
              </a:solidFill>
              <a:latin typeface="Book Antiqua" panose="02040602050305030304" pitchFamily="18" charset="0"/>
              <a:ea typeface="Calibri"/>
              <a:cs typeface="Arial"/>
            </a:endParaRPr>
          </a:p>
          <a:p>
            <a:pPr marL="342900" lvl="0" indent="-342900" algn="just">
              <a:spcBef>
                <a:spcPts val="830"/>
              </a:spcBef>
              <a:spcAft>
                <a:spcPts val="1200"/>
              </a:spcAft>
              <a:buFont typeface="Symbol"/>
              <a:buChar char=""/>
            </a:pPr>
            <a:r>
              <a:rPr lang="en-US" sz="2200" i="1" dirty="0" err="1">
                <a:solidFill>
                  <a:srgbClr val="000000"/>
                </a:solidFill>
                <a:latin typeface="Book Antiqua" panose="02040602050305030304" pitchFamily="18" charset="0"/>
                <a:ea typeface="Times New Roman"/>
                <a:cs typeface="Arial"/>
              </a:rPr>
              <a:t>Saksenaea</a:t>
            </a:r>
            <a:r>
              <a:rPr lang="en-US" sz="2200" dirty="0">
                <a:solidFill>
                  <a:srgbClr val="000000"/>
                </a:solidFill>
                <a:latin typeface="Book Antiqua" panose="02040602050305030304" pitchFamily="18" charset="0"/>
                <a:ea typeface="Times New Roman"/>
                <a:cs typeface="Arial"/>
              </a:rPr>
              <a:t> </a:t>
            </a:r>
            <a:r>
              <a:rPr lang="en-US" sz="2200" i="1" dirty="0" err="1" smtClean="0">
                <a:solidFill>
                  <a:srgbClr val="000000"/>
                </a:solidFill>
                <a:latin typeface="Book Antiqua" panose="02040602050305030304" pitchFamily="18" charset="0"/>
                <a:ea typeface="Times New Roman"/>
                <a:cs typeface="Arial"/>
              </a:rPr>
              <a:t>vasiformis</a:t>
            </a:r>
            <a:endParaRPr lang="en-US" sz="2200" dirty="0">
              <a:solidFill>
                <a:prstClr val="black"/>
              </a:solidFill>
              <a:latin typeface="Book Antiqua" panose="02040602050305030304" pitchFamily="18" charset="0"/>
              <a:ea typeface="Calibri"/>
              <a:cs typeface="Arial"/>
            </a:endParaRPr>
          </a:p>
        </p:txBody>
      </p:sp>
    </p:spTree>
    <p:extLst>
      <p:ext uri="{BB962C8B-B14F-4D97-AF65-F5344CB8AC3E}">
        <p14:creationId xmlns:p14="http://schemas.microsoft.com/office/powerpoint/2010/main" val="3375561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2"/>
            <a:ext cx="4139953" cy="68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3" y="1813"/>
            <a:ext cx="4970512" cy="685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311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7824" y="116632"/>
            <a:ext cx="2169184" cy="493277"/>
          </a:xfrm>
          <a:prstGeom prst="rect">
            <a:avLst/>
          </a:prstGeom>
          <a:solidFill>
            <a:schemeClr val="accent1">
              <a:lumMod val="20000"/>
              <a:lumOff val="80000"/>
            </a:schemeClr>
          </a:solidFill>
        </p:spPr>
        <p:txBody>
          <a:bodyPr wrap="none">
            <a:spAutoFit/>
          </a:bodyPr>
          <a:lstStyle/>
          <a:p>
            <a:pPr algn="just">
              <a:lnSpc>
                <a:spcPct val="115000"/>
              </a:lnSpc>
              <a:spcBef>
                <a:spcPts val="1350"/>
              </a:spcBef>
              <a:spcAft>
                <a:spcPts val="675"/>
              </a:spcAft>
            </a:pPr>
            <a:r>
              <a:rPr lang="en-US" sz="2400" b="1" dirty="0" smtClean="0">
                <a:effectLst/>
                <a:latin typeface="Book Antiqua" panose="02040602050305030304" pitchFamily="18" charset="0"/>
                <a:ea typeface="Times New Roman"/>
              </a:rPr>
              <a:t>Epidemiology</a:t>
            </a:r>
            <a:endParaRPr lang="en-US" sz="2400" b="1" dirty="0">
              <a:effectLst/>
              <a:latin typeface="Book Antiqua" panose="02040602050305030304" pitchFamily="18" charset="0"/>
              <a:ea typeface="Times New Roman"/>
            </a:endParaRPr>
          </a:p>
        </p:txBody>
      </p:sp>
      <p:sp>
        <p:nvSpPr>
          <p:cNvPr id="3" name="مستطيل 2"/>
          <p:cNvSpPr/>
          <p:nvPr/>
        </p:nvSpPr>
        <p:spPr>
          <a:xfrm>
            <a:off x="179512" y="1124744"/>
            <a:ext cx="8856984" cy="2516586"/>
          </a:xfrm>
          <a:prstGeom prst="rect">
            <a:avLst/>
          </a:prstGeom>
        </p:spPr>
        <p:txBody>
          <a:bodyPr wrap="square">
            <a:spAutoFit/>
          </a:bodyPr>
          <a:lstStyle/>
          <a:p>
            <a:pPr algn="just">
              <a:lnSpc>
                <a:spcPct val="115000"/>
              </a:lnSpc>
              <a:spcAft>
                <a:spcPts val="1000"/>
              </a:spcAft>
            </a:pPr>
            <a:r>
              <a:rPr lang="en-US" sz="2200" dirty="0" smtClean="0">
                <a:effectLst/>
                <a:latin typeface="Book Antiqua" panose="02040602050305030304" pitchFamily="18" charset="0"/>
                <a:ea typeface="Times New Roman"/>
                <a:cs typeface="Times New Roman"/>
              </a:rPr>
              <a:t>Mucormycetes are thermotolerant fungi </a:t>
            </a:r>
            <a:r>
              <a:rPr lang="en-US" sz="2200" dirty="0" smtClean="0">
                <a:effectLst/>
                <a:latin typeface="Book Antiqua" panose="02040602050305030304" pitchFamily="18" charset="0"/>
                <a:ea typeface="Times New Roman"/>
                <a:cs typeface="Times New Roman"/>
              </a:rPr>
              <a:t>(</a:t>
            </a:r>
            <a:r>
              <a:rPr lang="en-US" sz="2200" dirty="0">
                <a:latin typeface="Book Antiqua" panose="02040602050305030304" pitchFamily="18" charset="0"/>
                <a:ea typeface="Calibri"/>
                <a:cs typeface="Arial"/>
              </a:rPr>
              <a:t>&lt;</a:t>
            </a:r>
            <a:r>
              <a:rPr lang="en-US" sz="2200" dirty="0" err="1" smtClean="0">
                <a:latin typeface="Book Antiqua" panose="02040602050305030304" pitchFamily="18" charset="0"/>
                <a:ea typeface="Calibri"/>
                <a:cs typeface="Arial"/>
              </a:rPr>
              <a:t>20C</a:t>
            </a:r>
            <a:r>
              <a:rPr lang="en-US" sz="2200" baseline="30000" dirty="0" err="1" smtClean="0">
                <a:latin typeface="Book Antiqua" panose="02040602050305030304" pitchFamily="18" charset="0"/>
                <a:ea typeface="Calibri"/>
                <a:cs typeface="Arial"/>
              </a:rPr>
              <a:t>o</a:t>
            </a:r>
            <a:r>
              <a:rPr lang="en-US" sz="2200" baseline="30000" dirty="0" smtClean="0">
                <a:latin typeface="Book Antiqua" panose="02040602050305030304" pitchFamily="18" charset="0"/>
                <a:ea typeface="Calibri"/>
                <a:cs typeface="Arial"/>
              </a:rPr>
              <a:t> </a:t>
            </a:r>
            <a:r>
              <a:rPr lang="en-US" sz="2200" b="1" dirty="0" smtClean="0">
                <a:latin typeface="Book Antiqua" panose="02040602050305030304" pitchFamily="18" charset="0"/>
                <a:ea typeface="Calibri"/>
                <a:cs typeface="Arial"/>
              </a:rPr>
              <a:t>-- </a:t>
            </a:r>
            <a:r>
              <a:rPr lang="en-US" sz="2200" dirty="0" smtClean="0">
                <a:latin typeface="Book Antiqua" panose="02040602050305030304" pitchFamily="18" charset="0"/>
                <a:ea typeface="Calibri"/>
                <a:cs typeface="Arial"/>
              </a:rPr>
              <a:t>&gt;</a:t>
            </a:r>
            <a:r>
              <a:rPr lang="en-US" sz="2200" dirty="0" err="1" smtClean="0">
                <a:latin typeface="Book Antiqua" panose="02040602050305030304" pitchFamily="18" charset="0"/>
                <a:ea typeface="Calibri"/>
                <a:cs typeface="Arial"/>
              </a:rPr>
              <a:t>50C</a:t>
            </a:r>
            <a:r>
              <a:rPr lang="en-US" sz="2400" baseline="30000" dirty="0" err="1" smtClean="0">
                <a:latin typeface="Book Antiqua" panose="02040602050305030304" pitchFamily="18" charset="0"/>
                <a:ea typeface="Calibri"/>
                <a:cs typeface="Arial"/>
              </a:rPr>
              <a:t>o</a:t>
            </a:r>
            <a:r>
              <a:rPr lang="en-US" sz="2400" dirty="0" smtClean="0">
                <a:latin typeface="Book Antiqua" panose="02040602050305030304" pitchFamily="18" charset="0"/>
                <a:ea typeface="Calibri"/>
                <a:cs typeface="Arial"/>
              </a:rPr>
              <a:t> ) </a:t>
            </a:r>
            <a:r>
              <a:rPr lang="en-US" sz="2200" dirty="0" smtClean="0">
                <a:effectLst/>
                <a:latin typeface="Book Antiqua" panose="02040602050305030304" pitchFamily="18" charset="0"/>
                <a:ea typeface="Times New Roman"/>
                <a:cs typeface="Times New Roman"/>
              </a:rPr>
              <a:t>found </a:t>
            </a:r>
            <a:r>
              <a:rPr lang="en-US" sz="2200" dirty="0" smtClean="0">
                <a:effectLst/>
                <a:latin typeface="Book Antiqua" panose="02040602050305030304" pitchFamily="18" charset="0"/>
                <a:ea typeface="Times New Roman"/>
                <a:cs typeface="Times New Roman"/>
              </a:rPr>
              <a:t>in soil and decaying matter and rarely cause disease because of low virulence.  </a:t>
            </a:r>
          </a:p>
          <a:p>
            <a:pPr algn="just">
              <a:lnSpc>
                <a:spcPct val="150000"/>
              </a:lnSpc>
              <a:spcBef>
                <a:spcPts val="600"/>
              </a:spcBef>
              <a:spcAft>
                <a:spcPts val="600"/>
              </a:spcAft>
            </a:pPr>
            <a:r>
              <a:rPr lang="en-US" sz="2200" i="1" dirty="0" err="1" smtClean="0">
                <a:effectLst/>
                <a:latin typeface="Book Antiqua" panose="02040602050305030304" pitchFamily="18" charset="0"/>
                <a:ea typeface="Times New Roman"/>
                <a:cs typeface="Times New Roman"/>
              </a:rPr>
              <a:t>Rhizopus</a:t>
            </a:r>
            <a:r>
              <a:rPr lang="en-US" sz="2200" dirty="0" smtClean="0">
                <a:effectLst/>
                <a:latin typeface="Book Antiqua" panose="02040602050305030304" pitchFamily="18" charset="0"/>
                <a:ea typeface="Times New Roman"/>
                <a:cs typeface="Times New Roman"/>
              </a:rPr>
              <a:t> is considered the most frequent fungal infection in immunocompromised populations. </a:t>
            </a:r>
          </a:p>
        </p:txBody>
      </p:sp>
      <p:sp>
        <p:nvSpPr>
          <p:cNvPr id="4" name="مستطيل 3"/>
          <p:cNvSpPr/>
          <p:nvPr/>
        </p:nvSpPr>
        <p:spPr>
          <a:xfrm>
            <a:off x="215516" y="3933056"/>
            <a:ext cx="8784976" cy="2073581"/>
          </a:xfrm>
          <a:prstGeom prst="rect">
            <a:avLst/>
          </a:prstGeom>
        </p:spPr>
        <p:txBody>
          <a:bodyPr wrap="square">
            <a:spAutoFit/>
          </a:bodyPr>
          <a:lstStyle/>
          <a:p>
            <a:pPr lvl="0" algn="just">
              <a:lnSpc>
                <a:spcPct val="150000"/>
              </a:lnSpc>
              <a:spcBef>
                <a:spcPts val="600"/>
              </a:spcBef>
              <a:spcAft>
                <a:spcPts val="600"/>
              </a:spcAft>
            </a:pPr>
            <a:r>
              <a:rPr lang="en-US" sz="2200" dirty="0">
                <a:solidFill>
                  <a:prstClr val="black"/>
                </a:solidFill>
                <a:latin typeface="Book Antiqua" panose="02040602050305030304" pitchFamily="18" charset="0"/>
                <a:ea typeface="Times New Roman"/>
                <a:cs typeface="Times New Roman"/>
              </a:rPr>
              <a:t>Mucormycosis has increased its frequency because of the increased prevalence of immunosuppression states in the general population due </a:t>
            </a:r>
            <a:r>
              <a:rPr lang="en-US" sz="2200" dirty="0" smtClean="0">
                <a:solidFill>
                  <a:prstClr val="black"/>
                </a:solidFill>
                <a:latin typeface="Book Antiqua" panose="02040602050305030304" pitchFamily="18" charset="0"/>
                <a:ea typeface="Times New Roman"/>
                <a:cs typeface="Times New Roman"/>
              </a:rPr>
              <a:t>to </a:t>
            </a:r>
            <a:r>
              <a:rPr lang="en-US" sz="2200" dirty="0">
                <a:solidFill>
                  <a:prstClr val="black"/>
                </a:solidFill>
                <a:latin typeface="Book Antiqua" panose="02040602050305030304" pitchFamily="18" charset="0"/>
                <a:ea typeface="Times New Roman"/>
                <a:cs typeface="Times New Roman"/>
              </a:rPr>
              <a:t>cancer and transplant patients, as well as </a:t>
            </a:r>
            <a:r>
              <a:rPr lang="en-US" sz="2200" dirty="0" smtClean="0">
                <a:solidFill>
                  <a:prstClr val="black"/>
                </a:solidFill>
                <a:latin typeface="Book Antiqua" panose="02040602050305030304" pitchFamily="18" charset="0"/>
                <a:ea typeface="Times New Roman"/>
                <a:cs typeface="Times New Roman"/>
              </a:rPr>
              <a:t>various </a:t>
            </a:r>
            <a:r>
              <a:rPr lang="en-US" sz="2200" dirty="0">
                <a:solidFill>
                  <a:prstClr val="black"/>
                </a:solidFill>
                <a:latin typeface="Book Antiqua" panose="02040602050305030304" pitchFamily="18" charset="0"/>
                <a:ea typeface="Times New Roman"/>
                <a:cs typeface="Times New Roman"/>
              </a:rPr>
              <a:t>autoimmune diseases.</a:t>
            </a:r>
          </a:p>
        </p:txBody>
      </p:sp>
    </p:spTree>
    <p:extLst>
      <p:ext uri="{BB962C8B-B14F-4D97-AF65-F5344CB8AC3E}">
        <p14:creationId xmlns:p14="http://schemas.microsoft.com/office/powerpoint/2010/main" val="1670782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TotalTime>
  <Words>1003</Words>
  <Application>Microsoft Office PowerPoint</Application>
  <PresentationFormat>عرض على الشاشة (3:4)‏</PresentationFormat>
  <Paragraphs>86</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14</cp:revision>
  <dcterms:created xsi:type="dcterms:W3CDTF">2024-04-11T17:27:41Z</dcterms:created>
  <dcterms:modified xsi:type="dcterms:W3CDTF">2024-04-20T15:35:08Z</dcterms:modified>
</cp:coreProperties>
</file>