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7" r:id="rId2"/>
    <p:sldId id="259" r:id="rId3"/>
    <p:sldId id="260" r:id="rId4"/>
    <p:sldId id="276" r:id="rId5"/>
    <p:sldId id="277" r:id="rId6"/>
    <p:sldId id="262" r:id="rId7"/>
    <p:sldId id="263" r:id="rId8"/>
    <p:sldId id="264" r:id="rId9"/>
    <p:sldId id="265" r:id="rId10"/>
    <p:sldId id="266" r:id="rId11"/>
    <p:sldId id="267" r:id="rId12"/>
    <p:sldId id="268" r:id="rId13"/>
    <p:sldId id="269" r:id="rId14"/>
    <p:sldId id="270" r:id="rId15"/>
    <p:sldId id="271" r:id="rId16"/>
    <p:sldId id="272" r:id="rId17"/>
    <p:sldId id="278" r:id="rId18"/>
    <p:sldId id="279"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01C6022-544A-4D06-8CC8-FDFACFBF646C}"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1E570-45C2-45F6-A555-2F1C29484ECE}"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01C6022-544A-4D06-8CC8-FDFACFBF646C}"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1E570-45C2-45F6-A555-2F1C29484EC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01C6022-544A-4D06-8CC8-FDFACFBF646C}"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1E570-45C2-45F6-A555-2F1C29484EC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1C6022-544A-4D06-8CC8-FDFACFBF646C}"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1E570-45C2-45F6-A555-2F1C29484ECE}" type="slidenum">
              <a:rPr lang="en-US" smtClean="0"/>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01C6022-544A-4D06-8CC8-FDFACFBF646C}"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1E570-45C2-45F6-A555-2F1C29484EC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1C6022-544A-4D06-8CC8-FDFACFBF646C}"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1E570-45C2-45F6-A555-2F1C29484ECE}" type="slidenum">
              <a:rPr lang="en-US" smtClean="0"/>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01C6022-544A-4D06-8CC8-FDFACFBF646C}"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61E570-45C2-45F6-A555-2F1C29484ECE}" type="slidenum">
              <a:rPr lang="en-US" smtClean="0"/>
              <a:t>‹#›</a:t>
            </a:fld>
            <a:endParaRPr lang="en-US"/>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01C6022-544A-4D06-8CC8-FDFACFBF646C}"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61E570-45C2-45F6-A555-2F1C29484EC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C6022-544A-4D06-8CC8-FDFACFBF646C}"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61E570-45C2-45F6-A555-2F1C29484EC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01C6022-544A-4D06-8CC8-FDFACFBF646C}"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1E570-45C2-45F6-A555-2F1C29484ECE}"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01C6022-544A-4D06-8CC8-FDFACFBF646C}"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1E570-45C2-45F6-A555-2F1C29484ECE}"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01C6022-544A-4D06-8CC8-FDFACFBF646C}" type="datetimeFigureOut">
              <a:rPr lang="en-US" smtClean="0"/>
              <a:t>11/8/2024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A61E570-45C2-45F6-A555-2F1C29484E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4640" y="980728"/>
            <a:ext cx="7609327" cy="584775"/>
          </a:xfrm>
          <a:prstGeom prst="rect">
            <a:avLst/>
          </a:prstGeom>
          <a:solidFill>
            <a:schemeClr val="accent2">
              <a:lumMod val="20000"/>
              <a:lumOff val="80000"/>
            </a:schemeClr>
          </a:solidFill>
        </p:spPr>
        <p:txBody>
          <a:bodyPr wrap="none">
            <a:spAutoFit/>
          </a:bodyPr>
          <a:lstStyle/>
          <a:p>
            <a:pPr algn="ctr">
              <a:spcAft>
                <a:spcPts val="1200"/>
              </a:spcAft>
            </a:pPr>
            <a:r>
              <a:rPr lang="en-US" sz="3200" b="1" dirty="0" smtClean="0">
                <a:effectLst/>
                <a:latin typeface="Times New Roman"/>
                <a:ea typeface="Times New Roman"/>
              </a:rPr>
              <a:t>Cellular Differentiation and Specialization</a:t>
            </a:r>
            <a:endParaRPr lang="en-US" sz="3200" b="1" dirty="0">
              <a:effectLst/>
              <a:latin typeface="Times New Roman"/>
              <a:ea typeface="Times New Roman"/>
            </a:endParaRPr>
          </a:p>
        </p:txBody>
      </p:sp>
      <p:sp>
        <p:nvSpPr>
          <p:cNvPr id="4" name="مربع نص 3"/>
          <p:cNvSpPr txBox="1"/>
          <p:nvPr/>
        </p:nvSpPr>
        <p:spPr>
          <a:xfrm>
            <a:off x="1259632" y="2924944"/>
            <a:ext cx="6385338" cy="1384995"/>
          </a:xfrm>
          <a:prstGeom prst="rect">
            <a:avLst/>
          </a:prstGeom>
          <a:solidFill>
            <a:srgbClr val="04617B">
              <a:lumMod val="40000"/>
              <a:lumOff val="60000"/>
            </a:srgbClr>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onstantia"/>
              </a:rPr>
              <a:t>By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Constanti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onstantia"/>
              </a:rPr>
              <a:t>Assist. Prof. Dr. Humam Kasem Hussein</a:t>
            </a:r>
            <a:endParaRPr kumimoji="0" lang="en-US" sz="2800" b="0" i="0" u="none" strike="noStrike" kern="0" cap="none" spc="0" normalizeH="0" baseline="0" noProof="0" dirty="0">
              <a:ln>
                <a:noFill/>
              </a:ln>
              <a:solidFill>
                <a:prstClr val="black"/>
              </a:solidFill>
              <a:effectLst/>
              <a:uLnTx/>
              <a:uFillTx/>
              <a:latin typeface="Constantia"/>
            </a:endParaRPr>
          </a:p>
        </p:txBody>
      </p:sp>
    </p:spTree>
    <p:extLst>
      <p:ext uri="{BB962C8B-B14F-4D97-AF65-F5344CB8AC3E}">
        <p14:creationId xmlns:p14="http://schemas.microsoft.com/office/powerpoint/2010/main" val="4503964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545" y="548680"/>
            <a:ext cx="8784976" cy="1625060"/>
          </a:xfrm>
          <a:prstGeom prst="rect">
            <a:avLst/>
          </a:prstGeom>
        </p:spPr>
        <p:txBody>
          <a:bodyPr wrap="square">
            <a:spAutoFit/>
          </a:bodyPr>
          <a:lstStyle/>
          <a:p>
            <a:pPr algn="just">
              <a:lnSpc>
                <a:spcPct val="115000"/>
              </a:lnSpc>
              <a:spcAft>
                <a:spcPts val="0"/>
              </a:spcAft>
            </a:pPr>
            <a:r>
              <a:rPr lang="en-US" sz="2200" b="1" dirty="0">
                <a:latin typeface="Times New Roman"/>
                <a:ea typeface="Times New Roman"/>
                <a:cs typeface="Arial"/>
              </a:rPr>
              <a:t>What is the importance of cell differentiation?</a:t>
            </a:r>
            <a:endParaRPr lang="en-US" sz="2200" dirty="0">
              <a:latin typeface="Calibri"/>
              <a:ea typeface="Calibri"/>
              <a:cs typeface="Arial"/>
            </a:endParaRPr>
          </a:p>
          <a:p>
            <a:pPr algn="just">
              <a:lnSpc>
                <a:spcPct val="115000"/>
              </a:lnSpc>
              <a:spcAft>
                <a:spcPts val="0"/>
              </a:spcAft>
            </a:pPr>
            <a:r>
              <a:rPr lang="en-US" sz="2200" dirty="0">
                <a:latin typeface="Times New Roman"/>
                <a:ea typeface="Times New Roman"/>
                <a:cs typeface="Arial"/>
              </a:rPr>
              <a:t>Cell differentiation is important because it allows cells to specialize and perform specific functions in an organism. This allows for the formation of tissues and organs, and is necessary for the proper functioning of the body.</a:t>
            </a:r>
            <a:endParaRPr lang="en-US" sz="2200" dirty="0">
              <a:effectLst/>
              <a:latin typeface="Calibri"/>
              <a:ea typeface="Calibri"/>
              <a:cs typeface="Arial"/>
            </a:endParaRPr>
          </a:p>
        </p:txBody>
      </p:sp>
      <p:sp>
        <p:nvSpPr>
          <p:cNvPr id="3" name="مستطيل 2"/>
          <p:cNvSpPr/>
          <p:nvPr/>
        </p:nvSpPr>
        <p:spPr>
          <a:xfrm>
            <a:off x="205555" y="2497599"/>
            <a:ext cx="8712968" cy="2014398"/>
          </a:xfrm>
          <a:prstGeom prst="rect">
            <a:avLst/>
          </a:prstGeom>
        </p:spPr>
        <p:txBody>
          <a:bodyPr wrap="square">
            <a:spAutoFit/>
          </a:bodyPr>
          <a:lstStyle/>
          <a:p>
            <a:pPr algn="just">
              <a:lnSpc>
                <a:spcPct val="115000"/>
              </a:lnSpc>
              <a:spcAft>
                <a:spcPts val="0"/>
              </a:spcAft>
            </a:pPr>
            <a:r>
              <a:rPr lang="en-US" sz="2200" b="1" dirty="0">
                <a:latin typeface="Times New Roman"/>
                <a:ea typeface="Times New Roman"/>
                <a:cs typeface="Arial"/>
              </a:rPr>
              <a:t>What can go wrong during cell differentiation?</a:t>
            </a:r>
            <a:endParaRPr lang="en-US" sz="2200" dirty="0">
              <a:latin typeface="Calibri"/>
              <a:ea typeface="Calibri"/>
              <a:cs typeface="Arial"/>
            </a:endParaRPr>
          </a:p>
          <a:p>
            <a:pPr algn="just">
              <a:lnSpc>
                <a:spcPct val="115000"/>
              </a:lnSpc>
              <a:spcAft>
                <a:spcPts val="0"/>
              </a:spcAft>
            </a:pPr>
            <a:r>
              <a:rPr lang="en-US" sz="2200" dirty="0">
                <a:latin typeface="Times New Roman"/>
                <a:ea typeface="Times New Roman"/>
                <a:cs typeface="Arial"/>
              </a:rPr>
              <a:t>Errors during cell differentiation can lead to a variety of disorders and diseases, such as cancer, developmental abnormalities, and degenerative diseases. These can occur due to mutations in genes, environmental factors, or other causes.</a:t>
            </a:r>
            <a:endParaRPr lang="en-US" sz="2200" dirty="0">
              <a:effectLst/>
              <a:latin typeface="Calibri"/>
              <a:ea typeface="Calibri"/>
              <a:cs typeface="Arial"/>
            </a:endParaRPr>
          </a:p>
        </p:txBody>
      </p:sp>
      <p:sp>
        <p:nvSpPr>
          <p:cNvPr id="4" name="مستطيل 3"/>
          <p:cNvSpPr/>
          <p:nvPr/>
        </p:nvSpPr>
        <p:spPr>
          <a:xfrm>
            <a:off x="179510" y="4703571"/>
            <a:ext cx="8739011" cy="2014398"/>
          </a:xfrm>
          <a:prstGeom prst="rect">
            <a:avLst/>
          </a:prstGeom>
        </p:spPr>
        <p:txBody>
          <a:bodyPr wrap="square">
            <a:spAutoFit/>
          </a:bodyPr>
          <a:lstStyle/>
          <a:p>
            <a:pPr algn="just">
              <a:lnSpc>
                <a:spcPct val="115000"/>
              </a:lnSpc>
              <a:spcAft>
                <a:spcPts val="0"/>
              </a:spcAft>
            </a:pPr>
            <a:r>
              <a:rPr lang="en-US" sz="2200" b="1" dirty="0">
                <a:latin typeface="Times New Roman"/>
                <a:ea typeface="Times New Roman"/>
                <a:cs typeface="Arial"/>
              </a:rPr>
              <a:t>How can knowledge of cell differentiation be applied in medicine?</a:t>
            </a:r>
            <a:endParaRPr lang="en-US" sz="2200" dirty="0">
              <a:latin typeface="Calibri"/>
              <a:ea typeface="Calibri"/>
              <a:cs typeface="Arial"/>
            </a:endParaRPr>
          </a:p>
          <a:p>
            <a:pPr algn="just">
              <a:lnSpc>
                <a:spcPct val="115000"/>
              </a:lnSpc>
              <a:spcAft>
                <a:spcPts val="0"/>
              </a:spcAft>
            </a:pPr>
            <a:r>
              <a:rPr lang="en-US" sz="2200" dirty="0">
                <a:latin typeface="Times New Roman"/>
                <a:ea typeface="Times New Roman"/>
                <a:cs typeface="Arial"/>
              </a:rPr>
              <a:t>Understanding cell differentiation can help in the development of new treatments and therapies for a variety of conditions, such as cancer, genetic disorders, and injuries. It can also be used in regenerative medicine, where stem cells are used to repair damaged tissues and organs.</a:t>
            </a:r>
            <a:endParaRPr lang="en-US" sz="2200" dirty="0">
              <a:effectLst/>
              <a:latin typeface="Calibri"/>
              <a:ea typeface="Calibri"/>
              <a:cs typeface="Arial"/>
            </a:endParaRPr>
          </a:p>
        </p:txBody>
      </p:sp>
    </p:spTree>
    <p:extLst>
      <p:ext uri="{BB962C8B-B14F-4D97-AF65-F5344CB8AC3E}">
        <p14:creationId xmlns:p14="http://schemas.microsoft.com/office/powerpoint/2010/main" val="24403063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640960" cy="2577244"/>
          </a:xfrm>
          <a:prstGeom prst="rect">
            <a:avLst/>
          </a:prstGeom>
        </p:spPr>
        <p:txBody>
          <a:bodyPr wrap="square">
            <a:spAutoFit/>
          </a:bodyPr>
          <a:lstStyle/>
          <a:p>
            <a:pPr algn="just">
              <a:lnSpc>
                <a:spcPct val="150000"/>
              </a:lnSpc>
              <a:spcAft>
                <a:spcPts val="0"/>
              </a:spcAft>
            </a:pPr>
            <a:r>
              <a:rPr lang="en-US" sz="2200" b="1" dirty="0">
                <a:latin typeface="Times New Roman"/>
                <a:ea typeface="Times New Roman"/>
                <a:cs typeface="Arial"/>
              </a:rPr>
              <a:t>What would happen without cell differentiation?</a:t>
            </a:r>
            <a:endParaRPr lang="en-US" sz="2200" b="1" dirty="0">
              <a:latin typeface="Calibri"/>
              <a:ea typeface="Calibri"/>
              <a:cs typeface="Arial"/>
            </a:endParaRPr>
          </a:p>
          <a:p>
            <a:pPr algn="just">
              <a:lnSpc>
                <a:spcPct val="150000"/>
              </a:lnSpc>
              <a:spcAft>
                <a:spcPts val="0"/>
              </a:spcAft>
            </a:pPr>
            <a:r>
              <a:rPr lang="en-US" sz="2200" spc="-10" dirty="0">
                <a:latin typeface="Times New Roman"/>
                <a:ea typeface="Times New Roman"/>
                <a:cs typeface="Arial"/>
              </a:rPr>
              <a:t>Without cell differentiation, multicellular organisms could not perform all the functions they need. In single-celled organisms, the relatively inefficient functions performed by a single cell may be adequate for it, but this falls short in multicellular organisms.</a:t>
            </a:r>
            <a:endParaRPr lang="en-US" sz="2200" dirty="0">
              <a:effectLst/>
              <a:latin typeface="Calibri"/>
              <a:ea typeface="Calibri"/>
              <a:cs typeface="Arial"/>
            </a:endParaRPr>
          </a:p>
        </p:txBody>
      </p:sp>
      <p:sp>
        <p:nvSpPr>
          <p:cNvPr id="3" name="مستطيل 2"/>
          <p:cNvSpPr/>
          <p:nvPr/>
        </p:nvSpPr>
        <p:spPr>
          <a:xfrm>
            <a:off x="184208" y="3501008"/>
            <a:ext cx="8496944" cy="3085075"/>
          </a:xfrm>
          <a:prstGeom prst="rect">
            <a:avLst/>
          </a:prstGeom>
        </p:spPr>
        <p:txBody>
          <a:bodyPr wrap="square">
            <a:spAutoFit/>
          </a:bodyPr>
          <a:lstStyle/>
          <a:p>
            <a:pPr algn="just">
              <a:lnSpc>
                <a:spcPct val="150000"/>
              </a:lnSpc>
              <a:spcAft>
                <a:spcPts val="0"/>
              </a:spcAft>
            </a:pPr>
            <a:r>
              <a:rPr lang="en-US" sz="2200" b="1" dirty="0">
                <a:latin typeface="Times New Roman"/>
                <a:ea typeface="Times New Roman"/>
                <a:cs typeface="Arial"/>
              </a:rPr>
              <a:t>What factors influence cell differentiation?</a:t>
            </a:r>
            <a:endParaRPr lang="en-US" sz="2200" b="1" dirty="0">
              <a:latin typeface="Calibri"/>
              <a:ea typeface="Calibri"/>
              <a:cs typeface="Arial"/>
            </a:endParaRPr>
          </a:p>
          <a:p>
            <a:pPr algn="just">
              <a:lnSpc>
                <a:spcPct val="150000"/>
              </a:lnSpc>
              <a:spcAft>
                <a:spcPts val="0"/>
              </a:spcAft>
            </a:pPr>
            <a:r>
              <a:rPr lang="en-US" sz="2200" spc="-10" dirty="0" smtClean="0">
                <a:latin typeface="Times New Roman"/>
                <a:ea typeface="Times New Roman"/>
                <a:cs typeface="Arial"/>
              </a:rPr>
              <a:t>When </a:t>
            </a:r>
            <a:r>
              <a:rPr lang="en-US" sz="2200" spc="-10" dirty="0">
                <a:latin typeface="Times New Roman"/>
                <a:ea typeface="Times New Roman"/>
                <a:cs typeface="Arial"/>
              </a:rPr>
              <a:t>cells express certain genes that define a specific type of cell, we say the cell has differentiated. Once a cell has differentiated, it only expresses the genes that code for the proteins that are unique to that kind of cell. Factors involved in transcription and translation determine which genes remain active and which are silenced. </a:t>
            </a:r>
            <a:endParaRPr lang="en-US" sz="2200" dirty="0">
              <a:effectLst/>
              <a:latin typeface="Calibri"/>
              <a:ea typeface="Calibri"/>
              <a:cs typeface="Arial"/>
            </a:endParaRPr>
          </a:p>
        </p:txBody>
      </p:sp>
    </p:spTree>
    <p:extLst>
      <p:ext uri="{BB962C8B-B14F-4D97-AF65-F5344CB8AC3E}">
        <p14:creationId xmlns:p14="http://schemas.microsoft.com/office/powerpoint/2010/main" val="10799662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620688"/>
            <a:ext cx="8496944" cy="5683607"/>
          </a:xfrm>
          <a:prstGeom prst="rect">
            <a:avLst/>
          </a:prstGeom>
        </p:spPr>
        <p:txBody>
          <a:bodyPr wrap="square">
            <a:spAutoFit/>
          </a:bodyPr>
          <a:lstStyle/>
          <a:p>
            <a:pPr marL="342900" lvl="0" indent="-342900">
              <a:lnSpc>
                <a:spcPct val="150000"/>
              </a:lnSpc>
              <a:spcAft>
                <a:spcPts val="1000"/>
              </a:spcAft>
              <a:buSzPts val="1000"/>
              <a:buFont typeface="Symbol"/>
              <a:buChar char=""/>
              <a:tabLst>
                <a:tab pos="457200" algn="l"/>
              </a:tabLst>
            </a:pPr>
            <a:r>
              <a:rPr lang="en-US" sz="2200" spc="-15" dirty="0">
                <a:latin typeface="Times New Roman"/>
                <a:ea typeface="Times New Roman"/>
                <a:cs typeface="Arial"/>
              </a:rPr>
              <a:t>Differentiation is the natural process through which a less </a:t>
            </a:r>
            <a:r>
              <a:rPr lang="en-US" sz="2200" spc="-15" dirty="0" smtClean="0">
                <a:latin typeface="Times New Roman"/>
                <a:ea typeface="Times New Roman"/>
                <a:cs typeface="Arial"/>
              </a:rPr>
              <a:t>specialized </a:t>
            </a:r>
            <a:r>
              <a:rPr lang="en-US" sz="2200" spc="-15" dirty="0">
                <a:latin typeface="Times New Roman"/>
                <a:ea typeface="Times New Roman"/>
                <a:cs typeface="Arial"/>
              </a:rPr>
              <a:t>cell, i.e., a stem cell, matures and becomes more distinct in function and shape.</a:t>
            </a:r>
            <a:endParaRPr lang="en-US" sz="2200" dirty="0">
              <a:latin typeface="Calibri"/>
              <a:ea typeface="Calibri"/>
              <a:cs typeface="Arial"/>
            </a:endParaRPr>
          </a:p>
          <a:p>
            <a:pPr marL="342900" lvl="0" indent="-342900">
              <a:lnSpc>
                <a:spcPct val="150000"/>
              </a:lnSpc>
              <a:spcAft>
                <a:spcPts val="1000"/>
              </a:spcAft>
              <a:buSzPts val="1000"/>
              <a:buFont typeface="Symbol"/>
              <a:buChar char=""/>
              <a:tabLst>
                <a:tab pos="457200" algn="l"/>
              </a:tabLst>
            </a:pPr>
            <a:r>
              <a:rPr lang="en-US" sz="2200" spc="-15" dirty="0">
                <a:latin typeface="Times New Roman"/>
                <a:ea typeface="Times New Roman"/>
                <a:cs typeface="Arial"/>
              </a:rPr>
              <a:t>All cells within an organism contain the same set of genetic instructions called the genome. What drives cell differentiation is the control of gene expression.</a:t>
            </a:r>
            <a:endParaRPr lang="en-US" sz="2200" dirty="0">
              <a:latin typeface="Calibri"/>
              <a:ea typeface="Calibri"/>
              <a:cs typeface="Arial"/>
            </a:endParaRPr>
          </a:p>
          <a:p>
            <a:pPr marL="342900" lvl="0" indent="-342900">
              <a:lnSpc>
                <a:spcPct val="150000"/>
              </a:lnSpc>
              <a:spcAft>
                <a:spcPts val="1000"/>
              </a:spcAft>
              <a:buSzPts val="1000"/>
              <a:buFont typeface="Symbol"/>
              <a:buChar char=""/>
              <a:tabLst>
                <a:tab pos="457200" algn="l"/>
              </a:tabLst>
            </a:pPr>
            <a:r>
              <a:rPr lang="en-US" sz="2200" spc="-15" dirty="0" smtClean="0">
                <a:latin typeface="Times New Roman"/>
                <a:ea typeface="Times New Roman"/>
                <a:cs typeface="Arial"/>
              </a:rPr>
              <a:t>Specialized </a:t>
            </a:r>
            <a:r>
              <a:rPr lang="en-US" sz="2200" spc="-15" dirty="0">
                <a:latin typeface="Times New Roman"/>
                <a:ea typeface="Times New Roman"/>
                <a:cs typeface="Arial"/>
              </a:rPr>
              <a:t>cells are formed from the differentiation of stem cells.</a:t>
            </a:r>
            <a:endParaRPr lang="en-US" sz="2200" dirty="0">
              <a:latin typeface="Calibri"/>
              <a:ea typeface="Calibri"/>
              <a:cs typeface="Arial"/>
            </a:endParaRPr>
          </a:p>
          <a:p>
            <a:pPr marL="342900" lvl="0" indent="-342900">
              <a:lnSpc>
                <a:spcPct val="150000"/>
              </a:lnSpc>
              <a:spcAft>
                <a:spcPts val="1000"/>
              </a:spcAft>
              <a:buSzPts val="1000"/>
              <a:buFont typeface="Symbol"/>
              <a:buChar char=""/>
              <a:tabLst>
                <a:tab pos="457200" algn="l"/>
              </a:tabLst>
            </a:pPr>
            <a:r>
              <a:rPr lang="en-US" sz="2200" spc="-15" dirty="0">
                <a:latin typeface="Times New Roman"/>
                <a:ea typeface="Times New Roman"/>
                <a:cs typeface="Arial"/>
              </a:rPr>
              <a:t>Stem cells have the potential to give rise to all other cell types with specific shapes and functions.</a:t>
            </a:r>
            <a:endParaRPr lang="en-US" sz="2200" dirty="0">
              <a:latin typeface="Calibri"/>
              <a:ea typeface="Calibri"/>
              <a:cs typeface="Arial"/>
            </a:endParaRPr>
          </a:p>
          <a:p>
            <a:pPr marL="342900" lvl="0" indent="-342900">
              <a:lnSpc>
                <a:spcPct val="150000"/>
              </a:lnSpc>
              <a:spcAft>
                <a:spcPts val="1000"/>
              </a:spcAft>
              <a:buSzPts val="1000"/>
              <a:buFont typeface="Symbol"/>
              <a:buChar char=""/>
              <a:tabLst>
                <a:tab pos="457200" algn="l"/>
              </a:tabLst>
            </a:pPr>
            <a:r>
              <a:rPr lang="en-US" sz="2200" spc="-15" dirty="0">
                <a:latin typeface="Times New Roman"/>
                <a:ea typeface="Times New Roman"/>
                <a:cs typeface="Arial"/>
              </a:rPr>
              <a:t>Some examples of </a:t>
            </a:r>
            <a:r>
              <a:rPr lang="en-US" sz="2200" spc="-15" dirty="0" smtClean="0">
                <a:latin typeface="Times New Roman"/>
                <a:ea typeface="Times New Roman"/>
                <a:cs typeface="Arial"/>
              </a:rPr>
              <a:t>specialized </a:t>
            </a:r>
            <a:r>
              <a:rPr lang="en-US" sz="2200" spc="-15" dirty="0">
                <a:latin typeface="Times New Roman"/>
                <a:ea typeface="Times New Roman"/>
                <a:cs typeface="Arial"/>
              </a:rPr>
              <a:t>cells are red blood cells, muscle cells</a:t>
            </a:r>
            <a:r>
              <a:rPr lang="en-US" sz="2200" spc="-15" dirty="0" smtClean="0">
                <a:latin typeface="Times New Roman"/>
                <a:ea typeface="Times New Roman"/>
                <a:cs typeface="Arial"/>
              </a:rPr>
              <a:t>,…</a:t>
            </a:r>
            <a:endParaRPr lang="en-US" sz="2200" dirty="0">
              <a:effectLst/>
              <a:latin typeface="Calibri"/>
              <a:ea typeface="Calibri"/>
              <a:cs typeface="Arial"/>
            </a:endParaRPr>
          </a:p>
        </p:txBody>
      </p:sp>
    </p:spTree>
    <p:extLst>
      <p:ext uri="{BB962C8B-B14F-4D97-AF65-F5344CB8AC3E}">
        <p14:creationId xmlns:p14="http://schemas.microsoft.com/office/powerpoint/2010/main" val="35925681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66491" y="404664"/>
            <a:ext cx="2936381" cy="490199"/>
          </a:xfrm>
          <a:prstGeom prst="rect">
            <a:avLst/>
          </a:prstGeom>
          <a:solidFill>
            <a:schemeClr val="accent6">
              <a:lumMod val="60000"/>
              <a:lumOff val="40000"/>
            </a:schemeClr>
          </a:solidFill>
        </p:spPr>
        <p:txBody>
          <a:bodyPr wrap="none">
            <a:spAutoFit/>
          </a:bodyPr>
          <a:lstStyle/>
          <a:p>
            <a:pPr algn="ctr">
              <a:lnSpc>
                <a:spcPct val="115000"/>
              </a:lnSpc>
              <a:spcAft>
                <a:spcPts val="1000"/>
              </a:spcAft>
            </a:pPr>
            <a:r>
              <a:rPr lang="en-US" sz="2400" spc="-10" dirty="0" smtClean="0">
                <a:latin typeface="Times New Roman"/>
                <a:ea typeface="Times New Roman"/>
                <a:cs typeface="Arial"/>
              </a:rPr>
              <a:t>Specialization of </a:t>
            </a:r>
            <a:r>
              <a:rPr lang="en-US" sz="2400" spc="-10" dirty="0">
                <a:latin typeface="Times New Roman"/>
                <a:ea typeface="Times New Roman"/>
                <a:cs typeface="Arial"/>
              </a:rPr>
              <a:t>Cells</a:t>
            </a:r>
            <a:endParaRPr lang="en-US" sz="2400" dirty="0">
              <a:effectLst/>
              <a:latin typeface="Calibri"/>
              <a:ea typeface="Calibri"/>
              <a:cs typeface="Arial"/>
            </a:endParaRPr>
          </a:p>
        </p:txBody>
      </p:sp>
      <p:sp>
        <p:nvSpPr>
          <p:cNvPr id="9" name="مستطيل 8"/>
          <p:cNvSpPr/>
          <p:nvPr/>
        </p:nvSpPr>
        <p:spPr>
          <a:xfrm>
            <a:off x="329533" y="1031406"/>
            <a:ext cx="8568952" cy="4154984"/>
          </a:xfrm>
          <a:prstGeom prst="rect">
            <a:avLst/>
          </a:prstGeom>
        </p:spPr>
        <p:txBody>
          <a:bodyPr wrap="square">
            <a:spAutoFit/>
          </a:bodyPr>
          <a:lstStyle/>
          <a:p>
            <a:pPr algn="just">
              <a:lnSpc>
                <a:spcPct val="150000"/>
              </a:lnSpc>
            </a:pPr>
            <a:r>
              <a:rPr lang="en-US" sz="2200" dirty="0" smtClean="0">
                <a:solidFill>
                  <a:srgbClr val="080B12"/>
                </a:solidFill>
                <a:latin typeface="Times New Roman" panose="02020603050405020304" pitchFamily="18" charset="0"/>
                <a:cs typeface="Times New Roman" panose="02020603050405020304" pitchFamily="18" charset="0"/>
              </a:rPr>
              <a:t>Specialized </a:t>
            </a:r>
            <a:r>
              <a:rPr lang="en-US" sz="2200" dirty="0">
                <a:solidFill>
                  <a:srgbClr val="080B12"/>
                </a:solidFill>
                <a:latin typeface="Times New Roman" panose="02020603050405020304" pitchFamily="18" charset="0"/>
                <a:cs typeface="Times New Roman" panose="02020603050405020304" pitchFamily="18" charset="0"/>
              </a:rPr>
              <a:t>cells are cells in the body that do just a few specific things. They help break down food, they help fight infection, and they make hormones. </a:t>
            </a:r>
            <a:endParaRPr lang="en-US" sz="2200" dirty="0" smtClean="0">
              <a:solidFill>
                <a:srgbClr val="080B12"/>
              </a:solidFill>
              <a:latin typeface="Times New Roman" panose="02020603050405020304" pitchFamily="18" charset="0"/>
              <a:cs typeface="Times New Roman" panose="02020603050405020304" pitchFamily="18" charset="0"/>
            </a:endParaRPr>
          </a:p>
          <a:p>
            <a:pPr algn="just">
              <a:lnSpc>
                <a:spcPct val="150000"/>
              </a:lnSpc>
            </a:pPr>
            <a:r>
              <a:rPr lang="en-US" sz="2200" dirty="0" smtClean="0">
                <a:solidFill>
                  <a:srgbClr val="080B12"/>
                </a:solidFill>
                <a:latin typeface="Times New Roman" panose="02020603050405020304" pitchFamily="18" charset="0"/>
                <a:cs typeface="Times New Roman" panose="02020603050405020304" pitchFamily="18" charset="0"/>
              </a:rPr>
              <a:t>The </a:t>
            </a:r>
            <a:r>
              <a:rPr lang="en-US" sz="2200" dirty="0">
                <a:solidFill>
                  <a:srgbClr val="080B12"/>
                </a:solidFill>
                <a:latin typeface="Times New Roman" panose="02020603050405020304" pitchFamily="18" charset="0"/>
                <a:cs typeface="Times New Roman" panose="02020603050405020304" pitchFamily="18" charset="0"/>
              </a:rPr>
              <a:t>majority of cells in an organism are </a:t>
            </a:r>
            <a:r>
              <a:rPr lang="en-US" sz="2200" dirty="0" smtClean="0">
                <a:solidFill>
                  <a:srgbClr val="080B12"/>
                </a:solidFill>
                <a:latin typeface="Times New Roman" panose="02020603050405020304" pitchFamily="18" charset="0"/>
                <a:cs typeface="Times New Roman" panose="02020603050405020304" pitchFamily="18" charset="0"/>
              </a:rPr>
              <a:t>specialized </a:t>
            </a:r>
            <a:r>
              <a:rPr lang="en-US" sz="2200" dirty="0">
                <a:solidFill>
                  <a:srgbClr val="080B12"/>
                </a:solidFill>
                <a:latin typeface="Times New Roman" panose="02020603050405020304" pitchFamily="18" charset="0"/>
                <a:cs typeface="Times New Roman" panose="02020603050405020304" pitchFamily="18" charset="0"/>
              </a:rPr>
              <a:t>and have a designated function. Depending on its responsibility, a cell can look different to suit its specific purpose. For example, certain cells may have evolved different structures mainly due to their function more so than other parts of the body.</a:t>
            </a:r>
            <a:endParaRPr lang="en-US" sz="2200" dirty="0">
              <a:latin typeface="Times New Roman" panose="02020603050405020304" pitchFamily="18" charset="0"/>
              <a:cs typeface="Times New Roman" panose="02020603050405020304" pitchFamily="18" charset="0"/>
            </a:endParaRPr>
          </a:p>
        </p:txBody>
      </p:sp>
      <p:sp>
        <p:nvSpPr>
          <p:cNvPr id="10" name="مستطيل 9"/>
          <p:cNvSpPr/>
          <p:nvPr/>
        </p:nvSpPr>
        <p:spPr>
          <a:xfrm>
            <a:off x="179511" y="5373216"/>
            <a:ext cx="8718973" cy="1260345"/>
          </a:xfrm>
          <a:prstGeom prst="rect">
            <a:avLst/>
          </a:prstGeom>
        </p:spPr>
        <p:txBody>
          <a:bodyPr wrap="square">
            <a:spAutoFit/>
          </a:bodyPr>
          <a:lstStyle/>
          <a:p>
            <a:pPr marL="342900" lvl="0" indent="-342900" algn="just">
              <a:lnSpc>
                <a:spcPct val="115000"/>
              </a:lnSpc>
              <a:spcAft>
                <a:spcPts val="1000"/>
              </a:spcAft>
              <a:buSzPts val="1000"/>
              <a:buFont typeface="Symbol"/>
              <a:buChar char=""/>
              <a:tabLst>
                <a:tab pos="270510" algn="l"/>
              </a:tabLst>
            </a:pPr>
            <a:r>
              <a:rPr lang="en-US" sz="2200" dirty="0" err="1">
                <a:latin typeface="Times New Roman"/>
                <a:ea typeface="Times New Roman"/>
                <a:cs typeface="Arial"/>
              </a:rPr>
              <a:t>Specialisation</a:t>
            </a:r>
            <a:r>
              <a:rPr lang="en-US" sz="2200" dirty="0">
                <a:latin typeface="Times New Roman"/>
                <a:ea typeface="Times New Roman"/>
                <a:cs typeface="Arial"/>
              </a:rPr>
              <a:t> enables the cells in these tissues to function more efficiently as they develop specific adaptations for their role. The development of these distinct </a:t>
            </a:r>
            <a:r>
              <a:rPr lang="en-US" sz="2200" dirty="0" err="1">
                <a:latin typeface="Times New Roman"/>
                <a:ea typeface="Times New Roman"/>
                <a:cs typeface="Arial"/>
              </a:rPr>
              <a:t>specialised</a:t>
            </a:r>
            <a:r>
              <a:rPr lang="en-US" sz="2200" dirty="0">
                <a:latin typeface="Times New Roman"/>
                <a:ea typeface="Times New Roman"/>
                <a:cs typeface="Arial"/>
              </a:rPr>
              <a:t> cells occurs by </a:t>
            </a:r>
            <a:r>
              <a:rPr lang="en-US" sz="2200" b="1" dirty="0">
                <a:latin typeface="Times New Roman"/>
                <a:ea typeface="Times New Roman"/>
                <a:cs typeface="Arial"/>
              </a:rPr>
              <a:t>differentiation</a:t>
            </a:r>
            <a:endParaRPr lang="en-US" sz="2200" dirty="0">
              <a:effectLst/>
              <a:latin typeface="Calibri"/>
              <a:ea typeface="Calibri"/>
              <a:cs typeface="Arial"/>
            </a:endParaRPr>
          </a:p>
        </p:txBody>
      </p:sp>
    </p:spTree>
    <p:extLst>
      <p:ext uri="{BB962C8B-B14F-4D97-AF65-F5344CB8AC3E}">
        <p14:creationId xmlns:p14="http://schemas.microsoft.com/office/powerpoint/2010/main" val="33820638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86172" y="188640"/>
            <a:ext cx="8771656" cy="1555041"/>
          </a:xfrm>
          <a:prstGeom prst="rect">
            <a:avLst/>
          </a:prstGeom>
        </p:spPr>
        <p:txBody>
          <a:bodyPr wrap="square">
            <a:spAutoFit/>
          </a:bodyPr>
          <a:lstStyle/>
          <a:p>
            <a:pPr algn="just">
              <a:lnSpc>
                <a:spcPct val="150000"/>
              </a:lnSpc>
            </a:pPr>
            <a:r>
              <a:rPr lang="en-US" sz="2200" dirty="0">
                <a:solidFill>
                  <a:srgbClr val="080B12"/>
                </a:solidFill>
                <a:latin typeface="Times New Roman" panose="02020603050405020304" pitchFamily="18" charset="0"/>
                <a:cs typeface="Times New Roman" panose="02020603050405020304" pitchFamily="18" charset="0"/>
              </a:rPr>
              <a:t>Differentiation is not a simple, linear process of cells getting more and more </a:t>
            </a:r>
            <a:r>
              <a:rPr lang="en-US" sz="2200" dirty="0" err="1">
                <a:solidFill>
                  <a:srgbClr val="080B12"/>
                </a:solidFill>
                <a:latin typeface="Times New Roman" panose="02020603050405020304" pitchFamily="18" charset="0"/>
                <a:cs typeface="Times New Roman" panose="02020603050405020304" pitchFamily="18" charset="0"/>
              </a:rPr>
              <a:t>specialised</a:t>
            </a:r>
            <a:r>
              <a:rPr lang="en-US" sz="2200" dirty="0">
                <a:solidFill>
                  <a:srgbClr val="080B12"/>
                </a:solidFill>
                <a:latin typeface="Times New Roman" panose="02020603050405020304" pitchFamily="18" charset="0"/>
                <a:cs typeface="Times New Roman" panose="02020603050405020304" pitchFamily="18" charset="0"/>
              </a:rPr>
              <a:t> but instead involves changes in subcellular structures and the development of different types of cells.</a:t>
            </a:r>
            <a:endParaRPr lang="en-US" sz="2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6707"/>
            <a:ext cx="9144000" cy="485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4739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7311" y="548680"/>
            <a:ext cx="8712968" cy="2014911"/>
          </a:xfrm>
          <a:prstGeom prst="rect">
            <a:avLst/>
          </a:prstGeom>
        </p:spPr>
        <p:txBody>
          <a:bodyPr wrap="square">
            <a:spAutoFit/>
          </a:bodyPr>
          <a:lstStyle/>
          <a:p>
            <a:pPr lvl="0" algn="just">
              <a:lnSpc>
                <a:spcPct val="115000"/>
              </a:lnSpc>
              <a:spcAft>
                <a:spcPts val="1000"/>
              </a:spcAft>
              <a:buSzPts val="1000"/>
              <a:tabLst>
                <a:tab pos="270510" algn="l"/>
              </a:tabLst>
            </a:pPr>
            <a:r>
              <a:rPr lang="en-US" sz="2200" dirty="0">
                <a:latin typeface="Times New Roman"/>
                <a:ea typeface="Times New Roman"/>
                <a:cs typeface="Arial"/>
              </a:rPr>
              <a:t>These </a:t>
            </a:r>
            <a:r>
              <a:rPr lang="en-US" sz="2200" dirty="0" smtClean="0">
                <a:latin typeface="Times New Roman"/>
                <a:ea typeface="Times New Roman"/>
                <a:cs typeface="Arial"/>
              </a:rPr>
              <a:t>specialized </a:t>
            </a:r>
            <a:r>
              <a:rPr lang="en-US" sz="2200" dirty="0">
                <a:latin typeface="Times New Roman"/>
                <a:ea typeface="Times New Roman"/>
                <a:cs typeface="Arial"/>
              </a:rPr>
              <a:t>eukaryotic cells have </a:t>
            </a:r>
            <a:r>
              <a:rPr lang="en-US" sz="2200" b="1" dirty="0">
                <a:latin typeface="Times New Roman"/>
                <a:ea typeface="Times New Roman"/>
                <a:cs typeface="Arial"/>
              </a:rPr>
              <a:t>specific adaptations</a:t>
            </a:r>
            <a:r>
              <a:rPr lang="en-US" sz="2200" dirty="0">
                <a:latin typeface="Times New Roman"/>
                <a:ea typeface="Times New Roman"/>
                <a:cs typeface="Arial"/>
              </a:rPr>
              <a:t> to help them carry out their </a:t>
            </a:r>
            <a:r>
              <a:rPr lang="en-US" sz="2200" dirty="0" smtClean="0">
                <a:latin typeface="Times New Roman"/>
                <a:ea typeface="Times New Roman"/>
                <a:cs typeface="Arial"/>
              </a:rPr>
              <a:t>functions.</a:t>
            </a:r>
            <a:endParaRPr lang="en-US" sz="2200" dirty="0">
              <a:latin typeface="Calibri"/>
              <a:ea typeface="Calibri"/>
              <a:cs typeface="Arial"/>
            </a:endParaRPr>
          </a:p>
          <a:p>
            <a:pPr algn="just"/>
            <a:r>
              <a:rPr lang="en-US" sz="2200" dirty="0">
                <a:latin typeface="Times New Roman"/>
                <a:ea typeface="Times New Roman"/>
              </a:rPr>
              <a:t>For example, the </a:t>
            </a:r>
            <a:r>
              <a:rPr lang="en-US" sz="2200" b="1" dirty="0">
                <a:latin typeface="Times New Roman"/>
                <a:ea typeface="Times New Roman"/>
              </a:rPr>
              <a:t>structure of a cell</a:t>
            </a:r>
            <a:r>
              <a:rPr lang="en-US" sz="2200" dirty="0">
                <a:latin typeface="Times New Roman"/>
                <a:ea typeface="Times New Roman"/>
              </a:rPr>
              <a:t> is adapted to help it carry out its function (this is why </a:t>
            </a:r>
            <a:r>
              <a:rPr lang="en-US" sz="2200" dirty="0" err="1">
                <a:latin typeface="Times New Roman"/>
                <a:ea typeface="Times New Roman"/>
              </a:rPr>
              <a:t>specialised</a:t>
            </a:r>
            <a:r>
              <a:rPr lang="en-US" sz="2200" dirty="0">
                <a:latin typeface="Times New Roman"/>
                <a:ea typeface="Times New Roman"/>
              </a:rPr>
              <a:t> eukaryotic cells can look extremely </a:t>
            </a:r>
            <a:r>
              <a:rPr lang="en-US" sz="2200" b="1" dirty="0">
                <a:latin typeface="Times New Roman"/>
                <a:ea typeface="Times New Roman"/>
              </a:rPr>
              <a:t>different</a:t>
            </a:r>
            <a:r>
              <a:rPr lang="en-US" sz="2200" dirty="0">
                <a:latin typeface="Times New Roman"/>
                <a:ea typeface="Times New Roman"/>
              </a:rPr>
              <a:t> from each other</a:t>
            </a:r>
            <a:r>
              <a:rPr lang="en-US" sz="2200" dirty="0" smtClean="0">
                <a:latin typeface="Times New Roman"/>
                <a:ea typeface="Times New Roman"/>
              </a:rPr>
              <a:t>).</a:t>
            </a:r>
            <a:endParaRPr lang="en-US" sz="2200" dirty="0"/>
          </a:p>
        </p:txBody>
      </p:sp>
      <p:sp>
        <p:nvSpPr>
          <p:cNvPr id="3" name="مستطيل 2"/>
          <p:cNvSpPr/>
          <p:nvPr/>
        </p:nvSpPr>
        <p:spPr>
          <a:xfrm>
            <a:off x="171483" y="2852936"/>
            <a:ext cx="8718795" cy="2813078"/>
          </a:xfrm>
          <a:prstGeom prst="rect">
            <a:avLst/>
          </a:prstGeom>
        </p:spPr>
        <p:txBody>
          <a:bodyPr wrap="square">
            <a:spAutoFit/>
          </a:bodyPr>
          <a:lstStyle/>
          <a:p>
            <a:pPr lvl="1">
              <a:lnSpc>
                <a:spcPct val="115000"/>
              </a:lnSpc>
              <a:spcAft>
                <a:spcPts val="1000"/>
              </a:spcAft>
              <a:buSzPts val="1000"/>
              <a:tabLst>
                <a:tab pos="914400" algn="l"/>
              </a:tabLst>
            </a:pPr>
            <a:r>
              <a:rPr lang="en-US" sz="2200" dirty="0" smtClean="0">
                <a:latin typeface="Times New Roman"/>
                <a:ea typeface="Times New Roman"/>
                <a:cs typeface="Times New Roman"/>
              </a:rPr>
              <a:t>Structural </a:t>
            </a:r>
            <a:r>
              <a:rPr lang="en-US" sz="2200" dirty="0">
                <a:latin typeface="Times New Roman"/>
                <a:ea typeface="Times New Roman"/>
                <a:cs typeface="Times New Roman"/>
              </a:rPr>
              <a:t>adaptations </a:t>
            </a:r>
            <a:r>
              <a:rPr lang="en-US" sz="2200" dirty="0" smtClean="0">
                <a:latin typeface="Times New Roman"/>
                <a:ea typeface="Times New Roman"/>
                <a:cs typeface="Times New Roman"/>
              </a:rPr>
              <a:t>include:</a:t>
            </a:r>
            <a:endParaRPr lang="en-US" sz="2200" dirty="0" smtClean="0">
              <a:latin typeface="Calibri"/>
              <a:ea typeface="Times New Roman"/>
              <a:cs typeface="Times New Roman"/>
            </a:endParaRPr>
          </a:p>
          <a:p>
            <a:pPr lvl="1">
              <a:lnSpc>
                <a:spcPct val="115000"/>
              </a:lnSpc>
              <a:spcAft>
                <a:spcPts val="1000"/>
              </a:spcAft>
              <a:buSzPts val="1000"/>
              <a:tabLst>
                <a:tab pos="914400" algn="l"/>
              </a:tabLst>
            </a:pPr>
            <a:r>
              <a:rPr lang="en-US" sz="2200" dirty="0">
                <a:latin typeface="Calibri"/>
                <a:ea typeface="Times New Roman"/>
                <a:cs typeface="Times New Roman"/>
              </a:rPr>
              <a:t>*</a:t>
            </a:r>
            <a:r>
              <a:rPr lang="en-US" sz="2200" dirty="0" smtClean="0">
                <a:latin typeface="Times New Roman"/>
                <a:ea typeface="Times New Roman"/>
                <a:cs typeface="Arial"/>
              </a:rPr>
              <a:t>The</a:t>
            </a:r>
            <a:r>
              <a:rPr lang="en-US" sz="2200" dirty="0">
                <a:latin typeface="Times New Roman"/>
                <a:ea typeface="Times New Roman"/>
                <a:cs typeface="Arial"/>
              </a:rPr>
              <a:t> </a:t>
            </a:r>
            <a:r>
              <a:rPr lang="en-US" sz="2200" b="1" dirty="0">
                <a:latin typeface="Times New Roman"/>
                <a:ea typeface="Times New Roman"/>
                <a:cs typeface="Arial"/>
              </a:rPr>
              <a:t>shape</a:t>
            </a:r>
            <a:r>
              <a:rPr lang="en-US" sz="2200" dirty="0">
                <a:latin typeface="Times New Roman"/>
                <a:ea typeface="Times New Roman"/>
                <a:cs typeface="Arial"/>
              </a:rPr>
              <a:t> of the </a:t>
            </a:r>
            <a:r>
              <a:rPr lang="en-US" sz="2200" dirty="0" smtClean="0">
                <a:latin typeface="Times New Roman"/>
                <a:ea typeface="Times New Roman"/>
                <a:cs typeface="Arial"/>
              </a:rPr>
              <a:t>cell.</a:t>
            </a:r>
            <a:endParaRPr lang="en-US" sz="2200" dirty="0" smtClean="0">
              <a:latin typeface="Calibri"/>
              <a:ea typeface="Times New Roman"/>
              <a:cs typeface="Arial"/>
            </a:endParaRPr>
          </a:p>
          <a:p>
            <a:pPr lvl="1">
              <a:lnSpc>
                <a:spcPct val="115000"/>
              </a:lnSpc>
              <a:spcAft>
                <a:spcPts val="1000"/>
              </a:spcAft>
              <a:buSzPts val="1000"/>
              <a:tabLst>
                <a:tab pos="914400" algn="l"/>
              </a:tabLst>
            </a:pPr>
            <a:r>
              <a:rPr lang="en-US" sz="2200" dirty="0">
                <a:latin typeface="Calibri"/>
                <a:ea typeface="Times New Roman"/>
                <a:cs typeface="Arial"/>
              </a:rPr>
              <a:t>*</a:t>
            </a:r>
            <a:r>
              <a:rPr lang="en-US" sz="2200" dirty="0" smtClean="0">
                <a:latin typeface="Times New Roman"/>
                <a:ea typeface="Times New Roman"/>
                <a:cs typeface="Arial"/>
              </a:rPr>
              <a:t>The</a:t>
            </a:r>
            <a:r>
              <a:rPr lang="en-US" sz="2200" dirty="0">
                <a:latin typeface="Times New Roman"/>
                <a:ea typeface="Times New Roman"/>
                <a:cs typeface="Arial"/>
              </a:rPr>
              <a:t> </a:t>
            </a:r>
            <a:r>
              <a:rPr lang="en-US" sz="2200" b="1" dirty="0">
                <a:latin typeface="Times New Roman"/>
                <a:ea typeface="Times New Roman"/>
                <a:cs typeface="Arial"/>
              </a:rPr>
              <a:t>organelles</a:t>
            </a:r>
            <a:r>
              <a:rPr lang="en-US" sz="2200" dirty="0">
                <a:latin typeface="Times New Roman"/>
                <a:ea typeface="Times New Roman"/>
                <a:cs typeface="Arial"/>
              </a:rPr>
              <a:t> the cell contains (or doesn’t contain</a:t>
            </a:r>
            <a:r>
              <a:rPr lang="en-US" sz="2200" dirty="0" smtClean="0">
                <a:latin typeface="Times New Roman"/>
                <a:ea typeface="Times New Roman"/>
                <a:cs typeface="Arial"/>
              </a:rPr>
              <a:t>).</a:t>
            </a:r>
            <a:endParaRPr lang="en-US" sz="2200" dirty="0" smtClean="0">
              <a:latin typeface="Calibri"/>
              <a:ea typeface="Times New Roman"/>
              <a:cs typeface="Arial"/>
            </a:endParaRPr>
          </a:p>
          <a:p>
            <a:pPr lvl="1" algn="just">
              <a:lnSpc>
                <a:spcPct val="115000"/>
              </a:lnSpc>
              <a:spcAft>
                <a:spcPts val="1000"/>
              </a:spcAft>
              <a:buSzPts val="1000"/>
              <a:tabLst>
                <a:tab pos="914400" algn="l"/>
              </a:tabLst>
            </a:pPr>
            <a:r>
              <a:rPr lang="en-US" sz="2200" dirty="0" smtClean="0">
                <a:latin typeface="Times New Roman"/>
                <a:ea typeface="Times New Roman"/>
                <a:cs typeface="Arial"/>
              </a:rPr>
              <a:t>For </a:t>
            </a:r>
            <a:r>
              <a:rPr lang="en-US" sz="2200" dirty="0">
                <a:latin typeface="Times New Roman"/>
                <a:ea typeface="Times New Roman"/>
                <a:cs typeface="Arial"/>
              </a:rPr>
              <a:t>example: Cells that make large amounts of </a:t>
            </a:r>
            <a:r>
              <a:rPr lang="en-US" sz="2200" b="1" dirty="0">
                <a:latin typeface="Times New Roman"/>
                <a:ea typeface="Times New Roman"/>
                <a:cs typeface="Arial"/>
              </a:rPr>
              <a:t>proteins</a:t>
            </a:r>
            <a:r>
              <a:rPr lang="en-US" sz="2200" dirty="0">
                <a:latin typeface="Times New Roman"/>
                <a:ea typeface="Times New Roman"/>
                <a:cs typeface="Arial"/>
              </a:rPr>
              <a:t> will be adapted for this function by containing </a:t>
            </a:r>
            <a:r>
              <a:rPr lang="en-US" sz="2200" b="1" dirty="0">
                <a:latin typeface="Times New Roman"/>
                <a:ea typeface="Times New Roman"/>
                <a:cs typeface="Arial"/>
              </a:rPr>
              <a:t>many ribosomes</a:t>
            </a:r>
            <a:r>
              <a:rPr lang="en-US" sz="2200" dirty="0">
                <a:latin typeface="Times New Roman"/>
                <a:ea typeface="Times New Roman"/>
                <a:cs typeface="Arial"/>
              </a:rPr>
              <a:t> (the organelle responsible for protein production</a:t>
            </a:r>
            <a:r>
              <a:rPr lang="en-US" sz="2200" dirty="0" smtClean="0">
                <a:latin typeface="Times New Roman"/>
                <a:ea typeface="Times New Roman"/>
                <a:cs typeface="Arial"/>
              </a:rPr>
              <a:t>).</a:t>
            </a:r>
            <a:endParaRPr lang="en-US" sz="2200" dirty="0">
              <a:effectLst/>
              <a:latin typeface="Calibri"/>
              <a:ea typeface="Calibri"/>
              <a:cs typeface="Arial"/>
            </a:endParaRPr>
          </a:p>
        </p:txBody>
      </p:sp>
    </p:spTree>
    <p:extLst>
      <p:ext uri="{BB962C8B-B14F-4D97-AF65-F5344CB8AC3E}">
        <p14:creationId xmlns:p14="http://schemas.microsoft.com/office/powerpoint/2010/main" val="30690820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0258" y="188640"/>
            <a:ext cx="8640960" cy="1941557"/>
          </a:xfrm>
          <a:prstGeom prst="rect">
            <a:avLst/>
          </a:prstGeom>
        </p:spPr>
        <p:txBody>
          <a:bodyPr wrap="square">
            <a:spAutoFit/>
          </a:bodyPr>
          <a:lstStyle/>
          <a:p>
            <a:pPr algn="ctr">
              <a:lnSpc>
                <a:spcPct val="115000"/>
              </a:lnSpc>
              <a:spcAft>
                <a:spcPts val="1000"/>
              </a:spcAft>
            </a:pPr>
            <a:r>
              <a:rPr lang="en-US" sz="2400" b="1" spc="-10" dirty="0">
                <a:latin typeface="Times New Roman"/>
                <a:ea typeface="Times New Roman"/>
                <a:cs typeface="Arial"/>
              </a:rPr>
              <a:t>Cell Size </a:t>
            </a:r>
            <a:r>
              <a:rPr lang="en-US" sz="2400" b="1" spc="-10" dirty="0" smtClean="0">
                <a:latin typeface="Times New Roman"/>
                <a:ea typeface="Times New Roman"/>
                <a:cs typeface="Arial"/>
              </a:rPr>
              <a:t>and </a:t>
            </a:r>
            <a:r>
              <a:rPr lang="en-US" sz="2400" b="1" spc="-10" dirty="0" err="1">
                <a:latin typeface="Times New Roman"/>
                <a:ea typeface="Times New Roman"/>
                <a:cs typeface="Arial"/>
              </a:rPr>
              <a:t>Specialisation</a:t>
            </a:r>
            <a:endParaRPr lang="en-US" sz="2400" b="1" dirty="0">
              <a:latin typeface="Calibri"/>
              <a:ea typeface="Calibri"/>
              <a:cs typeface="Arial"/>
            </a:endParaRPr>
          </a:p>
          <a:p>
            <a:pPr marL="342900" lvl="0" indent="-342900" algn="just">
              <a:lnSpc>
                <a:spcPct val="115000"/>
              </a:lnSpc>
              <a:spcAft>
                <a:spcPts val="1000"/>
              </a:spcAft>
              <a:buSzPts val="1000"/>
              <a:buFont typeface="Symbol"/>
              <a:buChar char=""/>
              <a:tabLst>
                <a:tab pos="457200" algn="l"/>
              </a:tabLst>
            </a:pPr>
            <a:r>
              <a:rPr lang="en-US" sz="2200" dirty="0">
                <a:latin typeface="Times New Roman"/>
                <a:ea typeface="Times New Roman"/>
                <a:cs typeface="Arial"/>
              </a:rPr>
              <a:t>During the differentiation process, cell sizes can vary </a:t>
            </a:r>
            <a:r>
              <a:rPr lang="en-US" sz="2200" dirty="0" smtClean="0">
                <a:latin typeface="Times New Roman"/>
                <a:ea typeface="Times New Roman"/>
                <a:cs typeface="Arial"/>
              </a:rPr>
              <a:t>drastically.</a:t>
            </a:r>
            <a:endParaRPr lang="en-US" sz="2200" dirty="0">
              <a:latin typeface="Calibri"/>
              <a:ea typeface="Calibri"/>
              <a:cs typeface="Arial"/>
            </a:endParaRPr>
          </a:p>
          <a:p>
            <a:pPr marL="342900" lvl="0" indent="-342900" algn="just">
              <a:lnSpc>
                <a:spcPct val="115000"/>
              </a:lnSpc>
              <a:spcAft>
                <a:spcPts val="1000"/>
              </a:spcAft>
              <a:buSzPts val="1000"/>
              <a:buFont typeface="Symbol"/>
              <a:buChar char=""/>
              <a:tabLst>
                <a:tab pos="457200" algn="l"/>
              </a:tabLst>
            </a:pPr>
            <a:r>
              <a:rPr lang="en-US" sz="2200" dirty="0">
                <a:latin typeface="Times New Roman"/>
                <a:ea typeface="Times New Roman"/>
                <a:cs typeface="Arial"/>
              </a:rPr>
              <a:t>Size is a feature of adaptation which means that cells require different dimensions to carry out their jobs </a:t>
            </a:r>
            <a:r>
              <a:rPr lang="en-US" sz="2200" dirty="0" smtClean="0">
                <a:latin typeface="Times New Roman"/>
                <a:ea typeface="Times New Roman"/>
                <a:cs typeface="Arial"/>
              </a:rPr>
              <a:t>efficiently.</a:t>
            </a:r>
            <a:endParaRPr lang="en-US" sz="2200" dirty="0">
              <a:effectLst/>
              <a:latin typeface="Calibri"/>
              <a:ea typeface="Calibri"/>
              <a:cs typeface="Arial"/>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84982" y="2636912"/>
            <a:ext cx="8851513"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7562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2601" y="476672"/>
            <a:ext cx="8568952" cy="5016245"/>
          </a:xfrm>
          <a:prstGeom prst="rect">
            <a:avLst/>
          </a:prstGeom>
        </p:spPr>
        <p:txBody>
          <a:bodyPr wrap="square">
            <a:spAutoFit/>
          </a:bodyPr>
          <a:lstStyle/>
          <a:p>
            <a:pPr algn="just">
              <a:lnSpc>
                <a:spcPct val="115000"/>
              </a:lnSpc>
              <a:spcAft>
                <a:spcPts val="1000"/>
              </a:spcAft>
            </a:pPr>
            <a:r>
              <a:rPr lang="en-US" sz="2200" b="1" u="sng" spc="-10" dirty="0">
                <a:latin typeface="Times New Roman"/>
                <a:ea typeface="Times New Roman"/>
                <a:cs typeface="Arial"/>
              </a:rPr>
              <a:t>How differentiation makes cells adapted to their </a:t>
            </a:r>
            <a:r>
              <a:rPr lang="en-US" sz="2200" b="1" u="sng" spc="-10" dirty="0" smtClean="0">
                <a:latin typeface="Times New Roman"/>
                <a:ea typeface="Times New Roman"/>
                <a:cs typeface="Arial"/>
              </a:rPr>
              <a:t>function</a:t>
            </a:r>
          </a:p>
          <a:p>
            <a:pPr algn="just">
              <a:lnSpc>
                <a:spcPct val="115000"/>
              </a:lnSpc>
              <a:spcAft>
                <a:spcPts val="1000"/>
              </a:spcAft>
            </a:pPr>
            <a:endParaRPr lang="en-US" sz="2200" u="sng" dirty="0">
              <a:latin typeface="Calibri"/>
              <a:ea typeface="Calibri"/>
              <a:cs typeface="Arial"/>
            </a:endParaRPr>
          </a:p>
          <a:p>
            <a:pPr marL="342900" lvl="0" indent="-342900" algn="just">
              <a:lnSpc>
                <a:spcPct val="115000"/>
              </a:lnSpc>
              <a:spcAft>
                <a:spcPts val="1000"/>
              </a:spcAft>
              <a:buSzPts val="1000"/>
              <a:buFont typeface="Symbol"/>
              <a:buChar char=""/>
              <a:tabLst>
                <a:tab pos="457200" algn="l"/>
              </a:tabLst>
            </a:pPr>
            <a:r>
              <a:rPr lang="en-US" sz="2200" b="1" dirty="0">
                <a:latin typeface="Times New Roman"/>
                <a:ea typeface="Times New Roman"/>
                <a:cs typeface="Arial"/>
              </a:rPr>
              <a:t>Red blood cells</a:t>
            </a:r>
            <a:r>
              <a:rPr lang="en-US" sz="2200" dirty="0">
                <a:latin typeface="Times New Roman"/>
                <a:ea typeface="Times New Roman"/>
                <a:cs typeface="Arial"/>
              </a:rPr>
              <a:t> are small to allow movement through narrow capillaries.</a:t>
            </a:r>
            <a:endParaRPr lang="en-US" sz="2200" dirty="0">
              <a:latin typeface="Calibri"/>
              <a:ea typeface="Calibri"/>
              <a:cs typeface="Arial"/>
            </a:endParaRPr>
          </a:p>
          <a:p>
            <a:pPr marL="342900" lvl="0" indent="-342900" algn="just">
              <a:lnSpc>
                <a:spcPct val="115000"/>
              </a:lnSpc>
              <a:spcAft>
                <a:spcPts val="1000"/>
              </a:spcAft>
              <a:buSzPts val="1000"/>
              <a:buFont typeface="Symbol"/>
              <a:buChar char=""/>
              <a:tabLst>
                <a:tab pos="457200" algn="l"/>
              </a:tabLst>
            </a:pPr>
            <a:r>
              <a:rPr lang="en-US" sz="2200" b="1" dirty="0" smtClean="0">
                <a:latin typeface="Times New Roman"/>
                <a:ea typeface="Times New Roman"/>
                <a:cs typeface="Arial"/>
              </a:rPr>
              <a:t>Sperm </a:t>
            </a:r>
            <a:r>
              <a:rPr lang="en-US" sz="2200" b="1" dirty="0">
                <a:latin typeface="Times New Roman"/>
                <a:ea typeface="Times New Roman"/>
                <a:cs typeface="Arial"/>
              </a:rPr>
              <a:t>cells </a:t>
            </a:r>
            <a:r>
              <a:rPr lang="en-US" sz="2200" dirty="0">
                <a:latin typeface="Times New Roman"/>
                <a:ea typeface="Times New Roman"/>
                <a:cs typeface="Arial"/>
              </a:rPr>
              <a:t>are long to allow for </a:t>
            </a:r>
            <a:r>
              <a:rPr lang="en-US" sz="2200" b="1" dirty="0">
                <a:latin typeface="Times New Roman"/>
                <a:ea typeface="Times New Roman"/>
                <a:cs typeface="Arial"/>
              </a:rPr>
              <a:t>movement </a:t>
            </a:r>
            <a:r>
              <a:rPr lang="en-US" sz="2200" dirty="0">
                <a:latin typeface="Times New Roman"/>
                <a:ea typeface="Times New Roman"/>
                <a:cs typeface="Arial"/>
              </a:rPr>
              <a:t>towards the egg cell, they also have narrow </a:t>
            </a:r>
            <a:r>
              <a:rPr lang="en-US" sz="2200" b="1" dirty="0">
                <a:latin typeface="Times New Roman"/>
                <a:ea typeface="Times New Roman"/>
                <a:cs typeface="Arial"/>
              </a:rPr>
              <a:t>streamlined</a:t>
            </a:r>
            <a:r>
              <a:rPr lang="en-US" sz="2200" dirty="0">
                <a:latin typeface="Times New Roman"/>
                <a:ea typeface="Times New Roman"/>
                <a:cs typeface="Arial"/>
              </a:rPr>
              <a:t> heads to</a:t>
            </a:r>
            <a:r>
              <a:rPr lang="en-US" sz="2200" b="1" dirty="0">
                <a:latin typeface="Times New Roman"/>
                <a:ea typeface="Times New Roman"/>
                <a:cs typeface="Arial"/>
              </a:rPr>
              <a:t> reduce resistance</a:t>
            </a:r>
            <a:r>
              <a:rPr lang="en-US" sz="2200" dirty="0">
                <a:latin typeface="Times New Roman"/>
                <a:ea typeface="Times New Roman"/>
                <a:cs typeface="Arial"/>
              </a:rPr>
              <a:t> to reaching the egg </a:t>
            </a:r>
            <a:r>
              <a:rPr lang="en-US" sz="2200" dirty="0" smtClean="0">
                <a:latin typeface="Times New Roman"/>
                <a:ea typeface="Times New Roman"/>
                <a:cs typeface="Arial"/>
              </a:rPr>
              <a:t>cell.</a:t>
            </a:r>
            <a:endParaRPr lang="en-US" sz="2200" dirty="0">
              <a:latin typeface="Calibri"/>
              <a:ea typeface="Calibri"/>
              <a:cs typeface="Arial"/>
            </a:endParaRPr>
          </a:p>
          <a:p>
            <a:pPr marL="342900" lvl="0" indent="-342900" algn="just">
              <a:lnSpc>
                <a:spcPct val="115000"/>
              </a:lnSpc>
              <a:spcAft>
                <a:spcPts val="1000"/>
              </a:spcAft>
              <a:buSzPts val="1000"/>
              <a:buFont typeface="Symbol"/>
              <a:buChar char=""/>
              <a:tabLst>
                <a:tab pos="457200" algn="l"/>
              </a:tabLst>
            </a:pPr>
            <a:r>
              <a:rPr lang="en-US" sz="2200" dirty="0">
                <a:latin typeface="Times New Roman"/>
                <a:ea typeface="Times New Roman"/>
                <a:cs typeface="Arial"/>
              </a:rPr>
              <a:t>An </a:t>
            </a:r>
            <a:r>
              <a:rPr lang="en-US" sz="2200" b="1" dirty="0">
                <a:latin typeface="Times New Roman"/>
                <a:ea typeface="Times New Roman"/>
                <a:cs typeface="Arial"/>
              </a:rPr>
              <a:t>egg cell </a:t>
            </a:r>
            <a:r>
              <a:rPr lang="en-US" sz="2200" dirty="0">
                <a:latin typeface="Times New Roman"/>
                <a:ea typeface="Times New Roman"/>
                <a:cs typeface="Arial"/>
              </a:rPr>
              <a:t>body has the </a:t>
            </a:r>
            <a:r>
              <a:rPr lang="en-US" sz="2200" b="1" dirty="0">
                <a:latin typeface="Times New Roman"/>
                <a:ea typeface="Times New Roman"/>
                <a:cs typeface="Arial"/>
              </a:rPr>
              <a:t>largest volume </a:t>
            </a:r>
            <a:r>
              <a:rPr lang="en-US" sz="2200" dirty="0">
                <a:latin typeface="Times New Roman"/>
                <a:ea typeface="Times New Roman"/>
                <a:cs typeface="Arial"/>
              </a:rPr>
              <a:t>of all cells to allow for stored food reserves.</a:t>
            </a:r>
            <a:endParaRPr lang="en-US" sz="2200" dirty="0">
              <a:latin typeface="Calibri"/>
              <a:ea typeface="Calibri"/>
              <a:cs typeface="Arial"/>
            </a:endParaRPr>
          </a:p>
          <a:p>
            <a:pPr marL="342900" lvl="0" indent="-342900" algn="just">
              <a:lnSpc>
                <a:spcPct val="115000"/>
              </a:lnSpc>
              <a:spcAft>
                <a:spcPts val="1000"/>
              </a:spcAft>
              <a:buSzPts val="1000"/>
              <a:buFont typeface="Symbol"/>
              <a:buChar char=""/>
              <a:tabLst>
                <a:tab pos="457200" algn="l"/>
              </a:tabLst>
            </a:pPr>
            <a:r>
              <a:rPr lang="en-US" sz="2200" b="1" dirty="0" smtClean="0">
                <a:latin typeface="Times New Roman"/>
                <a:ea typeface="Times New Roman"/>
                <a:cs typeface="Arial"/>
              </a:rPr>
              <a:t>Muscle </a:t>
            </a:r>
            <a:r>
              <a:rPr lang="en-US" sz="2200" b="1" dirty="0">
                <a:latin typeface="Times New Roman"/>
                <a:ea typeface="Times New Roman"/>
                <a:cs typeface="Arial"/>
              </a:rPr>
              <a:t>cells</a:t>
            </a:r>
            <a:r>
              <a:rPr lang="en-US" sz="2200" dirty="0">
                <a:latin typeface="Times New Roman"/>
                <a:ea typeface="Times New Roman"/>
                <a:cs typeface="Arial"/>
              </a:rPr>
              <a:t> are larger than normal cells, length and diameter is designed to exert </a:t>
            </a:r>
            <a:r>
              <a:rPr lang="en-US" sz="2200" b="1" dirty="0">
                <a:latin typeface="Times New Roman"/>
                <a:ea typeface="Times New Roman"/>
                <a:cs typeface="Arial"/>
              </a:rPr>
              <a:t>force during muscle </a:t>
            </a:r>
            <a:r>
              <a:rPr lang="en-US" sz="2200" b="1" dirty="0" smtClean="0">
                <a:latin typeface="Times New Roman"/>
                <a:ea typeface="Times New Roman"/>
                <a:cs typeface="Arial"/>
              </a:rPr>
              <a:t>contraction.</a:t>
            </a:r>
            <a:endParaRPr lang="en-US" sz="2200" dirty="0">
              <a:effectLst/>
              <a:latin typeface="Calibri"/>
              <a:ea typeface="Calibri"/>
              <a:cs typeface="Arial"/>
            </a:endParaRPr>
          </a:p>
        </p:txBody>
      </p:sp>
    </p:spTree>
    <p:extLst>
      <p:ext uri="{BB962C8B-B14F-4D97-AF65-F5344CB8AC3E}">
        <p14:creationId xmlns:p14="http://schemas.microsoft.com/office/powerpoint/2010/main" val="7423136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3078535"/>
          </a:xfrm>
          <a:prstGeom prst="rect">
            <a:avLst/>
          </a:prstGeom>
        </p:spPr>
        <p:txBody>
          <a:bodyPr wrap="square">
            <a:spAutoFit/>
          </a:bodyPr>
          <a:lstStyle/>
          <a:p>
            <a:pPr algn="just">
              <a:lnSpc>
                <a:spcPct val="150000"/>
              </a:lnSpc>
            </a:pPr>
            <a:r>
              <a:rPr lang="en-US" sz="2200" dirty="0" smtClean="0">
                <a:solidFill>
                  <a:srgbClr val="000000"/>
                </a:solidFill>
                <a:latin typeface="Times New Roman" panose="02020603050405020304" pitchFamily="18" charset="0"/>
                <a:cs typeface="Times New Roman" panose="02020603050405020304" pitchFamily="18" charset="0"/>
              </a:rPr>
              <a:t>The cell </a:t>
            </a:r>
            <a:r>
              <a:rPr lang="en-US" sz="2200" dirty="0">
                <a:solidFill>
                  <a:srgbClr val="000000"/>
                </a:solidFill>
                <a:latin typeface="Times New Roman" panose="02020603050405020304" pitchFamily="18" charset="0"/>
                <a:cs typeface="Times New Roman" panose="02020603050405020304" pitchFamily="18" charset="0"/>
              </a:rPr>
              <a:t>specialization is the result of differentiation, the final form where a cell has a specific function and often a distinct structure aligned with that function, such as nerve cells for transmitting impulses or muscle cells for contraction. Specialization describes the unique role and structure that makes each cell type different from one another, despite them all containing the same DNA.</a:t>
            </a:r>
            <a:endParaRPr lang="en-US" sz="22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مستطيل 2"/>
          <p:cNvSpPr/>
          <p:nvPr/>
        </p:nvSpPr>
        <p:spPr>
          <a:xfrm>
            <a:off x="179512" y="3429000"/>
            <a:ext cx="8712968" cy="3078535"/>
          </a:xfrm>
          <a:prstGeom prst="rect">
            <a:avLst/>
          </a:prstGeom>
        </p:spPr>
        <p:txBody>
          <a:bodyPr wrap="square">
            <a:spAutoFit/>
          </a:bodyPr>
          <a:lstStyle/>
          <a:p>
            <a:pPr algn="just">
              <a:lnSpc>
                <a:spcPct val="150000"/>
              </a:lnSpc>
            </a:pPr>
            <a:r>
              <a:rPr lang="en-US" sz="2200" dirty="0">
                <a:solidFill>
                  <a:srgbClr val="000000"/>
                </a:solidFill>
                <a:latin typeface="Times New Roman" panose="02020603050405020304" pitchFamily="18" charset="0"/>
                <a:cs typeface="Times New Roman" panose="02020603050405020304" pitchFamily="18" charset="0"/>
              </a:rPr>
              <a:t>Throughout the development from a fertilized egg into a complex organism like a human, cellular differentiation leads to a vast array of specialized cells, each with unique morphological and physiological characteristics determined by the expression of specific genes controlled by transcription factors. Under normal conditions, once specialized, cells retain their specific roles, contributing to the organism's functionality as a whole.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3679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1371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0455" y="3068960"/>
            <a:ext cx="8928992" cy="1366528"/>
          </a:xfrm>
          <a:prstGeom prst="rect">
            <a:avLst/>
          </a:prstGeom>
          <a:solidFill>
            <a:schemeClr val="accent1">
              <a:lumMod val="20000"/>
              <a:lumOff val="80000"/>
            </a:schemeClr>
          </a:solidFill>
        </p:spPr>
        <p:txBody>
          <a:bodyPr wrap="square">
            <a:spAutoFit/>
          </a:bodyPr>
          <a:lstStyle/>
          <a:p>
            <a:pPr marL="342900" lvl="0" indent="-342900" algn="just">
              <a:lnSpc>
                <a:spcPct val="115000"/>
              </a:lnSpc>
              <a:spcAft>
                <a:spcPts val="1000"/>
              </a:spcAft>
              <a:buSzPts val="1000"/>
              <a:buFont typeface="Symbol"/>
              <a:buChar char=""/>
              <a:tabLst>
                <a:tab pos="457200" algn="l"/>
              </a:tabLst>
            </a:pPr>
            <a:r>
              <a:rPr lang="en-US" sz="2400" b="1" dirty="0" smtClean="0">
                <a:effectLst/>
                <a:latin typeface="Times New Roman"/>
                <a:ea typeface="Times New Roman"/>
                <a:cs typeface="Arial"/>
              </a:rPr>
              <a:t>Cell differentiation is vital for the survival of an organism.</a:t>
            </a:r>
            <a:r>
              <a:rPr lang="en-US" sz="2400" dirty="0" smtClean="0">
                <a:effectLst/>
                <a:latin typeface="Times New Roman"/>
                <a:ea typeface="Times New Roman"/>
                <a:cs typeface="Arial"/>
              </a:rPr>
              <a:t> Cell differentiation is the process by which a cell changes, becoming more and more suited, or specialized, for a particular function.</a:t>
            </a:r>
            <a:endParaRPr lang="en-US" sz="2400" dirty="0">
              <a:ea typeface="Calibri"/>
              <a:cs typeface="Arial"/>
            </a:endParaRPr>
          </a:p>
        </p:txBody>
      </p:sp>
      <p:sp>
        <p:nvSpPr>
          <p:cNvPr id="3" name="مستطيل 2"/>
          <p:cNvSpPr/>
          <p:nvPr/>
        </p:nvSpPr>
        <p:spPr>
          <a:xfrm>
            <a:off x="130455" y="5229200"/>
            <a:ext cx="8928992" cy="1366528"/>
          </a:xfrm>
          <a:prstGeom prst="rect">
            <a:avLst/>
          </a:prstGeom>
          <a:solidFill>
            <a:schemeClr val="bg2"/>
          </a:solidFill>
        </p:spPr>
        <p:txBody>
          <a:bodyPr wrap="square">
            <a:spAutoFit/>
          </a:bodyPr>
          <a:lstStyle/>
          <a:p>
            <a:pPr marL="342900" lvl="0" indent="-342900" algn="just">
              <a:lnSpc>
                <a:spcPct val="115000"/>
              </a:lnSpc>
              <a:spcAft>
                <a:spcPts val="1000"/>
              </a:spcAft>
              <a:buSzPts val="1000"/>
              <a:buFont typeface="Symbol"/>
              <a:buChar char=""/>
              <a:tabLst>
                <a:tab pos="457200" algn="l"/>
              </a:tabLst>
            </a:pPr>
            <a:r>
              <a:rPr lang="en-US" sz="2400" b="1" dirty="0" smtClean="0">
                <a:effectLst/>
                <a:latin typeface="Times New Roman"/>
                <a:ea typeface="Times New Roman"/>
                <a:cs typeface="Arial"/>
              </a:rPr>
              <a:t>Differentiation involves many changes.</a:t>
            </a:r>
            <a:r>
              <a:rPr lang="en-US" sz="2400" dirty="0" smtClean="0">
                <a:effectLst/>
                <a:latin typeface="Times New Roman"/>
                <a:ea typeface="Times New Roman"/>
                <a:cs typeface="Arial"/>
              </a:rPr>
              <a:t> The number of organelles may change, or the size of the cell may change. For example, during differentiation sperm cells gain lots of mitochondria.</a:t>
            </a:r>
            <a:endParaRPr lang="en-US" sz="2400" dirty="0">
              <a:ea typeface="Calibri"/>
              <a:cs typeface="Arial"/>
            </a:endParaRPr>
          </a:p>
        </p:txBody>
      </p:sp>
      <p:sp>
        <p:nvSpPr>
          <p:cNvPr id="4" name="object 3"/>
          <p:cNvSpPr txBox="1"/>
          <p:nvPr/>
        </p:nvSpPr>
        <p:spPr>
          <a:xfrm>
            <a:off x="130455" y="754065"/>
            <a:ext cx="8928992" cy="1634422"/>
          </a:xfrm>
          <a:prstGeom prst="rect">
            <a:avLst/>
          </a:prstGeom>
          <a:solidFill>
            <a:schemeClr val="accent4">
              <a:lumMod val="20000"/>
              <a:lumOff val="80000"/>
            </a:schemeClr>
          </a:solidFill>
        </p:spPr>
        <p:txBody>
          <a:bodyPr vert="horz" wrap="square" lIns="0" tIns="53975" rIns="0" bIns="0" rtlCol="0">
            <a:spAutoFit/>
          </a:bodyPr>
          <a:lstStyle/>
          <a:p>
            <a:pPr marL="184785" marR="5080" indent="-172720">
              <a:spcBef>
                <a:spcPts val="425"/>
              </a:spcBef>
              <a:buFontTx/>
              <a:buChar char="•"/>
              <a:tabLst>
                <a:tab pos="185420" algn="l"/>
              </a:tabLst>
            </a:pPr>
            <a:r>
              <a:rPr sz="2400" dirty="0">
                <a:latin typeface="Times New Roman" panose="02020603050405020304" pitchFamily="18" charset="0"/>
                <a:cs typeface="Times New Roman" panose="02020603050405020304" pitchFamily="18" charset="0"/>
              </a:rPr>
              <a:t>An </a:t>
            </a:r>
            <a:r>
              <a:rPr sz="2400" spc="-5" dirty="0">
                <a:latin typeface="Times New Roman" panose="02020603050405020304" pitchFamily="18" charset="0"/>
                <a:cs typeface="Times New Roman" panose="02020603050405020304" pitchFamily="18" charset="0"/>
              </a:rPr>
              <a:t>adult human body </a:t>
            </a:r>
            <a:r>
              <a:rPr sz="2400" dirty="0">
                <a:latin typeface="Times New Roman" panose="02020603050405020304" pitchFamily="18" charset="0"/>
                <a:cs typeface="Times New Roman" panose="02020603050405020304" pitchFamily="18" charset="0"/>
              </a:rPr>
              <a:t>can </a:t>
            </a:r>
            <a:r>
              <a:rPr sz="2400" spc="-5" dirty="0">
                <a:latin typeface="Times New Roman" panose="02020603050405020304" pitchFamily="18" charset="0"/>
                <a:cs typeface="Times New Roman" panose="02020603050405020304" pitchFamily="18" charset="0"/>
              </a:rPr>
              <a:t>be </a:t>
            </a:r>
            <a:r>
              <a:rPr sz="2400" dirty="0">
                <a:latin typeface="Times New Roman" panose="02020603050405020304" pitchFamily="18" charset="0"/>
                <a:cs typeface="Times New Roman" panose="02020603050405020304" pitchFamily="18" charset="0"/>
              </a:rPr>
              <a:t>made </a:t>
            </a:r>
            <a:r>
              <a:rPr sz="2400" spc="-5" dirty="0">
                <a:latin typeface="Times New Roman" panose="02020603050405020304" pitchFamily="18" charset="0"/>
                <a:cs typeface="Times New Roman" panose="02020603050405020304" pitchFamily="18" charset="0"/>
              </a:rPr>
              <a:t>up </a:t>
            </a:r>
            <a:r>
              <a:rPr sz="2400" dirty="0">
                <a:latin typeface="Times New Roman" panose="02020603050405020304" pitchFamily="18" charset="0"/>
                <a:cs typeface="Times New Roman" panose="02020603050405020304" pitchFamily="18" charset="0"/>
              </a:rPr>
              <a:t>from </a:t>
            </a:r>
            <a:r>
              <a:rPr sz="2400" u="heavy" dirty="0">
                <a:uFill>
                  <a:solidFill>
                    <a:srgbClr val="000000"/>
                  </a:solidFill>
                </a:uFill>
                <a:latin typeface="Times New Roman" panose="02020603050405020304" pitchFamily="18" charset="0"/>
                <a:cs typeface="Times New Roman" panose="02020603050405020304" pitchFamily="18" charset="0"/>
              </a:rPr>
              <a:t>1 </a:t>
            </a:r>
            <a:r>
              <a:rPr sz="2400" u="heavy" spc="-5" dirty="0">
                <a:uFill>
                  <a:solidFill>
                    <a:srgbClr val="000000"/>
                  </a:solidFill>
                </a:uFill>
                <a:latin typeface="Times New Roman" panose="02020603050405020304" pitchFamily="18" charset="0"/>
                <a:cs typeface="Times New Roman" panose="02020603050405020304" pitchFamily="18" charset="0"/>
              </a:rPr>
              <a:t>trillion </a:t>
            </a:r>
            <a:r>
              <a:rPr sz="2400" spc="-655" dirty="0">
                <a:latin typeface="Times New Roman" panose="02020603050405020304" pitchFamily="18" charset="0"/>
                <a:cs typeface="Times New Roman" panose="02020603050405020304" pitchFamily="18" charset="0"/>
              </a:rPr>
              <a:t> </a:t>
            </a:r>
            <a:r>
              <a:rPr sz="2400" u="heavy" dirty="0">
                <a:uFill>
                  <a:solidFill>
                    <a:srgbClr val="000000"/>
                  </a:solidFill>
                </a:uFill>
                <a:latin typeface="Times New Roman" panose="02020603050405020304" pitchFamily="18" charset="0"/>
                <a:cs typeface="Times New Roman" panose="02020603050405020304" pitchFamily="18" charset="0"/>
              </a:rPr>
              <a:t>to</a:t>
            </a:r>
            <a:r>
              <a:rPr sz="2400" u="heavy" spc="-5" dirty="0">
                <a:uFill>
                  <a:solidFill>
                    <a:srgbClr val="000000"/>
                  </a:solidFill>
                </a:uFill>
                <a:latin typeface="Times New Roman" panose="02020603050405020304" pitchFamily="18" charset="0"/>
                <a:cs typeface="Times New Roman" panose="02020603050405020304" pitchFamily="18" charset="0"/>
              </a:rPr>
              <a:t> 100 trillion</a:t>
            </a:r>
            <a:r>
              <a:rPr sz="2400" spc="3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cells</a:t>
            </a:r>
            <a:r>
              <a:rPr sz="2400" spc="1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depending</a:t>
            </a:r>
            <a:r>
              <a:rPr sz="2400" spc="5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on height,</a:t>
            </a:r>
            <a:r>
              <a:rPr sz="240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weight, </a:t>
            </a:r>
            <a:r>
              <a:rPr sz="2400" spc="-5" dirty="0">
                <a:latin typeface="Times New Roman" panose="02020603050405020304" pitchFamily="18" charset="0"/>
                <a:cs typeface="Times New Roman" panose="02020603050405020304" pitchFamily="18" charset="0"/>
              </a:rPr>
              <a:t> etc…</a:t>
            </a:r>
            <a:endParaRPr sz="2400" dirty="0">
              <a:latin typeface="Times New Roman" panose="02020603050405020304" pitchFamily="18" charset="0"/>
              <a:cs typeface="Times New Roman" panose="02020603050405020304" pitchFamily="18" charset="0"/>
            </a:endParaRPr>
          </a:p>
          <a:p>
            <a:pPr marL="184785" marR="12065" indent="-172720">
              <a:spcBef>
                <a:spcPts val="800"/>
              </a:spcBef>
              <a:buFontTx/>
              <a:buChar char="•"/>
              <a:tabLst>
                <a:tab pos="185420" algn="l"/>
              </a:tabLst>
            </a:pPr>
            <a:r>
              <a:rPr sz="2400" spc="-5" dirty="0">
                <a:latin typeface="Times New Roman" panose="02020603050405020304" pitchFamily="18" charset="0"/>
                <a:cs typeface="Times New Roman" panose="02020603050405020304" pitchFamily="18" charset="0"/>
              </a:rPr>
              <a:t>Humans </a:t>
            </a:r>
            <a:r>
              <a:rPr sz="2400" dirty="0">
                <a:latin typeface="Times New Roman" panose="02020603050405020304" pitchFamily="18" charset="0"/>
                <a:cs typeface="Times New Roman" panose="02020603050405020304" pitchFamily="18" charset="0"/>
              </a:rPr>
              <a:t>start from 1 cell </a:t>
            </a:r>
            <a:r>
              <a:rPr sz="2400" spc="-5" dirty="0">
                <a:latin typeface="Times New Roman" panose="02020603050405020304" pitchFamily="18" charset="0"/>
                <a:cs typeface="Times New Roman" panose="02020603050405020304" pitchFamily="18" charset="0"/>
              </a:rPr>
              <a:t>and end up with </a:t>
            </a:r>
            <a:r>
              <a:rPr sz="2400" dirty="0">
                <a:latin typeface="Times New Roman" panose="02020603050405020304" pitchFamily="18" charset="0"/>
                <a:cs typeface="Times New Roman" panose="02020603050405020304" pitchFamily="18" charset="0"/>
              </a:rPr>
              <a:t>many </a:t>
            </a:r>
            <a:r>
              <a:rPr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different </a:t>
            </a:r>
            <a:r>
              <a:rPr sz="2400" dirty="0">
                <a:latin typeface="Times New Roman" panose="02020603050405020304" pitchFamily="18" charset="0"/>
                <a:cs typeface="Times New Roman" panose="02020603050405020304" pitchFamily="18" charset="0"/>
              </a:rPr>
              <a:t>types </a:t>
            </a:r>
            <a:r>
              <a:rPr sz="2400" spc="-5" dirty="0">
                <a:latin typeface="Times New Roman" panose="02020603050405020304" pitchFamily="18" charset="0"/>
                <a:cs typeface="Times New Roman" panose="02020603050405020304" pitchFamily="18" charset="0"/>
              </a:rPr>
              <a:t>of cells </a:t>
            </a:r>
            <a:r>
              <a:rPr sz="2400" dirty="0">
                <a:latin typeface="Times New Roman" panose="02020603050405020304" pitchFamily="18" charset="0"/>
                <a:cs typeface="Times New Roman" panose="02020603050405020304" pitchFamily="18" charset="0"/>
              </a:rPr>
              <a:t>(e.g. muscle </a:t>
            </a:r>
            <a:r>
              <a:rPr sz="2400" spc="-5" dirty="0">
                <a:latin typeface="Times New Roman" panose="02020603050405020304" pitchFamily="18" charset="0"/>
                <a:cs typeface="Times New Roman" panose="02020603050405020304" pitchFamily="18" charset="0"/>
              </a:rPr>
              <a:t>cells, </a:t>
            </a:r>
            <a:r>
              <a:rPr sz="2400" dirty="0">
                <a:latin typeface="Times New Roman" panose="02020603050405020304" pitchFamily="18" charset="0"/>
                <a:cs typeface="Times New Roman" panose="02020603050405020304" pitchFamily="18" charset="0"/>
              </a:rPr>
              <a:t>skin </a:t>
            </a:r>
            <a:r>
              <a:rPr sz="2400" spc="-5" dirty="0">
                <a:latin typeface="Times New Roman" panose="02020603050405020304" pitchFamily="18" charset="0"/>
                <a:cs typeface="Times New Roman" panose="02020603050405020304" pitchFamily="18" charset="0"/>
              </a:rPr>
              <a:t>cells,) </a:t>
            </a:r>
            <a:r>
              <a:rPr sz="2400" spc="-65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with</a:t>
            </a:r>
            <a:r>
              <a:rPr sz="240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different</a:t>
            </a:r>
            <a:r>
              <a:rPr sz="2400" dirty="0">
                <a:latin typeface="Times New Roman" panose="02020603050405020304" pitchFamily="18" charset="0"/>
                <a:cs typeface="Times New Roman" panose="02020603050405020304" pitchFamily="18" charset="0"/>
              </a:rPr>
              <a:t> </a:t>
            </a:r>
            <a:r>
              <a:rPr sz="2400" u="heavy" dirty="0" smtClean="0">
                <a:uFill>
                  <a:solidFill>
                    <a:srgbClr val="000000"/>
                  </a:solidFill>
                </a:uFill>
                <a:latin typeface="Times New Roman" panose="02020603050405020304" pitchFamily="18" charset="0"/>
                <a:cs typeface="Times New Roman" panose="02020603050405020304" pitchFamily="18" charset="0"/>
              </a:rPr>
              <a:t>functions</a:t>
            </a:r>
            <a:r>
              <a:rPr lang="en-US" sz="2400" u="heavy" dirty="0" smtClean="0">
                <a:uFill>
                  <a:solidFill>
                    <a:srgbClr val="000000"/>
                  </a:solidFill>
                </a:u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8424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06978" y="929789"/>
            <a:ext cx="8733781" cy="1687641"/>
          </a:xfrm>
          <a:prstGeom prst="rect">
            <a:avLst/>
          </a:prstGeom>
        </p:spPr>
        <p:txBody>
          <a:bodyPr wrap="square">
            <a:spAutoFit/>
          </a:bodyPr>
          <a:lstStyle/>
          <a:p>
            <a:pPr algn="just">
              <a:lnSpc>
                <a:spcPts val="2830"/>
              </a:lnSpc>
              <a:spcAft>
                <a:spcPts val="1000"/>
              </a:spcAft>
            </a:pPr>
            <a:r>
              <a:rPr lang="en-US" sz="2400" b="1" u="sng" spc="-20" dirty="0" smtClean="0">
                <a:effectLst/>
                <a:latin typeface="Times New Roman"/>
                <a:ea typeface="Times New Roman"/>
                <a:cs typeface="Arial"/>
              </a:rPr>
              <a:t>The Definition of Cell differentiation</a:t>
            </a:r>
          </a:p>
          <a:p>
            <a:pPr algn="just">
              <a:spcAft>
                <a:spcPts val="900"/>
              </a:spcAft>
            </a:pPr>
            <a:r>
              <a:rPr lang="en-US" sz="2400" spc="-15" dirty="0" smtClean="0">
                <a:effectLst/>
                <a:latin typeface="Times New Roman"/>
                <a:ea typeface="Times New Roman"/>
                <a:cs typeface="Arial"/>
              </a:rPr>
              <a:t>Differentiation is the natural process through which a less specialized cell, i.e., a stem cell, matures and becomes more distinct in function and shape.</a:t>
            </a:r>
            <a:endParaRPr lang="en-US" sz="2400" dirty="0">
              <a:effectLst/>
              <a:latin typeface="Calibri"/>
              <a:ea typeface="Calibri"/>
              <a:cs typeface="Arial"/>
            </a:endParaRPr>
          </a:p>
        </p:txBody>
      </p:sp>
      <p:sp>
        <p:nvSpPr>
          <p:cNvPr id="6" name="مستطيل 5"/>
          <p:cNvSpPr/>
          <p:nvPr/>
        </p:nvSpPr>
        <p:spPr>
          <a:xfrm>
            <a:off x="205667" y="2852936"/>
            <a:ext cx="8733781" cy="1569660"/>
          </a:xfrm>
          <a:prstGeom prst="rect">
            <a:avLst/>
          </a:prstGeom>
        </p:spPr>
        <p:txBody>
          <a:bodyPr wrap="square">
            <a:spAutoFit/>
          </a:bodyPr>
          <a:lstStyle/>
          <a:p>
            <a:pPr algn="just">
              <a:spcAft>
                <a:spcPts val="1000"/>
              </a:spcAft>
            </a:pPr>
            <a:r>
              <a:rPr lang="en-US" sz="2400" b="1" spc="-15" dirty="0" smtClean="0">
                <a:effectLst/>
                <a:latin typeface="Times New Roman"/>
                <a:ea typeface="Times New Roman"/>
                <a:cs typeface="Arial"/>
              </a:rPr>
              <a:t>Single-celled organisms</a:t>
            </a:r>
            <a:r>
              <a:rPr lang="en-US" sz="2400" spc="-15" dirty="0" smtClean="0">
                <a:effectLst/>
                <a:latin typeface="Times New Roman"/>
                <a:ea typeface="Times New Roman"/>
                <a:cs typeface="Arial"/>
              </a:rPr>
              <a:t> perform </a:t>
            </a:r>
            <a:r>
              <a:rPr lang="en-US" sz="2400" b="1" spc="-15" dirty="0" smtClean="0">
                <a:effectLst/>
                <a:latin typeface="Times New Roman"/>
                <a:ea typeface="Times New Roman"/>
                <a:cs typeface="Arial"/>
              </a:rPr>
              <a:t>all</a:t>
            </a:r>
            <a:r>
              <a:rPr lang="en-US" sz="2400" spc="-15" dirty="0" smtClean="0">
                <a:effectLst/>
                <a:latin typeface="Times New Roman"/>
                <a:ea typeface="Times New Roman"/>
                <a:cs typeface="Arial"/>
              </a:rPr>
              <a:t> of their basic functions within a single cell. For maximum efficiency in each process, a unique cellular structure and machinery are needed. No one cell can provide optimal circumstances for </a:t>
            </a:r>
            <a:r>
              <a:rPr lang="en-US" sz="2400" b="1" spc="-15" dirty="0" smtClean="0">
                <a:effectLst/>
                <a:latin typeface="Times New Roman"/>
                <a:ea typeface="Times New Roman"/>
                <a:cs typeface="Arial"/>
              </a:rPr>
              <a:t>all</a:t>
            </a:r>
            <a:r>
              <a:rPr lang="en-US" sz="2400" spc="-15" dirty="0" smtClean="0">
                <a:effectLst/>
                <a:latin typeface="Times New Roman"/>
                <a:ea typeface="Times New Roman"/>
                <a:cs typeface="Arial"/>
              </a:rPr>
              <a:t> </a:t>
            </a:r>
            <a:r>
              <a:rPr lang="en-US" sz="2400" b="1" spc="-15" dirty="0" smtClean="0">
                <a:effectLst/>
                <a:latin typeface="Times New Roman"/>
                <a:ea typeface="Times New Roman"/>
                <a:cs typeface="Arial"/>
              </a:rPr>
              <a:t>functions</a:t>
            </a:r>
            <a:r>
              <a:rPr lang="en-US" sz="2400" spc="-15" dirty="0" smtClean="0">
                <a:effectLst/>
                <a:latin typeface="Times New Roman"/>
                <a:ea typeface="Times New Roman"/>
                <a:cs typeface="Arial"/>
              </a:rPr>
              <a:t>.</a:t>
            </a:r>
            <a:endParaRPr lang="en-US" sz="2400" dirty="0">
              <a:effectLst/>
              <a:latin typeface="Calibri"/>
              <a:ea typeface="Calibri"/>
              <a:cs typeface="Arial"/>
            </a:endParaRPr>
          </a:p>
        </p:txBody>
      </p:sp>
      <p:sp>
        <p:nvSpPr>
          <p:cNvPr id="7" name="مستطيل 6"/>
          <p:cNvSpPr/>
          <p:nvPr/>
        </p:nvSpPr>
        <p:spPr>
          <a:xfrm>
            <a:off x="206978" y="4797152"/>
            <a:ext cx="8732470" cy="1569660"/>
          </a:xfrm>
          <a:prstGeom prst="rect">
            <a:avLst/>
          </a:prstGeom>
        </p:spPr>
        <p:txBody>
          <a:bodyPr wrap="square">
            <a:spAutoFit/>
          </a:bodyPr>
          <a:lstStyle/>
          <a:p>
            <a:pPr algn="just"/>
            <a:r>
              <a:rPr lang="en-US" sz="2400" spc="-15" dirty="0" smtClean="0">
                <a:effectLst/>
                <a:latin typeface="Times New Roman"/>
                <a:ea typeface="Times New Roman"/>
              </a:rPr>
              <a:t>Each cell in a multicellular organism, from a mushroom to a human being, becomes </a:t>
            </a:r>
            <a:r>
              <a:rPr lang="en-US" sz="2400" b="1" spc="-15" dirty="0" smtClean="0">
                <a:effectLst/>
                <a:latin typeface="Times New Roman"/>
                <a:ea typeface="Times New Roman"/>
              </a:rPr>
              <a:t>specialized</a:t>
            </a:r>
            <a:r>
              <a:rPr lang="en-US" sz="2400" spc="-15" dirty="0" smtClean="0">
                <a:effectLst/>
                <a:latin typeface="Times New Roman"/>
                <a:ea typeface="Times New Roman"/>
              </a:rPr>
              <a:t> in several ways to </a:t>
            </a:r>
            <a:r>
              <a:rPr lang="en-US" sz="2400" b="1" spc="-15" dirty="0" smtClean="0">
                <a:effectLst/>
                <a:latin typeface="Times New Roman"/>
                <a:ea typeface="Times New Roman"/>
              </a:rPr>
              <a:t>fulfill a specific role</a:t>
            </a:r>
            <a:r>
              <a:rPr lang="en-US" sz="2400" spc="-15" dirty="0" smtClean="0">
                <a:effectLst/>
                <a:latin typeface="Times New Roman"/>
                <a:ea typeface="Times New Roman"/>
              </a:rPr>
              <a:t>. And the </a:t>
            </a:r>
            <a:r>
              <a:rPr lang="en-US" sz="2400" b="1" spc="-15" dirty="0" smtClean="0">
                <a:effectLst/>
                <a:latin typeface="Times New Roman"/>
                <a:ea typeface="Times New Roman"/>
              </a:rPr>
              <a:t>adaptations</a:t>
            </a:r>
            <a:r>
              <a:rPr lang="en-US" sz="2400" spc="-15" dirty="0" smtClean="0">
                <a:effectLst/>
                <a:latin typeface="Times New Roman"/>
                <a:ea typeface="Times New Roman"/>
              </a:rPr>
              <a:t> these acquire guarantee that they are </a:t>
            </a:r>
            <a:r>
              <a:rPr lang="en-US" sz="2400" b="1" spc="-15" dirty="0" smtClean="0">
                <a:effectLst/>
                <a:latin typeface="Times New Roman"/>
                <a:ea typeface="Times New Roman"/>
              </a:rPr>
              <a:t>as effective as possible</a:t>
            </a:r>
            <a:r>
              <a:rPr lang="en-US" sz="2400" spc="-15" dirty="0" smtClean="0">
                <a:effectLst/>
                <a:latin typeface="Times New Roman"/>
                <a:ea typeface="Times New Roman"/>
              </a:rPr>
              <a:t> in performing their functions.</a:t>
            </a:r>
            <a:endParaRPr lang="en-US" sz="2400" dirty="0"/>
          </a:p>
        </p:txBody>
      </p:sp>
    </p:spTree>
    <p:extLst>
      <p:ext uri="{BB962C8B-B14F-4D97-AF65-F5344CB8AC3E}">
        <p14:creationId xmlns:p14="http://schemas.microsoft.com/office/powerpoint/2010/main" val="1437467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620688"/>
            <a:ext cx="8640960" cy="5645135"/>
          </a:xfrm>
          <a:prstGeom prst="rect">
            <a:avLst/>
          </a:prstGeom>
        </p:spPr>
        <p:txBody>
          <a:bodyPr wrap="square">
            <a:spAutoFit/>
          </a:bodyPr>
          <a:lstStyle/>
          <a:p>
            <a:pPr algn="just">
              <a:spcAft>
                <a:spcPts val="1000"/>
              </a:spcAft>
            </a:pPr>
            <a:r>
              <a:rPr lang="en-US" sz="2400" b="1" u="sng" spc="-20" dirty="0" smtClean="0">
                <a:effectLst/>
                <a:latin typeface="Times New Roman"/>
                <a:ea typeface="Times New Roman"/>
                <a:cs typeface="Arial"/>
              </a:rPr>
              <a:t>Stem Cells</a:t>
            </a:r>
          </a:p>
          <a:p>
            <a:pPr algn="just">
              <a:spcAft>
                <a:spcPts val="1000"/>
              </a:spcAft>
            </a:pPr>
            <a:endParaRPr lang="en-US" sz="800" b="1" u="sng" dirty="0" smtClean="0">
              <a:effectLst/>
              <a:latin typeface="Calibri"/>
              <a:ea typeface="Calibri"/>
              <a:cs typeface="Arial"/>
            </a:endParaRPr>
          </a:p>
          <a:p>
            <a:pPr algn="just">
              <a:lnSpc>
                <a:spcPct val="150000"/>
              </a:lnSpc>
              <a:spcAft>
                <a:spcPts val="1000"/>
              </a:spcAft>
            </a:pPr>
            <a:r>
              <a:rPr lang="en-US" sz="2400" spc="-15" dirty="0" smtClean="0">
                <a:effectLst/>
                <a:latin typeface="Times New Roman"/>
                <a:ea typeface="Times New Roman"/>
                <a:cs typeface="Arial"/>
              </a:rPr>
              <a:t>The </a:t>
            </a:r>
            <a:r>
              <a:rPr lang="en-US" sz="2400" b="1" spc="-15" dirty="0" smtClean="0">
                <a:effectLst/>
                <a:latin typeface="Times New Roman"/>
                <a:ea typeface="Times New Roman"/>
                <a:cs typeface="Arial"/>
              </a:rPr>
              <a:t>specialized cells</a:t>
            </a:r>
            <a:r>
              <a:rPr lang="en-US" sz="2400" spc="-15" dirty="0" smtClean="0">
                <a:effectLst/>
                <a:latin typeface="Times New Roman"/>
                <a:ea typeface="Times New Roman"/>
                <a:cs typeface="Arial"/>
              </a:rPr>
              <a:t> result from the </a:t>
            </a:r>
            <a:r>
              <a:rPr lang="en-US" sz="2400" b="1" spc="-15" dirty="0" smtClean="0">
                <a:effectLst/>
                <a:latin typeface="Times New Roman"/>
                <a:ea typeface="Times New Roman"/>
                <a:cs typeface="Arial"/>
              </a:rPr>
              <a:t>differentiation of</a:t>
            </a:r>
            <a:r>
              <a:rPr lang="en-US" sz="2400" spc="-15" dirty="0" smtClean="0">
                <a:effectLst/>
                <a:latin typeface="Times New Roman"/>
                <a:ea typeface="Times New Roman"/>
                <a:cs typeface="Arial"/>
              </a:rPr>
              <a:t> </a:t>
            </a:r>
            <a:r>
              <a:rPr lang="en-US" sz="2400" b="1" spc="-15" dirty="0" smtClean="0">
                <a:effectLst/>
                <a:latin typeface="Times New Roman"/>
                <a:ea typeface="Times New Roman"/>
                <a:cs typeface="Arial"/>
              </a:rPr>
              <a:t>stem cells</a:t>
            </a:r>
            <a:r>
              <a:rPr lang="en-US" sz="2400" spc="-15" dirty="0" smtClean="0">
                <a:effectLst/>
                <a:latin typeface="Times New Roman"/>
                <a:ea typeface="Times New Roman"/>
                <a:cs typeface="Arial"/>
              </a:rPr>
              <a:t>.</a:t>
            </a:r>
            <a:endParaRPr lang="en-US" sz="2400" dirty="0" smtClean="0">
              <a:effectLst/>
              <a:latin typeface="Calibri"/>
              <a:ea typeface="Calibri"/>
              <a:cs typeface="Arial"/>
            </a:endParaRPr>
          </a:p>
          <a:p>
            <a:pPr algn="just">
              <a:lnSpc>
                <a:spcPct val="150000"/>
              </a:lnSpc>
              <a:spcAft>
                <a:spcPts val="900"/>
              </a:spcAft>
            </a:pPr>
            <a:r>
              <a:rPr lang="en-US" sz="2400" b="1" spc="-15" dirty="0" smtClean="0">
                <a:effectLst/>
                <a:latin typeface="Times New Roman"/>
                <a:ea typeface="Times New Roman"/>
                <a:cs typeface="Arial"/>
              </a:rPr>
              <a:t>Stem cells</a:t>
            </a:r>
            <a:r>
              <a:rPr lang="en-US" sz="2400" spc="-15" dirty="0" smtClean="0">
                <a:effectLst/>
                <a:latin typeface="Times New Roman"/>
                <a:ea typeface="Times New Roman"/>
                <a:cs typeface="Arial"/>
              </a:rPr>
              <a:t> are the raw materials of the body, the cells that have the potential to give rise to all other cell types with specific shapes and functions.</a:t>
            </a:r>
          </a:p>
          <a:p>
            <a:pPr algn="just">
              <a:lnSpc>
                <a:spcPct val="150000"/>
              </a:lnSpc>
              <a:spcAft>
                <a:spcPts val="1000"/>
              </a:spcAft>
            </a:pPr>
            <a:r>
              <a:rPr lang="en-US" sz="2400" b="1" spc="-15" dirty="0" smtClean="0">
                <a:effectLst/>
                <a:latin typeface="Times New Roman"/>
                <a:ea typeface="Times New Roman"/>
                <a:cs typeface="Arial"/>
              </a:rPr>
              <a:t>All cells</a:t>
            </a:r>
            <a:r>
              <a:rPr lang="en-US" sz="2400" spc="-15" dirty="0" smtClean="0">
                <a:effectLst/>
                <a:latin typeface="Times New Roman"/>
                <a:ea typeface="Times New Roman"/>
                <a:cs typeface="Arial"/>
              </a:rPr>
              <a:t> in most multicellular organisms, including humans and most plants, are generated from the </a:t>
            </a:r>
            <a:r>
              <a:rPr lang="en-US" sz="2400" b="1" spc="-15" dirty="0" smtClean="0">
                <a:effectLst/>
                <a:latin typeface="Times New Roman"/>
                <a:ea typeface="Times New Roman"/>
                <a:cs typeface="Arial"/>
              </a:rPr>
              <a:t>fertilization of two gametes</a:t>
            </a:r>
            <a:r>
              <a:rPr lang="en-US" sz="2400" spc="-15" dirty="0" smtClean="0">
                <a:effectLst/>
                <a:latin typeface="Times New Roman"/>
                <a:ea typeface="Times New Roman"/>
                <a:cs typeface="Arial"/>
              </a:rPr>
              <a:t> from opposite biological sexes: an egg cell with a sperm cell. </a:t>
            </a:r>
          </a:p>
          <a:p>
            <a:pPr algn="just">
              <a:lnSpc>
                <a:spcPct val="150000"/>
              </a:lnSpc>
              <a:spcAft>
                <a:spcPts val="1000"/>
              </a:spcAft>
            </a:pPr>
            <a:r>
              <a:rPr lang="en-US" sz="2400" spc="-15" dirty="0" smtClean="0">
                <a:effectLst/>
                <a:latin typeface="Times New Roman"/>
                <a:ea typeface="Times New Roman"/>
                <a:cs typeface="Arial"/>
              </a:rPr>
              <a:t>A </a:t>
            </a:r>
            <a:r>
              <a:rPr lang="en-US" sz="2400" b="1" spc="-15" dirty="0" smtClean="0">
                <a:effectLst/>
                <a:latin typeface="Times New Roman"/>
                <a:ea typeface="Times New Roman"/>
                <a:cs typeface="Arial"/>
              </a:rPr>
              <a:t>zygote</a:t>
            </a:r>
            <a:r>
              <a:rPr lang="en-US" sz="2400" spc="-15" dirty="0" smtClean="0">
                <a:effectLst/>
                <a:latin typeface="Times New Roman"/>
                <a:ea typeface="Times New Roman"/>
                <a:cs typeface="Arial"/>
              </a:rPr>
              <a:t> is the first stem cell in an organism.</a:t>
            </a:r>
            <a:endParaRPr lang="en-US" sz="2400" dirty="0" smtClean="0">
              <a:effectLst/>
              <a:latin typeface="Calibri"/>
              <a:ea typeface="Calibri"/>
              <a:cs typeface="Arial"/>
            </a:endParaRPr>
          </a:p>
        </p:txBody>
      </p:sp>
    </p:spTree>
    <p:extLst>
      <p:ext uri="{BB962C8B-B14F-4D97-AF65-F5344CB8AC3E}">
        <p14:creationId xmlns:p14="http://schemas.microsoft.com/office/powerpoint/2010/main" val="34654504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4063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08489" y="188640"/>
            <a:ext cx="4628255" cy="451406"/>
          </a:xfrm>
          <a:prstGeom prst="rect">
            <a:avLst/>
          </a:prstGeom>
          <a:solidFill>
            <a:srgbClr val="FFFF00"/>
          </a:solidFill>
        </p:spPr>
        <p:txBody>
          <a:bodyPr wrap="none">
            <a:spAutoFit/>
          </a:bodyPr>
          <a:lstStyle/>
          <a:p>
            <a:pPr algn="just">
              <a:lnSpc>
                <a:spcPts val="2830"/>
              </a:lnSpc>
              <a:spcAft>
                <a:spcPts val="1000"/>
              </a:spcAft>
            </a:pPr>
            <a:r>
              <a:rPr lang="en-US" sz="2400" b="1" u="sng" spc="-20" dirty="0" smtClean="0">
                <a:effectLst/>
                <a:latin typeface="Times New Roman"/>
                <a:ea typeface="Times New Roman"/>
                <a:cs typeface="Arial"/>
              </a:rPr>
              <a:t>The Process of Cell Differentiation</a:t>
            </a:r>
            <a:endParaRPr lang="en-US" sz="2400" b="1" u="sng" dirty="0">
              <a:effectLst/>
              <a:latin typeface="Calibri"/>
              <a:ea typeface="Calibri"/>
              <a:cs typeface="Arial"/>
            </a:endParaRPr>
          </a:p>
        </p:txBody>
      </p:sp>
      <p:sp>
        <p:nvSpPr>
          <p:cNvPr id="3" name="مستطيل 2"/>
          <p:cNvSpPr/>
          <p:nvPr/>
        </p:nvSpPr>
        <p:spPr>
          <a:xfrm>
            <a:off x="122488" y="764704"/>
            <a:ext cx="8841999" cy="3541995"/>
          </a:xfrm>
          <a:prstGeom prst="rect">
            <a:avLst/>
          </a:prstGeom>
        </p:spPr>
        <p:txBody>
          <a:bodyPr wrap="square">
            <a:spAutoFit/>
          </a:bodyPr>
          <a:lstStyle/>
          <a:p>
            <a:pPr algn="just">
              <a:spcAft>
                <a:spcPts val="1000"/>
              </a:spcAft>
            </a:pPr>
            <a:r>
              <a:rPr lang="en-US" sz="2400" b="1" spc="-15" dirty="0" smtClean="0">
                <a:effectLst/>
                <a:latin typeface="Times New Roman"/>
                <a:ea typeface="Times New Roman"/>
                <a:cs typeface="Arial"/>
              </a:rPr>
              <a:t>Stem cells</a:t>
            </a:r>
            <a:r>
              <a:rPr lang="en-US" sz="2400" spc="-15" dirty="0" smtClean="0">
                <a:effectLst/>
                <a:latin typeface="Times New Roman"/>
                <a:ea typeface="Times New Roman"/>
                <a:cs typeface="Arial"/>
              </a:rPr>
              <a:t> and </a:t>
            </a:r>
            <a:r>
              <a:rPr lang="en-US" sz="2400" b="1" spc="-15" dirty="0" smtClean="0">
                <a:effectLst/>
                <a:latin typeface="Times New Roman"/>
                <a:ea typeface="Times New Roman"/>
                <a:cs typeface="Arial"/>
              </a:rPr>
              <a:t>specialized cells</a:t>
            </a:r>
            <a:r>
              <a:rPr lang="en-US" sz="2400" spc="-15" dirty="0" smtClean="0">
                <a:effectLst/>
                <a:latin typeface="Times New Roman"/>
                <a:ea typeface="Times New Roman"/>
                <a:cs typeface="Arial"/>
              </a:rPr>
              <a:t> have </a:t>
            </a:r>
            <a:r>
              <a:rPr lang="en-US" sz="2400" b="1" spc="-15" dirty="0" smtClean="0">
                <a:effectLst/>
                <a:latin typeface="Times New Roman"/>
                <a:ea typeface="Times New Roman"/>
                <a:cs typeface="Arial"/>
              </a:rPr>
              <a:t>identical genetic content</a:t>
            </a:r>
            <a:r>
              <a:rPr lang="en-US" sz="2400" spc="-15" dirty="0" smtClean="0">
                <a:effectLst/>
                <a:latin typeface="Times New Roman"/>
                <a:ea typeface="Times New Roman"/>
                <a:cs typeface="Arial"/>
              </a:rPr>
              <a:t>. While stem cells retain the ability to express every one of their genes, </a:t>
            </a:r>
            <a:r>
              <a:rPr lang="en-US" sz="2400" b="1" spc="-15" dirty="0" smtClean="0">
                <a:effectLst/>
                <a:latin typeface="Times New Roman"/>
                <a:ea typeface="Times New Roman"/>
                <a:cs typeface="Arial"/>
              </a:rPr>
              <a:t>specialized cells lose</a:t>
            </a:r>
            <a:r>
              <a:rPr lang="en-US" sz="2400" spc="-15" dirty="0" smtClean="0">
                <a:effectLst/>
                <a:latin typeface="Times New Roman"/>
                <a:ea typeface="Times New Roman"/>
                <a:cs typeface="Arial"/>
              </a:rPr>
              <a:t> </a:t>
            </a:r>
            <a:r>
              <a:rPr lang="en-US" sz="2400" b="1" spc="-15" dirty="0" smtClean="0">
                <a:effectLst/>
                <a:latin typeface="Times New Roman"/>
                <a:ea typeface="Times New Roman"/>
                <a:cs typeface="Arial"/>
              </a:rPr>
              <a:t>this ability</a:t>
            </a:r>
            <a:r>
              <a:rPr lang="en-US" sz="2400" spc="-15" dirty="0" smtClean="0">
                <a:effectLst/>
                <a:latin typeface="Times New Roman"/>
                <a:ea typeface="Times New Roman"/>
                <a:cs typeface="Arial"/>
              </a:rPr>
              <a:t>. They can only express genes that are </a:t>
            </a:r>
            <a:r>
              <a:rPr lang="en-US" sz="2400" b="1" spc="-15" dirty="0" smtClean="0">
                <a:effectLst/>
                <a:latin typeface="Times New Roman"/>
                <a:ea typeface="Times New Roman"/>
                <a:cs typeface="Arial"/>
              </a:rPr>
              <a:t>essential</a:t>
            </a:r>
            <a:r>
              <a:rPr lang="en-US" sz="2400" spc="-15" dirty="0" smtClean="0">
                <a:effectLst/>
                <a:latin typeface="Times New Roman"/>
                <a:ea typeface="Times New Roman"/>
                <a:cs typeface="Arial"/>
              </a:rPr>
              <a:t> for </a:t>
            </a:r>
            <a:r>
              <a:rPr lang="en-US" sz="2400" b="1" spc="-15" dirty="0" smtClean="0">
                <a:effectLst/>
                <a:latin typeface="Times New Roman"/>
                <a:ea typeface="Times New Roman"/>
                <a:cs typeface="Arial"/>
              </a:rPr>
              <a:t>viability and function</a:t>
            </a:r>
            <a:r>
              <a:rPr lang="en-US" sz="2400" spc="-15" dirty="0" smtClean="0">
                <a:effectLst/>
                <a:latin typeface="Times New Roman"/>
                <a:ea typeface="Times New Roman"/>
                <a:cs typeface="Arial"/>
              </a:rPr>
              <a:t>.</a:t>
            </a:r>
          </a:p>
          <a:p>
            <a:pPr algn="just">
              <a:spcAft>
                <a:spcPts val="1000"/>
              </a:spcAft>
            </a:pPr>
            <a:endParaRPr lang="en-US" sz="800" dirty="0" smtClean="0">
              <a:effectLst/>
              <a:latin typeface="Calibri"/>
              <a:ea typeface="Calibri"/>
              <a:cs typeface="Arial"/>
            </a:endParaRPr>
          </a:p>
          <a:p>
            <a:pPr algn="just">
              <a:spcAft>
                <a:spcPts val="900"/>
              </a:spcAft>
            </a:pPr>
            <a:r>
              <a:rPr lang="en-US" sz="2400" spc="-15" dirty="0" smtClean="0">
                <a:effectLst/>
                <a:latin typeface="Times New Roman"/>
                <a:ea typeface="Times New Roman"/>
                <a:cs typeface="Arial"/>
              </a:rPr>
              <a:t>For example:</a:t>
            </a:r>
          </a:p>
          <a:p>
            <a:pPr algn="just">
              <a:spcAft>
                <a:spcPts val="900"/>
              </a:spcAft>
            </a:pPr>
            <a:r>
              <a:rPr lang="en-US" sz="2400" spc="-15" dirty="0" smtClean="0">
                <a:effectLst/>
                <a:latin typeface="Times New Roman"/>
                <a:ea typeface="Times New Roman"/>
                <a:cs typeface="Arial"/>
              </a:rPr>
              <a:t>The </a:t>
            </a:r>
            <a:r>
              <a:rPr lang="en-US" sz="2400" b="1" spc="-15" dirty="0" smtClean="0">
                <a:effectLst/>
                <a:latin typeface="Times New Roman"/>
                <a:ea typeface="Times New Roman"/>
                <a:cs typeface="Arial"/>
              </a:rPr>
              <a:t>gene encoding haemoglobin</a:t>
            </a:r>
            <a:r>
              <a:rPr lang="en-US" sz="2400" spc="-15" dirty="0" smtClean="0">
                <a:effectLst/>
                <a:latin typeface="Times New Roman"/>
                <a:ea typeface="Times New Roman"/>
                <a:cs typeface="Arial"/>
              </a:rPr>
              <a:t> is </a:t>
            </a:r>
            <a:r>
              <a:rPr lang="en-US" sz="2400" b="1" spc="-15" dirty="0" smtClean="0">
                <a:effectLst/>
                <a:latin typeface="Times New Roman"/>
                <a:ea typeface="Times New Roman"/>
                <a:cs typeface="Arial"/>
              </a:rPr>
              <a:t>active</a:t>
            </a:r>
            <a:r>
              <a:rPr lang="en-US" sz="2400" spc="-15" dirty="0" smtClean="0">
                <a:effectLst/>
                <a:latin typeface="Times New Roman"/>
                <a:ea typeface="Times New Roman"/>
                <a:cs typeface="Arial"/>
              </a:rPr>
              <a:t> in </a:t>
            </a:r>
            <a:r>
              <a:rPr lang="en-US" sz="2400" b="1" spc="-15" dirty="0" smtClean="0">
                <a:effectLst/>
                <a:latin typeface="Times New Roman"/>
                <a:ea typeface="Times New Roman"/>
                <a:cs typeface="Arial"/>
              </a:rPr>
              <a:t>reticulocyte</a:t>
            </a:r>
            <a:r>
              <a:rPr lang="en-US" sz="2400" spc="-15" dirty="0" smtClean="0">
                <a:effectLst/>
                <a:latin typeface="Times New Roman"/>
                <a:ea typeface="Times New Roman"/>
                <a:cs typeface="Arial"/>
              </a:rPr>
              <a:t>s (precursors of red blood cells), but this </a:t>
            </a:r>
            <a:r>
              <a:rPr lang="en-US" sz="2400" b="1" spc="-15" dirty="0" smtClean="0">
                <a:effectLst/>
                <a:latin typeface="Times New Roman"/>
                <a:ea typeface="Times New Roman"/>
                <a:cs typeface="Arial"/>
              </a:rPr>
              <a:t>gene is silenced</a:t>
            </a:r>
            <a:r>
              <a:rPr lang="en-US" sz="2400" spc="-15" dirty="0" smtClean="0">
                <a:effectLst/>
                <a:latin typeface="Times New Roman"/>
                <a:ea typeface="Times New Roman"/>
                <a:cs typeface="Arial"/>
              </a:rPr>
              <a:t> and not expressed in </a:t>
            </a:r>
            <a:r>
              <a:rPr lang="en-US" sz="2400" b="1" spc="-15" dirty="0" smtClean="0">
                <a:effectLst/>
                <a:latin typeface="Times New Roman"/>
                <a:ea typeface="Times New Roman"/>
                <a:cs typeface="Arial"/>
              </a:rPr>
              <a:t>neurons</a:t>
            </a:r>
            <a:r>
              <a:rPr lang="en-US" sz="2400" spc="-15" dirty="0" smtClean="0">
                <a:effectLst/>
                <a:latin typeface="Times New Roman"/>
                <a:ea typeface="Times New Roman"/>
                <a:cs typeface="Arial"/>
              </a:rPr>
              <a:t>.</a:t>
            </a:r>
            <a:endParaRPr lang="en-US" sz="2400" dirty="0">
              <a:effectLst/>
              <a:latin typeface="Calibri"/>
              <a:ea typeface="Calibri"/>
              <a:cs typeface="Arial"/>
            </a:endParaRPr>
          </a:p>
        </p:txBody>
      </p:sp>
      <p:sp>
        <p:nvSpPr>
          <p:cNvPr id="4" name="مستطيل 3"/>
          <p:cNvSpPr/>
          <p:nvPr/>
        </p:nvSpPr>
        <p:spPr>
          <a:xfrm>
            <a:off x="134855" y="4581128"/>
            <a:ext cx="8841999" cy="1938992"/>
          </a:xfrm>
          <a:prstGeom prst="rect">
            <a:avLst/>
          </a:prstGeom>
        </p:spPr>
        <p:txBody>
          <a:bodyPr wrap="square">
            <a:spAutoFit/>
          </a:bodyPr>
          <a:lstStyle/>
          <a:p>
            <a:pPr algn="just">
              <a:spcAft>
                <a:spcPts val="1000"/>
              </a:spcAft>
            </a:pPr>
            <a:r>
              <a:rPr lang="en-US" sz="2400" b="1" spc="-15" dirty="0" smtClean="0">
                <a:effectLst/>
                <a:latin typeface="Times New Roman"/>
                <a:ea typeface="Times New Roman"/>
                <a:cs typeface="Arial"/>
              </a:rPr>
              <a:t>Regulation</a:t>
            </a:r>
            <a:r>
              <a:rPr lang="en-US" sz="2400" spc="-15" dirty="0" smtClean="0">
                <a:effectLst/>
                <a:latin typeface="Times New Roman"/>
                <a:ea typeface="Times New Roman"/>
                <a:cs typeface="Arial"/>
              </a:rPr>
              <a:t> of gene expression </a:t>
            </a:r>
            <a:r>
              <a:rPr lang="en-US" sz="2400" b="1" spc="-15" dirty="0" smtClean="0">
                <a:effectLst/>
                <a:latin typeface="Times New Roman"/>
                <a:ea typeface="Times New Roman"/>
                <a:cs typeface="Arial"/>
              </a:rPr>
              <a:t>drives</a:t>
            </a:r>
            <a:r>
              <a:rPr lang="en-US" sz="2400" spc="-15" dirty="0" smtClean="0">
                <a:effectLst/>
                <a:latin typeface="Times New Roman"/>
                <a:ea typeface="Times New Roman"/>
                <a:cs typeface="Arial"/>
              </a:rPr>
              <a:t> cell differentiation. When cells </a:t>
            </a:r>
            <a:r>
              <a:rPr lang="en-US" sz="2400" b="1" spc="-15" dirty="0" smtClean="0">
                <a:effectLst/>
                <a:latin typeface="Times New Roman"/>
                <a:ea typeface="Times New Roman"/>
                <a:cs typeface="Arial"/>
              </a:rPr>
              <a:t>express certain genes</a:t>
            </a:r>
            <a:r>
              <a:rPr lang="en-US" sz="2400" spc="-15" dirty="0" smtClean="0">
                <a:effectLst/>
                <a:latin typeface="Times New Roman"/>
                <a:ea typeface="Times New Roman"/>
                <a:cs typeface="Arial"/>
              </a:rPr>
              <a:t> that </a:t>
            </a:r>
            <a:r>
              <a:rPr lang="en-US" sz="2400" b="1" spc="-15" dirty="0" smtClean="0">
                <a:effectLst/>
                <a:latin typeface="Times New Roman"/>
                <a:ea typeface="Times New Roman"/>
                <a:cs typeface="Arial"/>
              </a:rPr>
              <a:t>define</a:t>
            </a:r>
            <a:r>
              <a:rPr lang="en-US" sz="2400" spc="-15" dirty="0" smtClean="0">
                <a:effectLst/>
                <a:latin typeface="Times New Roman"/>
                <a:ea typeface="Times New Roman"/>
                <a:cs typeface="Arial"/>
              </a:rPr>
              <a:t> a </a:t>
            </a:r>
            <a:r>
              <a:rPr lang="en-US" sz="2400" b="1" spc="-15" dirty="0" smtClean="0">
                <a:effectLst/>
                <a:latin typeface="Times New Roman"/>
                <a:ea typeface="Times New Roman"/>
                <a:cs typeface="Arial"/>
              </a:rPr>
              <a:t>specific type of cell</a:t>
            </a:r>
            <a:r>
              <a:rPr lang="en-US" sz="2400" spc="-15" dirty="0" smtClean="0">
                <a:effectLst/>
                <a:latin typeface="Times New Roman"/>
                <a:ea typeface="Times New Roman"/>
                <a:cs typeface="Arial"/>
              </a:rPr>
              <a:t>, we say the cell has </a:t>
            </a:r>
            <a:r>
              <a:rPr lang="en-US" sz="2400" b="1" spc="-15" dirty="0" smtClean="0">
                <a:effectLst/>
                <a:latin typeface="Times New Roman"/>
                <a:ea typeface="Times New Roman"/>
                <a:cs typeface="Arial"/>
              </a:rPr>
              <a:t>differentiated</a:t>
            </a:r>
            <a:r>
              <a:rPr lang="en-US" sz="2400" spc="-15" dirty="0" smtClean="0">
                <a:effectLst/>
                <a:latin typeface="Times New Roman"/>
                <a:ea typeface="Times New Roman"/>
                <a:cs typeface="Arial"/>
              </a:rPr>
              <a:t>. Once a cell has differentiated, it only expresses the genes that code for the proteins that are unique to that kind of cell. </a:t>
            </a:r>
            <a:endParaRPr lang="en-US" sz="2400" dirty="0">
              <a:effectLst/>
              <a:latin typeface="Calibri"/>
              <a:ea typeface="Calibri"/>
              <a:cs typeface="Arial"/>
            </a:endParaRPr>
          </a:p>
        </p:txBody>
      </p:sp>
    </p:spTree>
    <p:extLst>
      <p:ext uri="{BB962C8B-B14F-4D97-AF65-F5344CB8AC3E}">
        <p14:creationId xmlns:p14="http://schemas.microsoft.com/office/powerpoint/2010/main" val="19758351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692696"/>
            <a:ext cx="8784976" cy="451406"/>
          </a:xfrm>
          <a:prstGeom prst="rect">
            <a:avLst/>
          </a:prstGeom>
          <a:solidFill>
            <a:schemeClr val="bg1">
              <a:lumMod val="85000"/>
            </a:schemeClr>
          </a:solidFill>
        </p:spPr>
        <p:txBody>
          <a:bodyPr wrap="square">
            <a:spAutoFit/>
          </a:bodyPr>
          <a:lstStyle/>
          <a:p>
            <a:pPr algn="ctr">
              <a:lnSpc>
                <a:spcPts val="2830"/>
              </a:lnSpc>
              <a:spcAft>
                <a:spcPts val="1000"/>
              </a:spcAft>
            </a:pPr>
            <a:r>
              <a:rPr lang="en-US" sz="2400" b="1" spc="-20" dirty="0" smtClean="0">
                <a:effectLst/>
                <a:latin typeface="Times New Roman"/>
                <a:ea typeface="Times New Roman"/>
                <a:cs typeface="Arial"/>
              </a:rPr>
              <a:t>The Difference between Cell Differentiation and Cell Division</a:t>
            </a:r>
            <a:endParaRPr lang="en-US" sz="2400" b="1" dirty="0">
              <a:effectLst/>
              <a:latin typeface="Calibri"/>
              <a:ea typeface="Calibri"/>
              <a:cs typeface="Arial"/>
            </a:endParaRPr>
          </a:p>
        </p:txBody>
      </p:sp>
      <p:sp>
        <p:nvSpPr>
          <p:cNvPr id="3" name="مستطيل 2"/>
          <p:cNvSpPr/>
          <p:nvPr/>
        </p:nvSpPr>
        <p:spPr>
          <a:xfrm>
            <a:off x="155964" y="1556792"/>
            <a:ext cx="8784976" cy="1785104"/>
          </a:xfrm>
          <a:prstGeom prst="rect">
            <a:avLst/>
          </a:prstGeom>
        </p:spPr>
        <p:txBody>
          <a:bodyPr wrap="square">
            <a:spAutoFit/>
          </a:bodyPr>
          <a:lstStyle/>
          <a:p>
            <a:pPr algn="just">
              <a:spcAft>
                <a:spcPts val="1000"/>
              </a:spcAft>
            </a:pPr>
            <a:r>
              <a:rPr lang="en-US" sz="2200" b="1" spc="-15" dirty="0" smtClean="0">
                <a:effectLst/>
                <a:latin typeface="Times New Roman"/>
                <a:ea typeface="Times New Roman"/>
                <a:cs typeface="Arial"/>
              </a:rPr>
              <a:t>Cell differentiation</a:t>
            </a:r>
            <a:r>
              <a:rPr lang="en-US" sz="2200" spc="-15" dirty="0" smtClean="0">
                <a:effectLst/>
                <a:latin typeface="Times New Roman"/>
                <a:ea typeface="Times New Roman"/>
                <a:cs typeface="Arial"/>
              </a:rPr>
              <a:t> is the </a:t>
            </a:r>
            <a:r>
              <a:rPr lang="en-US" sz="2200" b="1" spc="-15" dirty="0" smtClean="0">
                <a:effectLst/>
                <a:latin typeface="Times New Roman"/>
                <a:ea typeface="Times New Roman"/>
                <a:cs typeface="Arial"/>
              </a:rPr>
              <a:t>process</a:t>
            </a:r>
            <a:r>
              <a:rPr lang="en-US" sz="2200" spc="-15" dirty="0" smtClean="0">
                <a:effectLst/>
                <a:latin typeface="Times New Roman"/>
                <a:ea typeface="Times New Roman"/>
                <a:cs typeface="Arial"/>
              </a:rPr>
              <a:t> through which </a:t>
            </a:r>
            <a:r>
              <a:rPr lang="en-US" sz="2200" b="1" spc="-15" dirty="0" smtClean="0">
                <a:effectLst/>
                <a:latin typeface="Times New Roman"/>
                <a:ea typeface="Times New Roman"/>
                <a:cs typeface="Arial"/>
              </a:rPr>
              <a:t>cells specialize</a:t>
            </a:r>
            <a:r>
              <a:rPr lang="en-US" sz="2200" spc="-15" dirty="0" smtClean="0">
                <a:effectLst/>
                <a:latin typeface="Times New Roman"/>
                <a:ea typeface="Times New Roman"/>
                <a:cs typeface="Arial"/>
              </a:rPr>
              <a:t> to perform their roles. A cell will express particular genes to differentiate. Once a cell is determined and has become specialized, it l</a:t>
            </a:r>
            <a:r>
              <a:rPr lang="en-US" sz="2200" b="1" spc="-15" dirty="0" smtClean="0">
                <a:effectLst/>
                <a:latin typeface="Times New Roman"/>
                <a:ea typeface="Times New Roman"/>
                <a:cs typeface="Arial"/>
              </a:rPr>
              <a:t>oses the ability to divide via mitosis</a:t>
            </a:r>
            <a:r>
              <a:rPr lang="en-US" sz="2200" spc="-15" dirty="0" smtClean="0">
                <a:effectLst/>
                <a:latin typeface="Times New Roman"/>
                <a:ea typeface="Times New Roman"/>
                <a:cs typeface="Arial"/>
              </a:rPr>
              <a:t>. New cells generated by</a:t>
            </a:r>
            <a:r>
              <a:rPr lang="en-US" sz="2200" b="1" spc="-15" dirty="0" smtClean="0">
                <a:effectLst/>
                <a:latin typeface="Times New Roman"/>
                <a:ea typeface="Times New Roman"/>
                <a:cs typeface="Arial"/>
              </a:rPr>
              <a:t> mitosis </a:t>
            </a:r>
            <a:r>
              <a:rPr lang="en-US" sz="2200" spc="-15" dirty="0" smtClean="0">
                <a:effectLst/>
                <a:latin typeface="Times New Roman"/>
                <a:ea typeface="Times New Roman"/>
                <a:cs typeface="Arial"/>
              </a:rPr>
              <a:t>of stem cells may transform into specialized cells.</a:t>
            </a:r>
            <a:endParaRPr lang="en-US" sz="2200" dirty="0">
              <a:effectLst/>
              <a:latin typeface="Calibri"/>
              <a:ea typeface="Calibri"/>
              <a:cs typeface="Arial"/>
            </a:endParaRPr>
          </a:p>
        </p:txBody>
      </p:sp>
      <p:graphicFrame>
        <p:nvGraphicFramePr>
          <p:cNvPr id="5" name="جدول 4"/>
          <p:cNvGraphicFramePr>
            <a:graphicFrameLocks noGrp="1"/>
          </p:cNvGraphicFramePr>
          <p:nvPr>
            <p:extLst>
              <p:ext uri="{D42A27DB-BD31-4B8C-83A1-F6EECF244321}">
                <p14:modId xmlns:p14="http://schemas.microsoft.com/office/powerpoint/2010/main" val="3740124877"/>
              </p:ext>
            </p:extLst>
          </p:nvPr>
        </p:nvGraphicFramePr>
        <p:xfrm>
          <a:off x="263976" y="3645024"/>
          <a:ext cx="8568952" cy="2933700"/>
        </p:xfrm>
        <a:graphic>
          <a:graphicData uri="http://schemas.openxmlformats.org/drawingml/2006/table">
            <a:tbl>
              <a:tblPr firstRow="1" firstCol="1" bandRow="1">
                <a:tableStyleId>{3C2FFA5D-87B4-456A-9821-1D502468CF0F}</a:tableStyleId>
              </a:tblPr>
              <a:tblGrid>
                <a:gridCol w="4284476"/>
                <a:gridCol w="4284476"/>
              </a:tblGrid>
              <a:tr h="0">
                <a:tc>
                  <a:txBody>
                    <a:bodyPr/>
                    <a:lstStyle/>
                    <a:p>
                      <a:pPr algn="ctr">
                        <a:lnSpc>
                          <a:spcPct val="115000"/>
                        </a:lnSpc>
                        <a:spcAft>
                          <a:spcPts val="1125"/>
                        </a:spcAft>
                      </a:pPr>
                      <a:r>
                        <a:rPr lang="en-US" sz="2000" kern="0" dirty="0">
                          <a:effectLst/>
                          <a:latin typeface="Times New Roman" panose="02020603050405020304" pitchFamily="18" charset="0"/>
                          <a:cs typeface="Times New Roman" panose="02020603050405020304" pitchFamily="18" charset="0"/>
                        </a:rPr>
                        <a:t>Cell differentiation</a:t>
                      </a:r>
                      <a:endParaRPr lang="en-US" sz="2000" b="1" kern="0" dirty="0">
                        <a:effectLst/>
                        <a:latin typeface="Times New Roman" panose="02020603050405020304" pitchFamily="18" charset="0"/>
                        <a:ea typeface="Times New Roman"/>
                        <a:cs typeface="Times New Roman" panose="02020603050405020304" pitchFamily="18" charset="0"/>
                      </a:endParaRPr>
                    </a:p>
                  </a:txBody>
                  <a:tcPr marL="228600" marR="228600" marT="114300" marB="114300" anchor="ctr"/>
                </a:tc>
                <a:tc>
                  <a:txBody>
                    <a:bodyPr/>
                    <a:lstStyle/>
                    <a:p>
                      <a:pPr algn="ctr">
                        <a:lnSpc>
                          <a:spcPct val="115000"/>
                        </a:lnSpc>
                        <a:spcAft>
                          <a:spcPts val="1125"/>
                        </a:spcAft>
                      </a:pPr>
                      <a:r>
                        <a:rPr lang="en-US" sz="2000">
                          <a:effectLst/>
                          <a:latin typeface="Times New Roman" panose="02020603050405020304" pitchFamily="18" charset="0"/>
                          <a:cs typeface="Times New Roman" panose="02020603050405020304" pitchFamily="18" charset="0"/>
                        </a:rPr>
                        <a:t>Cell division (mitosis)</a:t>
                      </a:r>
                      <a:endParaRPr lang="en-US" sz="2000">
                        <a:effectLst/>
                        <a:latin typeface="Times New Roman" panose="02020603050405020304" pitchFamily="18" charset="0"/>
                        <a:ea typeface="Calibri"/>
                        <a:cs typeface="Times New Roman" panose="02020603050405020304" pitchFamily="18" charset="0"/>
                      </a:endParaRPr>
                    </a:p>
                  </a:txBody>
                  <a:tcPr marL="228600" marR="228600" marT="114300" marB="114300" anchor="ctr"/>
                </a:tc>
              </a:tr>
              <a:tr h="0">
                <a:tc>
                  <a:txBody>
                    <a:bodyPr/>
                    <a:lstStyle/>
                    <a:p>
                      <a:pPr algn="just">
                        <a:lnSpc>
                          <a:spcPct val="115000"/>
                        </a:lnSpc>
                        <a:spcAft>
                          <a:spcPts val="1125"/>
                        </a:spcAft>
                      </a:pPr>
                      <a:r>
                        <a:rPr lang="en-US" sz="2000" dirty="0">
                          <a:effectLst/>
                          <a:latin typeface="Times New Roman" panose="02020603050405020304" pitchFamily="18" charset="0"/>
                          <a:cs typeface="Times New Roman" panose="02020603050405020304" pitchFamily="18" charset="0"/>
                        </a:rPr>
                        <a:t>The process of turning undifferentiated stem cells into specialized cells.</a:t>
                      </a:r>
                      <a:endParaRPr lang="en-US" sz="2000" dirty="0">
                        <a:effectLst/>
                        <a:latin typeface="Times New Roman" panose="02020603050405020304" pitchFamily="18" charset="0"/>
                        <a:ea typeface="Calibri"/>
                        <a:cs typeface="Times New Roman" panose="02020603050405020304" pitchFamily="18" charset="0"/>
                      </a:endParaRPr>
                    </a:p>
                  </a:txBody>
                  <a:tcPr marL="238125" marR="238125" marT="238125" marB="238125" anchor="ctr"/>
                </a:tc>
                <a:tc>
                  <a:txBody>
                    <a:bodyPr/>
                    <a:lstStyle/>
                    <a:p>
                      <a:pPr algn="just">
                        <a:lnSpc>
                          <a:spcPct val="115000"/>
                        </a:lnSpc>
                        <a:spcAft>
                          <a:spcPts val="1125"/>
                        </a:spcAft>
                      </a:pPr>
                      <a:r>
                        <a:rPr lang="en-US" sz="2000">
                          <a:effectLst/>
                          <a:latin typeface="Times New Roman" panose="02020603050405020304" pitchFamily="18" charset="0"/>
                          <a:cs typeface="Times New Roman" panose="02020603050405020304" pitchFamily="18" charset="0"/>
                        </a:rPr>
                        <a:t>The splitting of parent cells to produce new but identical daughter cells.</a:t>
                      </a:r>
                      <a:endParaRPr lang="en-US" sz="2000">
                        <a:effectLst/>
                        <a:latin typeface="Times New Roman" panose="02020603050405020304" pitchFamily="18" charset="0"/>
                        <a:ea typeface="Calibri"/>
                        <a:cs typeface="Times New Roman" panose="02020603050405020304" pitchFamily="18" charset="0"/>
                      </a:endParaRPr>
                    </a:p>
                  </a:txBody>
                  <a:tcPr marL="238125" marR="238125" marT="238125" marB="238125" anchor="ctr"/>
                </a:tc>
              </a:tr>
              <a:tr h="0">
                <a:tc>
                  <a:txBody>
                    <a:bodyPr/>
                    <a:lstStyle/>
                    <a:p>
                      <a:pPr>
                        <a:lnSpc>
                          <a:spcPct val="115000"/>
                        </a:lnSpc>
                        <a:spcAft>
                          <a:spcPts val="1125"/>
                        </a:spcAft>
                      </a:pPr>
                      <a:r>
                        <a:rPr lang="en-US" sz="2000">
                          <a:effectLst/>
                          <a:latin typeface="Times New Roman" panose="02020603050405020304" pitchFamily="18" charset="0"/>
                          <a:cs typeface="Times New Roman" panose="02020603050405020304" pitchFamily="18" charset="0"/>
                        </a:rPr>
                        <a:t>No new cell created.</a:t>
                      </a:r>
                      <a:endParaRPr lang="en-US" sz="2000">
                        <a:effectLst/>
                        <a:latin typeface="Times New Roman" panose="02020603050405020304" pitchFamily="18" charset="0"/>
                        <a:ea typeface="Calibri"/>
                        <a:cs typeface="Times New Roman" panose="02020603050405020304" pitchFamily="18" charset="0"/>
                      </a:endParaRPr>
                    </a:p>
                  </a:txBody>
                  <a:tcPr marL="238125" marR="238125" marT="238125" marB="238125" anchor="ctr"/>
                </a:tc>
                <a:tc>
                  <a:txBody>
                    <a:bodyPr/>
                    <a:lstStyle/>
                    <a:p>
                      <a:pPr>
                        <a:lnSpc>
                          <a:spcPct val="115000"/>
                        </a:lnSpc>
                        <a:spcAft>
                          <a:spcPts val="1125"/>
                        </a:spcAft>
                      </a:pPr>
                      <a:r>
                        <a:rPr lang="en-US" sz="2000" dirty="0">
                          <a:effectLst/>
                          <a:latin typeface="Times New Roman" panose="02020603050405020304" pitchFamily="18" charset="0"/>
                          <a:cs typeface="Times New Roman" panose="02020603050405020304" pitchFamily="18" charset="0"/>
                        </a:rPr>
                        <a:t>New cells created.</a:t>
                      </a:r>
                      <a:endParaRPr lang="en-US" sz="2000" dirty="0">
                        <a:effectLst/>
                        <a:latin typeface="Times New Roman" panose="02020603050405020304" pitchFamily="18" charset="0"/>
                        <a:ea typeface="Calibri"/>
                        <a:cs typeface="Times New Roman" panose="02020603050405020304" pitchFamily="18" charset="0"/>
                      </a:endParaRPr>
                    </a:p>
                  </a:txBody>
                  <a:tcPr marL="238125" marR="238125" marT="238125" marB="238125" anchor="ctr"/>
                </a:tc>
              </a:tr>
            </a:tbl>
          </a:graphicData>
        </a:graphic>
      </p:graphicFrame>
    </p:spTree>
    <p:extLst>
      <p:ext uri="{BB962C8B-B14F-4D97-AF65-F5344CB8AC3E}">
        <p14:creationId xmlns:p14="http://schemas.microsoft.com/office/powerpoint/2010/main" val="17499512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9967" y="476672"/>
            <a:ext cx="4343368" cy="451406"/>
          </a:xfrm>
          <a:prstGeom prst="rect">
            <a:avLst/>
          </a:prstGeom>
          <a:solidFill>
            <a:srgbClr val="FFC000"/>
          </a:solidFill>
        </p:spPr>
        <p:txBody>
          <a:bodyPr wrap="none">
            <a:spAutoFit/>
          </a:bodyPr>
          <a:lstStyle/>
          <a:p>
            <a:pPr algn="just">
              <a:lnSpc>
                <a:spcPts val="2830"/>
              </a:lnSpc>
            </a:pPr>
            <a:r>
              <a:rPr lang="en-US" sz="2400" b="1" u="sng" spc="-20" dirty="0" smtClean="0">
                <a:effectLst/>
                <a:latin typeface="Times New Roman"/>
                <a:ea typeface="Times New Roman"/>
                <a:cs typeface="Times New Roman"/>
              </a:rPr>
              <a:t>Examples of Cell Differentiation</a:t>
            </a:r>
            <a:endParaRPr lang="en-US" sz="2400" b="1" u="sng" spc="-20" dirty="0">
              <a:effectLst/>
              <a:latin typeface="Times New Roman"/>
              <a:ea typeface="Times New Roman"/>
              <a:cs typeface="Times New Roman"/>
            </a:endParaRPr>
          </a:p>
        </p:txBody>
      </p:sp>
      <p:sp>
        <p:nvSpPr>
          <p:cNvPr id="3" name="مستطيل 2"/>
          <p:cNvSpPr/>
          <p:nvPr/>
        </p:nvSpPr>
        <p:spPr>
          <a:xfrm>
            <a:off x="259967" y="1023213"/>
            <a:ext cx="8776529" cy="5244641"/>
          </a:xfrm>
          <a:prstGeom prst="rect">
            <a:avLst/>
          </a:prstGeom>
        </p:spPr>
        <p:txBody>
          <a:bodyPr wrap="square">
            <a:spAutoFit/>
          </a:bodyPr>
          <a:lstStyle/>
          <a:p>
            <a:pPr algn="just">
              <a:lnSpc>
                <a:spcPct val="150000"/>
              </a:lnSpc>
            </a:pPr>
            <a:r>
              <a:rPr lang="en-US" sz="2200" b="1" u="sng" spc="-20" dirty="0" smtClean="0">
                <a:effectLst/>
                <a:latin typeface="Times New Roman"/>
                <a:ea typeface="Times New Roman"/>
                <a:cs typeface="Times New Roman"/>
              </a:rPr>
              <a:t>Red Blood Cells</a:t>
            </a:r>
          </a:p>
          <a:p>
            <a:pPr algn="just">
              <a:lnSpc>
                <a:spcPct val="150000"/>
              </a:lnSpc>
              <a:spcAft>
                <a:spcPts val="1000"/>
              </a:spcAft>
            </a:pPr>
            <a:r>
              <a:rPr lang="en-US" sz="2200" b="1" spc="-15" dirty="0" smtClean="0">
                <a:effectLst/>
                <a:latin typeface="Times New Roman"/>
                <a:ea typeface="Times New Roman"/>
                <a:cs typeface="Arial"/>
              </a:rPr>
              <a:t>Red blood cells</a:t>
            </a:r>
            <a:r>
              <a:rPr lang="en-US" sz="2200" spc="-15" dirty="0" smtClean="0">
                <a:effectLst/>
                <a:latin typeface="Times New Roman"/>
                <a:ea typeface="Times New Roman"/>
                <a:cs typeface="Arial"/>
              </a:rPr>
              <a:t> (erythrocytes) are derived from adult stem cells in the </a:t>
            </a:r>
            <a:r>
              <a:rPr lang="en-US" sz="2200" b="1" spc="-15" dirty="0" smtClean="0">
                <a:effectLst/>
                <a:latin typeface="Times New Roman"/>
                <a:ea typeface="Times New Roman"/>
                <a:cs typeface="Arial"/>
              </a:rPr>
              <a:t>red bone marrow</a:t>
            </a:r>
            <a:r>
              <a:rPr lang="en-US" sz="2200" spc="-15" dirty="0" smtClean="0">
                <a:effectLst/>
                <a:latin typeface="Times New Roman"/>
                <a:ea typeface="Times New Roman"/>
                <a:cs typeface="Arial"/>
              </a:rPr>
              <a:t>. These stem cells, called </a:t>
            </a:r>
            <a:r>
              <a:rPr lang="en-US" sz="2200" b="1" spc="-15" dirty="0" smtClean="0">
                <a:effectLst/>
                <a:latin typeface="Times New Roman"/>
                <a:ea typeface="Times New Roman"/>
                <a:cs typeface="Arial"/>
              </a:rPr>
              <a:t>haemopoietic stem cells</a:t>
            </a:r>
            <a:r>
              <a:rPr lang="en-US" sz="2200" spc="-15" dirty="0" smtClean="0">
                <a:effectLst/>
                <a:latin typeface="Times New Roman"/>
                <a:ea typeface="Times New Roman"/>
                <a:cs typeface="Arial"/>
              </a:rPr>
              <a:t>, are the </a:t>
            </a:r>
            <a:r>
              <a:rPr lang="en-US" sz="2200" b="1" spc="-15" dirty="0" smtClean="0">
                <a:effectLst/>
                <a:latin typeface="Times New Roman"/>
                <a:ea typeface="Times New Roman"/>
                <a:cs typeface="Arial"/>
              </a:rPr>
              <a:t>precursor to all blood cells</a:t>
            </a:r>
            <a:r>
              <a:rPr lang="en-US" sz="2200" spc="-15" dirty="0" smtClean="0">
                <a:effectLst/>
                <a:latin typeface="Times New Roman"/>
                <a:ea typeface="Times New Roman"/>
                <a:cs typeface="Arial"/>
              </a:rPr>
              <a:t>, including lymphocytes, neutrophils, basophils, and platelets.</a:t>
            </a:r>
            <a:endParaRPr lang="en-US" sz="2200" dirty="0" smtClean="0">
              <a:effectLst/>
              <a:latin typeface="Calibri"/>
              <a:ea typeface="Calibri"/>
              <a:cs typeface="Arial"/>
            </a:endParaRPr>
          </a:p>
          <a:p>
            <a:pPr algn="just">
              <a:lnSpc>
                <a:spcPct val="150000"/>
              </a:lnSpc>
              <a:spcAft>
                <a:spcPts val="1000"/>
              </a:spcAft>
            </a:pPr>
            <a:r>
              <a:rPr lang="en-US" sz="2200" b="1" spc="-15" dirty="0" smtClean="0">
                <a:effectLst/>
                <a:latin typeface="Times New Roman"/>
                <a:ea typeface="Times New Roman"/>
                <a:cs typeface="Arial"/>
              </a:rPr>
              <a:t>Erythrocytes</a:t>
            </a:r>
            <a:r>
              <a:rPr lang="en-US" sz="2200" spc="-15" dirty="0" smtClean="0">
                <a:effectLst/>
                <a:latin typeface="Times New Roman"/>
                <a:ea typeface="Times New Roman"/>
                <a:cs typeface="Arial"/>
              </a:rPr>
              <a:t> are </a:t>
            </a:r>
            <a:r>
              <a:rPr lang="en-US" sz="2200" b="1" spc="-15" dirty="0" smtClean="0">
                <a:effectLst/>
                <a:latin typeface="Times New Roman"/>
                <a:ea typeface="Times New Roman"/>
                <a:cs typeface="Arial"/>
              </a:rPr>
              <a:t>oxygen carriers</a:t>
            </a:r>
            <a:r>
              <a:rPr lang="en-US" sz="2200" spc="-15" dirty="0" smtClean="0">
                <a:effectLst/>
                <a:latin typeface="Times New Roman"/>
                <a:ea typeface="Times New Roman"/>
                <a:cs typeface="Arial"/>
              </a:rPr>
              <a:t> in the body. They contain </a:t>
            </a:r>
            <a:r>
              <a:rPr lang="en-US" sz="2200" b="1" spc="-15" dirty="0" smtClean="0">
                <a:effectLst/>
                <a:latin typeface="Times New Roman"/>
                <a:ea typeface="Times New Roman"/>
                <a:cs typeface="Arial"/>
              </a:rPr>
              <a:t>large quantities of haemoglobin</a:t>
            </a:r>
            <a:r>
              <a:rPr lang="en-US" sz="2200" spc="-15" dirty="0" smtClean="0">
                <a:effectLst/>
                <a:latin typeface="Times New Roman"/>
                <a:ea typeface="Times New Roman"/>
                <a:cs typeface="Arial"/>
              </a:rPr>
              <a:t>, a protein that </a:t>
            </a:r>
            <a:r>
              <a:rPr lang="en-US" sz="2200" b="1" spc="-15" dirty="0" smtClean="0">
                <a:effectLst/>
                <a:latin typeface="Times New Roman"/>
                <a:ea typeface="Times New Roman"/>
                <a:cs typeface="Arial"/>
              </a:rPr>
              <a:t>picks up oxygen in the lungs</a:t>
            </a:r>
            <a:r>
              <a:rPr lang="en-US" sz="2200" spc="-15" dirty="0" smtClean="0">
                <a:effectLst/>
                <a:latin typeface="Times New Roman"/>
                <a:ea typeface="Times New Roman"/>
                <a:cs typeface="Arial"/>
              </a:rPr>
              <a:t> and </a:t>
            </a:r>
            <a:r>
              <a:rPr lang="en-US" sz="2200" b="1" spc="-15" dirty="0" smtClean="0">
                <a:effectLst/>
                <a:latin typeface="Times New Roman"/>
                <a:ea typeface="Times New Roman"/>
                <a:cs typeface="Arial"/>
              </a:rPr>
              <a:t>delivers</a:t>
            </a:r>
            <a:r>
              <a:rPr lang="en-US" sz="2200" spc="-15" dirty="0" smtClean="0">
                <a:effectLst/>
                <a:latin typeface="Times New Roman"/>
                <a:ea typeface="Times New Roman"/>
                <a:cs typeface="Arial"/>
              </a:rPr>
              <a:t> it to all tissues around the body. During their differentiation, erythrocytes </a:t>
            </a:r>
            <a:r>
              <a:rPr lang="en-US" sz="2200" b="1" spc="-15" dirty="0" smtClean="0">
                <a:effectLst/>
                <a:latin typeface="Times New Roman"/>
                <a:ea typeface="Times New Roman"/>
                <a:cs typeface="Arial"/>
              </a:rPr>
              <a:t>lose almost all organelles</a:t>
            </a:r>
            <a:r>
              <a:rPr lang="en-US" sz="2200" spc="-15" dirty="0" smtClean="0">
                <a:effectLst/>
                <a:latin typeface="Times New Roman"/>
                <a:ea typeface="Times New Roman"/>
                <a:cs typeface="Arial"/>
              </a:rPr>
              <a:t>, including the nucleus and mitochondria, making </a:t>
            </a:r>
            <a:r>
              <a:rPr lang="en-US" sz="2200" b="1" spc="-15" dirty="0" smtClean="0">
                <a:effectLst/>
                <a:latin typeface="Times New Roman"/>
                <a:ea typeface="Times New Roman"/>
                <a:cs typeface="Arial"/>
              </a:rPr>
              <a:t>more room</a:t>
            </a:r>
            <a:r>
              <a:rPr lang="en-US" sz="2200" spc="-15" dirty="0" smtClean="0">
                <a:effectLst/>
                <a:latin typeface="Times New Roman"/>
                <a:ea typeface="Times New Roman"/>
                <a:cs typeface="Arial"/>
              </a:rPr>
              <a:t> for haemoglobin to </a:t>
            </a:r>
            <a:r>
              <a:rPr lang="en-US" sz="2200" b="1" spc="-15" dirty="0" smtClean="0">
                <a:effectLst/>
                <a:latin typeface="Times New Roman"/>
                <a:ea typeface="Times New Roman"/>
                <a:cs typeface="Arial"/>
              </a:rPr>
              <a:t>maximize</a:t>
            </a:r>
            <a:r>
              <a:rPr lang="en-US" sz="2200" spc="-15" dirty="0" smtClean="0">
                <a:effectLst/>
                <a:latin typeface="Times New Roman"/>
                <a:ea typeface="Times New Roman"/>
                <a:cs typeface="Arial"/>
              </a:rPr>
              <a:t> their oxygen-carrying capacity.</a:t>
            </a:r>
            <a:endParaRPr lang="en-US" sz="2200" dirty="0">
              <a:effectLst/>
              <a:latin typeface="Calibri"/>
              <a:ea typeface="Calibri"/>
              <a:cs typeface="Arial"/>
            </a:endParaRPr>
          </a:p>
        </p:txBody>
      </p:sp>
    </p:spTree>
    <p:extLst>
      <p:ext uri="{BB962C8B-B14F-4D97-AF65-F5344CB8AC3E}">
        <p14:creationId xmlns:p14="http://schemas.microsoft.com/office/powerpoint/2010/main" val="275189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7188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255</TotalTime>
  <Words>913</Words>
  <Application>Microsoft Office PowerPoint</Application>
  <PresentationFormat>عرض على الشاشة (3:4)‏</PresentationFormat>
  <Paragraphs>73</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دفق الهواء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HUMAM</dc:creator>
  <cp:lastModifiedBy>HUMAM</cp:lastModifiedBy>
  <cp:revision>20</cp:revision>
  <dcterms:created xsi:type="dcterms:W3CDTF">2024-11-08T16:08:19Z</dcterms:created>
  <dcterms:modified xsi:type="dcterms:W3CDTF">2024-11-08T20:34:41Z</dcterms:modified>
</cp:coreProperties>
</file>