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0" r:id="rId3"/>
    <p:sldId id="281" r:id="rId4"/>
    <p:sldId id="259" r:id="rId5"/>
    <p:sldId id="260" r:id="rId6"/>
    <p:sldId id="261" r:id="rId7"/>
    <p:sldId id="262" r:id="rId8"/>
    <p:sldId id="264" r:id="rId9"/>
    <p:sldId id="265" r:id="rId10"/>
    <p:sldId id="266" r:id="rId11"/>
    <p:sldId id="267" r:id="rId12"/>
    <p:sldId id="268" r:id="rId13"/>
    <p:sldId id="269" r:id="rId14"/>
    <p:sldId id="270" r:id="rId15"/>
    <p:sldId id="271" r:id="rId16"/>
    <p:sldId id="275" r:id="rId17"/>
    <p:sldId id="272" r:id="rId18"/>
    <p:sldId id="282" r:id="rId19"/>
    <p:sldId id="284" r:id="rId20"/>
    <p:sldId id="283" r:id="rId21"/>
    <p:sldId id="276" r:id="rId22"/>
    <p:sldId id="277" r:id="rId23"/>
    <p:sldId id="278" r:id="rId24"/>
    <p:sldId id="279" r:id="rId25"/>
    <p:sldId id="27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1284"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B7B92019-C283-45AD-9380-C04BADC50006}" type="datetimeFigureOut">
              <a:rPr lang="en-US" smtClean="0"/>
              <a:t>10/11/2024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BC817F5-2A3B-4B65-91F2-BE1E6E03D41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B7B92019-C283-45AD-9380-C04BADC50006}"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817F5-2A3B-4B65-91F2-BE1E6E03D418}" type="slidenum">
              <a:rPr lang="en-US" smtClean="0"/>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B7B92019-C283-45AD-9380-C04BADC50006}"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817F5-2A3B-4B65-91F2-BE1E6E03D418}" type="slidenum">
              <a:rPr lang="en-US" smtClean="0"/>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B7B92019-C283-45AD-9380-C04BADC50006}"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817F5-2A3B-4B65-91F2-BE1E6E03D418}" type="slidenum">
              <a:rPr lang="en-US" smtClean="0"/>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B7B92019-C283-45AD-9380-C04BADC50006}"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817F5-2A3B-4B65-91F2-BE1E6E03D41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B7B92019-C283-45AD-9380-C04BADC50006}"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817F5-2A3B-4B65-91F2-BE1E6E03D418}" type="slidenum">
              <a:rPr lang="en-US" smtClean="0"/>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B7B92019-C283-45AD-9380-C04BADC50006}" type="datetimeFigureOut">
              <a:rPr lang="en-US" smtClean="0"/>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817F5-2A3B-4B65-91F2-BE1E6E03D418}" type="slidenum">
              <a:rPr lang="en-US" smtClean="0"/>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B7B92019-C283-45AD-9380-C04BADC50006}" type="datetimeFigureOut">
              <a:rPr lang="en-US" smtClean="0"/>
              <a:t>10/11/2024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817F5-2A3B-4B65-91F2-BE1E6E03D418}" type="slidenum">
              <a:rPr lang="en-US" smtClean="0"/>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92019-C283-45AD-9380-C04BADC50006}" type="datetimeFigureOut">
              <a:rPr lang="en-US" smtClean="0"/>
              <a:t>10/11/2024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817F5-2A3B-4B65-91F2-BE1E6E03D418}" type="slidenum">
              <a:rPr lang="en-US" smtClean="0"/>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B7B92019-C283-45AD-9380-C04BADC50006}"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817F5-2A3B-4B65-91F2-BE1E6E03D418}" type="slidenum">
              <a:rPr lang="en-US" smtClean="0"/>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B7B92019-C283-45AD-9380-C04BADC50006}"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BC817F5-2A3B-4B65-91F2-BE1E6E03D418}"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7B92019-C283-45AD-9380-C04BADC50006}" type="datetimeFigureOut">
              <a:rPr lang="en-US" smtClean="0"/>
              <a:t>10/11/2024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BC817F5-2A3B-4B65-91F2-BE1E6E03D418}"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wikihow.com/Use-a-Microscope"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accu-scope.com/immersion-oil-type-a.html"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620688"/>
            <a:ext cx="8856984" cy="1323439"/>
          </a:xfrm>
          <a:prstGeom prst="rect">
            <a:avLst/>
          </a:prstGeom>
        </p:spPr>
        <p:txBody>
          <a:bodyPr wrap="square">
            <a:spAutoFit/>
          </a:bodyPr>
          <a:lstStyle/>
          <a:p>
            <a:pPr algn="ctr" fontAlgn="base"/>
            <a:r>
              <a:rPr lang="en-US" sz="4000" b="1" dirty="0" smtClean="0">
                <a:latin typeface="+mj-lt"/>
                <a:hlinkClick r:id="rId2"/>
              </a:rPr>
              <a:t>Laboratory Biosafety and </a:t>
            </a:r>
            <a:r>
              <a:rPr lang="en-US" sz="4000" b="1" i="0" strike="noStrike" dirty="0" smtClean="0">
                <a:effectLst/>
                <a:latin typeface="+mj-lt"/>
                <a:hlinkClick r:id="rId2"/>
              </a:rPr>
              <a:t>How to </a:t>
            </a:r>
          </a:p>
          <a:p>
            <a:pPr algn="ctr" fontAlgn="base"/>
            <a:r>
              <a:rPr lang="en-US" sz="4000" b="1" i="0" strike="noStrike" dirty="0" smtClean="0">
                <a:effectLst/>
                <a:latin typeface="+mj-lt"/>
                <a:hlinkClick r:id="rId2"/>
              </a:rPr>
              <a:t>Use a Microscope</a:t>
            </a:r>
            <a:endParaRPr lang="en-US" sz="4000" b="1" i="0" dirty="0">
              <a:effectLst/>
              <a:latin typeface="+mj-lt"/>
            </a:endParaRPr>
          </a:p>
        </p:txBody>
      </p:sp>
      <p:sp>
        <p:nvSpPr>
          <p:cNvPr id="3" name="مربع نص 2"/>
          <p:cNvSpPr txBox="1"/>
          <p:nvPr/>
        </p:nvSpPr>
        <p:spPr>
          <a:xfrm>
            <a:off x="1305710" y="3391545"/>
            <a:ext cx="6655989" cy="1569660"/>
          </a:xfrm>
          <a:prstGeom prst="rect">
            <a:avLst/>
          </a:prstGeom>
          <a:noFill/>
        </p:spPr>
        <p:txBody>
          <a:bodyPr wrap="none" rtlCol="0">
            <a:spAutoFit/>
          </a:bodyPr>
          <a:lstStyle/>
          <a:p>
            <a:pPr algn="ctr"/>
            <a:r>
              <a:rPr lang="en-US" sz="3200" dirty="0" smtClean="0"/>
              <a:t>By</a:t>
            </a:r>
          </a:p>
          <a:p>
            <a:pPr algn="ctr"/>
            <a:endParaRPr lang="en-US" sz="3200" dirty="0" smtClean="0"/>
          </a:p>
          <a:p>
            <a:r>
              <a:rPr lang="en-US" sz="3200" dirty="0" smtClean="0"/>
              <a:t>Assist. Prof. Dr. Humam Kasem Hussein</a:t>
            </a:r>
            <a:endParaRPr lang="en-US" sz="3200" dirty="0"/>
          </a:p>
        </p:txBody>
      </p:sp>
    </p:spTree>
    <p:extLst>
      <p:ext uri="{BB962C8B-B14F-4D97-AF65-F5344CB8AC3E}">
        <p14:creationId xmlns:p14="http://schemas.microsoft.com/office/powerpoint/2010/main" val="207298710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88640"/>
            <a:ext cx="9036496" cy="4401205"/>
          </a:xfrm>
          <a:prstGeom prst="rect">
            <a:avLst/>
          </a:prstGeom>
        </p:spPr>
        <p:txBody>
          <a:bodyPr wrap="square">
            <a:spAutoFit/>
          </a:bodyPr>
          <a:lstStyle/>
          <a:p>
            <a:pPr fontAlgn="base"/>
            <a:r>
              <a:rPr lang="en-US" sz="2000" b="1" i="0" u="sng" dirty="0" smtClean="0">
                <a:solidFill>
                  <a:srgbClr val="545454"/>
                </a:solidFill>
                <a:effectLst/>
                <a:latin typeface="Helvetica"/>
              </a:rPr>
              <a:t>3. Use prepared slides to begin with.</a:t>
            </a:r>
            <a:r>
              <a:rPr lang="en-US" sz="2000" b="0" i="0" u="sng" dirty="0" smtClean="0">
                <a:solidFill>
                  <a:srgbClr val="545454"/>
                </a:solidFill>
                <a:effectLst/>
                <a:latin typeface="Helvetica"/>
              </a:rPr>
              <a:t> </a:t>
            </a:r>
          </a:p>
          <a:p>
            <a:pPr fontAlgn="base"/>
            <a:endParaRPr lang="en-US" sz="2000" b="0" i="0" u="sng" dirty="0" smtClean="0">
              <a:solidFill>
                <a:srgbClr val="545454"/>
              </a:solidFill>
              <a:effectLst/>
              <a:latin typeface="Helvetica"/>
            </a:endParaRPr>
          </a:p>
          <a:p>
            <a:pPr algn="just" fontAlgn="base"/>
            <a:r>
              <a:rPr lang="en-US" sz="2000" b="0" i="0" dirty="0" smtClean="0">
                <a:solidFill>
                  <a:srgbClr val="545454"/>
                </a:solidFill>
                <a:effectLst/>
                <a:latin typeface="Helvetica"/>
              </a:rPr>
              <a:t>Prepared slides already have a specimen mounted properly. You can buy these at scientific outlets or several may come with your microscope. Once you are comfortable using the microscope, you can try preparing your own slide.</a:t>
            </a:r>
          </a:p>
          <a:p>
            <a:pPr algn="just" fontAlgn="base"/>
            <a:endParaRPr lang="en-US" sz="2000" b="0" i="0" dirty="0" smtClean="0">
              <a:solidFill>
                <a:srgbClr val="545454"/>
              </a:solidFill>
              <a:effectLst/>
              <a:latin typeface="Helvetica"/>
            </a:endParaRPr>
          </a:p>
          <a:p>
            <a:pPr algn="just" fontAlgn="base"/>
            <a:r>
              <a:rPr lang="en-US" sz="2000" b="0" i="0" dirty="0" smtClean="0">
                <a:solidFill>
                  <a:srgbClr val="545454"/>
                </a:solidFill>
                <a:effectLst/>
                <a:latin typeface="inherit"/>
              </a:rPr>
              <a:t>To prepare your own slide, obtain a specimen you’d like to look at in more detail. Pond water or pollen are great samples to start with.</a:t>
            </a:r>
          </a:p>
          <a:p>
            <a:pPr algn="just" fontAlgn="base"/>
            <a:endParaRPr lang="en-US" sz="2000" b="0" i="0" dirty="0" smtClean="0">
              <a:solidFill>
                <a:srgbClr val="545454"/>
              </a:solidFill>
              <a:effectLst/>
              <a:latin typeface="inherit"/>
            </a:endParaRPr>
          </a:p>
          <a:p>
            <a:pPr algn="just" fontAlgn="base">
              <a:buFont typeface="Arial"/>
              <a:buChar char="•"/>
            </a:pPr>
            <a:r>
              <a:rPr lang="en-US" sz="2000" b="0" i="0" dirty="0" smtClean="0">
                <a:solidFill>
                  <a:srgbClr val="545454"/>
                </a:solidFill>
                <a:effectLst/>
                <a:latin typeface="inherit"/>
              </a:rPr>
              <a:t>Drop a small drop of the water or place a few spores of the pollen directly onto the slide.</a:t>
            </a:r>
          </a:p>
          <a:p>
            <a:pPr algn="just" fontAlgn="base">
              <a:buFont typeface="Arial"/>
              <a:buChar char="•"/>
            </a:pPr>
            <a:r>
              <a:rPr lang="en-US" sz="2000" b="0" i="0" dirty="0" smtClean="0">
                <a:solidFill>
                  <a:srgbClr val="545454"/>
                </a:solidFill>
                <a:effectLst/>
                <a:latin typeface="inherit"/>
              </a:rPr>
              <a:t>Place a cover slip at a 45-degree angle to the slide and gently let it fall on top of the slide. </a:t>
            </a:r>
          </a:p>
        </p:txBody>
      </p:sp>
    </p:spTree>
    <p:extLst>
      <p:ext uri="{BB962C8B-B14F-4D97-AF65-F5344CB8AC3E}">
        <p14:creationId xmlns:p14="http://schemas.microsoft.com/office/powerpoint/2010/main" val="1625007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780"/>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21243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7353" y="0"/>
            <a:ext cx="9036496" cy="1769715"/>
          </a:xfrm>
          <a:prstGeom prst="rect">
            <a:avLst/>
          </a:prstGeom>
        </p:spPr>
        <p:txBody>
          <a:bodyPr wrap="square">
            <a:spAutoFit/>
          </a:bodyPr>
          <a:lstStyle/>
          <a:p>
            <a:pPr fontAlgn="base"/>
            <a:r>
              <a:rPr lang="en-US" sz="2000" b="1" i="0" u="sng" dirty="0" smtClean="0">
                <a:solidFill>
                  <a:srgbClr val="545454"/>
                </a:solidFill>
                <a:effectLst/>
                <a:latin typeface="Helvetica"/>
              </a:rPr>
              <a:t>4. Place the slide on the stage of the microscope.</a:t>
            </a:r>
            <a:endParaRPr lang="en-US" sz="1100" b="1" i="0" u="sng" dirty="0" smtClean="0">
              <a:solidFill>
                <a:srgbClr val="545454"/>
              </a:solidFill>
              <a:effectLst/>
              <a:latin typeface="Helvetica"/>
            </a:endParaRPr>
          </a:p>
          <a:p>
            <a:pPr fontAlgn="base"/>
            <a:endParaRPr lang="en-US" sz="900" b="0" i="0" dirty="0" smtClean="0">
              <a:solidFill>
                <a:srgbClr val="545454"/>
              </a:solidFill>
              <a:effectLst/>
              <a:latin typeface="Helvetica"/>
            </a:endParaRPr>
          </a:p>
          <a:p>
            <a:pPr algn="just" fontAlgn="base"/>
            <a:r>
              <a:rPr lang="en-US" sz="2000" b="0" i="0" dirty="0" smtClean="0">
                <a:solidFill>
                  <a:srgbClr val="545454"/>
                </a:solidFill>
                <a:effectLst/>
                <a:latin typeface="Helvetica"/>
              </a:rPr>
              <a:t>Pick up the slide using only the edges, so that you don't press fingerprints onto your clean slide. Fingerprints and oils from your hand can contaminate the slide. You can also use the lint-free cloth to pick up the slide. </a:t>
            </a:r>
            <a:r>
              <a:rPr lang="en-US" sz="2000" b="0" i="0" dirty="0" smtClean="0">
                <a:solidFill>
                  <a:srgbClr val="545454"/>
                </a:solidFill>
                <a:effectLst/>
                <a:latin typeface="inherit"/>
              </a:rPr>
              <a:t>If the slide is dirty, wipe it gently with the lint-free cloth.</a:t>
            </a:r>
            <a:endParaRPr lang="en-US" sz="2000" b="0" i="0" dirty="0">
              <a:solidFill>
                <a:srgbClr val="545454"/>
              </a:solidFill>
              <a:effectLst/>
              <a:latin typeface="inherit"/>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183"/>
          <a:stretch/>
        </p:blipFill>
        <p:spPr bwMode="auto">
          <a:xfrm>
            <a:off x="0" y="1769715"/>
            <a:ext cx="9144000" cy="508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48418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036496" cy="1492716"/>
          </a:xfrm>
          <a:prstGeom prst="rect">
            <a:avLst/>
          </a:prstGeom>
        </p:spPr>
        <p:txBody>
          <a:bodyPr wrap="square">
            <a:spAutoFit/>
          </a:bodyPr>
          <a:lstStyle/>
          <a:p>
            <a:pPr algn="just" fontAlgn="base"/>
            <a:r>
              <a:rPr lang="en-US" sz="2000" b="1" i="0" u="sng" dirty="0" smtClean="0">
                <a:solidFill>
                  <a:srgbClr val="545454"/>
                </a:solidFill>
                <a:effectLst/>
                <a:latin typeface="Helvetica"/>
              </a:rPr>
              <a:t>5. </a:t>
            </a:r>
            <a:r>
              <a:rPr lang="en-US" sz="2000" b="1" i="0" u="sng" dirty="0" smtClean="0">
                <a:solidFill>
                  <a:srgbClr val="545454"/>
                </a:solidFill>
                <a:effectLst/>
                <a:latin typeface="inherit"/>
              </a:rPr>
              <a:t>Secure the slide in place with the 2 stage clips.</a:t>
            </a:r>
            <a:r>
              <a:rPr lang="en-US" sz="2000" b="0" i="0" dirty="0" smtClean="0">
                <a:solidFill>
                  <a:srgbClr val="545454"/>
                </a:solidFill>
                <a:effectLst/>
                <a:latin typeface="Helvetica"/>
              </a:rPr>
              <a:t> </a:t>
            </a:r>
          </a:p>
          <a:p>
            <a:pPr algn="just" fontAlgn="base"/>
            <a:endParaRPr lang="en-US" sz="1100" b="0" i="0" dirty="0" smtClean="0">
              <a:solidFill>
                <a:srgbClr val="545454"/>
              </a:solidFill>
              <a:effectLst/>
              <a:latin typeface="Helvetica"/>
            </a:endParaRPr>
          </a:p>
          <a:p>
            <a:pPr algn="just" fontAlgn="base"/>
            <a:r>
              <a:rPr lang="en-US" sz="2000" b="0" i="0" dirty="0" smtClean="0">
                <a:solidFill>
                  <a:srgbClr val="545454"/>
                </a:solidFill>
                <a:effectLst/>
                <a:latin typeface="Helvetica"/>
              </a:rPr>
              <a:t>There are two clips (metal or plastic) on the stage that function to secure a slide in place, so you can remove your hands and focus the microscope. You should be able to slip the slide underneath the clips easily.</a:t>
            </a:r>
            <a:endParaRPr lang="en-US" sz="2000" b="0" i="0" dirty="0">
              <a:solidFill>
                <a:srgbClr val="545454"/>
              </a:solidFill>
              <a:effectLst/>
              <a:latin typeface="Helvetica"/>
            </a:endParaRPr>
          </a:p>
        </p:txBody>
      </p:sp>
      <p:sp>
        <p:nvSpPr>
          <p:cNvPr id="3" name="مستطيل 2"/>
          <p:cNvSpPr/>
          <p:nvPr/>
        </p:nvSpPr>
        <p:spPr>
          <a:xfrm>
            <a:off x="53752" y="1489141"/>
            <a:ext cx="8749480" cy="400110"/>
          </a:xfrm>
          <a:prstGeom prst="rect">
            <a:avLst/>
          </a:prstGeom>
        </p:spPr>
        <p:txBody>
          <a:bodyPr wrap="square">
            <a:spAutoFit/>
          </a:bodyPr>
          <a:lstStyle/>
          <a:p>
            <a:pPr fontAlgn="base">
              <a:buFont typeface="Arial"/>
              <a:buChar char="•"/>
            </a:pPr>
            <a:r>
              <a:rPr lang="en-US" sz="2000" b="0" i="0" dirty="0" smtClean="0">
                <a:solidFill>
                  <a:srgbClr val="545454"/>
                </a:solidFill>
                <a:effectLst/>
                <a:latin typeface="inherit"/>
              </a:rPr>
              <a:t>Slides are quite fragile and can be broken if this step is not done properly.</a:t>
            </a:r>
            <a:endParaRPr lang="en-US" sz="2000" b="0" i="0" dirty="0">
              <a:solidFill>
                <a:srgbClr val="545454"/>
              </a:solidFill>
              <a:effectLst/>
              <a:latin typeface="inherit"/>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046"/>
          <a:stretch/>
        </p:blipFill>
        <p:spPr bwMode="auto">
          <a:xfrm>
            <a:off x="0" y="1880698"/>
            <a:ext cx="9144000" cy="4990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386489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7531" y="16916"/>
            <a:ext cx="8928992" cy="1492716"/>
          </a:xfrm>
          <a:prstGeom prst="rect">
            <a:avLst/>
          </a:prstGeom>
        </p:spPr>
        <p:txBody>
          <a:bodyPr wrap="square">
            <a:spAutoFit/>
          </a:bodyPr>
          <a:lstStyle/>
          <a:p>
            <a:pPr algn="just" fontAlgn="base"/>
            <a:r>
              <a:rPr lang="en-US" sz="2000" b="1" i="0" u="sng" dirty="0" smtClean="0">
                <a:solidFill>
                  <a:srgbClr val="545454"/>
                </a:solidFill>
                <a:effectLst/>
                <a:latin typeface="Helvetica"/>
              </a:rPr>
              <a:t>6. </a:t>
            </a:r>
            <a:r>
              <a:rPr lang="en-US" sz="2000" b="1" i="0" u="sng" dirty="0" smtClean="0">
                <a:solidFill>
                  <a:srgbClr val="545454"/>
                </a:solidFill>
                <a:effectLst/>
                <a:latin typeface="inherit"/>
              </a:rPr>
              <a:t>Turn on your microscope.</a:t>
            </a:r>
            <a:r>
              <a:rPr lang="en-US" sz="2000" b="0" i="0" dirty="0" smtClean="0">
                <a:solidFill>
                  <a:srgbClr val="545454"/>
                </a:solidFill>
                <a:effectLst/>
                <a:latin typeface="Helvetica"/>
              </a:rPr>
              <a:t> </a:t>
            </a:r>
          </a:p>
          <a:p>
            <a:pPr algn="just" fontAlgn="base"/>
            <a:endParaRPr lang="en-US" sz="1100" dirty="0">
              <a:solidFill>
                <a:srgbClr val="545454"/>
              </a:solidFill>
              <a:latin typeface="Helvetica"/>
            </a:endParaRPr>
          </a:p>
          <a:p>
            <a:pPr algn="just" fontAlgn="base"/>
            <a:r>
              <a:rPr lang="en-US" sz="2000" b="0" i="0" dirty="0" smtClean="0">
                <a:solidFill>
                  <a:srgbClr val="545454"/>
                </a:solidFill>
                <a:effectLst/>
                <a:latin typeface="Helvetica"/>
              </a:rPr>
              <a:t>The switch is usually on the side of the microscope. The center of your slide should have a small circle of light appear on it. </a:t>
            </a:r>
            <a:r>
              <a:rPr lang="en-US" sz="2000" b="0" i="0" dirty="0" smtClean="0">
                <a:solidFill>
                  <a:srgbClr val="545454"/>
                </a:solidFill>
                <a:effectLst/>
                <a:latin typeface="inherit"/>
              </a:rPr>
              <a:t>If you don’t see any light, try adjusting the diaphragm until it is open all the way. </a:t>
            </a:r>
            <a:endParaRPr lang="en-US" sz="2000" b="0" i="0" dirty="0">
              <a:solidFill>
                <a:srgbClr val="545454"/>
              </a:solidFill>
              <a:effectLst/>
              <a:latin typeface="inherit"/>
            </a:endParaRP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463"/>
          <a:stretch/>
        </p:blipFill>
        <p:spPr bwMode="auto">
          <a:xfrm>
            <a:off x="0" y="1509632"/>
            <a:ext cx="9144000" cy="534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33346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0781" y="188640"/>
            <a:ext cx="3276859" cy="400110"/>
          </a:xfrm>
          <a:prstGeom prst="rect">
            <a:avLst/>
          </a:prstGeom>
        </p:spPr>
        <p:txBody>
          <a:bodyPr wrap="none">
            <a:spAutoFit/>
          </a:bodyPr>
          <a:lstStyle/>
          <a:p>
            <a:pPr fontAlgn="base"/>
            <a:r>
              <a:rPr lang="en-US" sz="2000" b="1" i="0" u="sng" dirty="0" smtClean="0">
                <a:solidFill>
                  <a:srgbClr val="222222"/>
                </a:solidFill>
                <a:effectLst/>
                <a:latin typeface="inherit"/>
              </a:rPr>
              <a:t>Focusing the Microscope</a:t>
            </a:r>
            <a:endParaRPr lang="en-US" sz="2000" b="1" i="0" u="sng" dirty="0">
              <a:solidFill>
                <a:srgbClr val="222222"/>
              </a:solidFill>
              <a:effectLst/>
              <a:latin typeface="Helvetica"/>
            </a:endParaRPr>
          </a:p>
        </p:txBody>
      </p:sp>
      <p:sp>
        <p:nvSpPr>
          <p:cNvPr id="3" name="مستطيل 2"/>
          <p:cNvSpPr/>
          <p:nvPr/>
        </p:nvSpPr>
        <p:spPr>
          <a:xfrm>
            <a:off x="1069" y="980728"/>
            <a:ext cx="8843707" cy="3785652"/>
          </a:xfrm>
          <a:prstGeom prst="rect">
            <a:avLst/>
          </a:prstGeom>
        </p:spPr>
        <p:txBody>
          <a:bodyPr wrap="square">
            <a:spAutoFit/>
          </a:bodyPr>
          <a:lstStyle/>
          <a:p>
            <a:pPr algn="just" fontAlgn="base"/>
            <a:r>
              <a:rPr lang="en-US" sz="2000" b="1" i="0" dirty="0" smtClean="0">
                <a:solidFill>
                  <a:srgbClr val="545454"/>
                </a:solidFill>
                <a:effectLst/>
                <a:latin typeface="Helvetica"/>
              </a:rPr>
              <a:t>1. </a:t>
            </a:r>
            <a:r>
              <a:rPr lang="en-US" sz="2000" b="1" i="0" dirty="0" smtClean="0">
                <a:solidFill>
                  <a:srgbClr val="545454"/>
                </a:solidFill>
                <a:effectLst/>
                <a:latin typeface="inherit"/>
              </a:rPr>
              <a:t>Adjust your eyepiece.</a:t>
            </a:r>
          </a:p>
          <a:p>
            <a:pPr algn="just" fontAlgn="base"/>
            <a:r>
              <a:rPr lang="en-US" sz="2000" b="0" i="0" dirty="0" smtClean="0">
                <a:solidFill>
                  <a:srgbClr val="545454"/>
                </a:solidFill>
                <a:effectLst/>
                <a:latin typeface="Helvetica"/>
              </a:rPr>
              <a:t> </a:t>
            </a:r>
          </a:p>
          <a:p>
            <a:pPr algn="just" fontAlgn="base"/>
            <a:r>
              <a:rPr lang="en-US" sz="2000" b="0" i="0" dirty="0" smtClean="0">
                <a:solidFill>
                  <a:srgbClr val="545454"/>
                </a:solidFill>
                <a:effectLst/>
                <a:latin typeface="Helvetica"/>
              </a:rPr>
              <a:t>If there is only one eyepiece, you can skip this step. With a binocular eyepiece, turn the eyepieces to find the correct space between the eyes. You should see a single circle of light when you look through both eyepieces.</a:t>
            </a:r>
            <a:endParaRPr lang="en-US" sz="2000" baseline="30000" dirty="0">
              <a:solidFill>
                <a:srgbClr val="307530"/>
              </a:solidFill>
              <a:latin typeface="inherit"/>
            </a:endParaRPr>
          </a:p>
          <a:p>
            <a:pPr algn="just" fontAlgn="base"/>
            <a:r>
              <a:rPr lang="en-US" sz="2000" b="0" i="0" dirty="0" smtClean="0">
                <a:solidFill>
                  <a:srgbClr val="545454"/>
                </a:solidFill>
                <a:effectLst/>
                <a:latin typeface="inherit"/>
              </a:rPr>
              <a:t>If you see two images when you look through the eyepieces, you need to continue to adjust the distance.</a:t>
            </a:r>
          </a:p>
          <a:p>
            <a:pPr algn="just" fontAlgn="base"/>
            <a:endParaRPr lang="en-US" sz="2000" b="0" i="0" dirty="0" smtClean="0">
              <a:solidFill>
                <a:srgbClr val="545454"/>
              </a:solidFill>
              <a:effectLst/>
              <a:latin typeface="inherit"/>
            </a:endParaRPr>
          </a:p>
          <a:p>
            <a:pPr algn="just" fontAlgn="base">
              <a:buFont typeface="Arial"/>
              <a:buChar char="•"/>
            </a:pPr>
            <a:r>
              <a:rPr lang="en-US" sz="2000" b="0" i="0" dirty="0" smtClean="0">
                <a:solidFill>
                  <a:srgbClr val="545454"/>
                </a:solidFill>
                <a:effectLst/>
                <a:latin typeface="inherit"/>
              </a:rPr>
              <a:t>Move the eyepieces closer together or further apart until you see a single circle of light.</a:t>
            </a:r>
          </a:p>
          <a:p>
            <a:pPr algn="just" fontAlgn="base">
              <a:buFont typeface="Arial"/>
              <a:buChar char="•"/>
            </a:pPr>
            <a:r>
              <a:rPr lang="en-US" sz="2000" b="0" i="0" dirty="0" smtClean="0">
                <a:solidFill>
                  <a:srgbClr val="545454"/>
                </a:solidFill>
                <a:effectLst/>
                <a:latin typeface="inherit"/>
              </a:rPr>
              <a:t>Remove your glasses, if you wear them. You can use the microscope's settings to focus the object according to your sight</a:t>
            </a:r>
            <a:endParaRPr lang="en-US" sz="2000" b="0" i="0" dirty="0">
              <a:solidFill>
                <a:srgbClr val="545454"/>
              </a:solidFill>
              <a:effectLst/>
              <a:latin typeface="inherit"/>
            </a:endParaRPr>
          </a:p>
        </p:txBody>
      </p:sp>
    </p:spTree>
    <p:extLst>
      <p:ext uri="{BB962C8B-B14F-4D97-AF65-F5344CB8AC3E}">
        <p14:creationId xmlns:p14="http://schemas.microsoft.com/office/powerpoint/2010/main" val="2978898169"/>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21495"/>
            <a:ext cx="8964488" cy="2108269"/>
          </a:xfrm>
          <a:prstGeom prst="rect">
            <a:avLst/>
          </a:prstGeom>
        </p:spPr>
        <p:txBody>
          <a:bodyPr wrap="square">
            <a:spAutoFit/>
          </a:bodyPr>
          <a:lstStyle/>
          <a:p>
            <a:pPr algn="just" fontAlgn="base"/>
            <a:r>
              <a:rPr lang="en-US" sz="2000" b="1" i="0" u="sng" dirty="0" smtClean="0">
                <a:solidFill>
                  <a:srgbClr val="545454"/>
                </a:solidFill>
                <a:effectLst/>
                <a:latin typeface="Helvetica"/>
              </a:rPr>
              <a:t>2. </a:t>
            </a:r>
            <a:r>
              <a:rPr lang="en-US" sz="2000" b="1" i="0" u="sng" dirty="0" smtClean="0">
                <a:solidFill>
                  <a:srgbClr val="545454"/>
                </a:solidFill>
                <a:effectLst/>
                <a:latin typeface="inherit"/>
              </a:rPr>
              <a:t>Adjust the diaphragm to its widest opening.</a:t>
            </a:r>
            <a:r>
              <a:rPr lang="en-US" sz="2000" b="0" i="0" dirty="0" smtClean="0">
                <a:solidFill>
                  <a:srgbClr val="545454"/>
                </a:solidFill>
                <a:effectLst/>
                <a:latin typeface="Helvetica"/>
              </a:rPr>
              <a:t> </a:t>
            </a:r>
          </a:p>
          <a:p>
            <a:pPr algn="just" fontAlgn="base"/>
            <a:endParaRPr lang="en-US" sz="1100" dirty="0">
              <a:solidFill>
                <a:srgbClr val="545454"/>
              </a:solidFill>
              <a:latin typeface="Helvetica"/>
            </a:endParaRPr>
          </a:p>
          <a:p>
            <a:pPr algn="just" fontAlgn="base"/>
            <a:r>
              <a:rPr lang="en-US" sz="2000" b="0" i="0" dirty="0" smtClean="0">
                <a:solidFill>
                  <a:srgbClr val="545454"/>
                </a:solidFill>
                <a:effectLst/>
                <a:latin typeface="Helvetica"/>
              </a:rPr>
              <a:t>The diaphragm allows you to change the amount of light on the slide. To begin focusing on your specimen, you want to shine the maximum amount of light on the slide.</a:t>
            </a:r>
            <a:r>
              <a:rPr lang="en-US" sz="2000" baseline="30000" dirty="0">
                <a:solidFill>
                  <a:srgbClr val="307530"/>
                </a:solidFill>
                <a:latin typeface="inherit"/>
              </a:rPr>
              <a:t> </a:t>
            </a:r>
            <a:r>
              <a:rPr lang="en-US" sz="2000" b="0" i="0" dirty="0" smtClean="0">
                <a:solidFill>
                  <a:srgbClr val="545454"/>
                </a:solidFill>
                <a:effectLst/>
                <a:latin typeface="Helvetica"/>
              </a:rPr>
              <a:t>There should be a lever or spinning disc that allows you to alter the diameter. </a:t>
            </a:r>
            <a:r>
              <a:rPr lang="en-US" sz="2000" b="0" i="0" dirty="0" smtClean="0">
                <a:solidFill>
                  <a:srgbClr val="545454"/>
                </a:solidFill>
                <a:effectLst/>
                <a:latin typeface="inherit"/>
              </a:rPr>
              <a:t>Move the lever or spin the disc until the diaphragm is all the way open.</a:t>
            </a:r>
            <a:endParaRPr lang="en-US" sz="2000" b="0" i="0" dirty="0">
              <a:solidFill>
                <a:srgbClr val="545454"/>
              </a:solidFill>
              <a:effectLst/>
              <a:latin typeface="inherit"/>
            </a:endParaRP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062"/>
          <a:stretch/>
        </p:blipFill>
        <p:spPr bwMode="auto">
          <a:xfrm>
            <a:off x="0" y="2129764"/>
            <a:ext cx="9144000" cy="4728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543304"/>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946" y="24230"/>
            <a:ext cx="8928992" cy="5324535"/>
          </a:xfrm>
          <a:prstGeom prst="rect">
            <a:avLst/>
          </a:prstGeom>
        </p:spPr>
        <p:txBody>
          <a:bodyPr wrap="square">
            <a:spAutoFit/>
          </a:bodyPr>
          <a:lstStyle/>
          <a:p>
            <a:pPr algn="just" fontAlgn="base"/>
            <a:r>
              <a:rPr lang="en-US" sz="2000" b="1" i="0" u="sng" dirty="0" smtClean="0">
                <a:solidFill>
                  <a:srgbClr val="545454"/>
                </a:solidFill>
                <a:effectLst/>
                <a:latin typeface="Helvetica"/>
              </a:rPr>
              <a:t>3. </a:t>
            </a:r>
            <a:r>
              <a:rPr lang="en-US" sz="2000" b="1" i="0" u="sng" dirty="0" smtClean="0">
                <a:solidFill>
                  <a:srgbClr val="545454"/>
                </a:solidFill>
                <a:effectLst/>
                <a:latin typeface="inherit"/>
              </a:rPr>
              <a:t>Start focusing on the lowest power objective.</a:t>
            </a:r>
            <a:r>
              <a:rPr lang="en-US" sz="2000" b="0" i="0" dirty="0" smtClean="0">
                <a:solidFill>
                  <a:srgbClr val="545454"/>
                </a:solidFill>
                <a:effectLst/>
                <a:latin typeface="Helvetica"/>
              </a:rPr>
              <a:t> </a:t>
            </a:r>
          </a:p>
          <a:p>
            <a:pPr algn="just" fontAlgn="base"/>
            <a:endParaRPr lang="en-US" sz="2000" dirty="0">
              <a:solidFill>
                <a:srgbClr val="545454"/>
              </a:solidFill>
              <a:latin typeface="Helvetica"/>
            </a:endParaRPr>
          </a:p>
          <a:p>
            <a:pPr algn="just" fontAlgn="base"/>
            <a:r>
              <a:rPr lang="en-US" sz="2000" b="0" i="0" dirty="0" smtClean="0">
                <a:solidFill>
                  <a:srgbClr val="545454"/>
                </a:solidFill>
                <a:effectLst/>
                <a:latin typeface="Helvetica"/>
              </a:rPr>
              <a:t>You may have two or three different rotating objective lenses that you can switch into place to magnify the object. You should start with the lower objective and increase until it is focused. </a:t>
            </a:r>
            <a:endParaRPr lang="en-US" sz="2000" dirty="0">
              <a:solidFill>
                <a:srgbClr val="545454"/>
              </a:solidFill>
              <a:latin typeface="Helvetica"/>
            </a:endParaRPr>
          </a:p>
          <a:p>
            <a:pPr algn="just" fontAlgn="base"/>
            <a:endParaRPr lang="en-US" sz="2000" b="0" i="0" dirty="0" smtClean="0">
              <a:solidFill>
                <a:srgbClr val="545454"/>
              </a:solidFill>
              <a:effectLst/>
              <a:latin typeface="Helvetica"/>
            </a:endParaRPr>
          </a:p>
          <a:p>
            <a:pPr algn="just" fontAlgn="base"/>
            <a:r>
              <a:rPr lang="en-US" sz="2000" b="0" i="0" dirty="0" smtClean="0">
                <a:solidFill>
                  <a:srgbClr val="545454"/>
                </a:solidFill>
                <a:effectLst/>
                <a:latin typeface="inherit"/>
              </a:rPr>
              <a:t>The low power objective gives you </a:t>
            </a:r>
          </a:p>
          <a:p>
            <a:pPr algn="just" fontAlgn="base"/>
            <a:r>
              <a:rPr lang="en-US" sz="2000" b="0" i="0" dirty="0" smtClean="0">
                <a:solidFill>
                  <a:srgbClr val="545454"/>
                </a:solidFill>
                <a:effectLst/>
                <a:latin typeface="inherit"/>
              </a:rPr>
              <a:t>the widest view, and allows you to </a:t>
            </a:r>
          </a:p>
          <a:p>
            <a:pPr algn="just" fontAlgn="base"/>
            <a:r>
              <a:rPr lang="en-US" sz="2000" b="0" i="0" dirty="0" smtClean="0">
                <a:solidFill>
                  <a:srgbClr val="545454"/>
                </a:solidFill>
                <a:effectLst/>
                <a:latin typeface="inherit"/>
              </a:rPr>
              <a:t>slowly bring the object into focus </a:t>
            </a:r>
          </a:p>
          <a:p>
            <a:pPr algn="just" fontAlgn="base"/>
            <a:r>
              <a:rPr lang="en-US" sz="2000" b="0" i="0" dirty="0" smtClean="0">
                <a:solidFill>
                  <a:srgbClr val="545454"/>
                </a:solidFill>
                <a:effectLst/>
                <a:latin typeface="inherit"/>
              </a:rPr>
              <a:t>without missing it. </a:t>
            </a:r>
          </a:p>
          <a:p>
            <a:pPr algn="just" fontAlgn="base"/>
            <a:endParaRPr lang="en-US" sz="2000" b="0" i="0" dirty="0" smtClean="0">
              <a:solidFill>
                <a:srgbClr val="545454"/>
              </a:solidFill>
              <a:effectLst/>
              <a:latin typeface="inherit"/>
            </a:endParaRPr>
          </a:p>
          <a:p>
            <a:pPr algn="just" fontAlgn="base"/>
            <a:r>
              <a:rPr lang="en-US" sz="2000" b="0" i="0" dirty="0" smtClean="0">
                <a:solidFill>
                  <a:srgbClr val="545454"/>
                </a:solidFill>
                <a:effectLst/>
                <a:latin typeface="inherit"/>
              </a:rPr>
              <a:t>It is often called the scanning </a:t>
            </a:r>
          </a:p>
          <a:p>
            <a:pPr algn="just" fontAlgn="base"/>
            <a:r>
              <a:rPr lang="en-US" sz="2000" b="0" i="0" dirty="0" smtClean="0">
                <a:solidFill>
                  <a:srgbClr val="545454"/>
                </a:solidFill>
                <a:effectLst/>
                <a:latin typeface="inherit"/>
              </a:rPr>
              <a:t>objective for this reason. Starting</a:t>
            </a:r>
          </a:p>
          <a:p>
            <a:pPr algn="just" fontAlgn="base"/>
            <a:r>
              <a:rPr lang="en-US" sz="2000" b="0" i="0" dirty="0" smtClean="0">
                <a:solidFill>
                  <a:srgbClr val="545454"/>
                </a:solidFill>
                <a:effectLst/>
                <a:latin typeface="inherit"/>
              </a:rPr>
              <a:t> at the high power objective may </a:t>
            </a:r>
          </a:p>
          <a:p>
            <a:pPr algn="just" fontAlgn="base"/>
            <a:r>
              <a:rPr lang="en-US" sz="2000" b="0" i="0" dirty="0" smtClean="0">
                <a:solidFill>
                  <a:srgbClr val="545454"/>
                </a:solidFill>
                <a:effectLst/>
                <a:latin typeface="inherit"/>
              </a:rPr>
              <a:t>mean that you don't see the </a:t>
            </a:r>
          </a:p>
          <a:p>
            <a:pPr algn="just" fontAlgn="base"/>
            <a:r>
              <a:rPr lang="en-US" sz="2000" b="0" i="0" dirty="0" smtClean="0">
                <a:solidFill>
                  <a:srgbClr val="545454"/>
                </a:solidFill>
                <a:effectLst/>
                <a:latin typeface="inherit"/>
              </a:rPr>
              <a:t>object or you don't see </a:t>
            </a:r>
          </a:p>
          <a:p>
            <a:pPr algn="just" fontAlgn="base"/>
            <a:r>
              <a:rPr lang="en-US" sz="2000" b="0" i="0" dirty="0" smtClean="0">
                <a:solidFill>
                  <a:srgbClr val="545454"/>
                </a:solidFill>
                <a:effectLst/>
                <a:latin typeface="inherit"/>
              </a:rPr>
              <a:t>the full object.</a:t>
            </a:r>
            <a:endParaRPr lang="en-US" sz="2000" b="0" i="0" dirty="0">
              <a:solidFill>
                <a:srgbClr val="545454"/>
              </a:solidFill>
              <a:effectLst/>
              <a:latin typeface="inherit"/>
            </a:endParaRPr>
          </a:p>
        </p:txBody>
      </p:sp>
      <p:pic>
        <p:nvPicPr>
          <p:cNvPr id="122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4029"/>
          <a:stretch/>
        </p:blipFill>
        <p:spPr bwMode="auto">
          <a:xfrm>
            <a:off x="4224336" y="1908626"/>
            <a:ext cx="4919663" cy="4949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29464"/>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849730"/>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525" y="260648"/>
            <a:ext cx="8856984" cy="4814138"/>
          </a:xfrm>
          <a:prstGeom prst="rect">
            <a:avLst/>
          </a:prstGeom>
        </p:spPr>
        <p:txBody>
          <a:bodyPr vert="horz" wrap="square" lIns="0" tIns="12700" rIns="0" bIns="0" rtlCol="0">
            <a:spAutoFit/>
          </a:bodyPr>
          <a:lstStyle/>
          <a:p>
            <a:pPr marL="698500" lvl="1" indent="-229235" algn="just">
              <a:lnSpc>
                <a:spcPct val="150000"/>
              </a:lnSpc>
              <a:buFont typeface="Courier New"/>
              <a:buChar char="o"/>
              <a:tabLst>
                <a:tab pos="699135" algn="l"/>
              </a:tabLst>
            </a:pPr>
            <a:endParaRPr sz="2200" dirty="0">
              <a:solidFill>
                <a:prstClr val="black"/>
              </a:solidFill>
              <a:latin typeface="Times New Roman"/>
              <a:cs typeface="Times New Roman"/>
            </a:endParaRPr>
          </a:p>
          <a:p>
            <a:pPr marL="1155700" lvl="2" indent="-229235" algn="just">
              <a:lnSpc>
                <a:spcPct val="150000"/>
              </a:lnSpc>
              <a:buFont typeface="Wingdings"/>
              <a:buChar char=""/>
              <a:tabLst>
                <a:tab pos="1155700" algn="l"/>
                <a:tab pos="1156335" algn="l"/>
              </a:tabLst>
            </a:pPr>
            <a:r>
              <a:rPr sz="2200" b="1" dirty="0">
                <a:solidFill>
                  <a:prstClr val="black"/>
                </a:solidFill>
                <a:latin typeface="Times New Roman"/>
                <a:cs typeface="Times New Roman"/>
              </a:rPr>
              <a:t>Magnification</a:t>
            </a:r>
            <a:r>
              <a:rPr sz="2200" dirty="0">
                <a:solidFill>
                  <a:prstClr val="black"/>
                </a:solidFill>
                <a:latin typeface="Times New Roman"/>
                <a:cs typeface="Times New Roman"/>
              </a:rPr>
              <a:t>:</a:t>
            </a:r>
            <a:r>
              <a:rPr sz="2200" spc="-5" dirty="0">
                <a:solidFill>
                  <a:prstClr val="black"/>
                </a:solidFill>
                <a:latin typeface="Times New Roman"/>
                <a:cs typeface="Times New Roman"/>
              </a:rPr>
              <a:t> </a:t>
            </a:r>
            <a:r>
              <a:rPr sz="2200" dirty="0">
                <a:solidFill>
                  <a:prstClr val="black"/>
                </a:solidFill>
                <a:latin typeface="Times New Roman"/>
                <a:cs typeface="Times New Roman"/>
              </a:rPr>
              <a:t>a</a:t>
            </a:r>
            <a:r>
              <a:rPr sz="2200" spc="-5" dirty="0">
                <a:solidFill>
                  <a:prstClr val="black"/>
                </a:solidFill>
                <a:latin typeface="Times New Roman"/>
                <a:cs typeface="Times New Roman"/>
              </a:rPr>
              <a:t> measure</a:t>
            </a:r>
            <a:r>
              <a:rPr sz="2200" spc="-10" dirty="0">
                <a:solidFill>
                  <a:prstClr val="black"/>
                </a:solidFill>
                <a:latin typeface="Times New Roman"/>
                <a:cs typeface="Times New Roman"/>
              </a:rPr>
              <a:t> </a:t>
            </a:r>
            <a:r>
              <a:rPr sz="2200" dirty="0">
                <a:solidFill>
                  <a:prstClr val="black"/>
                </a:solidFill>
                <a:latin typeface="Times New Roman"/>
                <a:cs typeface="Times New Roman"/>
              </a:rPr>
              <a:t>of </a:t>
            </a:r>
            <a:r>
              <a:rPr sz="2200" spc="-5" dirty="0">
                <a:solidFill>
                  <a:prstClr val="black"/>
                </a:solidFill>
                <a:latin typeface="Times New Roman"/>
                <a:cs typeface="Times New Roman"/>
              </a:rPr>
              <a:t>how much</a:t>
            </a:r>
            <a:r>
              <a:rPr sz="2200" dirty="0">
                <a:solidFill>
                  <a:prstClr val="black"/>
                </a:solidFill>
                <a:latin typeface="Times New Roman"/>
                <a:cs typeface="Times New Roman"/>
              </a:rPr>
              <a:t> the image</a:t>
            </a:r>
            <a:r>
              <a:rPr sz="2200" spc="5" dirty="0">
                <a:solidFill>
                  <a:prstClr val="black"/>
                </a:solidFill>
                <a:latin typeface="Times New Roman"/>
                <a:cs typeface="Times New Roman"/>
              </a:rPr>
              <a:t> </a:t>
            </a:r>
            <a:r>
              <a:rPr sz="2200" spc="-5" dirty="0">
                <a:solidFill>
                  <a:prstClr val="black"/>
                </a:solidFill>
                <a:latin typeface="Times New Roman"/>
                <a:cs typeface="Times New Roman"/>
              </a:rPr>
              <a:t>is</a:t>
            </a:r>
            <a:r>
              <a:rPr sz="2200" spc="5" dirty="0">
                <a:solidFill>
                  <a:prstClr val="black"/>
                </a:solidFill>
                <a:latin typeface="Times New Roman"/>
                <a:cs typeface="Times New Roman"/>
              </a:rPr>
              <a:t> </a:t>
            </a:r>
            <a:r>
              <a:rPr sz="2200" b="1" spc="-5" dirty="0" smtClean="0">
                <a:solidFill>
                  <a:prstClr val="black"/>
                </a:solidFill>
                <a:latin typeface="Times New Roman"/>
                <a:cs typeface="Times New Roman"/>
              </a:rPr>
              <a:t>enlarged</a:t>
            </a:r>
            <a:r>
              <a:rPr lang="en-US" sz="2200" b="1" spc="-5" dirty="0" smtClean="0">
                <a:solidFill>
                  <a:prstClr val="black"/>
                </a:solidFill>
                <a:latin typeface="Times New Roman"/>
                <a:cs typeface="Times New Roman"/>
              </a:rPr>
              <a:t>.</a:t>
            </a:r>
          </a:p>
          <a:p>
            <a:pPr marL="926465" lvl="2" algn="just">
              <a:tabLst>
                <a:tab pos="1155700" algn="l"/>
                <a:tab pos="1156335" algn="l"/>
              </a:tabLst>
            </a:pPr>
            <a:endParaRPr sz="2200" dirty="0">
              <a:solidFill>
                <a:prstClr val="black"/>
              </a:solidFill>
              <a:latin typeface="Times New Roman"/>
              <a:cs typeface="Times New Roman"/>
            </a:endParaRPr>
          </a:p>
          <a:p>
            <a:pPr marL="1612900" algn="just"/>
            <a:r>
              <a:rPr sz="2000" b="1" dirty="0" smtClean="0">
                <a:solidFill>
                  <a:prstClr val="black"/>
                </a:solidFill>
                <a:latin typeface="Times New Roman"/>
                <a:cs typeface="Times New Roman"/>
              </a:rPr>
              <a:t>Total</a:t>
            </a:r>
            <a:r>
              <a:rPr sz="2000" b="1" spc="5" dirty="0" smtClean="0">
                <a:solidFill>
                  <a:prstClr val="black"/>
                </a:solidFill>
                <a:latin typeface="Times New Roman"/>
                <a:cs typeface="Times New Roman"/>
              </a:rPr>
              <a:t> </a:t>
            </a:r>
            <a:r>
              <a:rPr sz="2000" b="1" spc="-5" dirty="0" smtClean="0">
                <a:solidFill>
                  <a:prstClr val="black"/>
                </a:solidFill>
                <a:latin typeface="Times New Roman"/>
                <a:cs typeface="Times New Roman"/>
              </a:rPr>
              <a:t>magnification</a:t>
            </a:r>
            <a:r>
              <a:rPr sz="2000" b="1" spc="320" dirty="0" smtClean="0">
                <a:solidFill>
                  <a:prstClr val="black"/>
                </a:solidFill>
                <a:latin typeface="Times New Roman"/>
                <a:cs typeface="Times New Roman"/>
              </a:rPr>
              <a:t> </a:t>
            </a:r>
            <a:r>
              <a:rPr sz="2000" b="1" dirty="0" smtClean="0">
                <a:solidFill>
                  <a:prstClr val="black"/>
                </a:solidFill>
                <a:latin typeface="Times New Roman"/>
                <a:cs typeface="Times New Roman"/>
              </a:rPr>
              <a:t>= </a:t>
            </a:r>
            <a:r>
              <a:rPr lang="en-US" sz="2000" b="1" spc="-5" dirty="0" smtClean="0">
                <a:solidFill>
                  <a:prstClr val="black"/>
                </a:solidFill>
                <a:latin typeface="Times New Roman"/>
                <a:cs typeface="Times New Roman"/>
              </a:rPr>
              <a:t>(</a:t>
            </a:r>
            <a:r>
              <a:rPr sz="2000" b="1" spc="-5" dirty="0" smtClean="0">
                <a:solidFill>
                  <a:prstClr val="black"/>
                </a:solidFill>
                <a:latin typeface="Times New Roman"/>
                <a:cs typeface="Times New Roman"/>
              </a:rPr>
              <a:t>ocular</a:t>
            </a:r>
            <a:r>
              <a:rPr sz="2000" b="1" dirty="0" smtClean="0">
                <a:solidFill>
                  <a:prstClr val="black"/>
                </a:solidFill>
                <a:latin typeface="Times New Roman"/>
                <a:cs typeface="Times New Roman"/>
              </a:rPr>
              <a:t> </a:t>
            </a:r>
            <a:r>
              <a:rPr sz="2000" b="1" spc="-5" dirty="0" smtClean="0">
                <a:solidFill>
                  <a:prstClr val="black"/>
                </a:solidFill>
                <a:latin typeface="Times New Roman"/>
                <a:cs typeface="Times New Roman"/>
              </a:rPr>
              <a:t>lens)(objective</a:t>
            </a:r>
            <a:r>
              <a:rPr sz="2000" b="1" spc="10" dirty="0" smtClean="0">
                <a:solidFill>
                  <a:prstClr val="black"/>
                </a:solidFill>
                <a:latin typeface="Times New Roman"/>
                <a:cs typeface="Times New Roman"/>
              </a:rPr>
              <a:t> </a:t>
            </a:r>
            <a:r>
              <a:rPr sz="2000" b="1" spc="-5" dirty="0" smtClean="0">
                <a:solidFill>
                  <a:prstClr val="black"/>
                </a:solidFill>
                <a:latin typeface="Times New Roman"/>
                <a:cs typeface="Times New Roman"/>
              </a:rPr>
              <a:t>lens</a:t>
            </a:r>
            <a:r>
              <a:rPr sz="2000" b="1" spc="5" dirty="0" smtClean="0">
                <a:solidFill>
                  <a:prstClr val="black"/>
                </a:solidFill>
                <a:latin typeface="Times New Roman"/>
                <a:cs typeface="Times New Roman"/>
              </a:rPr>
              <a:t> </a:t>
            </a:r>
            <a:r>
              <a:rPr sz="2000" b="1" dirty="0" smtClean="0">
                <a:solidFill>
                  <a:prstClr val="black"/>
                </a:solidFill>
                <a:latin typeface="Times New Roman"/>
                <a:cs typeface="Times New Roman"/>
              </a:rPr>
              <a:t>being</a:t>
            </a:r>
            <a:r>
              <a:rPr sz="2000" b="1" spc="5" dirty="0" smtClean="0">
                <a:solidFill>
                  <a:prstClr val="black"/>
                </a:solidFill>
                <a:latin typeface="Times New Roman"/>
                <a:cs typeface="Times New Roman"/>
              </a:rPr>
              <a:t> </a:t>
            </a:r>
            <a:r>
              <a:rPr sz="2000" b="1" dirty="0" smtClean="0">
                <a:solidFill>
                  <a:prstClr val="black"/>
                </a:solidFill>
                <a:latin typeface="Times New Roman"/>
                <a:cs typeface="Times New Roman"/>
              </a:rPr>
              <a:t>used</a:t>
            </a:r>
            <a:r>
              <a:rPr lang="en-US" sz="2000" b="1" dirty="0" smtClean="0">
                <a:solidFill>
                  <a:prstClr val="black"/>
                </a:solidFill>
                <a:latin typeface="Times New Roman"/>
                <a:cs typeface="Times New Roman"/>
              </a:rPr>
              <a:t>)</a:t>
            </a:r>
            <a:endParaRPr sz="2000" dirty="0" smtClean="0">
              <a:solidFill>
                <a:prstClr val="black"/>
              </a:solidFill>
              <a:latin typeface="Times New Roman"/>
              <a:cs typeface="Times New Roman"/>
            </a:endParaRPr>
          </a:p>
          <a:p>
            <a:pPr algn="just">
              <a:spcBef>
                <a:spcPts val="35"/>
              </a:spcBef>
            </a:pPr>
            <a:endParaRPr sz="2400" dirty="0" smtClean="0">
              <a:solidFill>
                <a:prstClr val="black"/>
              </a:solidFill>
              <a:latin typeface="Times New Roman"/>
              <a:cs typeface="Times New Roman"/>
            </a:endParaRPr>
          </a:p>
          <a:p>
            <a:pPr marL="1612900" marR="730885" algn="just">
              <a:lnSpc>
                <a:spcPct val="150000"/>
              </a:lnSpc>
            </a:pPr>
            <a:r>
              <a:rPr sz="2200" dirty="0" err="1" smtClean="0">
                <a:solidFill>
                  <a:prstClr val="black"/>
                </a:solidFill>
                <a:latin typeface="Times New Roman"/>
                <a:cs typeface="Times New Roman"/>
              </a:rPr>
              <a:t>4x</a:t>
            </a:r>
            <a:r>
              <a:rPr sz="2200" spc="10" dirty="0" smtClean="0">
                <a:solidFill>
                  <a:prstClr val="black"/>
                </a:solidFill>
                <a:latin typeface="Times New Roman"/>
                <a:cs typeface="Times New Roman"/>
              </a:rPr>
              <a:t> </a:t>
            </a:r>
            <a:r>
              <a:rPr sz="2200" spc="-5" dirty="0" smtClean="0">
                <a:solidFill>
                  <a:prstClr val="black"/>
                </a:solidFill>
                <a:latin typeface="Times New Roman"/>
                <a:cs typeface="Times New Roman"/>
              </a:rPr>
              <a:t>objective</a:t>
            </a:r>
            <a:r>
              <a:rPr sz="2200" dirty="0" smtClean="0">
                <a:solidFill>
                  <a:prstClr val="black"/>
                </a:solidFill>
                <a:latin typeface="Times New Roman"/>
                <a:cs typeface="Times New Roman"/>
              </a:rPr>
              <a:t> lens</a:t>
            </a:r>
            <a:r>
              <a:rPr sz="2200" spc="-5" dirty="0" smtClean="0">
                <a:solidFill>
                  <a:prstClr val="black"/>
                </a:solidFill>
                <a:latin typeface="Times New Roman"/>
                <a:cs typeface="Times New Roman"/>
              </a:rPr>
              <a:t> </a:t>
            </a:r>
            <a:r>
              <a:rPr sz="2200" dirty="0" smtClean="0">
                <a:solidFill>
                  <a:prstClr val="black"/>
                </a:solidFill>
                <a:latin typeface="Times New Roman"/>
                <a:cs typeface="Times New Roman"/>
              </a:rPr>
              <a:t>=</a:t>
            </a:r>
            <a:r>
              <a:rPr sz="2200" spc="-5" dirty="0" smtClean="0">
                <a:solidFill>
                  <a:prstClr val="black"/>
                </a:solidFill>
                <a:latin typeface="Times New Roman"/>
                <a:cs typeface="Times New Roman"/>
              </a:rPr>
              <a:t> </a:t>
            </a:r>
            <a:r>
              <a:rPr sz="2200" dirty="0" smtClean="0">
                <a:solidFill>
                  <a:prstClr val="black"/>
                </a:solidFill>
                <a:latin typeface="Times New Roman"/>
                <a:cs typeface="Times New Roman"/>
              </a:rPr>
              <a:t>(</a:t>
            </a:r>
            <a:r>
              <a:rPr sz="2200" dirty="0" err="1" smtClean="0">
                <a:solidFill>
                  <a:prstClr val="black"/>
                </a:solidFill>
                <a:latin typeface="Times New Roman"/>
                <a:cs typeface="Times New Roman"/>
              </a:rPr>
              <a:t>10x</a:t>
            </a:r>
            <a:r>
              <a:rPr sz="2200" dirty="0" smtClean="0">
                <a:solidFill>
                  <a:prstClr val="black"/>
                </a:solidFill>
                <a:latin typeface="Times New Roman"/>
                <a:cs typeface="Times New Roman"/>
              </a:rPr>
              <a:t>)(</a:t>
            </a:r>
            <a:r>
              <a:rPr sz="2200" dirty="0" err="1" smtClean="0">
                <a:solidFill>
                  <a:prstClr val="black"/>
                </a:solidFill>
                <a:latin typeface="Times New Roman"/>
                <a:cs typeface="Times New Roman"/>
              </a:rPr>
              <a:t>4x</a:t>
            </a:r>
            <a:r>
              <a:rPr sz="2200" dirty="0" smtClean="0">
                <a:solidFill>
                  <a:prstClr val="black"/>
                </a:solidFill>
                <a:latin typeface="Times New Roman"/>
                <a:cs typeface="Times New Roman"/>
              </a:rPr>
              <a:t>)</a:t>
            </a:r>
            <a:r>
              <a:rPr sz="2200" spc="300" dirty="0" smtClean="0">
                <a:solidFill>
                  <a:prstClr val="black"/>
                </a:solidFill>
                <a:latin typeface="Times New Roman"/>
                <a:cs typeface="Times New Roman"/>
              </a:rPr>
              <a:t> </a:t>
            </a:r>
            <a:r>
              <a:rPr sz="2200" dirty="0" smtClean="0">
                <a:solidFill>
                  <a:prstClr val="black"/>
                </a:solidFill>
                <a:latin typeface="Times New Roman"/>
                <a:cs typeface="Times New Roman"/>
              </a:rPr>
              <a:t>=</a:t>
            </a:r>
            <a:r>
              <a:rPr sz="2200" spc="-10" dirty="0" smtClean="0">
                <a:solidFill>
                  <a:prstClr val="black"/>
                </a:solidFill>
                <a:latin typeface="Times New Roman"/>
                <a:cs typeface="Times New Roman"/>
              </a:rPr>
              <a:t> </a:t>
            </a:r>
            <a:r>
              <a:rPr sz="2200" dirty="0" smtClean="0">
                <a:solidFill>
                  <a:prstClr val="black"/>
                </a:solidFill>
                <a:latin typeface="Times New Roman"/>
                <a:cs typeface="Times New Roman"/>
              </a:rPr>
              <a:t>40</a:t>
            </a:r>
            <a:r>
              <a:rPr sz="2200" spc="5" dirty="0" smtClean="0">
                <a:solidFill>
                  <a:prstClr val="black"/>
                </a:solidFill>
                <a:latin typeface="Times New Roman"/>
                <a:cs typeface="Times New Roman"/>
              </a:rPr>
              <a:t> </a:t>
            </a:r>
            <a:r>
              <a:rPr sz="1600" dirty="0" smtClean="0">
                <a:solidFill>
                  <a:prstClr val="black"/>
                </a:solidFill>
                <a:latin typeface="Times New Roman"/>
                <a:cs typeface="Times New Roman"/>
              </a:rPr>
              <a:t>times </a:t>
            </a:r>
            <a:r>
              <a:rPr sz="1600" spc="-5" dirty="0" smtClean="0">
                <a:solidFill>
                  <a:prstClr val="black"/>
                </a:solidFill>
                <a:latin typeface="Times New Roman"/>
                <a:cs typeface="Times New Roman"/>
              </a:rPr>
              <a:t>total</a:t>
            </a:r>
            <a:r>
              <a:rPr sz="1600" dirty="0" smtClean="0">
                <a:solidFill>
                  <a:prstClr val="black"/>
                </a:solidFill>
                <a:latin typeface="Times New Roman"/>
                <a:cs typeface="Times New Roman"/>
              </a:rPr>
              <a:t> </a:t>
            </a:r>
            <a:r>
              <a:rPr sz="1600" spc="-5" dirty="0" smtClean="0">
                <a:solidFill>
                  <a:prstClr val="black"/>
                </a:solidFill>
                <a:latin typeface="Times New Roman"/>
                <a:cs typeface="Times New Roman"/>
              </a:rPr>
              <a:t>magnification </a:t>
            </a:r>
            <a:r>
              <a:rPr sz="1600" dirty="0" smtClean="0">
                <a:solidFill>
                  <a:prstClr val="black"/>
                </a:solidFill>
                <a:latin typeface="Times New Roman"/>
                <a:cs typeface="Times New Roman"/>
              </a:rPr>
              <a:t> </a:t>
            </a:r>
            <a:endParaRPr lang="en-US" sz="1600" dirty="0" smtClean="0">
              <a:solidFill>
                <a:prstClr val="black"/>
              </a:solidFill>
              <a:latin typeface="Times New Roman"/>
              <a:cs typeface="Times New Roman"/>
            </a:endParaRPr>
          </a:p>
          <a:p>
            <a:pPr marL="1612900" marR="730885" algn="just">
              <a:lnSpc>
                <a:spcPct val="150000"/>
              </a:lnSpc>
            </a:pPr>
            <a:r>
              <a:rPr sz="2200" dirty="0" err="1" smtClean="0">
                <a:solidFill>
                  <a:prstClr val="black"/>
                </a:solidFill>
                <a:latin typeface="Times New Roman"/>
                <a:cs typeface="Times New Roman"/>
              </a:rPr>
              <a:t>10x</a:t>
            </a:r>
            <a:r>
              <a:rPr sz="2200" spc="15" dirty="0" smtClean="0">
                <a:solidFill>
                  <a:prstClr val="black"/>
                </a:solidFill>
                <a:latin typeface="Times New Roman"/>
                <a:cs typeface="Times New Roman"/>
              </a:rPr>
              <a:t> </a:t>
            </a:r>
            <a:r>
              <a:rPr sz="2200" spc="-5" dirty="0" smtClean="0">
                <a:solidFill>
                  <a:prstClr val="black"/>
                </a:solidFill>
                <a:latin typeface="Times New Roman"/>
                <a:cs typeface="Times New Roman"/>
              </a:rPr>
              <a:t>objective</a:t>
            </a:r>
            <a:r>
              <a:rPr sz="2200" spc="5" dirty="0" smtClean="0">
                <a:solidFill>
                  <a:prstClr val="black"/>
                </a:solidFill>
                <a:latin typeface="Times New Roman"/>
                <a:cs typeface="Times New Roman"/>
              </a:rPr>
              <a:t> </a:t>
            </a:r>
            <a:r>
              <a:rPr sz="2200" dirty="0" smtClean="0">
                <a:solidFill>
                  <a:prstClr val="black"/>
                </a:solidFill>
                <a:latin typeface="Times New Roman"/>
                <a:cs typeface="Times New Roman"/>
              </a:rPr>
              <a:t>lens = </a:t>
            </a:r>
            <a:r>
              <a:rPr sz="2200" spc="-5" dirty="0" smtClean="0">
                <a:solidFill>
                  <a:prstClr val="black"/>
                </a:solidFill>
                <a:latin typeface="Times New Roman"/>
                <a:cs typeface="Times New Roman"/>
              </a:rPr>
              <a:t>(</a:t>
            </a:r>
            <a:r>
              <a:rPr sz="2200" spc="-5" dirty="0" err="1" smtClean="0">
                <a:solidFill>
                  <a:prstClr val="black"/>
                </a:solidFill>
                <a:latin typeface="Times New Roman"/>
                <a:cs typeface="Times New Roman"/>
              </a:rPr>
              <a:t>10x</a:t>
            </a:r>
            <a:r>
              <a:rPr sz="2200" spc="-5" dirty="0" smtClean="0">
                <a:solidFill>
                  <a:prstClr val="black"/>
                </a:solidFill>
                <a:latin typeface="Times New Roman"/>
                <a:cs typeface="Times New Roman"/>
              </a:rPr>
              <a:t>)(</a:t>
            </a:r>
            <a:r>
              <a:rPr sz="2200" spc="-5" dirty="0" err="1" smtClean="0">
                <a:solidFill>
                  <a:prstClr val="black"/>
                </a:solidFill>
                <a:latin typeface="Times New Roman"/>
                <a:cs typeface="Times New Roman"/>
              </a:rPr>
              <a:t>10x</a:t>
            </a:r>
            <a:r>
              <a:rPr sz="2200" spc="-5" dirty="0" smtClean="0">
                <a:solidFill>
                  <a:prstClr val="black"/>
                </a:solidFill>
                <a:latin typeface="Times New Roman"/>
                <a:cs typeface="Times New Roman"/>
              </a:rPr>
              <a:t>)</a:t>
            </a:r>
            <a:r>
              <a:rPr sz="2200" spc="5" dirty="0" smtClean="0">
                <a:solidFill>
                  <a:prstClr val="black"/>
                </a:solidFill>
                <a:latin typeface="Times New Roman"/>
                <a:cs typeface="Times New Roman"/>
              </a:rPr>
              <a:t> </a:t>
            </a:r>
            <a:r>
              <a:rPr sz="2200" dirty="0" smtClean="0">
                <a:solidFill>
                  <a:prstClr val="black"/>
                </a:solidFill>
                <a:latin typeface="Times New Roman"/>
                <a:cs typeface="Times New Roman"/>
              </a:rPr>
              <a:t>=</a:t>
            </a:r>
            <a:r>
              <a:rPr sz="2200" spc="-5" dirty="0" smtClean="0">
                <a:solidFill>
                  <a:prstClr val="black"/>
                </a:solidFill>
                <a:latin typeface="Times New Roman"/>
                <a:cs typeface="Times New Roman"/>
              </a:rPr>
              <a:t> </a:t>
            </a:r>
            <a:r>
              <a:rPr sz="2200" dirty="0" smtClean="0">
                <a:solidFill>
                  <a:prstClr val="black"/>
                </a:solidFill>
                <a:latin typeface="Times New Roman"/>
                <a:cs typeface="Times New Roman"/>
              </a:rPr>
              <a:t>100</a:t>
            </a:r>
            <a:r>
              <a:rPr sz="2200" spc="5" dirty="0" smtClean="0">
                <a:solidFill>
                  <a:prstClr val="black"/>
                </a:solidFill>
                <a:latin typeface="Times New Roman"/>
                <a:cs typeface="Times New Roman"/>
              </a:rPr>
              <a:t> </a:t>
            </a:r>
            <a:r>
              <a:rPr sz="1600" dirty="0" smtClean="0">
                <a:solidFill>
                  <a:prstClr val="black"/>
                </a:solidFill>
                <a:latin typeface="Times New Roman"/>
                <a:cs typeface="Times New Roman"/>
              </a:rPr>
              <a:t>times</a:t>
            </a:r>
            <a:r>
              <a:rPr sz="1600" spc="5" dirty="0" smtClean="0">
                <a:solidFill>
                  <a:prstClr val="black"/>
                </a:solidFill>
                <a:latin typeface="Times New Roman"/>
                <a:cs typeface="Times New Roman"/>
              </a:rPr>
              <a:t> </a:t>
            </a:r>
            <a:r>
              <a:rPr sz="1600" spc="-5" dirty="0" smtClean="0">
                <a:solidFill>
                  <a:prstClr val="black"/>
                </a:solidFill>
                <a:latin typeface="Times New Roman"/>
                <a:cs typeface="Times New Roman"/>
              </a:rPr>
              <a:t>total</a:t>
            </a:r>
            <a:r>
              <a:rPr sz="1600" spc="5" dirty="0" smtClean="0">
                <a:solidFill>
                  <a:prstClr val="black"/>
                </a:solidFill>
                <a:latin typeface="Times New Roman"/>
                <a:cs typeface="Times New Roman"/>
              </a:rPr>
              <a:t> </a:t>
            </a:r>
            <a:r>
              <a:rPr sz="1600" spc="-5" dirty="0" smtClean="0">
                <a:solidFill>
                  <a:prstClr val="black"/>
                </a:solidFill>
                <a:latin typeface="Times New Roman"/>
                <a:cs typeface="Times New Roman"/>
              </a:rPr>
              <a:t>magnification </a:t>
            </a:r>
            <a:r>
              <a:rPr sz="1600" spc="-285" dirty="0" smtClean="0">
                <a:solidFill>
                  <a:prstClr val="black"/>
                </a:solidFill>
                <a:latin typeface="Times New Roman"/>
                <a:cs typeface="Times New Roman"/>
              </a:rPr>
              <a:t> </a:t>
            </a:r>
            <a:endParaRPr lang="en-US" sz="1600" spc="-285" dirty="0" smtClean="0">
              <a:solidFill>
                <a:prstClr val="black"/>
              </a:solidFill>
              <a:latin typeface="Times New Roman"/>
              <a:cs typeface="Times New Roman"/>
            </a:endParaRPr>
          </a:p>
          <a:p>
            <a:pPr marL="1612900" marR="730885" algn="just">
              <a:lnSpc>
                <a:spcPct val="150000"/>
              </a:lnSpc>
            </a:pPr>
            <a:r>
              <a:rPr sz="2200" dirty="0" err="1" smtClean="0">
                <a:solidFill>
                  <a:prstClr val="black"/>
                </a:solidFill>
                <a:latin typeface="Times New Roman"/>
                <a:cs typeface="Times New Roman"/>
              </a:rPr>
              <a:t>40x</a:t>
            </a:r>
            <a:r>
              <a:rPr sz="2200" spc="15" dirty="0" smtClean="0">
                <a:solidFill>
                  <a:prstClr val="black"/>
                </a:solidFill>
                <a:latin typeface="Times New Roman"/>
                <a:cs typeface="Times New Roman"/>
              </a:rPr>
              <a:t> </a:t>
            </a:r>
            <a:r>
              <a:rPr sz="2200" spc="-5" dirty="0" smtClean="0">
                <a:solidFill>
                  <a:prstClr val="black"/>
                </a:solidFill>
                <a:latin typeface="Times New Roman"/>
                <a:cs typeface="Times New Roman"/>
              </a:rPr>
              <a:t>objective</a:t>
            </a:r>
            <a:r>
              <a:rPr sz="2200" spc="5" dirty="0" smtClean="0">
                <a:solidFill>
                  <a:prstClr val="black"/>
                </a:solidFill>
                <a:latin typeface="Times New Roman"/>
                <a:cs typeface="Times New Roman"/>
              </a:rPr>
              <a:t> </a:t>
            </a:r>
            <a:r>
              <a:rPr sz="2200" dirty="0" smtClean="0">
                <a:solidFill>
                  <a:prstClr val="black"/>
                </a:solidFill>
                <a:latin typeface="Times New Roman"/>
                <a:cs typeface="Times New Roman"/>
              </a:rPr>
              <a:t>lens = </a:t>
            </a:r>
            <a:r>
              <a:rPr sz="2200" spc="-5" dirty="0" smtClean="0">
                <a:solidFill>
                  <a:prstClr val="black"/>
                </a:solidFill>
                <a:latin typeface="Times New Roman"/>
                <a:cs typeface="Times New Roman"/>
              </a:rPr>
              <a:t>(</a:t>
            </a:r>
            <a:r>
              <a:rPr sz="2200" spc="-5" dirty="0" err="1" smtClean="0">
                <a:solidFill>
                  <a:prstClr val="black"/>
                </a:solidFill>
                <a:latin typeface="Times New Roman"/>
                <a:cs typeface="Times New Roman"/>
              </a:rPr>
              <a:t>10x</a:t>
            </a:r>
            <a:r>
              <a:rPr sz="2200" spc="-5" dirty="0" smtClean="0">
                <a:solidFill>
                  <a:prstClr val="black"/>
                </a:solidFill>
                <a:latin typeface="Times New Roman"/>
                <a:cs typeface="Times New Roman"/>
              </a:rPr>
              <a:t>)(</a:t>
            </a:r>
            <a:r>
              <a:rPr sz="2200" spc="-5" dirty="0" err="1" smtClean="0">
                <a:solidFill>
                  <a:prstClr val="black"/>
                </a:solidFill>
                <a:latin typeface="Times New Roman"/>
                <a:cs typeface="Times New Roman"/>
              </a:rPr>
              <a:t>40x</a:t>
            </a:r>
            <a:r>
              <a:rPr sz="2200" spc="-5" dirty="0" smtClean="0">
                <a:solidFill>
                  <a:prstClr val="black"/>
                </a:solidFill>
                <a:latin typeface="Times New Roman"/>
                <a:cs typeface="Times New Roman"/>
              </a:rPr>
              <a:t>)</a:t>
            </a:r>
            <a:r>
              <a:rPr sz="2200" spc="5" dirty="0" smtClean="0">
                <a:solidFill>
                  <a:prstClr val="black"/>
                </a:solidFill>
                <a:latin typeface="Times New Roman"/>
                <a:cs typeface="Times New Roman"/>
              </a:rPr>
              <a:t> </a:t>
            </a:r>
            <a:r>
              <a:rPr sz="2200" dirty="0" smtClean="0">
                <a:solidFill>
                  <a:prstClr val="black"/>
                </a:solidFill>
                <a:latin typeface="Times New Roman"/>
                <a:cs typeface="Times New Roman"/>
              </a:rPr>
              <a:t>=</a:t>
            </a:r>
            <a:r>
              <a:rPr sz="2200" spc="-5" dirty="0" smtClean="0">
                <a:solidFill>
                  <a:prstClr val="black"/>
                </a:solidFill>
                <a:latin typeface="Times New Roman"/>
                <a:cs typeface="Times New Roman"/>
              </a:rPr>
              <a:t> </a:t>
            </a:r>
            <a:r>
              <a:rPr sz="2200" dirty="0" smtClean="0">
                <a:solidFill>
                  <a:prstClr val="black"/>
                </a:solidFill>
                <a:latin typeface="Times New Roman"/>
                <a:cs typeface="Times New Roman"/>
              </a:rPr>
              <a:t>400</a:t>
            </a:r>
            <a:r>
              <a:rPr sz="2200" spc="5" dirty="0" smtClean="0">
                <a:solidFill>
                  <a:prstClr val="black"/>
                </a:solidFill>
                <a:latin typeface="Times New Roman"/>
                <a:cs typeface="Times New Roman"/>
              </a:rPr>
              <a:t> </a:t>
            </a:r>
            <a:r>
              <a:rPr sz="1600" dirty="0" smtClean="0">
                <a:solidFill>
                  <a:prstClr val="black"/>
                </a:solidFill>
                <a:latin typeface="Times New Roman"/>
                <a:cs typeface="Times New Roman"/>
              </a:rPr>
              <a:t>times</a:t>
            </a:r>
            <a:r>
              <a:rPr sz="1600" spc="5" dirty="0" smtClean="0">
                <a:solidFill>
                  <a:prstClr val="black"/>
                </a:solidFill>
                <a:latin typeface="Times New Roman"/>
                <a:cs typeface="Times New Roman"/>
              </a:rPr>
              <a:t> </a:t>
            </a:r>
            <a:r>
              <a:rPr sz="1600" spc="-5" dirty="0" smtClean="0">
                <a:solidFill>
                  <a:prstClr val="black"/>
                </a:solidFill>
                <a:latin typeface="Times New Roman"/>
                <a:cs typeface="Times New Roman"/>
              </a:rPr>
              <a:t>total</a:t>
            </a:r>
            <a:r>
              <a:rPr sz="1600" spc="5" dirty="0" smtClean="0">
                <a:solidFill>
                  <a:prstClr val="black"/>
                </a:solidFill>
                <a:latin typeface="Times New Roman"/>
                <a:cs typeface="Times New Roman"/>
              </a:rPr>
              <a:t> </a:t>
            </a:r>
            <a:r>
              <a:rPr sz="1600" spc="-5" dirty="0" smtClean="0">
                <a:solidFill>
                  <a:prstClr val="black"/>
                </a:solidFill>
                <a:latin typeface="Times New Roman"/>
                <a:cs typeface="Times New Roman"/>
              </a:rPr>
              <a:t>magnification</a:t>
            </a:r>
            <a:endParaRPr lang="en-US" sz="1600" spc="-5" dirty="0" smtClean="0">
              <a:solidFill>
                <a:prstClr val="black"/>
              </a:solidFill>
              <a:latin typeface="Times New Roman"/>
              <a:cs typeface="Times New Roman"/>
            </a:endParaRPr>
          </a:p>
          <a:p>
            <a:pPr marL="1612900" marR="730885" algn="just">
              <a:lnSpc>
                <a:spcPct val="150000"/>
              </a:lnSpc>
            </a:pPr>
            <a:r>
              <a:rPr lang="en-US" sz="2200" dirty="0" err="1" smtClean="0">
                <a:solidFill>
                  <a:prstClr val="black"/>
                </a:solidFill>
                <a:latin typeface="Times New Roman"/>
                <a:cs typeface="Times New Roman"/>
              </a:rPr>
              <a:t>100x</a:t>
            </a:r>
            <a:r>
              <a:rPr lang="en-US" sz="2200" spc="15" dirty="0" smtClean="0">
                <a:solidFill>
                  <a:prstClr val="black"/>
                </a:solidFill>
                <a:latin typeface="Times New Roman"/>
                <a:cs typeface="Times New Roman"/>
              </a:rPr>
              <a:t> </a:t>
            </a:r>
            <a:r>
              <a:rPr lang="en-US" sz="2200" spc="-5" dirty="0">
                <a:solidFill>
                  <a:prstClr val="black"/>
                </a:solidFill>
                <a:latin typeface="Times New Roman"/>
                <a:cs typeface="Times New Roman"/>
              </a:rPr>
              <a:t>objective</a:t>
            </a:r>
            <a:r>
              <a:rPr lang="en-US" sz="2200" spc="5" dirty="0">
                <a:solidFill>
                  <a:prstClr val="black"/>
                </a:solidFill>
                <a:latin typeface="Times New Roman"/>
                <a:cs typeface="Times New Roman"/>
              </a:rPr>
              <a:t> </a:t>
            </a:r>
            <a:r>
              <a:rPr lang="en-US" sz="2200" dirty="0">
                <a:solidFill>
                  <a:prstClr val="black"/>
                </a:solidFill>
                <a:latin typeface="Times New Roman"/>
                <a:cs typeface="Times New Roman"/>
              </a:rPr>
              <a:t>lens = </a:t>
            </a:r>
            <a:r>
              <a:rPr lang="en-US" sz="2200" spc="-5" dirty="0">
                <a:solidFill>
                  <a:prstClr val="black"/>
                </a:solidFill>
                <a:latin typeface="Times New Roman"/>
                <a:cs typeface="Times New Roman"/>
              </a:rPr>
              <a:t>(</a:t>
            </a:r>
            <a:r>
              <a:rPr lang="en-US" sz="2200" spc="-5" dirty="0" err="1">
                <a:solidFill>
                  <a:prstClr val="black"/>
                </a:solidFill>
                <a:latin typeface="Times New Roman"/>
                <a:cs typeface="Times New Roman"/>
              </a:rPr>
              <a:t>10x</a:t>
            </a:r>
            <a:r>
              <a:rPr lang="en-US" sz="2200" spc="-5" dirty="0" smtClean="0">
                <a:solidFill>
                  <a:prstClr val="black"/>
                </a:solidFill>
                <a:latin typeface="Times New Roman"/>
                <a:cs typeface="Times New Roman"/>
              </a:rPr>
              <a:t>)(</a:t>
            </a:r>
            <a:r>
              <a:rPr lang="en-US" sz="2200" spc="-5" dirty="0" err="1" smtClean="0">
                <a:solidFill>
                  <a:prstClr val="black"/>
                </a:solidFill>
                <a:latin typeface="Times New Roman"/>
                <a:cs typeface="Times New Roman"/>
              </a:rPr>
              <a:t>100x</a:t>
            </a:r>
            <a:r>
              <a:rPr lang="en-US" sz="2200" spc="-5" dirty="0">
                <a:solidFill>
                  <a:prstClr val="black"/>
                </a:solidFill>
                <a:latin typeface="Times New Roman"/>
                <a:cs typeface="Times New Roman"/>
              </a:rPr>
              <a:t>)</a:t>
            </a:r>
            <a:r>
              <a:rPr lang="en-US" sz="2200" spc="5" dirty="0">
                <a:solidFill>
                  <a:prstClr val="black"/>
                </a:solidFill>
                <a:latin typeface="Times New Roman"/>
                <a:cs typeface="Times New Roman"/>
              </a:rPr>
              <a:t> </a:t>
            </a:r>
            <a:r>
              <a:rPr lang="en-US" sz="2200" dirty="0">
                <a:solidFill>
                  <a:prstClr val="black"/>
                </a:solidFill>
                <a:latin typeface="Times New Roman"/>
                <a:cs typeface="Times New Roman"/>
              </a:rPr>
              <a:t>=</a:t>
            </a:r>
            <a:r>
              <a:rPr lang="en-US" sz="2200" spc="-5" dirty="0">
                <a:solidFill>
                  <a:prstClr val="black"/>
                </a:solidFill>
                <a:latin typeface="Times New Roman"/>
                <a:cs typeface="Times New Roman"/>
              </a:rPr>
              <a:t> </a:t>
            </a:r>
            <a:r>
              <a:rPr lang="en-US" sz="2200" dirty="0" smtClean="0">
                <a:solidFill>
                  <a:prstClr val="black"/>
                </a:solidFill>
                <a:latin typeface="Times New Roman"/>
                <a:cs typeface="Times New Roman"/>
              </a:rPr>
              <a:t>1000</a:t>
            </a:r>
            <a:r>
              <a:rPr lang="en-US" sz="2200" spc="5" dirty="0" smtClean="0">
                <a:solidFill>
                  <a:prstClr val="black"/>
                </a:solidFill>
                <a:latin typeface="Times New Roman"/>
                <a:cs typeface="Times New Roman"/>
              </a:rPr>
              <a:t> </a:t>
            </a:r>
            <a:r>
              <a:rPr lang="en-US" sz="1600" dirty="0">
                <a:solidFill>
                  <a:prstClr val="black"/>
                </a:solidFill>
                <a:latin typeface="Times New Roman"/>
                <a:cs typeface="Times New Roman"/>
              </a:rPr>
              <a:t>times</a:t>
            </a:r>
            <a:r>
              <a:rPr lang="en-US" sz="1600" spc="5" dirty="0">
                <a:solidFill>
                  <a:prstClr val="black"/>
                </a:solidFill>
                <a:latin typeface="Times New Roman"/>
                <a:cs typeface="Times New Roman"/>
              </a:rPr>
              <a:t> </a:t>
            </a:r>
            <a:r>
              <a:rPr lang="en-US" sz="1600" spc="-5" dirty="0">
                <a:solidFill>
                  <a:prstClr val="black"/>
                </a:solidFill>
                <a:latin typeface="Times New Roman"/>
                <a:cs typeface="Times New Roman"/>
              </a:rPr>
              <a:t>total</a:t>
            </a:r>
            <a:r>
              <a:rPr lang="en-US" sz="1600" spc="5" dirty="0">
                <a:solidFill>
                  <a:prstClr val="black"/>
                </a:solidFill>
                <a:latin typeface="Times New Roman"/>
                <a:cs typeface="Times New Roman"/>
              </a:rPr>
              <a:t> </a:t>
            </a:r>
            <a:r>
              <a:rPr lang="en-US" sz="1600" spc="5" dirty="0" smtClean="0">
                <a:solidFill>
                  <a:prstClr val="black"/>
                </a:solidFill>
                <a:latin typeface="Times New Roman"/>
                <a:cs typeface="Times New Roman"/>
              </a:rPr>
              <a:t>      </a:t>
            </a:r>
            <a:r>
              <a:rPr lang="en-US" sz="1600" spc="-5" dirty="0" smtClean="0">
                <a:solidFill>
                  <a:prstClr val="black"/>
                </a:solidFill>
                <a:latin typeface="Times New Roman"/>
                <a:cs typeface="Times New Roman"/>
              </a:rPr>
              <a:t>magnification</a:t>
            </a:r>
            <a:endParaRPr lang="en-US" sz="1600" dirty="0">
              <a:solidFill>
                <a:prstClr val="black"/>
              </a:solidFill>
              <a:latin typeface="Times New Roman"/>
              <a:cs typeface="Times New Roman"/>
            </a:endParaRPr>
          </a:p>
          <a:p>
            <a:pPr marL="1612900" marR="730885" algn="just">
              <a:lnSpc>
                <a:spcPct val="150000"/>
              </a:lnSpc>
            </a:pPr>
            <a:endParaRPr sz="1600" dirty="0">
              <a:solidFill>
                <a:prstClr val="black"/>
              </a:solidFill>
              <a:latin typeface="Times New Roman"/>
              <a:cs typeface="Times New Roman"/>
            </a:endParaRPr>
          </a:p>
        </p:txBody>
      </p:sp>
    </p:spTree>
    <p:extLst>
      <p:ext uri="{BB962C8B-B14F-4D97-AF65-F5344CB8AC3E}">
        <p14:creationId xmlns:p14="http://schemas.microsoft.com/office/powerpoint/2010/main" val="409511863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476672"/>
            <a:ext cx="4572000" cy="5416868"/>
          </a:xfrm>
          <a:prstGeom prst="rect">
            <a:avLst/>
          </a:prstGeom>
        </p:spPr>
        <p:txBody>
          <a:bodyPr>
            <a:spAutoFit/>
          </a:bodyPr>
          <a:lstStyle/>
          <a:p>
            <a:pPr lvl="0"/>
            <a:r>
              <a:rPr lang="en-US" sz="2000" b="1" u="sng" dirty="0">
                <a:solidFill>
                  <a:srgbClr val="1F1F1F"/>
                </a:solidFill>
                <a:latin typeface="Helvetica Neue"/>
              </a:rPr>
              <a:t>Safe Lab Practices</a:t>
            </a:r>
          </a:p>
          <a:p>
            <a:pPr lvl="0"/>
            <a:endParaRPr lang="en-US" sz="2000" u="sng" dirty="0">
              <a:solidFill>
                <a:srgbClr val="1F1F1F"/>
              </a:solidFill>
              <a:latin typeface="Helvetica Neue"/>
            </a:endParaRPr>
          </a:p>
          <a:p>
            <a:pPr lvl="0">
              <a:lnSpc>
                <a:spcPct val="150000"/>
              </a:lnSpc>
              <a:buFont typeface="Arial"/>
              <a:buChar char="•"/>
            </a:pPr>
            <a:r>
              <a:rPr lang="en-US" sz="2000" dirty="0">
                <a:solidFill>
                  <a:srgbClr val="1F1F1F"/>
                </a:solidFill>
                <a:latin typeface="Helvetica Neue"/>
              </a:rPr>
              <a:t>No Food or Drink.</a:t>
            </a:r>
          </a:p>
          <a:p>
            <a:pPr lvl="0">
              <a:lnSpc>
                <a:spcPct val="150000"/>
              </a:lnSpc>
              <a:buFont typeface="Arial"/>
              <a:buChar char="•"/>
            </a:pPr>
            <a:r>
              <a:rPr lang="en-US" sz="2000" dirty="0">
                <a:solidFill>
                  <a:srgbClr val="1F1F1F"/>
                </a:solidFill>
                <a:latin typeface="Helvetica Neue"/>
              </a:rPr>
              <a:t>Wear Your PPE and Proper Lab Outfit.</a:t>
            </a:r>
          </a:p>
          <a:p>
            <a:pPr lvl="0">
              <a:lnSpc>
                <a:spcPct val="150000"/>
              </a:lnSpc>
              <a:buFont typeface="Arial"/>
              <a:buChar char="•"/>
            </a:pPr>
            <a:r>
              <a:rPr lang="en-US" sz="2000" dirty="0">
                <a:solidFill>
                  <a:srgbClr val="1F1F1F"/>
                </a:solidFill>
                <a:latin typeface="Helvetica Neue"/>
              </a:rPr>
              <a:t>Good Hygiene.</a:t>
            </a:r>
          </a:p>
          <a:p>
            <a:pPr lvl="0">
              <a:lnSpc>
                <a:spcPct val="150000"/>
              </a:lnSpc>
              <a:buFont typeface="Arial"/>
              <a:buChar char="•"/>
            </a:pPr>
            <a:r>
              <a:rPr lang="en-US" sz="2000" dirty="0">
                <a:solidFill>
                  <a:srgbClr val="1F1F1F"/>
                </a:solidFill>
                <a:latin typeface="Helvetica Neue"/>
              </a:rPr>
              <a:t>Use Proper Storage Containers.</a:t>
            </a:r>
          </a:p>
          <a:p>
            <a:pPr lvl="0">
              <a:lnSpc>
                <a:spcPct val="150000"/>
              </a:lnSpc>
              <a:buFont typeface="Arial"/>
              <a:buChar char="•"/>
            </a:pPr>
            <a:r>
              <a:rPr lang="en-US" sz="2000" dirty="0">
                <a:solidFill>
                  <a:srgbClr val="1F1F1F"/>
                </a:solidFill>
                <a:latin typeface="Helvetica Neue"/>
              </a:rPr>
              <a:t>Label Your Work Space.</a:t>
            </a:r>
          </a:p>
          <a:p>
            <a:pPr lvl="0">
              <a:lnSpc>
                <a:spcPct val="150000"/>
              </a:lnSpc>
              <a:buFont typeface="Arial"/>
              <a:buChar char="•"/>
            </a:pPr>
            <a:r>
              <a:rPr lang="en-US" sz="2000" dirty="0">
                <a:solidFill>
                  <a:srgbClr val="1F1F1F"/>
                </a:solidFill>
                <a:latin typeface="Helvetica Neue"/>
              </a:rPr>
              <a:t>Don't Work Alone.</a:t>
            </a:r>
          </a:p>
          <a:p>
            <a:pPr lvl="0">
              <a:lnSpc>
                <a:spcPct val="150000"/>
              </a:lnSpc>
              <a:buFont typeface="Arial"/>
              <a:buChar char="•"/>
            </a:pPr>
            <a:r>
              <a:rPr lang="en-US" sz="2000" dirty="0">
                <a:solidFill>
                  <a:srgbClr val="1F1F1F"/>
                </a:solidFill>
                <a:latin typeface="Helvetica Neue"/>
              </a:rPr>
              <a:t>Stay Focused and Aware of Your Surroundings.</a:t>
            </a:r>
          </a:p>
          <a:p>
            <a:pPr lvl="0">
              <a:lnSpc>
                <a:spcPct val="150000"/>
              </a:lnSpc>
              <a:buFont typeface="Arial"/>
              <a:buChar char="•"/>
            </a:pPr>
            <a:r>
              <a:rPr lang="en-US" sz="2000" dirty="0">
                <a:solidFill>
                  <a:srgbClr val="1F1F1F"/>
                </a:solidFill>
                <a:latin typeface="Helvetica Neue"/>
              </a:rPr>
              <a:t>Participate in Safety Exercises</a:t>
            </a:r>
            <a:r>
              <a:rPr lang="en-US" sz="2400" dirty="0">
                <a:solidFill>
                  <a:srgbClr val="1F1F1F"/>
                </a:solidFill>
                <a:latin typeface="Helvetica Neue"/>
              </a:rPr>
              <a:t>.</a:t>
            </a: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0"/>
            <a:ext cx="500404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5941742"/>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188640"/>
            <a:ext cx="8503190" cy="400110"/>
          </a:xfrm>
          <a:prstGeom prst="rect">
            <a:avLst/>
          </a:prstGeom>
        </p:spPr>
        <p:txBody>
          <a:bodyPr wrap="square">
            <a:spAutoFit/>
          </a:bodyPr>
          <a:lstStyle/>
          <a:p>
            <a:pPr algn="just"/>
            <a:r>
              <a:rPr lang="en-US" sz="2000" b="1" u="sng" dirty="0">
                <a:solidFill>
                  <a:srgbClr val="000000"/>
                </a:solidFill>
                <a:latin typeface="inherit"/>
              </a:rPr>
              <a:t>Magnification range and typical </a:t>
            </a:r>
            <a:r>
              <a:rPr lang="en-US" sz="2000" b="1" u="sng" dirty="0" smtClean="0">
                <a:solidFill>
                  <a:srgbClr val="000000"/>
                </a:solidFill>
                <a:latin typeface="inherit"/>
              </a:rPr>
              <a:t>uses</a:t>
            </a:r>
            <a:endParaRPr lang="en-US" sz="2000" b="1" u="sng" dirty="0" smtClean="0">
              <a:solidFill>
                <a:srgbClr val="000000"/>
              </a:solidFill>
              <a:latin typeface="inherit"/>
            </a:endParaRPr>
          </a:p>
        </p:txBody>
      </p:sp>
      <p:sp>
        <p:nvSpPr>
          <p:cNvPr id="4" name="مستطيل 3"/>
          <p:cNvSpPr/>
          <p:nvPr/>
        </p:nvSpPr>
        <p:spPr>
          <a:xfrm>
            <a:off x="234721" y="836712"/>
            <a:ext cx="8503190" cy="3477875"/>
          </a:xfrm>
          <a:prstGeom prst="rect">
            <a:avLst/>
          </a:prstGeom>
        </p:spPr>
        <p:txBody>
          <a:bodyPr wrap="square">
            <a:spAutoFit/>
          </a:bodyPr>
          <a:lstStyle/>
          <a:p>
            <a:endParaRPr lang="en-US" sz="2000" dirty="0" smtClean="0">
              <a:latin typeface="inherit"/>
            </a:endParaRPr>
          </a:p>
          <a:p>
            <a:pPr algn="just">
              <a:lnSpc>
                <a:spcPct val="150000"/>
              </a:lnSpc>
            </a:pPr>
            <a:r>
              <a:rPr lang="en-US" sz="2000" dirty="0">
                <a:solidFill>
                  <a:srgbClr val="000000"/>
                </a:solidFill>
                <a:latin typeface="Helvetica"/>
              </a:rPr>
              <a:t>Oil Immersion Objective Lens (</a:t>
            </a:r>
            <a:r>
              <a:rPr lang="en-US" sz="2000" dirty="0" err="1" smtClean="0">
                <a:solidFill>
                  <a:srgbClr val="000000"/>
                </a:solidFill>
                <a:latin typeface="Helvetica"/>
              </a:rPr>
              <a:t>100x</a:t>
            </a:r>
            <a:r>
              <a:rPr lang="en-US" sz="2000" dirty="0" smtClean="0">
                <a:solidFill>
                  <a:srgbClr val="000000"/>
                </a:solidFill>
                <a:latin typeface="Helvetica"/>
              </a:rPr>
              <a:t>) </a:t>
            </a:r>
            <a:r>
              <a:rPr lang="en-US" sz="2000" dirty="0" smtClean="0">
                <a:latin typeface="inherit"/>
              </a:rPr>
              <a:t>provides </a:t>
            </a:r>
            <a:r>
              <a:rPr lang="en-US" sz="2000" dirty="0">
                <a:latin typeface="inherit"/>
              </a:rPr>
              <a:t>the most powerful magnification, b</a:t>
            </a:r>
            <a:r>
              <a:rPr lang="en-US" sz="2000" dirty="0" smtClean="0">
                <a:latin typeface="inherit"/>
              </a:rPr>
              <a:t>ut </a:t>
            </a:r>
            <a:r>
              <a:rPr lang="en-US" sz="2000" dirty="0">
                <a:latin typeface="inherit"/>
              </a:rPr>
              <a:t>the refractive index of air and your glass slide are slightly different, so a special immersion oil must be </a:t>
            </a:r>
            <a:r>
              <a:rPr lang="en-US" sz="2000" dirty="0" smtClean="0">
                <a:latin typeface="inherit"/>
              </a:rPr>
              <a:t>used. Without </a:t>
            </a:r>
            <a:r>
              <a:rPr lang="en-US" sz="2000" dirty="0">
                <a:latin typeface="inherit"/>
              </a:rPr>
              <a:t>adding a drop of </a:t>
            </a:r>
            <a:r>
              <a:rPr lang="en-US" sz="2000" dirty="0">
                <a:latin typeface="inherit"/>
                <a:hlinkClick r:id="rId2"/>
              </a:rPr>
              <a:t>immersion oil</a:t>
            </a:r>
            <a:r>
              <a:rPr lang="en-US" sz="2000" dirty="0">
                <a:latin typeface="inherit"/>
              </a:rPr>
              <a:t>, the oil immersion objective lens will not function correctly, the specimen will appear blurry, and you will not achieve an ideal magnification or resolution.</a:t>
            </a:r>
            <a:r>
              <a:rPr lang="en-US" sz="2000" dirty="0">
                <a:latin typeface="Helvetica"/>
              </a:rPr>
              <a:t> </a:t>
            </a:r>
          </a:p>
          <a:p>
            <a:pPr>
              <a:buFont typeface="Arial"/>
              <a:buChar char="•"/>
            </a:pPr>
            <a:endParaRPr lang="en-US" sz="2000" b="0" i="0" dirty="0">
              <a:effectLst/>
              <a:latin typeface="inherit"/>
            </a:endParaRPr>
          </a:p>
        </p:txBody>
      </p:sp>
    </p:spTree>
    <p:extLst>
      <p:ext uri="{BB962C8B-B14F-4D97-AF65-F5344CB8AC3E}">
        <p14:creationId xmlns:p14="http://schemas.microsoft.com/office/powerpoint/2010/main" val="2718602332"/>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2792"/>
            <a:ext cx="8928992" cy="3693319"/>
          </a:xfrm>
          <a:prstGeom prst="rect">
            <a:avLst/>
          </a:prstGeom>
        </p:spPr>
        <p:txBody>
          <a:bodyPr wrap="square">
            <a:spAutoFit/>
          </a:bodyPr>
          <a:lstStyle/>
          <a:p>
            <a:pPr fontAlgn="base"/>
            <a:r>
              <a:rPr lang="en-US" b="1" i="0" u="sng" dirty="0" smtClean="0">
                <a:solidFill>
                  <a:srgbClr val="545454"/>
                </a:solidFill>
                <a:effectLst/>
                <a:latin typeface="Helvetica"/>
              </a:rPr>
              <a:t>4</a:t>
            </a:r>
            <a:r>
              <a:rPr lang="en-US" b="1" u="sng" dirty="0" smtClean="0">
                <a:solidFill>
                  <a:srgbClr val="545454"/>
                </a:solidFill>
                <a:effectLst/>
                <a:latin typeface="Helvetica"/>
              </a:rPr>
              <a:t>. Focus the slide using the adjustment knobs and diaphragm.</a:t>
            </a:r>
            <a:r>
              <a:rPr lang="en-US" b="0" i="0" dirty="0" smtClean="0">
                <a:solidFill>
                  <a:srgbClr val="545454"/>
                </a:solidFill>
                <a:effectLst/>
                <a:latin typeface="Helvetica"/>
              </a:rPr>
              <a:t> </a:t>
            </a:r>
          </a:p>
          <a:p>
            <a:pPr fontAlgn="base"/>
            <a:endParaRPr lang="en-US" dirty="0">
              <a:solidFill>
                <a:srgbClr val="545454"/>
              </a:solidFill>
              <a:latin typeface="Helvetica"/>
            </a:endParaRPr>
          </a:p>
          <a:p>
            <a:pPr algn="just" fontAlgn="base"/>
            <a:r>
              <a:rPr lang="en-US" b="0" i="0" dirty="0" smtClean="0">
                <a:solidFill>
                  <a:srgbClr val="545454"/>
                </a:solidFill>
                <a:effectLst/>
                <a:latin typeface="Helvetica"/>
              </a:rPr>
              <a:t>Start with the coarse adjustment knob (the larger of the two knobs), move to the fine adjustment, and then change the light levels. While looking into the eyepiece, slowly turn the coarse focus knob until you start to see the image come into focus. </a:t>
            </a:r>
            <a:r>
              <a:rPr lang="en-US" b="0" i="0" dirty="0" smtClean="0">
                <a:solidFill>
                  <a:srgbClr val="545454"/>
                </a:solidFill>
                <a:effectLst/>
                <a:latin typeface="inherit"/>
              </a:rPr>
              <a:t>Use the fine adjustment knob to focus the slide further.</a:t>
            </a:r>
          </a:p>
          <a:p>
            <a:pPr algn="just" fontAlgn="base"/>
            <a:endParaRPr lang="en-US" b="0" i="0" dirty="0" smtClean="0">
              <a:solidFill>
                <a:srgbClr val="545454"/>
              </a:solidFill>
              <a:effectLst/>
              <a:latin typeface="inherit"/>
            </a:endParaRPr>
          </a:p>
          <a:p>
            <a:pPr algn="just" fontAlgn="base">
              <a:buFont typeface="Arial"/>
              <a:buChar char="•"/>
            </a:pPr>
            <a:r>
              <a:rPr lang="en-US" b="0" i="0" dirty="0" smtClean="0">
                <a:solidFill>
                  <a:srgbClr val="545454"/>
                </a:solidFill>
                <a:effectLst/>
                <a:latin typeface="inherit"/>
              </a:rPr>
              <a:t>Be aware that as you focus, the stage rises closer to the objective. It is possible to raise the stage enough to touch some of the objective lenses, so take care during the focusing process to avoid this.</a:t>
            </a:r>
          </a:p>
          <a:p>
            <a:pPr algn="just" fontAlgn="base"/>
            <a:endParaRPr lang="en-US" b="0" i="0" dirty="0" smtClean="0">
              <a:solidFill>
                <a:srgbClr val="545454"/>
              </a:solidFill>
              <a:effectLst/>
              <a:latin typeface="inherit"/>
            </a:endParaRPr>
          </a:p>
          <a:p>
            <a:pPr algn="just" fontAlgn="base">
              <a:buFont typeface="Arial"/>
              <a:buChar char="•"/>
            </a:pPr>
            <a:r>
              <a:rPr lang="en-US" b="0" i="0" dirty="0" smtClean="0">
                <a:solidFill>
                  <a:srgbClr val="545454"/>
                </a:solidFill>
                <a:effectLst/>
                <a:latin typeface="inherit"/>
              </a:rPr>
              <a:t>Adjust the diaphragm below the stage. Reducing the light may allow the object to look more rich and less washed out.</a:t>
            </a:r>
            <a:endParaRPr lang="en-US" b="0" i="0" dirty="0">
              <a:solidFill>
                <a:srgbClr val="545454"/>
              </a:solidFill>
              <a:effectLst/>
              <a:latin typeface="inherit"/>
            </a:endParaRPr>
          </a:p>
        </p:txBody>
      </p:sp>
    </p:spTree>
    <p:extLst>
      <p:ext uri="{BB962C8B-B14F-4D97-AF65-F5344CB8AC3E}">
        <p14:creationId xmlns:p14="http://schemas.microsoft.com/office/powerpoint/2010/main" val="237776377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780"/>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067350"/>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8928992" cy="3031599"/>
          </a:xfrm>
          <a:prstGeom prst="rect">
            <a:avLst/>
          </a:prstGeom>
        </p:spPr>
        <p:txBody>
          <a:bodyPr wrap="square">
            <a:spAutoFit/>
          </a:bodyPr>
          <a:lstStyle/>
          <a:p>
            <a:pPr algn="just" fontAlgn="base"/>
            <a:r>
              <a:rPr lang="en-US" sz="2000" b="1" u="sng" dirty="0" smtClean="0">
                <a:solidFill>
                  <a:srgbClr val="545454"/>
                </a:solidFill>
                <a:latin typeface="Helvetica"/>
              </a:rPr>
              <a:t>5. </a:t>
            </a:r>
            <a:r>
              <a:rPr lang="en-US" sz="2000" b="1" i="0" u="sng" dirty="0" smtClean="0">
                <a:solidFill>
                  <a:srgbClr val="545454"/>
                </a:solidFill>
                <a:effectLst/>
                <a:latin typeface="Helvetica"/>
              </a:rPr>
              <a:t>Magnify the image with a higher objective.</a:t>
            </a:r>
            <a:r>
              <a:rPr lang="en-US" sz="2000" b="0" i="0" dirty="0" smtClean="0">
                <a:solidFill>
                  <a:srgbClr val="545454"/>
                </a:solidFill>
                <a:effectLst/>
                <a:latin typeface="Helvetica"/>
              </a:rPr>
              <a:t> </a:t>
            </a:r>
          </a:p>
          <a:p>
            <a:pPr algn="just" fontAlgn="base"/>
            <a:endParaRPr lang="en-US" sz="1100" dirty="0">
              <a:solidFill>
                <a:srgbClr val="545454"/>
              </a:solidFill>
              <a:latin typeface="Helvetica"/>
            </a:endParaRPr>
          </a:p>
          <a:p>
            <a:pPr algn="just" fontAlgn="base"/>
            <a:r>
              <a:rPr lang="en-US" sz="2000" b="0" i="0" dirty="0" smtClean="0">
                <a:solidFill>
                  <a:srgbClr val="545454"/>
                </a:solidFill>
                <a:effectLst/>
                <a:latin typeface="Helvetica"/>
              </a:rPr>
              <a:t>Switch to a higher objective only when you cannot focus it further with the low power objective scope. The higher magnification will allow you to see more detail in your specimen. Not all high objectives are used with all slides, since some can focus too closely. </a:t>
            </a:r>
            <a:r>
              <a:rPr lang="en-US" sz="2000" b="0" i="0" dirty="0" smtClean="0">
                <a:solidFill>
                  <a:srgbClr val="545454"/>
                </a:solidFill>
                <a:effectLst/>
                <a:latin typeface="inherit"/>
              </a:rPr>
              <a:t>Use caution when switching between objectives to avoid breaking the slide.</a:t>
            </a:r>
          </a:p>
          <a:p>
            <a:pPr algn="just" fontAlgn="base">
              <a:buFont typeface="Arial"/>
              <a:buChar char="•"/>
            </a:pPr>
            <a:r>
              <a:rPr lang="en-US" sz="2000" b="0" i="0" dirty="0" smtClean="0">
                <a:solidFill>
                  <a:srgbClr val="545454"/>
                </a:solidFill>
                <a:effectLst/>
                <a:latin typeface="inherit"/>
              </a:rPr>
              <a:t>Use the fine adjustment knob when working with the higher </a:t>
            </a:r>
            <a:r>
              <a:rPr lang="en-US" sz="2000" b="0" i="0" dirty="0" smtClean="0">
                <a:solidFill>
                  <a:srgbClr val="545454"/>
                </a:solidFill>
                <a:effectLst/>
                <a:latin typeface="inherit"/>
              </a:rPr>
              <a:t>objectives. </a:t>
            </a:r>
            <a:r>
              <a:rPr lang="en-US" sz="2000" b="0" i="0" dirty="0" smtClean="0">
                <a:solidFill>
                  <a:srgbClr val="545454"/>
                </a:solidFill>
                <a:effectLst/>
                <a:latin typeface="inherit"/>
              </a:rPr>
              <a:t>Because the coarse knob moves the objectives closer to the stage, the slide can crack if you’re not paying attention.</a:t>
            </a:r>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063"/>
          <a:stretch/>
        </p:blipFill>
        <p:spPr bwMode="auto">
          <a:xfrm>
            <a:off x="0" y="3031598"/>
            <a:ext cx="9144000" cy="3826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424349"/>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508" y="0"/>
            <a:ext cx="9019550" cy="1492716"/>
          </a:xfrm>
          <a:prstGeom prst="rect">
            <a:avLst/>
          </a:prstGeom>
        </p:spPr>
        <p:txBody>
          <a:bodyPr wrap="square">
            <a:spAutoFit/>
          </a:bodyPr>
          <a:lstStyle/>
          <a:p>
            <a:r>
              <a:rPr lang="en-US" sz="2000" b="1" i="0" u="sng" dirty="0" smtClean="0">
                <a:solidFill>
                  <a:srgbClr val="545454"/>
                </a:solidFill>
                <a:effectLst/>
                <a:latin typeface="Helvetica"/>
              </a:rPr>
              <a:t>6. Store the microscope in a dust cover.</a:t>
            </a:r>
            <a:r>
              <a:rPr lang="en-US" sz="2000" b="0" i="0" u="sng" dirty="0" smtClean="0">
                <a:solidFill>
                  <a:srgbClr val="545454"/>
                </a:solidFill>
                <a:effectLst/>
                <a:latin typeface="Helvetica"/>
              </a:rPr>
              <a:t> </a:t>
            </a:r>
          </a:p>
          <a:p>
            <a:endParaRPr lang="en-US" sz="1100" b="0" i="0" u="sng" dirty="0" smtClean="0">
              <a:solidFill>
                <a:srgbClr val="545454"/>
              </a:solidFill>
              <a:effectLst/>
              <a:latin typeface="Helvetica"/>
            </a:endParaRPr>
          </a:p>
          <a:p>
            <a:r>
              <a:rPr lang="en-US" sz="2000" b="0" i="0" dirty="0" smtClean="0">
                <a:solidFill>
                  <a:srgbClr val="545454"/>
                </a:solidFill>
                <a:effectLst/>
                <a:latin typeface="Helvetica"/>
              </a:rPr>
              <a:t>Lenses can easily be damaged by dust and other floating particles. Keeping the lenses and stage clear of dust will prevent damage from occurring. Only clean the lens with approved solution and a lint-free cloth.</a:t>
            </a:r>
            <a:endParaRPr lang="en-US" sz="2000" dirty="0"/>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996"/>
          <a:stretch/>
        </p:blipFill>
        <p:spPr bwMode="auto">
          <a:xfrm>
            <a:off x="0" y="1492716"/>
            <a:ext cx="9144000" cy="5365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44317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964343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862655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795"/>
          <a:stretch/>
        </p:blipFill>
        <p:spPr bwMode="auto">
          <a:xfrm>
            <a:off x="0" y="545605"/>
            <a:ext cx="9144000" cy="631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0" y="22385"/>
            <a:ext cx="4719562" cy="523220"/>
          </a:xfrm>
          <a:prstGeom prst="rect">
            <a:avLst/>
          </a:prstGeom>
        </p:spPr>
        <p:txBody>
          <a:bodyPr wrap="none">
            <a:spAutoFit/>
          </a:bodyPr>
          <a:lstStyle/>
          <a:p>
            <a:pPr fontAlgn="base"/>
            <a:r>
              <a:rPr lang="en-US" sz="2800" b="1" i="0" u="sng" dirty="0" smtClean="0">
                <a:solidFill>
                  <a:srgbClr val="222222"/>
                </a:solidFill>
                <a:effectLst/>
                <a:latin typeface="inherit"/>
              </a:rPr>
              <a:t>Setting Up the Microscope</a:t>
            </a:r>
            <a:endParaRPr lang="en-US" sz="2800" b="1" i="0" u="sng" dirty="0">
              <a:solidFill>
                <a:srgbClr val="222222"/>
              </a:solidFill>
              <a:effectLst/>
              <a:latin typeface="Helvetica"/>
            </a:endParaRPr>
          </a:p>
        </p:txBody>
      </p:sp>
    </p:spTree>
    <p:extLst>
      <p:ext uri="{BB962C8B-B14F-4D97-AF65-F5344CB8AC3E}">
        <p14:creationId xmlns:p14="http://schemas.microsoft.com/office/powerpoint/2010/main" val="283058288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784976" cy="6186309"/>
          </a:xfrm>
          <a:prstGeom prst="rect">
            <a:avLst/>
          </a:prstGeom>
        </p:spPr>
        <p:txBody>
          <a:bodyPr wrap="square">
            <a:spAutoFit/>
          </a:bodyPr>
          <a:lstStyle/>
          <a:p>
            <a:pPr algn="just" fontAlgn="base"/>
            <a:r>
              <a:rPr lang="en-US" sz="2400" b="1" u="sng" dirty="0">
                <a:solidFill>
                  <a:srgbClr val="545454"/>
                </a:solidFill>
                <a:latin typeface="Helvetica"/>
              </a:rPr>
              <a:t>T</a:t>
            </a:r>
            <a:r>
              <a:rPr lang="en-US" sz="2400" b="1" i="0" u="sng" dirty="0" smtClean="0">
                <a:solidFill>
                  <a:srgbClr val="545454"/>
                </a:solidFill>
                <a:effectLst/>
                <a:latin typeface="Helvetica"/>
              </a:rPr>
              <a:t>he components of the microscope.</a:t>
            </a:r>
            <a:r>
              <a:rPr lang="en-US" sz="2400" b="0" i="0" u="sng" dirty="0" smtClean="0">
                <a:solidFill>
                  <a:srgbClr val="545454"/>
                </a:solidFill>
                <a:effectLst/>
                <a:latin typeface="Helvetica"/>
              </a:rPr>
              <a:t> </a:t>
            </a:r>
          </a:p>
          <a:p>
            <a:pPr algn="just" fontAlgn="base"/>
            <a:endParaRPr lang="en-US" sz="2400" b="0" i="0" u="sng" dirty="0" smtClean="0">
              <a:solidFill>
                <a:srgbClr val="545454"/>
              </a:solidFill>
              <a:effectLst/>
              <a:latin typeface="Helvetica"/>
            </a:endParaRPr>
          </a:p>
          <a:p>
            <a:pPr algn="just" fontAlgn="base">
              <a:buFont typeface="Arial"/>
              <a:buChar char="•"/>
            </a:pPr>
            <a:r>
              <a:rPr lang="en-US" sz="2400" b="0" i="0" dirty="0" smtClean="0">
                <a:solidFill>
                  <a:srgbClr val="545454"/>
                </a:solidFill>
                <a:effectLst/>
                <a:latin typeface="Helvetica"/>
              </a:rPr>
              <a:t>There are multiple essential pieces of the microscope that you need to be able to identify and use properly. The eyepiece is the portion that you will look into to view your specimen. Simple compound microscopes will only have one eyepiece while more complex microscopes will have a binocular eyepiece.</a:t>
            </a:r>
            <a:r>
              <a:rPr lang="en-US" sz="2400" b="0" i="0" baseline="30000" dirty="0" smtClean="0">
                <a:solidFill>
                  <a:srgbClr val="545454"/>
                </a:solidFill>
                <a:effectLst/>
                <a:latin typeface="Helvetica"/>
              </a:rPr>
              <a:t> </a:t>
            </a:r>
            <a:r>
              <a:rPr lang="en-US" sz="2400" b="0" i="0" dirty="0" smtClean="0">
                <a:solidFill>
                  <a:srgbClr val="545454"/>
                </a:solidFill>
                <a:effectLst/>
                <a:latin typeface="Helvetica"/>
              </a:rPr>
              <a:t>Here are the components:</a:t>
            </a:r>
          </a:p>
          <a:p>
            <a:pPr algn="just" fontAlgn="base"/>
            <a:endParaRPr lang="en-US" sz="2400" b="0" i="0" dirty="0" smtClean="0">
              <a:solidFill>
                <a:srgbClr val="545454"/>
              </a:solidFill>
              <a:effectLst/>
              <a:latin typeface="Helvetica"/>
            </a:endParaRPr>
          </a:p>
          <a:p>
            <a:pPr algn="just" fontAlgn="base">
              <a:lnSpc>
                <a:spcPct val="150000"/>
              </a:lnSpc>
              <a:buFont typeface="Arial"/>
              <a:buChar char="•"/>
            </a:pPr>
            <a:r>
              <a:rPr lang="en-US" sz="2400" b="0" i="0" dirty="0" smtClean="0">
                <a:solidFill>
                  <a:srgbClr val="545454"/>
                </a:solidFill>
                <a:effectLst/>
                <a:latin typeface="inherit"/>
              </a:rPr>
              <a:t>The stage is a platform where you will place your slides for viewing.</a:t>
            </a:r>
          </a:p>
          <a:p>
            <a:pPr algn="just" fontAlgn="base">
              <a:lnSpc>
                <a:spcPct val="150000"/>
              </a:lnSpc>
              <a:buFont typeface="Arial"/>
              <a:buChar char="•"/>
            </a:pPr>
            <a:r>
              <a:rPr lang="en-US" sz="2400" b="0" i="0" dirty="0" smtClean="0">
                <a:solidFill>
                  <a:srgbClr val="545454"/>
                </a:solidFill>
                <a:effectLst/>
                <a:latin typeface="inherit"/>
              </a:rPr>
              <a:t>The arm is the portion that connects the base to the eyepiece.</a:t>
            </a:r>
          </a:p>
          <a:p>
            <a:pPr algn="just" fontAlgn="base">
              <a:lnSpc>
                <a:spcPct val="150000"/>
              </a:lnSpc>
              <a:buFont typeface="Arial"/>
              <a:buChar char="•"/>
            </a:pPr>
            <a:r>
              <a:rPr lang="en-US" sz="2400" b="0" i="0" dirty="0" smtClean="0">
                <a:solidFill>
                  <a:srgbClr val="545454"/>
                </a:solidFill>
                <a:effectLst/>
                <a:latin typeface="inherit"/>
              </a:rPr>
              <a:t>The objective is the piece that magnifies the image. There are multiple objectives of varying magnifications.</a:t>
            </a:r>
            <a:endParaRPr lang="en-US" sz="2400" b="0" i="0" dirty="0">
              <a:solidFill>
                <a:srgbClr val="545454"/>
              </a:solidFill>
              <a:effectLst/>
              <a:latin typeface="inherit"/>
            </a:endParaRPr>
          </a:p>
        </p:txBody>
      </p:sp>
    </p:spTree>
    <p:extLst>
      <p:ext uri="{BB962C8B-B14F-4D97-AF65-F5344CB8AC3E}">
        <p14:creationId xmlns:p14="http://schemas.microsoft.com/office/powerpoint/2010/main" val="406565585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6"/>
            <a:ext cx="8712968" cy="6186309"/>
          </a:xfrm>
          <a:prstGeom prst="rect">
            <a:avLst/>
          </a:prstGeom>
        </p:spPr>
        <p:txBody>
          <a:bodyPr wrap="square">
            <a:spAutoFit/>
          </a:bodyPr>
          <a:lstStyle/>
          <a:p>
            <a:pPr algn="just" fontAlgn="base">
              <a:lnSpc>
                <a:spcPct val="150000"/>
              </a:lnSpc>
              <a:buFont typeface="Arial"/>
              <a:buChar char="•"/>
            </a:pPr>
            <a:r>
              <a:rPr lang="en-US" sz="2400" b="0" i="0" dirty="0" smtClean="0">
                <a:solidFill>
                  <a:srgbClr val="545454"/>
                </a:solidFill>
                <a:effectLst/>
                <a:latin typeface="inherit"/>
              </a:rPr>
              <a:t>There are two focus knobs: coarse and fine focus. The coarse focus knob is usually a large knob on the side of the microscope that moves the objective lens towards or away from the slide. It allows you to find your specimen and roughly focus on it. The fine focus is a smaller knob that is used to focus specifically on the specimen. It allows you to fine tune what you’re looking at under the microscope.</a:t>
            </a:r>
          </a:p>
          <a:p>
            <a:pPr algn="just" fontAlgn="base">
              <a:lnSpc>
                <a:spcPct val="150000"/>
              </a:lnSpc>
              <a:buFont typeface="Arial"/>
              <a:buChar char="•"/>
            </a:pPr>
            <a:r>
              <a:rPr lang="en-US" sz="2400" b="0" i="0" dirty="0" smtClean="0">
                <a:solidFill>
                  <a:srgbClr val="545454"/>
                </a:solidFill>
                <a:effectLst/>
                <a:latin typeface="inherit"/>
              </a:rPr>
              <a:t>The light source is on the base of the microscope and points up toward the stage. It provides the light for image viewing.</a:t>
            </a:r>
          </a:p>
          <a:p>
            <a:pPr algn="just" fontAlgn="base">
              <a:lnSpc>
                <a:spcPct val="150000"/>
              </a:lnSpc>
              <a:buFont typeface="Arial"/>
              <a:buChar char="•"/>
            </a:pPr>
            <a:r>
              <a:rPr lang="en-US" sz="2400" b="0" i="0" dirty="0" smtClean="0">
                <a:solidFill>
                  <a:srgbClr val="545454"/>
                </a:solidFill>
                <a:effectLst/>
                <a:latin typeface="inherit"/>
              </a:rPr>
              <a:t>The diaphragm is just underneath the stage and allows you to vary the amount of light shining on your image.</a:t>
            </a:r>
            <a:endParaRPr lang="en-US" sz="2400" b="0" i="0" dirty="0">
              <a:solidFill>
                <a:srgbClr val="545454"/>
              </a:solidFill>
              <a:effectLst/>
              <a:latin typeface="inherit"/>
            </a:endParaRPr>
          </a:p>
        </p:txBody>
      </p:sp>
    </p:spTree>
    <p:extLst>
      <p:ext uri="{BB962C8B-B14F-4D97-AF65-F5344CB8AC3E}">
        <p14:creationId xmlns:p14="http://schemas.microsoft.com/office/powerpoint/2010/main" val="377908837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0900" y="116632"/>
            <a:ext cx="8784976" cy="2108269"/>
          </a:xfrm>
          <a:prstGeom prst="rect">
            <a:avLst/>
          </a:prstGeom>
        </p:spPr>
        <p:txBody>
          <a:bodyPr wrap="square">
            <a:spAutoFit/>
          </a:bodyPr>
          <a:lstStyle/>
          <a:p>
            <a:pPr algn="just" fontAlgn="base"/>
            <a:r>
              <a:rPr lang="en-US" sz="2000" b="1" i="0" u="sng" dirty="0" smtClean="0">
                <a:solidFill>
                  <a:srgbClr val="545454"/>
                </a:solidFill>
                <a:effectLst/>
                <a:latin typeface="Helvetica"/>
              </a:rPr>
              <a:t>Place the microscope on a clean, flat surface.</a:t>
            </a:r>
            <a:r>
              <a:rPr lang="en-US" sz="2000" b="0" i="0" u="sng" dirty="0" smtClean="0">
                <a:solidFill>
                  <a:srgbClr val="545454"/>
                </a:solidFill>
                <a:effectLst/>
                <a:latin typeface="Helvetica"/>
              </a:rPr>
              <a:t> </a:t>
            </a:r>
          </a:p>
          <a:p>
            <a:pPr algn="just" fontAlgn="base"/>
            <a:endParaRPr lang="en-US" sz="1100" b="0" i="0" u="sng" dirty="0" smtClean="0">
              <a:solidFill>
                <a:srgbClr val="545454"/>
              </a:solidFill>
              <a:effectLst/>
              <a:latin typeface="Helvetica"/>
            </a:endParaRPr>
          </a:p>
          <a:p>
            <a:pPr algn="just" fontAlgn="base">
              <a:buFont typeface="Arial"/>
              <a:buChar char="•"/>
            </a:pPr>
            <a:r>
              <a:rPr lang="en-US" sz="2000" b="0" i="0" dirty="0" smtClean="0">
                <a:solidFill>
                  <a:srgbClr val="545454"/>
                </a:solidFill>
                <a:effectLst/>
                <a:latin typeface="Helvetica"/>
              </a:rPr>
              <a:t>Clear your surface of any debris that could potentially harm your microscope. Clean the area with a surface cleaner and lint-free rag. Make sure the table is located near an electrical outlet. </a:t>
            </a:r>
            <a:r>
              <a:rPr lang="en-US" sz="2000" b="0" i="0" dirty="0" smtClean="0">
                <a:solidFill>
                  <a:srgbClr val="545454"/>
                </a:solidFill>
                <a:effectLst/>
                <a:latin typeface="inherit"/>
              </a:rPr>
              <a:t>Carry the microscope below the base and on the arm.</a:t>
            </a:r>
          </a:p>
          <a:p>
            <a:pPr algn="just" fontAlgn="base">
              <a:buFont typeface="Arial"/>
              <a:buChar char="•"/>
            </a:pPr>
            <a:r>
              <a:rPr lang="en-US" sz="2000" b="0" i="0" dirty="0" smtClean="0">
                <a:solidFill>
                  <a:srgbClr val="545454"/>
                </a:solidFill>
                <a:effectLst/>
                <a:latin typeface="inherit"/>
              </a:rPr>
              <a:t>Place the microscope on the table and plug it in.</a:t>
            </a:r>
            <a:endParaRPr lang="en-US" sz="2000" b="0" i="0" dirty="0">
              <a:solidFill>
                <a:srgbClr val="545454"/>
              </a:solidFill>
              <a:effectLst/>
              <a:latin typeface="inherit"/>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396"/>
          <a:stretch/>
        </p:blipFill>
        <p:spPr bwMode="auto">
          <a:xfrm>
            <a:off x="0" y="2224901"/>
            <a:ext cx="9144000" cy="463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681557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0079"/>
            <a:ext cx="3703258" cy="400110"/>
          </a:xfrm>
          <a:prstGeom prst="rect">
            <a:avLst/>
          </a:prstGeom>
        </p:spPr>
        <p:txBody>
          <a:bodyPr wrap="none">
            <a:spAutoFit/>
          </a:bodyPr>
          <a:lstStyle/>
          <a:p>
            <a:pPr fontAlgn="base"/>
            <a:r>
              <a:rPr lang="en-US" sz="2000" b="1" i="0" u="sng" dirty="0" smtClean="0">
                <a:solidFill>
                  <a:srgbClr val="222222"/>
                </a:solidFill>
                <a:effectLst/>
                <a:latin typeface="inherit"/>
              </a:rPr>
              <a:t>Preparing Microscope Slides</a:t>
            </a:r>
            <a:endParaRPr lang="en-US" sz="2000" b="1" i="0" u="sng" dirty="0">
              <a:solidFill>
                <a:srgbClr val="222222"/>
              </a:solidFill>
              <a:effectLst/>
              <a:latin typeface="Helvetica"/>
            </a:endParaRPr>
          </a:p>
        </p:txBody>
      </p:sp>
      <p:sp>
        <p:nvSpPr>
          <p:cNvPr id="3" name="مستطيل 2"/>
          <p:cNvSpPr/>
          <p:nvPr/>
        </p:nvSpPr>
        <p:spPr>
          <a:xfrm>
            <a:off x="29732" y="430189"/>
            <a:ext cx="8928992" cy="1631216"/>
          </a:xfrm>
          <a:prstGeom prst="rect">
            <a:avLst/>
          </a:prstGeom>
        </p:spPr>
        <p:txBody>
          <a:bodyPr wrap="square">
            <a:spAutoFit/>
          </a:bodyPr>
          <a:lstStyle/>
          <a:p>
            <a:pPr algn="just" fontAlgn="base"/>
            <a:r>
              <a:rPr lang="en-US" sz="2000" b="1" i="0" dirty="0" smtClean="0">
                <a:solidFill>
                  <a:srgbClr val="545454"/>
                </a:solidFill>
                <a:effectLst/>
                <a:latin typeface="Helvetica"/>
              </a:rPr>
              <a:t>1. Wash </a:t>
            </a:r>
            <a:r>
              <a:rPr lang="en-US" sz="2000" b="1" i="0" dirty="0" smtClean="0">
                <a:solidFill>
                  <a:srgbClr val="545454"/>
                </a:solidFill>
                <a:effectLst/>
                <a:latin typeface="Helvetica"/>
              </a:rPr>
              <a:t>your hands before you begin.</a:t>
            </a:r>
            <a:r>
              <a:rPr lang="en-US" sz="2000" b="0" i="0" dirty="0" smtClean="0">
                <a:solidFill>
                  <a:srgbClr val="545454"/>
                </a:solidFill>
                <a:effectLst/>
                <a:latin typeface="Helvetica"/>
              </a:rPr>
              <a:t> Your hands have oils on them that can easily get onto your slides and specimens. These oils can damage both your specimens and the microscope. If you have access to gloves, it is a good idea to wear these as well. </a:t>
            </a:r>
            <a:r>
              <a:rPr lang="en-US" sz="2000" b="0" i="0" dirty="0" smtClean="0">
                <a:solidFill>
                  <a:srgbClr val="545454"/>
                </a:solidFill>
                <a:effectLst/>
                <a:latin typeface="inherit"/>
              </a:rPr>
              <a:t>Keep your hands and the area you’re working as free of dirt and contaminating particles as possible.</a:t>
            </a:r>
            <a:endParaRPr lang="en-US" sz="2000" b="0" i="0" dirty="0">
              <a:solidFill>
                <a:srgbClr val="545454"/>
              </a:solidFill>
              <a:effectLst/>
              <a:latin typeface="inherit"/>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755"/>
          <a:stretch/>
        </p:blipFill>
        <p:spPr bwMode="auto">
          <a:xfrm>
            <a:off x="0" y="2061404"/>
            <a:ext cx="9144000" cy="4796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303738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036496" cy="2108269"/>
          </a:xfrm>
          <a:prstGeom prst="rect">
            <a:avLst/>
          </a:prstGeom>
        </p:spPr>
        <p:txBody>
          <a:bodyPr wrap="square">
            <a:spAutoFit/>
          </a:bodyPr>
          <a:lstStyle/>
          <a:p>
            <a:pPr fontAlgn="base"/>
            <a:r>
              <a:rPr lang="en-US" sz="2000" b="1" i="0" u="sng" dirty="0" smtClean="0">
                <a:solidFill>
                  <a:srgbClr val="545454"/>
                </a:solidFill>
                <a:effectLst/>
                <a:latin typeface="Helvetica"/>
              </a:rPr>
              <a:t>2. Keep a lint-free cloth nearby to use to clean and touch the slides.</a:t>
            </a:r>
            <a:r>
              <a:rPr lang="en-US" sz="2000" b="0" i="0" u="sng" dirty="0" smtClean="0">
                <a:solidFill>
                  <a:srgbClr val="545454"/>
                </a:solidFill>
                <a:effectLst/>
                <a:latin typeface="Helvetica"/>
              </a:rPr>
              <a:t> </a:t>
            </a:r>
          </a:p>
          <a:p>
            <a:pPr fontAlgn="base"/>
            <a:endParaRPr lang="en-US" sz="1100" b="0" i="0" u="sng" dirty="0" smtClean="0">
              <a:solidFill>
                <a:srgbClr val="545454"/>
              </a:solidFill>
              <a:effectLst/>
              <a:latin typeface="Helvetica"/>
            </a:endParaRPr>
          </a:p>
          <a:p>
            <a:pPr algn="just" fontAlgn="base"/>
            <a:r>
              <a:rPr lang="en-US" sz="2000" b="0" i="0" dirty="0" smtClean="0">
                <a:solidFill>
                  <a:srgbClr val="545454"/>
                </a:solidFill>
                <a:effectLst/>
                <a:latin typeface="Helvetica"/>
              </a:rPr>
              <a:t>A lint-free cloth is a special cleaning cloth that does not leave behind fluff after you wipe a surface with it.</a:t>
            </a:r>
            <a:r>
              <a:rPr lang="en-US" sz="2000" baseline="30000" dirty="0">
                <a:solidFill>
                  <a:srgbClr val="307530"/>
                </a:solidFill>
                <a:latin typeface="inherit"/>
              </a:rPr>
              <a:t> </a:t>
            </a:r>
            <a:r>
              <a:rPr lang="en-US" sz="2000" b="0" i="0" dirty="0" smtClean="0">
                <a:solidFill>
                  <a:srgbClr val="545454"/>
                </a:solidFill>
                <a:effectLst/>
                <a:latin typeface="Helvetica"/>
              </a:rPr>
              <a:t>A lint-free cloth will limit contamination. </a:t>
            </a:r>
            <a:r>
              <a:rPr lang="en-US" sz="2000" b="0" i="0" dirty="0" smtClean="0">
                <a:solidFill>
                  <a:srgbClr val="545454"/>
                </a:solidFill>
                <a:effectLst/>
                <a:latin typeface="inherit"/>
              </a:rPr>
              <a:t>Never use paper towels with the slides. These leave a lot of lint behind.</a:t>
            </a:r>
          </a:p>
          <a:p>
            <a:pPr algn="just" fontAlgn="base">
              <a:buFont typeface="Arial"/>
              <a:buChar char="•"/>
            </a:pPr>
            <a:r>
              <a:rPr lang="en-US" sz="2000" b="0" i="0" dirty="0" smtClean="0">
                <a:solidFill>
                  <a:srgbClr val="545454"/>
                </a:solidFill>
                <a:effectLst/>
                <a:latin typeface="inherit"/>
              </a:rPr>
              <a:t>If you are wearing gloves you can touch the slide, but try to only pick up slides by their sides.</a:t>
            </a:r>
            <a:endParaRPr lang="en-US" sz="2000" b="0" i="0" dirty="0">
              <a:solidFill>
                <a:srgbClr val="545454"/>
              </a:solidFill>
              <a:effectLst/>
              <a:latin typeface="inherit"/>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231"/>
          <a:stretch/>
        </p:blipFill>
        <p:spPr bwMode="auto">
          <a:xfrm>
            <a:off x="0" y="2108268"/>
            <a:ext cx="9144000" cy="4749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94706"/>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138</TotalTime>
  <Words>542</Words>
  <Application>Microsoft Office PowerPoint</Application>
  <PresentationFormat>عرض على الشاشة (3:4)‏</PresentationFormat>
  <Paragraphs>106</Paragraphs>
  <Slides>25</Slides>
  <Notes>0</Notes>
  <HiddenSlides>0</HiddenSlides>
  <MMClips>0</MMClips>
  <ScaleCrop>false</ScaleCrop>
  <HeadingPairs>
    <vt:vector size="4" baseType="variant">
      <vt:variant>
        <vt:lpstr>نسق</vt:lpstr>
      </vt:variant>
      <vt:variant>
        <vt:i4>1</vt:i4>
      </vt:variant>
      <vt:variant>
        <vt:lpstr>عناوين الشرائح</vt:lpstr>
      </vt:variant>
      <vt:variant>
        <vt:i4>25</vt:i4>
      </vt:variant>
    </vt:vector>
  </HeadingPairs>
  <TitlesOfParts>
    <vt:vector size="26" baseType="lpstr">
      <vt:lpstr>تدفق</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HUMAM</dc:creator>
  <cp:lastModifiedBy>HUMAM</cp:lastModifiedBy>
  <cp:revision>15</cp:revision>
  <dcterms:created xsi:type="dcterms:W3CDTF">2024-10-04T10:12:38Z</dcterms:created>
  <dcterms:modified xsi:type="dcterms:W3CDTF">2024-10-11T19:54:27Z</dcterms:modified>
</cp:coreProperties>
</file>