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0" r:id="rId4"/>
    <p:sldId id="261" r:id="rId5"/>
    <p:sldId id="277" r:id="rId6"/>
    <p:sldId id="283" r:id="rId7"/>
    <p:sldId id="263" r:id="rId8"/>
    <p:sldId id="264" r:id="rId9"/>
    <p:sldId id="265" r:id="rId10"/>
    <p:sldId id="278" r:id="rId11"/>
    <p:sldId id="266" r:id="rId12"/>
    <p:sldId id="267" r:id="rId13"/>
    <p:sldId id="268" r:id="rId14"/>
    <p:sldId id="269" r:id="rId15"/>
    <p:sldId id="270" r:id="rId16"/>
    <p:sldId id="271" r:id="rId17"/>
    <p:sldId id="273" r:id="rId18"/>
    <p:sldId id="274" r:id="rId19"/>
    <p:sldId id="275" r:id="rId20"/>
    <p:sldId id="276"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CCA9BF-5490-4569-BE8A-905AB969EBAB}" type="datetimeFigureOut">
              <a:rPr lang="en-US" smtClean="0"/>
              <a:t>4/20/2024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867078-8E95-43AC-BD54-0E62189EB96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2CCA9BF-5490-4569-BE8A-905AB969EBAB}"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7078-8E95-43AC-BD54-0E62189EB96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2CCA9BF-5490-4569-BE8A-905AB969EBAB}"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7078-8E95-43AC-BD54-0E62189EB96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2CCA9BF-5490-4569-BE8A-905AB969EBAB}"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7078-8E95-43AC-BD54-0E62189EB96D}" type="slidenum">
              <a:rPr lang="en-US" smtClean="0"/>
              <a:t>‹#›</a:t>
            </a:fld>
            <a:endParaRPr lang="en-US"/>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2CCA9BF-5490-4569-BE8A-905AB969EBAB}"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7078-8E95-43AC-BD54-0E62189EB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CCA9BF-5490-4569-BE8A-905AB969EBAB}"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7078-8E95-43AC-BD54-0E62189EB96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2CCA9BF-5490-4569-BE8A-905AB969EBAB}"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67078-8E95-43AC-BD54-0E62189EB96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2CCA9BF-5490-4569-BE8A-905AB969EBAB}"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67078-8E95-43AC-BD54-0E62189EB96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CA9BF-5490-4569-BE8A-905AB969EBAB}"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67078-8E95-43AC-BD54-0E62189EB9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2CCA9BF-5490-4569-BE8A-905AB969EBAB}"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7078-8E95-43AC-BD54-0E62189EB9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2CCA9BF-5490-4569-BE8A-905AB969EBAB}"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7078-8E95-43AC-BD54-0E62189EB9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CCA9BF-5490-4569-BE8A-905AB969EBAB}" type="datetimeFigureOut">
              <a:rPr lang="en-US" smtClean="0"/>
              <a:t>4/20/2024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D867078-8E95-43AC-BD54-0E62189EB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5536" y="476672"/>
            <a:ext cx="184731" cy="369332"/>
          </a:xfrm>
          <a:prstGeom prst="rect">
            <a:avLst/>
          </a:prstGeom>
          <a:noFill/>
        </p:spPr>
        <p:txBody>
          <a:bodyPr wrap="none" rtlCol="0">
            <a:spAutoFit/>
          </a:bodyPr>
          <a:lstStyle/>
          <a:p>
            <a:endParaRPr lang="en-US" dirty="0"/>
          </a:p>
        </p:txBody>
      </p:sp>
      <p:sp>
        <p:nvSpPr>
          <p:cNvPr id="3" name="مربع نص 2"/>
          <p:cNvSpPr txBox="1"/>
          <p:nvPr/>
        </p:nvSpPr>
        <p:spPr>
          <a:xfrm>
            <a:off x="179512" y="251356"/>
            <a:ext cx="2815194" cy="738664"/>
          </a:xfrm>
          <a:prstGeom prst="rect">
            <a:avLst/>
          </a:prstGeom>
          <a:solidFill>
            <a:schemeClr val="accent3">
              <a:lumMod val="60000"/>
              <a:lumOff val="40000"/>
            </a:schemeClr>
          </a:solidFill>
          <a:ln>
            <a:solidFill>
              <a:schemeClr val="accent2">
                <a:lumMod val="50000"/>
              </a:schemeClr>
            </a:solidFill>
          </a:ln>
        </p:spPr>
        <p:txBody>
          <a:bodyPr wrap="none" rtlCol="0">
            <a:spAutoFit/>
          </a:bodyPr>
          <a:lstStyle/>
          <a:p>
            <a:pPr marL="0" marR="0" lvl="0" indent="0" defTabSz="914400" eaLnBrk="1" fontAlgn="auto" latinLnBrk="0" hangingPunct="1">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tantia"/>
              </a:rPr>
              <a:t>Year </a:t>
            </a:r>
            <a:r>
              <a:rPr kumimoji="0" lang="en-US" sz="2400" b="0" i="0" u="none" strike="noStrike" kern="0" cap="none" spc="0" normalizeH="0" baseline="0" noProof="0" dirty="0" smtClean="0">
                <a:ln>
                  <a:noFill/>
                </a:ln>
                <a:solidFill>
                  <a:prstClr val="black"/>
                </a:solidFill>
                <a:effectLst/>
                <a:uLnTx/>
                <a:uFillTx/>
                <a:latin typeface="Constantia"/>
              </a:rPr>
              <a:t>2</a:t>
            </a:r>
          </a:p>
          <a:p>
            <a:pPr marL="0" marR="0" lvl="0" indent="0" defTabSz="914400" eaLnBrk="1" fontAlgn="auto" latinLnBrk="0" hangingPunct="1">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tantia"/>
              </a:rPr>
              <a:t>Endocrine System Module</a:t>
            </a:r>
            <a:endParaRPr kumimoji="0" lang="en-US" sz="1800" b="0" i="0" u="none" strike="noStrike" kern="0" cap="none" spc="0" normalizeH="0" baseline="0" noProof="0" dirty="0">
              <a:ln>
                <a:noFill/>
              </a:ln>
              <a:solidFill>
                <a:prstClr val="black"/>
              </a:solidFill>
              <a:effectLst/>
              <a:uLnTx/>
              <a:uFillTx/>
              <a:latin typeface="Constantia"/>
            </a:endParaRPr>
          </a:p>
        </p:txBody>
      </p:sp>
      <p:sp>
        <p:nvSpPr>
          <p:cNvPr id="4" name="مستطيل 3"/>
          <p:cNvSpPr/>
          <p:nvPr/>
        </p:nvSpPr>
        <p:spPr>
          <a:xfrm>
            <a:off x="827584" y="2132856"/>
            <a:ext cx="7488832" cy="523220"/>
          </a:xfrm>
          <a:prstGeom prst="rect">
            <a:avLst/>
          </a:prstGeom>
        </p:spPr>
        <p:txBody>
          <a:bodyPr wrap="square">
            <a:spAutoFit/>
          </a:bodyPr>
          <a:lstStyle/>
          <a:p>
            <a:r>
              <a:rPr lang="en-US" sz="2800" b="1" dirty="0" smtClean="0"/>
              <a:t>Bacterial Infections in Diabetic Foot Ulcer</a:t>
            </a:r>
            <a:endParaRPr lang="en-US" sz="2800" b="1" dirty="0"/>
          </a:p>
        </p:txBody>
      </p:sp>
      <p:sp>
        <p:nvSpPr>
          <p:cNvPr id="5" name="مربع نص 4"/>
          <p:cNvSpPr txBox="1"/>
          <p:nvPr/>
        </p:nvSpPr>
        <p:spPr>
          <a:xfrm>
            <a:off x="1646359" y="4365104"/>
            <a:ext cx="5851282" cy="1200329"/>
          </a:xfrm>
          <a:prstGeom prst="rect">
            <a:avLst/>
          </a:prstGeom>
          <a:noFill/>
        </p:spPr>
        <p:txBody>
          <a:bodyPr wrap="none" rtlCol="0">
            <a:spAutoFit/>
          </a:bodyPr>
          <a:lstStyle/>
          <a:p>
            <a:pPr algn="ctr"/>
            <a:r>
              <a:rPr lang="en-US" sz="2400" b="1" dirty="0" smtClean="0"/>
              <a:t>By</a:t>
            </a:r>
          </a:p>
          <a:p>
            <a:pPr algn="ctr"/>
            <a:endParaRPr lang="en-US" sz="2400" dirty="0" smtClean="0"/>
          </a:p>
          <a:p>
            <a:r>
              <a:rPr lang="en-US" sz="2400" b="1" dirty="0" smtClean="0"/>
              <a:t>Assist. Prof. Dr. Humam Kasem Hussein</a:t>
            </a:r>
            <a:endParaRPr lang="en-US" sz="2400" b="1" dirty="0"/>
          </a:p>
        </p:txBody>
      </p:sp>
    </p:spTree>
    <p:extLst>
      <p:ext uri="{BB962C8B-B14F-4D97-AF65-F5344CB8AC3E}">
        <p14:creationId xmlns:p14="http://schemas.microsoft.com/office/powerpoint/2010/main" val="14979624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51596" y="2636912"/>
            <a:ext cx="6691255" cy="523220"/>
          </a:xfrm>
          <a:prstGeom prst="rect">
            <a:avLst/>
          </a:prstGeom>
        </p:spPr>
        <p:txBody>
          <a:bodyPr wrap="none">
            <a:spAutoFit/>
          </a:bodyPr>
          <a:lstStyle/>
          <a:p>
            <a:pPr algn="ctr"/>
            <a:r>
              <a:rPr lang="en-US" sz="2800" b="1" dirty="0" smtClean="0"/>
              <a:t>Bacterial Infections in Diabetic Patients</a:t>
            </a:r>
            <a:endParaRPr lang="en-US" sz="2800" b="1" dirty="0"/>
          </a:p>
        </p:txBody>
      </p:sp>
    </p:spTree>
    <p:extLst>
      <p:ext uri="{BB962C8B-B14F-4D97-AF65-F5344CB8AC3E}">
        <p14:creationId xmlns:p14="http://schemas.microsoft.com/office/powerpoint/2010/main" val="26261441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9153" y="476672"/>
            <a:ext cx="8933153" cy="2581412"/>
          </a:xfrm>
          <a:prstGeom prst="rect">
            <a:avLst/>
          </a:prstGeom>
        </p:spPr>
        <p:txBody>
          <a:bodyPr wrap="square">
            <a:spAutoFit/>
          </a:bodyPr>
          <a:lstStyle/>
          <a:p>
            <a:pPr algn="just">
              <a:lnSpc>
                <a:spcPct val="150000"/>
              </a:lnSpc>
            </a:pPr>
            <a:r>
              <a:rPr lang="en-US" sz="2200" dirty="0" smtClean="0"/>
              <a:t>Due to weakened defenses and disease complications, people with diabetes are susceptible to new infections and recurrences. Uncommon life-threatening infections are more frequent in people with diabetes than in people without diabetes such as necrotizing soft tissue infection. </a:t>
            </a:r>
            <a:endParaRPr lang="en-US" sz="2200" dirty="0"/>
          </a:p>
        </p:txBody>
      </p:sp>
      <p:sp>
        <p:nvSpPr>
          <p:cNvPr id="4" name="مستطيل 3"/>
          <p:cNvSpPr/>
          <p:nvPr/>
        </p:nvSpPr>
        <p:spPr>
          <a:xfrm>
            <a:off x="167048" y="3356992"/>
            <a:ext cx="8751233" cy="2581412"/>
          </a:xfrm>
          <a:prstGeom prst="rect">
            <a:avLst/>
          </a:prstGeom>
        </p:spPr>
        <p:txBody>
          <a:bodyPr wrap="square">
            <a:spAutoFit/>
          </a:bodyPr>
          <a:lstStyle/>
          <a:p>
            <a:pPr algn="just">
              <a:lnSpc>
                <a:spcPct val="150000"/>
              </a:lnSpc>
            </a:pPr>
            <a:r>
              <a:rPr lang="en-US" sz="2200" dirty="0" smtClean="0"/>
              <a:t>Diabetes is associated with the risk of blood flow infections obtained in communities and hospitals. Causing the change of congenital immune response and acquired immune response, increasing immune function disorder, chronic inflammation, and microbial persistence. </a:t>
            </a:r>
            <a:endParaRPr lang="en-US" sz="2200" dirty="0"/>
          </a:p>
        </p:txBody>
      </p:sp>
    </p:spTree>
    <p:extLst>
      <p:ext uri="{BB962C8B-B14F-4D97-AF65-F5344CB8AC3E}">
        <p14:creationId xmlns:p14="http://schemas.microsoft.com/office/powerpoint/2010/main" val="36156168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461665"/>
          </a:xfrm>
          <a:prstGeom prst="rect">
            <a:avLst/>
          </a:prstGeom>
        </p:spPr>
        <p:txBody>
          <a:bodyPr wrap="square">
            <a:spAutoFit/>
          </a:bodyPr>
          <a:lstStyle/>
          <a:p>
            <a:pPr algn="ctr"/>
            <a:r>
              <a:rPr lang="en-US" sz="2400" b="1" dirty="0" smtClean="0"/>
              <a:t>Common infectious events in people with diabetes</a:t>
            </a:r>
            <a:endParaRPr lang="en-US" sz="2400" b="1" dirty="0"/>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1196752"/>
            <a:ext cx="885698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2876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1871"/>
          <a:stretch/>
        </p:blipFill>
        <p:spPr bwMode="auto">
          <a:xfrm>
            <a:off x="20038" y="1634"/>
            <a:ext cx="9123962" cy="685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8877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628800"/>
            <a:ext cx="8568952" cy="4043351"/>
          </a:xfrm>
          <a:prstGeom prst="rect">
            <a:avLst/>
          </a:prstGeom>
        </p:spPr>
        <p:txBody>
          <a:bodyPr wrap="square">
            <a:spAutoFit/>
          </a:bodyPr>
          <a:lstStyle/>
          <a:p>
            <a:endParaRPr lang="en-US" dirty="0" smtClean="0"/>
          </a:p>
          <a:p>
            <a:r>
              <a:rPr lang="en-US" sz="2200" b="1" dirty="0" smtClean="0"/>
              <a:t>Pathophysiology </a:t>
            </a:r>
          </a:p>
          <a:p>
            <a:endParaRPr lang="en-US" sz="2200" b="1" dirty="0" smtClean="0"/>
          </a:p>
          <a:p>
            <a:pPr algn="just">
              <a:lnSpc>
                <a:spcPct val="150000"/>
              </a:lnSpc>
            </a:pPr>
            <a:r>
              <a:rPr lang="en-US" sz="2200" dirty="0" smtClean="0"/>
              <a:t>Patients with diabetes are particularly susceptible to foot infection primarily because of neuropathy, vascular insufficiency, and diminished neutrophil function. </a:t>
            </a:r>
          </a:p>
          <a:p>
            <a:pPr algn="just">
              <a:lnSpc>
                <a:spcPct val="150000"/>
              </a:lnSpc>
            </a:pPr>
            <a:r>
              <a:rPr lang="en-US" sz="2200" dirty="0" smtClean="0"/>
              <a:t>Peripheral neuropathy has a central role in the development of a foot infection and it occurs in about 30 to 50 percent of patients with diabetes. </a:t>
            </a:r>
            <a:endParaRPr lang="en-US" sz="2200" dirty="0"/>
          </a:p>
        </p:txBody>
      </p:sp>
      <p:sp>
        <p:nvSpPr>
          <p:cNvPr id="3" name="مستطيل 2"/>
          <p:cNvSpPr/>
          <p:nvPr/>
        </p:nvSpPr>
        <p:spPr>
          <a:xfrm>
            <a:off x="2627784" y="692696"/>
            <a:ext cx="3877985" cy="461665"/>
          </a:xfrm>
          <a:prstGeom prst="rect">
            <a:avLst/>
          </a:prstGeom>
        </p:spPr>
        <p:txBody>
          <a:bodyPr wrap="none">
            <a:spAutoFit/>
          </a:bodyPr>
          <a:lstStyle/>
          <a:p>
            <a:r>
              <a:rPr lang="en-US" sz="2400" b="1" dirty="0" smtClean="0"/>
              <a:t>Diabetic Foot Infection	</a:t>
            </a:r>
            <a:endParaRPr lang="en-US" sz="2400" b="1" dirty="0"/>
          </a:p>
        </p:txBody>
      </p:sp>
    </p:spTree>
    <p:extLst>
      <p:ext uri="{BB962C8B-B14F-4D97-AF65-F5344CB8AC3E}">
        <p14:creationId xmlns:p14="http://schemas.microsoft.com/office/powerpoint/2010/main" val="32242630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8113" y="4077072"/>
            <a:ext cx="8784976" cy="2073581"/>
          </a:xfrm>
          <a:prstGeom prst="rect">
            <a:avLst/>
          </a:prstGeom>
        </p:spPr>
        <p:txBody>
          <a:bodyPr wrap="square">
            <a:spAutoFit/>
          </a:bodyPr>
          <a:lstStyle/>
          <a:p>
            <a:pPr algn="just">
              <a:lnSpc>
                <a:spcPct val="150000"/>
              </a:lnSpc>
            </a:pPr>
            <a:r>
              <a:rPr lang="en-US" sz="2200" dirty="0" smtClean="0"/>
              <a:t>The resulting wound infection may begin superficially, but with delay in treatment and impaired body defense mechanisms caused by neutrophil dysfunction and vascular insufficiency, it can spread to the subcutaneous tissues and to even deeper structures. </a:t>
            </a:r>
            <a:endParaRPr lang="en-US" sz="2200" dirty="0"/>
          </a:p>
        </p:txBody>
      </p:sp>
      <p:sp>
        <p:nvSpPr>
          <p:cNvPr id="3" name="مستطيل 2"/>
          <p:cNvSpPr/>
          <p:nvPr/>
        </p:nvSpPr>
        <p:spPr>
          <a:xfrm>
            <a:off x="180161" y="476672"/>
            <a:ext cx="8756911" cy="3089244"/>
          </a:xfrm>
          <a:prstGeom prst="rect">
            <a:avLst/>
          </a:prstGeom>
        </p:spPr>
        <p:txBody>
          <a:bodyPr wrap="square">
            <a:spAutoFit/>
          </a:bodyPr>
          <a:lstStyle/>
          <a:p>
            <a:pPr algn="just">
              <a:lnSpc>
                <a:spcPct val="150000"/>
              </a:lnSpc>
            </a:pPr>
            <a:r>
              <a:rPr lang="en-US" sz="2200" dirty="0" smtClean="0"/>
              <a:t>Patients with diabetes lose the protective sensations for temperature and pain, impairing awareness of trauma such as abrasions, and penetrating foreign body. Motor neuropathy can result in foot deformities, making skin ulceration even more likely. Once the skin is broken (typically on the plantar surface), the underlying tissues are exposed to colonization by pathogenic organisms. </a:t>
            </a:r>
            <a:endParaRPr lang="en-US" sz="2200" dirty="0"/>
          </a:p>
        </p:txBody>
      </p:sp>
    </p:spTree>
    <p:extLst>
      <p:ext uri="{BB962C8B-B14F-4D97-AF65-F5344CB8AC3E}">
        <p14:creationId xmlns:p14="http://schemas.microsoft.com/office/powerpoint/2010/main" val="989638203"/>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6689" y="260648"/>
            <a:ext cx="8784976" cy="1104085"/>
          </a:xfrm>
          <a:prstGeom prst="rect">
            <a:avLst/>
          </a:prstGeom>
        </p:spPr>
        <p:txBody>
          <a:bodyPr wrap="square">
            <a:spAutoFit/>
          </a:bodyPr>
          <a:lstStyle/>
          <a:p>
            <a:pPr algn="just">
              <a:lnSpc>
                <a:spcPct val="150000"/>
              </a:lnSpc>
            </a:pPr>
            <a:r>
              <a:rPr lang="en-US" sz="2400" b="1" u="sng" dirty="0" smtClean="0"/>
              <a:t>Pathogens</a:t>
            </a:r>
          </a:p>
          <a:p>
            <a:pPr algn="just">
              <a:lnSpc>
                <a:spcPct val="150000"/>
              </a:lnSpc>
            </a:pPr>
            <a:r>
              <a:rPr lang="en-US" sz="2200" dirty="0" smtClean="0"/>
              <a:t>*Most Diabetic Foot Infections (</a:t>
            </a:r>
            <a:r>
              <a:rPr lang="en-US" sz="2200" dirty="0" err="1" smtClean="0"/>
              <a:t>DFIs</a:t>
            </a:r>
            <a:r>
              <a:rPr lang="en-US" sz="2200" dirty="0" smtClean="0"/>
              <a:t>) are polymicrobial.</a:t>
            </a:r>
          </a:p>
        </p:txBody>
      </p:sp>
      <p:sp>
        <p:nvSpPr>
          <p:cNvPr id="3" name="مستطيل 2"/>
          <p:cNvSpPr/>
          <p:nvPr/>
        </p:nvSpPr>
        <p:spPr>
          <a:xfrm>
            <a:off x="179512" y="1413458"/>
            <a:ext cx="8784976" cy="5339923"/>
          </a:xfrm>
          <a:prstGeom prst="rect">
            <a:avLst/>
          </a:prstGeom>
        </p:spPr>
        <p:txBody>
          <a:bodyPr wrap="square">
            <a:spAutoFit/>
          </a:bodyPr>
          <a:lstStyle/>
          <a:p>
            <a:pPr marL="457200" indent="-457200">
              <a:lnSpc>
                <a:spcPct val="150000"/>
              </a:lnSpc>
              <a:buAutoNum type="alphaLcParenR"/>
            </a:pPr>
            <a:r>
              <a:rPr lang="en-US" sz="2200" dirty="0" smtClean="0"/>
              <a:t>Aerobic Gram positive:</a:t>
            </a:r>
          </a:p>
          <a:p>
            <a:pPr>
              <a:lnSpc>
                <a:spcPct val="150000"/>
              </a:lnSpc>
            </a:pPr>
            <a:r>
              <a:rPr lang="en-US" sz="2200" dirty="0" smtClean="0"/>
              <a:t>    </a:t>
            </a:r>
            <a:r>
              <a:rPr lang="en-US" sz="2200" i="1" dirty="0" smtClean="0"/>
              <a:t>Staphylococcus</a:t>
            </a:r>
            <a:r>
              <a:rPr lang="en-US" sz="2200" dirty="0" smtClean="0"/>
              <a:t> </a:t>
            </a:r>
            <a:r>
              <a:rPr lang="en-US" sz="2200" i="1" dirty="0" smtClean="0"/>
              <a:t>aureus</a:t>
            </a:r>
          </a:p>
          <a:p>
            <a:r>
              <a:rPr lang="en-US" sz="2200" dirty="0" smtClean="0"/>
              <a:t>    Streptococcal spp.</a:t>
            </a:r>
          </a:p>
          <a:p>
            <a:r>
              <a:rPr lang="en-US" sz="2200" dirty="0" smtClean="0"/>
              <a:t>   </a:t>
            </a:r>
            <a:r>
              <a:rPr lang="en-US" sz="2200" i="1" dirty="0" smtClean="0"/>
              <a:t>Enterococcus</a:t>
            </a:r>
            <a:r>
              <a:rPr lang="en-US" sz="2200" dirty="0" smtClean="0"/>
              <a:t> spp.</a:t>
            </a:r>
          </a:p>
          <a:p>
            <a:endParaRPr lang="en-US" sz="2200" dirty="0" smtClean="0"/>
          </a:p>
          <a:p>
            <a:pPr>
              <a:lnSpc>
                <a:spcPct val="150000"/>
              </a:lnSpc>
            </a:pPr>
            <a:r>
              <a:rPr lang="en-US" sz="2200" dirty="0" smtClean="0"/>
              <a:t>b) Aerobic Gram negatives</a:t>
            </a:r>
          </a:p>
          <a:p>
            <a:pPr>
              <a:lnSpc>
                <a:spcPct val="150000"/>
              </a:lnSpc>
            </a:pPr>
            <a:r>
              <a:rPr lang="en-US" sz="2200" dirty="0" smtClean="0"/>
              <a:t>     </a:t>
            </a:r>
            <a:r>
              <a:rPr lang="en-US" sz="2200" i="1" dirty="0" smtClean="0"/>
              <a:t>Enterobacteriaceae</a:t>
            </a:r>
          </a:p>
          <a:p>
            <a:r>
              <a:rPr lang="en-US" sz="2200" dirty="0" smtClean="0"/>
              <a:t>     </a:t>
            </a:r>
            <a:r>
              <a:rPr lang="en-US" sz="2200" i="1" dirty="0" smtClean="0"/>
              <a:t>Pseudomonas</a:t>
            </a:r>
            <a:r>
              <a:rPr lang="en-US" sz="2200" dirty="0" smtClean="0"/>
              <a:t> </a:t>
            </a:r>
            <a:r>
              <a:rPr lang="en-US" sz="2200" i="1" dirty="0" smtClean="0"/>
              <a:t>aeruginosa </a:t>
            </a:r>
          </a:p>
          <a:p>
            <a:endParaRPr lang="en-US" sz="2200" dirty="0" smtClean="0"/>
          </a:p>
          <a:p>
            <a:pPr algn="just"/>
            <a:r>
              <a:rPr lang="en-US" sz="2200" dirty="0" smtClean="0"/>
              <a:t>c) Anaerobes, facultative anaerobes: usually when ulcers are deep, chronic and/or necrotic tissue is present.</a:t>
            </a:r>
            <a:endParaRPr lang="en-US" sz="800" dirty="0" smtClean="0"/>
          </a:p>
          <a:p>
            <a:pPr>
              <a:lnSpc>
                <a:spcPct val="150000"/>
              </a:lnSpc>
            </a:pPr>
            <a:r>
              <a:rPr lang="en-US" sz="2200" i="1" dirty="0" err="1" smtClean="0"/>
              <a:t>Bacteroides</a:t>
            </a:r>
            <a:r>
              <a:rPr lang="en-US" sz="2200" dirty="0" smtClean="0"/>
              <a:t> </a:t>
            </a:r>
            <a:r>
              <a:rPr lang="en-US" sz="2200" i="1" dirty="0" err="1" smtClean="0"/>
              <a:t>fragilis</a:t>
            </a:r>
            <a:r>
              <a:rPr lang="en-US" sz="2200" i="1" dirty="0" smtClean="0"/>
              <a:t>    (G -</a:t>
            </a:r>
            <a:r>
              <a:rPr lang="en-US" sz="2200" i="1" dirty="0" err="1" smtClean="0"/>
              <a:t>ve</a:t>
            </a:r>
            <a:r>
              <a:rPr lang="en-US" sz="2200" i="1" dirty="0" smtClean="0"/>
              <a:t>)</a:t>
            </a:r>
            <a:endParaRPr lang="en-US" sz="2200" i="1" dirty="0" smtClean="0"/>
          </a:p>
          <a:p>
            <a:r>
              <a:rPr lang="en-US" sz="2200" i="1" dirty="0" smtClean="0"/>
              <a:t>Clostridia</a:t>
            </a:r>
            <a:r>
              <a:rPr lang="en-US" sz="2200" dirty="0" smtClean="0"/>
              <a:t> spp</a:t>
            </a:r>
            <a:r>
              <a:rPr lang="en-US" sz="2200" dirty="0" smtClean="0"/>
              <a:t>.          (G +</a:t>
            </a:r>
            <a:r>
              <a:rPr lang="en-US" sz="2200" dirty="0" err="1" smtClean="0"/>
              <a:t>ve</a:t>
            </a:r>
            <a:r>
              <a:rPr lang="en-US" sz="2200" dirty="0" smtClean="0"/>
              <a:t>)</a:t>
            </a:r>
            <a:endParaRPr lang="en-US" sz="2200" dirty="0" smtClean="0"/>
          </a:p>
        </p:txBody>
      </p:sp>
    </p:spTree>
    <p:extLst>
      <p:ext uri="{BB962C8B-B14F-4D97-AF65-F5344CB8AC3E}">
        <p14:creationId xmlns:p14="http://schemas.microsoft.com/office/powerpoint/2010/main" val="4099738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764704"/>
            <a:ext cx="8712968" cy="5170646"/>
          </a:xfrm>
          <a:prstGeom prst="rect">
            <a:avLst/>
          </a:prstGeom>
        </p:spPr>
        <p:txBody>
          <a:bodyPr wrap="square">
            <a:spAutoFit/>
          </a:bodyPr>
          <a:lstStyle/>
          <a:p>
            <a:pPr algn="just">
              <a:lnSpc>
                <a:spcPct val="150000"/>
              </a:lnSpc>
            </a:pPr>
            <a:r>
              <a:rPr lang="en-US" sz="2200" dirty="0" smtClean="0"/>
              <a:t>*Superficial, early infections (cellulitis, cellulitis involving blisters and ulcers) are typically caused by </a:t>
            </a:r>
            <a:r>
              <a:rPr lang="en-US" sz="2200" i="1" dirty="0" smtClean="0"/>
              <a:t>S. aureus</a:t>
            </a:r>
            <a:r>
              <a:rPr lang="en-US" sz="2200" dirty="0" smtClean="0"/>
              <a:t>.</a:t>
            </a:r>
          </a:p>
          <a:p>
            <a:pPr algn="just">
              <a:lnSpc>
                <a:spcPct val="150000"/>
              </a:lnSpc>
            </a:pPr>
            <a:endParaRPr lang="en-US" sz="2200" dirty="0" smtClean="0"/>
          </a:p>
          <a:p>
            <a:pPr algn="just">
              <a:lnSpc>
                <a:spcPct val="150000"/>
              </a:lnSpc>
            </a:pPr>
            <a:r>
              <a:rPr lang="en-US" sz="2200" dirty="0" smtClean="0"/>
              <a:t>*Infections of ulcers that are chronic may be caused by aerobic Gram-negative bacilli, </a:t>
            </a:r>
            <a:r>
              <a:rPr lang="en-US" sz="2200" i="1" dirty="0" smtClean="0"/>
              <a:t>S. aureus </a:t>
            </a:r>
            <a:r>
              <a:rPr lang="en-US" sz="2200" dirty="0" smtClean="0"/>
              <a:t>and </a:t>
            </a:r>
            <a:r>
              <a:rPr lang="en-US" sz="2200" i="1" dirty="0" smtClean="0"/>
              <a:t>Streptococci</a:t>
            </a:r>
            <a:r>
              <a:rPr lang="en-US" sz="2200" dirty="0" smtClean="0"/>
              <a:t>.</a:t>
            </a:r>
          </a:p>
          <a:p>
            <a:pPr algn="just">
              <a:lnSpc>
                <a:spcPct val="150000"/>
              </a:lnSpc>
            </a:pPr>
            <a:endParaRPr lang="en-US" sz="2200" dirty="0" smtClean="0"/>
          </a:p>
          <a:p>
            <a:pPr algn="just">
              <a:lnSpc>
                <a:spcPct val="150000"/>
              </a:lnSpc>
            </a:pPr>
            <a:r>
              <a:rPr lang="en-US" sz="2200" dirty="0" smtClean="0"/>
              <a:t>*Deep soft tissue infections, osteomyelitis, and gangrene are more often polymicrobial, including aerobic Gram-negative </a:t>
            </a:r>
            <a:r>
              <a:rPr lang="en-US" sz="2200" dirty="0" err="1" smtClean="0"/>
              <a:t>spp</a:t>
            </a:r>
            <a:r>
              <a:rPr lang="en-US" sz="2200" dirty="0" smtClean="0"/>
              <a:t> and anaerobes (</a:t>
            </a:r>
            <a:r>
              <a:rPr lang="en-US" sz="2200" i="1" dirty="0" err="1" smtClean="0"/>
              <a:t>Bacteroides</a:t>
            </a:r>
            <a:r>
              <a:rPr lang="en-US" sz="2200" i="1" dirty="0" smtClean="0"/>
              <a:t> </a:t>
            </a:r>
            <a:r>
              <a:rPr lang="en-US" sz="2200" i="1" dirty="0" err="1" smtClean="0"/>
              <a:t>fragilis</a:t>
            </a:r>
            <a:r>
              <a:rPr lang="en-US" sz="2200" dirty="0" smtClean="0"/>
              <a:t>, </a:t>
            </a:r>
            <a:r>
              <a:rPr lang="en-US" sz="2200" i="1" dirty="0" smtClean="0"/>
              <a:t>Clostridium</a:t>
            </a:r>
            <a:r>
              <a:rPr lang="en-US" sz="2200" dirty="0" smtClean="0"/>
              <a:t> species), but </a:t>
            </a:r>
            <a:r>
              <a:rPr lang="en-US" sz="2200" i="1" dirty="0" smtClean="0"/>
              <a:t>Staphylococcus aureus </a:t>
            </a:r>
            <a:r>
              <a:rPr lang="en-US" sz="2200" dirty="0" smtClean="0"/>
              <a:t>is also common as a single pathogen.</a:t>
            </a:r>
            <a:endParaRPr lang="en-US" sz="2200" dirty="0"/>
          </a:p>
        </p:txBody>
      </p:sp>
    </p:spTree>
    <p:extLst>
      <p:ext uri="{BB962C8B-B14F-4D97-AF65-F5344CB8AC3E}">
        <p14:creationId xmlns:p14="http://schemas.microsoft.com/office/powerpoint/2010/main" val="2872715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5776" y="2348880"/>
            <a:ext cx="3717684" cy="707886"/>
          </a:xfrm>
          <a:prstGeom prst="rect">
            <a:avLst/>
          </a:prstGeom>
        </p:spPr>
        <p:txBody>
          <a:bodyPr wrap="none">
            <a:spAutoFit/>
          </a:bodyPr>
          <a:lstStyle/>
          <a:p>
            <a:r>
              <a:rPr lang="en-US" sz="4000" b="1" dirty="0" smtClean="0"/>
              <a:t>The Diagnosis </a:t>
            </a:r>
            <a:endParaRPr lang="en-US" sz="4000" b="1" dirty="0"/>
          </a:p>
        </p:txBody>
      </p:sp>
    </p:spTree>
    <p:extLst>
      <p:ext uri="{BB962C8B-B14F-4D97-AF65-F5344CB8AC3E}">
        <p14:creationId xmlns:p14="http://schemas.microsoft.com/office/powerpoint/2010/main" val="4128239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947" y="404664"/>
            <a:ext cx="8928992" cy="5120569"/>
          </a:xfrm>
          <a:prstGeom prst="rect">
            <a:avLst/>
          </a:prstGeom>
        </p:spPr>
        <p:txBody>
          <a:bodyPr wrap="square">
            <a:spAutoFit/>
          </a:bodyPr>
          <a:lstStyle/>
          <a:p>
            <a:pPr algn="just">
              <a:lnSpc>
                <a:spcPct val="150000"/>
              </a:lnSpc>
            </a:pPr>
            <a:r>
              <a:rPr lang="en-US" sz="2200" dirty="0" smtClean="0"/>
              <a:t>The clinical diagnosis of foot infection is based on the presence of purulent discharge from an ulcer or the classic signs of inflammation (i.e., erythema, pain, tenderness, warmth, or induration). Other suggestive features of infection include foul odor, the presence of necrosis, and failure of wound healing despite optimal management. </a:t>
            </a:r>
          </a:p>
          <a:p>
            <a:pPr algn="just">
              <a:lnSpc>
                <a:spcPct val="150000"/>
              </a:lnSpc>
            </a:pPr>
            <a:endParaRPr lang="en-US" sz="2200" dirty="0"/>
          </a:p>
          <a:p>
            <a:pPr algn="just">
              <a:lnSpc>
                <a:spcPct val="150000"/>
              </a:lnSpc>
            </a:pPr>
            <a:r>
              <a:rPr lang="en-US" sz="2200" dirty="0" smtClean="0"/>
              <a:t>Local inflammatory findings may be less prominent or absent in some diabetic foot infections. For example, pain and tenderness may be reduced or absent in patients who have neuropathy, whereas erythema may be absent in those with vascular disease. </a:t>
            </a:r>
            <a:endParaRPr lang="en-US" sz="2200" dirty="0"/>
          </a:p>
        </p:txBody>
      </p:sp>
    </p:spTree>
    <p:extLst>
      <p:ext uri="{BB962C8B-B14F-4D97-AF65-F5344CB8AC3E}">
        <p14:creationId xmlns:p14="http://schemas.microsoft.com/office/powerpoint/2010/main" val="2123343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2656"/>
            <a:ext cx="8136904" cy="5437386"/>
          </a:xfrm>
          <a:prstGeom prst="rect">
            <a:avLst/>
          </a:prstGeom>
        </p:spPr>
        <p:txBody>
          <a:bodyPr wrap="square">
            <a:spAutoFit/>
          </a:bodyPr>
          <a:lstStyle/>
          <a:p>
            <a:pPr algn="ctr">
              <a:lnSpc>
                <a:spcPct val="150000"/>
              </a:lnSpc>
              <a:spcAft>
                <a:spcPts val="600"/>
              </a:spcAft>
            </a:pPr>
            <a:r>
              <a:rPr lang="en-US" sz="2400" b="1" kern="1800" dirty="0" smtClean="0">
                <a:effectLst/>
                <a:ea typeface="Times New Roman"/>
                <a:cs typeface="Arial"/>
              </a:rPr>
              <a:t>Overview of the Endocrine System</a:t>
            </a:r>
          </a:p>
          <a:p>
            <a:pPr>
              <a:lnSpc>
                <a:spcPct val="150000"/>
              </a:lnSpc>
              <a:spcAft>
                <a:spcPts val="600"/>
              </a:spcAft>
            </a:pPr>
            <a:endParaRPr lang="en-US" sz="2000" b="1" kern="1800" dirty="0">
              <a:ea typeface="Calibri"/>
              <a:cs typeface="Arial"/>
            </a:endParaRPr>
          </a:p>
          <a:p>
            <a:pPr>
              <a:lnSpc>
                <a:spcPct val="150000"/>
              </a:lnSpc>
              <a:spcAft>
                <a:spcPts val="600"/>
              </a:spcAft>
            </a:pPr>
            <a:endParaRPr lang="en-US" sz="2000" dirty="0" smtClean="0">
              <a:effectLst/>
              <a:ea typeface="Calibri"/>
              <a:cs typeface="Arial"/>
            </a:endParaRPr>
          </a:p>
          <a:p>
            <a:pPr algn="just">
              <a:lnSpc>
                <a:spcPct val="150000"/>
              </a:lnSpc>
              <a:spcAft>
                <a:spcPts val="1000"/>
              </a:spcAft>
            </a:pPr>
            <a:r>
              <a:rPr lang="en-US" sz="2200" dirty="0" smtClean="0">
                <a:effectLst/>
                <a:ea typeface="Times New Roman"/>
                <a:cs typeface="Arial"/>
              </a:rPr>
              <a:t>Endocrine systems, also referred to as hormone systems, are found in all mammals, birds, fish, and many other species. The endocrine system consists of:</a:t>
            </a:r>
            <a:endParaRPr lang="en-US" sz="2200" dirty="0" smtClean="0">
              <a:effectLst/>
              <a:ea typeface="Calibri"/>
              <a:cs typeface="Arial"/>
            </a:endParaRPr>
          </a:p>
          <a:p>
            <a:pPr marL="342900" lvl="0" indent="-342900" algn="just">
              <a:lnSpc>
                <a:spcPct val="115000"/>
              </a:lnSpc>
              <a:spcAft>
                <a:spcPts val="300"/>
              </a:spcAft>
              <a:buSzPts val="1000"/>
              <a:buFont typeface="Symbol"/>
              <a:buChar char=""/>
              <a:tabLst>
                <a:tab pos="457200" algn="l"/>
              </a:tabLst>
            </a:pPr>
            <a:r>
              <a:rPr lang="en-US" sz="2200" dirty="0" smtClean="0">
                <a:effectLst/>
                <a:ea typeface="Times New Roman"/>
                <a:cs typeface="Arial"/>
              </a:rPr>
              <a:t>Glands located throughout the body.</a:t>
            </a:r>
            <a:endParaRPr lang="en-US" sz="2200" dirty="0" smtClean="0">
              <a:effectLst/>
              <a:ea typeface="Calibri"/>
              <a:cs typeface="Arial"/>
            </a:endParaRPr>
          </a:p>
          <a:p>
            <a:pPr marL="342900" lvl="0" indent="-342900" algn="just">
              <a:lnSpc>
                <a:spcPct val="115000"/>
              </a:lnSpc>
              <a:spcAft>
                <a:spcPts val="0"/>
              </a:spcAft>
              <a:buSzPts val="1000"/>
              <a:buFont typeface="Symbol"/>
              <a:buChar char=""/>
              <a:tabLst>
                <a:tab pos="457200" algn="l"/>
              </a:tabLst>
            </a:pPr>
            <a:r>
              <a:rPr lang="en-US" sz="2200" dirty="0" smtClean="0">
                <a:effectLst/>
                <a:ea typeface="Times New Roman"/>
                <a:cs typeface="Arial"/>
              </a:rPr>
              <a:t>Hormones made by the glands and released into the bloodstream.</a:t>
            </a:r>
            <a:endParaRPr lang="en-US" sz="2200" dirty="0" smtClean="0">
              <a:effectLst/>
              <a:ea typeface="Calibri"/>
              <a:cs typeface="Arial"/>
            </a:endParaRPr>
          </a:p>
          <a:p>
            <a:pPr marL="342900" lvl="0" indent="-342900" algn="just">
              <a:lnSpc>
                <a:spcPct val="115000"/>
              </a:lnSpc>
              <a:spcAft>
                <a:spcPts val="0"/>
              </a:spcAft>
              <a:buSzPts val="1000"/>
              <a:buFont typeface="Symbol"/>
              <a:buChar char=""/>
              <a:tabLst>
                <a:tab pos="457200" algn="l"/>
              </a:tabLst>
            </a:pPr>
            <a:r>
              <a:rPr lang="en-US" sz="2200" dirty="0" smtClean="0">
                <a:effectLst/>
                <a:ea typeface="Times New Roman"/>
                <a:cs typeface="Arial"/>
              </a:rPr>
              <a:t>Receptors in various organs and tissues that recognize and respond to the hormones.</a:t>
            </a:r>
            <a:endParaRPr lang="en-US" sz="2200" dirty="0">
              <a:effectLst/>
              <a:ea typeface="Calibri"/>
              <a:cs typeface="Arial"/>
            </a:endParaRPr>
          </a:p>
        </p:txBody>
      </p:sp>
    </p:spTree>
    <p:extLst>
      <p:ext uri="{BB962C8B-B14F-4D97-AF65-F5344CB8AC3E}">
        <p14:creationId xmlns:p14="http://schemas.microsoft.com/office/powerpoint/2010/main" val="4922238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39752" y="2276872"/>
            <a:ext cx="3775393" cy="707886"/>
          </a:xfrm>
          <a:prstGeom prst="rect">
            <a:avLst/>
          </a:prstGeom>
        </p:spPr>
        <p:txBody>
          <a:bodyPr wrap="none">
            <a:spAutoFit/>
          </a:bodyPr>
          <a:lstStyle/>
          <a:p>
            <a:r>
              <a:rPr lang="en-US" sz="4000" b="1" dirty="0" smtClean="0"/>
              <a:t>The Treatment </a:t>
            </a:r>
            <a:endParaRPr lang="en-US" sz="4000" b="1" dirty="0"/>
          </a:p>
        </p:txBody>
      </p:sp>
    </p:spTree>
    <p:extLst>
      <p:ext uri="{BB962C8B-B14F-4D97-AF65-F5344CB8AC3E}">
        <p14:creationId xmlns:p14="http://schemas.microsoft.com/office/powerpoint/2010/main" val="6132026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6584" y="404664"/>
            <a:ext cx="8712968" cy="1565750"/>
          </a:xfrm>
          <a:prstGeom prst="rect">
            <a:avLst/>
          </a:prstGeom>
        </p:spPr>
        <p:txBody>
          <a:bodyPr wrap="square">
            <a:spAutoFit/>
          </a:bodyPr>
          <a:lstStyle/>
          <a:p>
            <a:pPr algn="just">
              <a:lnSpc>
                <a:spcPct val="150000"/>
              </a:lnSpc>
            </a:pPr>
            <a:r>
              <a:rPr lang="en-US" sz="2200" dirty="0" smtClean="0"/>
              <a:t>Effective management of diabetic foot infection requires appropriate antibiotic therapy, surgical drainage, debridement and resection of dead tissue, appropriate wound care.</a:t>
            </a:r>
            <a:endParaRPr lang="en-US"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4" y="2517499"/>
            <a:ext cx="8712968"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3900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71800" y="578297"/>
            <a:ext cx="2850460" cy="461665"/>
          </a:xfrm>
          <a:prstGeom prst="rect">
            <a:avLst/>
          </a:prstGeom>
        </p:spPr>
        <p:txBody>
          <a:bodyPr wrap="none">
            <a:spAutoFit/>
          </a:bodyPr>
          <a:lstStyle/>
          <a:p>
            <a:r>
              <a:rPr lang="en-US" sz="2400" b="1" dirty="0" smtClean="0"/>
              <a:t>Antibiotic therapy </a:t>
            </a:r>
            <a:endParaRPr lang="en-US" sz="2400" b="1" dirty="0"/>
          </a:p>
        </p:txBody>
      </p:sp>
      <p:sp>
        <p:nvSpPr>
          <p:cNvPr id="3" name="مستطيل 2"/>
          <p:cNvSpPr/>
          <p:nvPr/>
        </p:nvSpPr>
        <p:spPr>
          <a:xfrm>
            <a:off x="251520" y="1700808"/>
            <a:ext cx="8784976" cy="4154984"/>
          </a:xfrm>
          <a:prstGeom prst="rect">
            <a:avLst/>
          </a:prstGeom>
        </p:spPr>
        <p:txBody>
          <a:bodyPr wrap="square">
            <a:spAutoFit/>
          </a:bodyPr>
          <a:lstStyle/>
          <a:p>
            <a:pPr algn="just">
              <a:lnSpc>
                <a:spcPct val="150000"/>
              </a:lnSpc>
            </a:pPr>
            <a:r>
              <a:rPr lang="en-US" sz="2200" dirty="0" smtClean="0"/>
              <a:t>The selection of antibiotic therapy for diabetic foot infection involves decisions about choice of empiric and definitive antibiotic agent, route of administration, and duration of treatment. </a:t>
            </a:r>
          </a:p>
          <a:p>
            <a:pPr algn="just">
              <a:lnSpc>
                <a:spcPct val="150000"/>
              </a:lnSpc>
            </a:pPr>
            <a:endParaRPr lang="en-US" sz="2200" dirty="0"/>
          </a:p>
          <a:p>
            <a:pPr algn="just">
              <a:lnSpc>
                <a:spcPct val="150000"/>
              </a:lnSpc>
            </a:pPr>
            <a:r>
              <a:rPr lang="en-US" sz="2200" dirty="0" smtClean="0"/>
              <a:t>Initial empiric antibiotic therapy should be based on </a:t>
            </a:r>
            <a:r>
              <a:rPr lang="en-US" sz="2200" u="sng" dirty="0" smtClean="0"/>
              <a:t>the severity of the infection</a:t>
            </a:r>
            <a:r>
              <a:rPr lang="en-US" sz="2200" dirty="0" smtClean="0"/>
              <a:t>, </a:t>
            </a:r>
            <a:r>
              <a:rPr lang="en-US" sz="2200" u="sng" dirty="0" smtClean="0"/>
              <a:t>history of recent antibiotic treatment</a:t>
            </a:r>
            <a:r>
              <a:rPr lang="en-US" sz="2200" dirty="0" smtClean="0"/>
              <a:t>, </a:t>
            </a:r>
            <a:r>
              <a:rPr lang="en-US" sz="2200" u="sng" dirty="0" smtClean="0"/>
              <a:t>previous infection with resistant organisms</a:t>
            </a:r>
            <a:r>
              <a:rPr lang="en-US" sz="2200" dirty="0" smtClean="0"/>
              <a:t>, </a:t>
            </a:r>
            <a:r>
              <a:rPr lang="en-US" sz="2200" u="sng" dirty="0" smtClean="0"/>
              <a:t>recent culture results</a:t>
            </a:r>
            <a:r>
              <a:rPr lang="en-US" sz="2200" dirty="0" smtClean="0"/>
              <a:t>, </a:t>
            </a:r>
            <a:r>
              <a:rPr lang="en-US" sz="2200" u="sng" dirty="0" smtClean="0"/>
              <a:t>current Gram stain findings</a:t>
            </a:r>
            <a:r>
              <a:rPr lang="en-US" sz="2200" dirty="0" smtClean="0"/>
              <a:t>, and </a:t>
            </a:r>
            <a:r>
              <a:rPr lang="en-US" sz="2200" u="sng" dirty="0" smtClean="0"/>
              <a:t>patient factors </a:t>
            </a:r>
            <a:r>
              <a:rPr lang="en-US" sz="2200" dirty="0" smtClean="0"/>
              <a:t>(e.g., drug allergy). </a:t>
            </a:r>
            <a:endParaRPr lang="en-US" sz="2200" dirty="0"/>
          </a:p>
        </p:txBody>
      </p:sp>
    </p:spTree>
    <p:extLst>
      <p:ext uri="{BB962C8B-B14F-4D97-AF65-F5344CB8AC3E}">
        <p14:creationId xmlns:p14="http://schemas.microsoft.com/office/powerpoint/2010/main" val="1103557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6137" y="404664"/>
            <a:ext cx="8568952" cy="2581412"/>
          </a:xfrm>
          <a:prstGeom prst="rect">
            <a:avLst/>
          </a:prstGeom>
        </p:spPr>
        <p:txBody>
          <a:bodyPr wrap="square">
            <a:spAutoFit/>
          </a:bodyPr>
          <a:lstStyle/>
          <a:p>
            <a:pPr algn="just">
              <a:lnSpc>
                <a:spcPct val="150000"/>
              </a:lnSpc>
            </a:pPr>
            <a:r>
              <a:rPr lang="en-US" sz="2200" dirty="0" smtClean="0"/>
              <a:t>The empiric antibiotic regimen for diabetic foot infection should always include an agent active against </a:t>
            </a:r>
            <a:r>
              <a:rPr lang="en-US" sz="2200" i="1" dirty="0" smtClean="0"/>
              <a:t>S</a:t>
            </a:r>
            <a:r>
              <a:rPr lang="en-US" sz="2200" dirty="0" smtClean="0"/>
              <a:t>. </a:t>
            </a:r>
            <a:r>
              <a:rPr lang="en-US" sz="2200" i="1" dirty="0" smtClean="0"/>
              <a:t>aureus</a:t>
            </a:r>
            <a:r>
              <a:rPr lang="en-US" sz="2200" dirty="0" smtClean="0"/>
              <a:t> and </a:t>
            </a:r>
            <a:r>
              <a:rPr lang="en-US" sz="2200" i="1" dirty="0" smtClean="0"/>
              <a:t>streptococci</a:t>
            </a:r>
            <a:r>
              <a:rPr lang="en-US" sz="2200" dirty="0" smtClean="0"/>
              <a:t>. The patient should be reviewed 24 to 72 hours after initiating empiric antibiotic therapy to evaluate the response and to the antibiotic course of therapy. </a:t>
            </a:r>
            <a:endParaRPr lang="en-US" sz="2200" dirty="0"/>
          </a:p>
        </p:txBody>
      </p:sp>
      <p:sp>
        <p:nvSpPr>
          <p:cNvPr id="3" name="مستطيل 2"/>
          <p:cNvSpPr/>
          <p:nvPr/>
        </p:nvSpPr>
        <p:spPr>
          <a:xfrm>
            <a:off x="291626" y="3427900"/>
            <a:ext cx="8537973" cy="2581412"/>
          </a:xfrm>
          <a:prstGeom prst="rect">
            <a:avLst/>
          </a:prstGeom>
        </p:spPr>
        <p:txBody>
          <a:bodyPr wrap="square">
            <a:spAutoFit/>
          </a:bodyPr>
          <a:lstStyle/>
          <a:p>
            <a:pPr algn="just">
              <a:lnSpc>
                <a:spcPct val="150000"/>
              </a:lnSpc>
            </a:pPr>
            <a:r>
              <a:rPr lang="en-US" sz="2200" dirty="0" smtClean="0"/>
              <a:t>Antibiotic therapy should not be used for foot ulcers without signs of infection because it does not enhance wound healing or prevent infection. Clinical failure of appropriate antibiotic therapy might be because of </a:t>
            </a:r>
            <a:r>
              <a:rPr lang="en-US" sz="2200" u="sng" dirty="0" smtClean="0"/>
              <a:t>antibiotic resistance</a:t>
            </a:r>
            <a:r>
              <a:rPr lang="en-US" sz="2200" dirty="0" smtClean="0"/>
              <a:t>, </a:t>
            </a:r>
            <a:r>
              <a:rPr lang="en-US" sz="2200" u="sng" dirty="0" smtClean="0"/>
              <a:t>superinfection</a:t>
            </a:r>
            <a:r>
              <a:rPr lang="en-US" sz="2200" dirty="0" smtClean="0"/>
              <a:t>, </a:t>
            </a:r>
            <a:r>
              <a:rPr lang="en-US" sz="2200" u="sng" dirty="0" smtClean="0"/>
              <a:t>undiagnosed deep abscess</a:t>
            </a:r>
            <a:r>
              <a:rPr lang="en-US" sz="2200" dirty="0" smtClean="0"/>
              <a:t> and </a:t>
            </a:r>
            <a:r>
              <a:rPr lang="en-US" sz="2200" u="sng" dirty="0" smtClean="0"/>
              <a:t>osteomyelitis</a:t>
            </a:r>
            <a:r>
              <a:rPr lang="en-US" sz="2200" dirty="0" smtClean="0"/>
              <a:t>.</a:t>
            </a:r>
            <a:endParaRPr lang="en-US" sz="2200" dirty="0"/>
          </a:p>
        </p:txBody>
      </p:sp>
    </p:spTree>
    <p:extLst>
      <p:ext uri="{BB962C8B-B14F-4D97-AF65-F5344CB8AC3E}">
        <p14:creationId xmlns:p14="http://schemas.microsoft.com/office/powerpoint/2010/main" val="3568966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 y="1"/>
            <a:ext cx="91407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972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496944" cy="461665"/>
          </a:xfrm>
          <a:prstGeom prst="rect">
            <a:avLst/>
          </a:prstGeom>
        </p:spPr>
        <p:txBody>
          <a:bodyPr wrap="square">
            <a:spAutoFit/>
          </a:bodyPr>
          <a:lstStyle/>
          <a:p>
            <a:r>
              <a:rPr lang="en-US" sz="2400" b="1" dirty="0" smtClean="0"/>
              <a:t>Where are Endocrine Glands Located in the Human Body?</a:t>
            </a:r>
            <a:endParaRPr lang="en-US" sz="2400" b="1"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650305"/>
            <a:ext cx="5486400" cy="62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470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5595" y="620688"/>
            <a:ext cx="8784976" cy="2581412"/>
          </a:xfrm>
          <a:prstGeom prst="rect">
            <a:avLst/>
          </a:prstGeom>
        </p:spPr>
        <p:txBody>
          <a:bodyPr wrap="square">
            <a:spAutoFit/>
          </a:bodyPr>
          <a:lstStyle/>
          <a:p>
            <a:pPr algn="just">
              <a:lnSpc>
                <a:spcPct val="150000"/>
              </a:lnSpc>
              <a:spcAft>
                <a:spcPts val="0"/>
              </a:spcAft>
            </a:pPr>
            <a:r>
              <a:rPr lang="en-US" sz="2200" b="1" dirty="0" smtClean="0">
                <a:effectLst/>
                <a:latin typeface="+mj-lt"/>
                <a:ea typeface="Calibri"/>
                <a:cs typeface="Arial"/>
              </a:rPr>
              <a:t>Diabetes mellitus</a:t>
            </a:r>
            <a:r>
              <a:rPr lang="en-US" sz="2200" dirty="0" smtClean="0">
                <a:effectLst/>
                <a:latin typeface="+mj-lt"/>
                <a:ea typeface="Calibri"/>
                <a:cs typeface="Arial"/>
              </a:rPr>
              <a:t> (</a:t>
            </a:r>
            <a:r>
              <a:rPr lang="en-US" sz="2200" b="1" dirty="0" smtClean="0">
                <a:effectLst/>
                <a:latin typeface="+mj-lt"/>
                <a:ea typeface="Calibri"/>
                <a:cs typeface="Arial"/>
              </a:rPr>
              <a:t>DM</a:t>
            </a:r>
            <a:r>
              <a:rPr lang="en-US" sz="2200" dirty="0" smtClean="0">
                <a:effectLst/>
                <a:latin typeface="+mj-lt"/>
                <a:ea typeface="Calibri"/>
                <a:cs typeface="Arial"/>
              </a:rPr>
              <a:t>) is one of the most common endocrine diseases affecting millions of people worldwide. Its prevalence is increasing rapidly. Diabetes mellitus is the leading cause of kidney dysfunction, blindness, strokes, lower limb amputation, and heart attacks. </a:t>
            </a:r>
          </a:p>
        </p:txBody>
      </p:sp>
      <p:sp>
        <p:nvSpPr>
          <p:cNvPr id="3" name="مستطيل 2"/>
          <p:cNvSpPr/>
          <p:nvPr/>
        </p:nvSpPr>
        <p:spPr>
          <a:xfrm>
            <a:off x="165595" y="3861048"/>
            <a:ext cx="8784976" cy="1615827"/>
          </a:xfrm>
          <a:prstGeom prst="rect">
            <a:avLst/>
          </a:prstGeom>
        </p:spPr>
        <p:txBody>
          <a:bodyPr wrap="square">
            <a:spAutoFit/>
          </a:bodyPr>
          <a:lstStyle/>
          <a:p>
            <a:pPr lvl="0" algn="just">
              <a:lnSpc>
                <a:spcPct val="150000"/>
              </a:lnSpc>
            </a:pPr>
            <a:r>
              <a:rPr lang="en-US" sz="2200" dirty="0">
                <a:solidFill>
                  <a:prstClr val="black"/>
                </a:solidFill>
              </a:rPr>
              <a:t>Complications associated with DM are diabetic retinopathy, neuropathy, and nephropathy. DM also impairs the ability of the human body to fight infections by weakening cellular immunity. </a:t>
            </a:r>
          </a:p>
        </p:txBody>
      </p:sp>
    </p:spTree>
    <p:extLst>
      <p:ext uri="{BB962C8B-B14F-4D97-AF65-F5344CB8AC3E}">
        <p14:creationId xmlns:p14="http://schemas.microsoft.com/office/powerpoint/2010/main" val="26248320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1560" y="1124744"/>
            <a:ext cx="8064896" cy="2581412"/>
          </a:xfrm>
          <a:prstGeom prst="rect">
            <a:avLst/>
          </a:prstGeom>
        </p:spPr>
        <p:txBody>
          <a:bodyPr wrap="square">
            <a:spAutoFit/>
          </a:bodyPr>
          <a:lstStyle/>
          <a:p>
            <a:pPr algn="just">
              <a:lnSpc>
                <a:spcPct val="150000"/>
              </a:lnSpc>
            </a:pPr>
            <a:r>
              <a:rPr lang="en-US" sz="2200" dirty="0" smtClean="0"/>
              <a:t>In general, people with diabetes have an increased risk of infection, and worse outcomes are known to be diabetes foot infection, urinary tract infection (especially </a:t>
            </a:r>
            <a:r>
              <a:rPr lang="en-US" sz="2200" i="1" dirty="0" smtClean="0"/>
              <a:t>E. coli </a:t>
            </a:r>
            <a:r>
              <a:rPr lang="en-US" sz="2200" dirty="0" smtClean="0"/>
              <a:t>infection), </a:t>
            </a:r>
            <a:r>
              <a:rPr lang="en-US" sz="2200" i="1" dirty="0" smtClean="0"/>
              <a:t>streptococcus pneumonia</a:t>
            </a:r>
            <a:r>
              <a:rPr lang="en-US" sz="2200" dirty="0" smtClean="0"/>
              <a:t>, Candida and </a:t>
            </a:r>
            <a:r>
              <a:rPr lang="en-US" sz="2200" dirty="0" err="1" smtClean="0"/>
              <a:t>mucor</a:t>
            </a:r>
            <a:r>
              <a:rPr lang="en-US" sz="2200" dirty="0" smtClean="0"/>
              <a:t> invasive fungal infection, and frequent skin infections.</a:t>
            </a:r>
            <a:endParaRPr lang="en-US" sz="2200" dirty="0"/>
          </a:p>
        </p:txBody>
      </p:sp>
    </p:spTree>
    <p:extLst>
      <p:ext uri="{BB962C8B-B14F-4D97-AF65-F5344CB8AC3E}">
        <p14:creationId xmlns:p14="http://schemas.microsoft.com/office/powerpoint/2010/main" val="1268210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66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39783" y="650305"/>
            <a:ext cx="5758308" cy="461665"/>
          </a:xfrm>
          <a:prstGeom prst="rect">
            <a:avLst/>
          </a:prstGeom>
        </p:spPr>
        <p:txBody>
          <a:bodyPr wrap="none">
            <a:spAutoFit/>
          </a:bodyPr>
          <a:lstStyle/>
          <a:p>
            <a:r>
              <a:rPr lang="en-US" sz="2400" b="1" dirty="0" smtClean="0"/>
              <a:t>Bacterial Infection of Endocrine System</a:t>
            </a:r>
            <a:endParaRPr lang="en-US" sz="2400" b="1" dirty="0"/>
          </a:p>
        </p:txBody>
      </p:sp>
      <p:sp>
        <p:nvSpPr>
          <p:cNvPr id="3" name="مستطيل 2"/>
          <p:cNvSpPr/>
          <p:nvPr/>
        </p:nvSpPr>
        <p:spPr>
          <a:xfrm>
            <a:off x="118420" y="2204864"/>
            <a:ext cx="9001034" cy="2581412"/>
          </a:xfrm>
          <a:prstGeom prst="rect">
            <a:avLst/>
          </a:prstGeom>
        </p:spPr>
        <p:txBody>
          <a:bodyPr wrap="square">
            <a:spAutoFit/>
          </a:bodyPr>
          <a:lstStyle/>
          <a:p>
            <a:pPr algn="just">
              <a:lnSpc>
                <a:spcPct val="150000"/>
              </a:lnSpc>
            </a:pPr>
            <a:r>
              <a:rPr lang="en-US" sz="2200" dirty="0" smtClean="0"/>
              <a:t>The  incidence  of  bacterial  infections  of  endocrine  glands is low when compared to that in other organs  of  the  body.  The endocrine glands that may be affected by bacterial infections are: Pituitary, Thyroid, Adrenals and Gonads.  Bacterial infection of parathyroid glands is extremely rare.</a:t>
            </a:r>
            <a:endParaRPr lang="en-US" sz="2200" dirty="0"/>
          </a:p>
        </p:txBody>
      </p:sp>
    </p:spTree>
    <p:extLst>
      <p:ext uri="{BB962C8B-B14F-4D97-AF65-F5344CB8AC3E}">
        <p14:creationId xmlns:p14="http://schemas.microsoft.com/office/powerpoint/2010/main" val="3239973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6125" y="1556792"/>
            <a:ext cx="8640960" cy="2631490"/>
          </a:xfrm>
          <a:prstGeom prst="rect">
            <a:avLst/>
          </a:prstGeom>
        </p:spPr>
        <p:txBody>
          <a:bodyPr wrap="square">
            <a:spAutoFit/>
          </a:bodyPr>
          <a:lstStyle/>
          <a:p>
            <a:pPr algn="just">
              <a:lnSpc>
                <a:spcPct val="150000"/>
              </a:lnSpc>
            </a:pPr>
            <a:r>
              <a:rPr lang="en-US" sz="2200" dirty="0" smtClean="0"/>
              <a:t>Among all the bacteria, </a:t>
            </a:r>
            <a:r>
              <a:rPr lang="en-US" sz="2200" i="1" dirty="0" smtClean="0"/>
              <a:t>Mycobacterium tuberculosis </a:t>
            </a:r>
            <a:r>
              <a:rPr lang="en-US" sz="2200" dirty="0" smtClean="0"/>
              <a:t>remains the most common agent involving the endocrine glands. </a:t>
            </a:r>
            <a:endParaRPr lang="en-US" sz="2200" dirty="0"/>
          </a:p>
          <a:p>
            <a:pPr algn="just">
              <a:lnSpc>
                <a:spcPct val="150000"/>
              </a:lnSpc>
            </a:pPr>
            <a:r>
              <a:rPr lang="en-US" sz="2200" dirty="0" smtClean="0"/>
              <a:t>This organism can affect the adrenal glands and lead to primary adrenal insufficiency especially in </a:t>
            </a:r>
            <a:r>
              <a:rPr lang="en-US" sz="2200" dirty="0">
                <a:solidFill>
                  <a:prstClr val="black"/>
                </a:solidFill>
              </a:rPr>
              <a:t>developing countries</a:t>
            </a:r>
            <a:r>
              <a:rPr lang="en-US" sz="2200" dirty="0" smtClean="0"/>
              <a:t>.  </a:t>
            </a:r>
          </a:p>
          <a:p>
            <a:pPr algn="just">
              <a:lnSpc>
                <a:spcPct val="150000"/>
              </a:lnSpc>
            </a:pPr>
            <a:r>
              <a:rPr lang="en-US" sz="2200" dirty="0" smtClean="0"/>
              <a:t>Tuberculosis can also affect pituitary, thyroid, and gonads. </a:t>
            </a:r>
            <a:endParaRPr lang="en-US" sz="2200" dirty="0"/>
          </a:p>
        </p:txBody>
      </p:sp>
    </p:spTree>
    <p:extLst>
      <p:ext uri="{BB962C8B-B14F-4D97-AF65-F5344CB8AC3E}">
        <p14:creationId xmlns:p14="http://schemas.microsoft.com/office/powerpoint/2010/main" val="699201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33694" y="764704"/>
            <a:ext cx="8064896" cy="5678478"/>
          </a:xfrm>
          <a:prstGeom prst="rect">
            <a:avLst/>
          </a:prstGeom>
        </p:spPr>
        <p:txBody>
          <a:bodyPr wrap="square">
            <a:spAutoFit/>
          </a:bodyPr>
          <a:lstStyle/>
          <a:p>
            <a:pPr algn="just">
              <a:lnSpc>
                <a:spcPct val="150000"/>
              </a:lnSpc>
            </a:pPr>
            <a:r>
              <a:rPr lang="en-US" sz="2200" dirty="0" smtClean="0"/>
              <a:t>The other common  bacteria  that  may affect  the  endocrine  system  are: </a:t>
            </a:r>
          </a:p>
          <a:p>
            <a:pPr algn="just">
              <a:lnSpc>
                <a:spcPct val="150000"/>
              </a:lnSpc>
            </a:pPr>
            <a:r>
              <a:rPr lang="en-US" sz="2200" dirty="0" smtClean="0"/>
              <a:t> </a:t>
            </a:r>
          </a:p>
          <a:p>
            <a:pPr algn="just">
              <a:lnSpc>
                <a:spcPct val="150000"/>
              </a:lnSpc>
            </a:pPr>
            <a:r>
              <a:rPr lang="en-US" sz="2200" i="1" dirty="0" smtClean="0"/>
              <a:t>Staphylococcus aureus</a:t>
            </a:r>
            <a:endParaRPr lang="en-US" sz="2200" dirty="0"/>
          </a:p>
          <a:p>
            <a:pPr algn="just">
              <a:lnSpc>
                <a:spcPct val="150000"/>
              </a:lnSpc>
            </a:pPr>
            <a:r>
              <a:rPr lang="en-US" sz="2200" i="1" dirty="0" smtClean="0"/>
              <a:t>Streptococcus  pneumoniae</a:t>
            </a:r>
            <a:endParaRPr lang="en-US" sz="2200" dirty="0"/>
          </a:p>
          <a:p>
            <a:pPr algn="just">
              <a:lnSpc>
                <a:spcPct val="150000"/>
              </a:lnSpc>
            </a:pPr>
            <a:r>
              <a:rPr lang="en-US" sz="2200" i="1" dirty="0" smtClean="0"/>
              <a:t>Neisseria </a:t>
            </a:r>
            <a:r>
              <a:rPr lang="en-US" sz="2200" i="1" dirty="0" smtClean="0"/>
              <a:t>meningitides  (G -</a:t>
            </a:r>
            <a:r>
              <a:rPr lang="en-US" sz="2200" i="1" dirty="0" err="1" smtClean="0"/>
              <a:t>ve</a:t>
            </a:r>
            <a:r>
              <a:rPr lang="en-US" sz="2200" i="1" dirty="0" smtClean="0"/>
              <a:t>)</a:t>
            </a:r>
            <a:endParaRPr lang="en-US" sz="2200" dirty="0"/>
          </a:p>
          <a:p>
            <a:pPr algn="just">
              <a:lnSpc>
                <a:spcPct val="150000"/>
              </a:lnSpc>
            </a:pPr>
            <a:r>
              <a:rPr lang="en-US" sz="2200" i="1" dirty="0" smtClean="0"/>
              <a:t>Escherichia  coli</a:t>
            </a:r>
            <a:endParaRPr lang="en-US" sz="2200" dirty="0"/>
          </a:p>
          <a:p>
            <a:pPr lvl="0" algn="just">
              <a:lnSpc>
                <a:spcPct val="150000"/>
              </a:lnSpc>
            </a:pPr>
            <a:r>
              <a:rPr lang="en-US" sz="2200" i="1" dirty="0" smtClean="0"/>
              <a:t>Pseudomonas  </a:t>
            </a:r>
            <a:r>
              <a:rPr lang="en-US" sz="2200" i="1" dirty="0" smtClean="0"/>
              <a:t>aeruginosa   </a:t>
            </a:r>
            <a:r>
              <a:rPr lang="en-US" sz="2200" i="1" dirty="0">
                <a:solidFill>
                  <a:prstClr val="black"/>
                </a:solidFill>
              </a:rPr>
              <a:t>(G -</a:t>
            </a:r>
            <a:r>
              <a:rPr lang="en-US" sz="2200" i="1" dirty="0" err="1">
                <a:solidFill>
                  <a:prstClr val="black"/>
                </a:solidFill>
              </a:rPr>
              <a:t>ve</a:t>
            </a:r>
            <a:r>
              <a:rPr lang="en-US" sz="2200" i="1" dirty="0">
                <a:solidFill>
                  <a:prstClr val="black"/>
                </a:solidFill>
              </a:rPr>
              <a:t>)</a:t>
            </a:r>
            <a:endParaRPr lang="en-US" sz="2200" dirty="0">
              <a:solidFill>
                <a:prstClr val="black"/>
              </a:solidFill>
            </a:endParaRPr>
          </a:p>
          <a:p>
            <a:pPr lvl="0" algn="just">
              <a:lnSpc>
                <a:spcPct val="150000"/>
              </a:lnSpc>
            </a:pPr>
            <a:r>
              <a:rPr lang="en-US" sz="2200" i="1" dirty="0" smtClean="0"/>
              <a:t>Klebsiella pneumoniae     </a:t>
            </a:r>
            <a:r>
              <a:rPr lang="en-US" sz="2200" i="1" dirty="0">
                <a:solidFill>
                  <a:prstClr val="black"/>
                </a:solidFill>
              </a:rPr>
              <a:t>(G -</a:t>
            </a:r>
            <a:r>
              <a:rPr lang="en-US" sz="2200" i="1" dirty="0" err="1">
                <a:solidFill>
                  <a:prstClr val="black"/>
                </a:solidFill>
              </a:rPr>
              <a:t>ve</a:t>
            </a:r>
            <a:r>
              <a:rPr lang="en-US" sz="2200" i="1" dirty="0">
                <a:solidFill>
                  <a:prstClr val="black"/>
                </a:solidFill>
              </a:rPr>
              <a:t>)</a:t>
            </a:r>
            <a:endParaRPr lang="en-US" sz="2200" dirty="0">
              <a:solidFill>
                <a:prstClr val="black"/>
              </a:solidFill>
            </a:endParaRPr>
          </a:p>
          <a:p>
            <a:pPr lvl="0" algn="just">
              <a:lnSpc>
                <a:spcPct val="150000"/>
              </a:lnSpc>
            </a:pPr>
            <a:r>
              <a:rPr lang="en-US" sz="2200" i="1" dirty="0" smtClean="0"/>
              <a:t>Treponema  pallidum      </a:t>
            </a:r>
            <a:r>
              <a:rPr lang="en-US" sz="2200" i="1" dirty="0">
                <a:solidFill>
                  <a:prstClr val="black"/>
                </a:solidFill>
              </a:rPr>
              <a:t>(G -</a:t>
            </a:r>
            <a:r>
              <a:rPr lang="en-US" sz="2200" i="1" dirty="0" err="1">
                <a:solidFill>
                  <a:prstClr val="black"/>
                </a:solidFill>
              </a:rPr>
              <a:t>ve</a:t>
            </a:r>
            <a:r>
              <a:rPr lang="en-US" sz="2200" i="1" dirty="0">
                <a:solidFill>
                  <a:prstClr val="black"/>
                </a:solidFill>
              </a:rPr>
              <a:t>)</a:t>
            </a:r>
            <a:endParaRPr lang="en-US" sz="2200" dirty="0">
              <a:solidFill>
                <a:prstClr val="black"/>
              </a:solidFill>
            </a:endParaRPr>
          </a:p>
          <a:p>
            <a:pPr lvl="0" algn="just">
              <a:lnSpc>
                <a:spcPct val="150000"/>
              </a:lnSpc>
            </a:pPr>
            <a:r>
              <a:rPr lang="en-US" sz="2200" i="1" dirty="0" smtClean="0"/>
              <a:t>Yersinia enterocolitica</a:t>
            </a:r>
            <a:r>
              <a:rPr lang="en-US" sz="2200" dirty="0" smtClean="0"/>
              <a:t>     </a:t>
            </a:r>
            <a:r>
              <a:rPr lang="en-US" sz="2200" i="1" dirty="0">
                <a:solidFill>
                  <a:prstClr val="black"/>
                </a:solidFill>
              </a:rPr>
              <a:t>(G -</a:t>
            </a:r>
            <a:r>
              <a:rPr lang="en-US" sz="2200" i="1" dirty="0" err="1">
                <a:solidFill>
                  <a:prstClr val="black"/>
                </a:solidFill>
              </a:rPr>
              <a:t>ve</a:t>
            </a:r>
            <a:r>
              <a:rPr lang="en-US" sz="2200" i="1" dirty="0" smtClean="0">
                <a:solidFill>
                  <a:prstClr val="black"/>
                </a:solidFill>
              </a:rPr>
              <a:t>)</a:t>
            </a:r>
            <a:endParaRPr lang="en-US" sz="2200" dirty="0">
              <a:solidFill>
                <a:prstClr val="black"/>
              </a:solidFill>
            </a:endParaRPr>
          </a:p>
        </p:txBody>
      </p:sp>
    </p:spTree>
    <p:extLst>
      <p:ext uri="{BB962C8B-B14F-4D97-AF65-F5344CB8AC3E}">
        <p14:creationId xmlns:p14="http://schemas.microsoft.com/office/powerpoint/2010/main" val="23512275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202</TotalTime>
  <Words>1080</Words>
  <Application>Microsoft Office PowerPoint</Application>
  <PresentationFormat>عرض على الشاشة (3:4)‏</PresentationFormat>
  <Paragraphs>75</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غلاف فني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HUMAM</dc:creator>
  <cp:lastModifiedBy>HUMAM</cp:lastModifiedBy>
  <cp:revision>22</cp:revision>
  <dcterms:created xsi:type="dcterms:W3CDTF">2024-04-11T12:48:16Z</dcterms:created>
  <dcterms:modified xsi:type="dcterms:W3CDTF">2024-04-20T15:23:13Z</dcterms:modified>
</cp:coreProperties>
</file>