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2" r:id="rId2"/>
    <p:sldId id="288" r:id="rId3"/>
    <p:sldId id="289" r:id="rId4"/>
    <p:sldId id="290" r:id="rId5"/>
    <p:sldId id="273" r:id="rId6"/>
    <p:sldId id="274" r:id="rId7"/>
    <p:sldId id="278" r:id="rId8"/>
    <p:sldId id="275" r:id="rId9"/>
    <p:sldId id="277" r:id="rId10"/>
    <p:sldId id="287" r:id="rId11"/>
    <p:sldId id="279" r:id="rId12"/>
    <p:sldId id="280" r:id="rId13"/>
    <p:sldId id="286" r:id="rId14"/>
    <p:sldId id="281" r:id="rId15"/>
    <p:sldId id="282" r:id="rId16"/>
    <p:sldId id="283" r:id="rId17"/>
    <p:sldId id="284" r:id="rId18"/>
    <p:sldId id="285" r:id="rId19"/>
    <p:sldId id="257" r:id="rId20"/>
    <p:sldId id="258" r:id="rId21"/>
    <p:sldId id="259" r:id="rId22"/>
    <p:sldId id="260" r:id="rId23"/>
    <p:sldId id="262" r:id="rId24"/>
    <p:sldId id="264" r:id="rId25"/>
    <p:sldId id="265" r:id="rId26"/>
    <p:sldId id="266" r:id="rId27"/>
    <p:sldId id="267" r:id="rId28"/>
    <p:sldId id="271"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41" d="100"/>
          <a:sy n="41" d="100"/>
        </p:scale>
        <p:origin x="-2226" y="-7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Date Placeholder 29"/>
          <p:cNvSpPr>
            <a:spLocks noGrp="1"/>
          </p:cNvSpPr>
          <p:nvPr>
            <p:ph type="dt" sz="half" idx="10"/>
          </p:nvPr>
        </p:nvSpPr>
        <p:spPr/>
        <p:txBody>
          <a:bodyPr/>
          <a:lstStyle/>
          <a:p>
            <a:fld id="{F958D1D0-7436-42FB-B87D-6D4BDD10D6D7}" type="datetimeFigureOut">
              <a:rPr lang="en-US" smtClean="0"/>
              <a:t>11/15/2024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183C082E-5192-49BE-98FC-3A21F1228259}"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F958D1D0-7436-42FB-B87D-6D4BDD10D6D7}" type="datetimeFigureOut">
              <a:rPr lang="en-US" smtClean="0"/>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3C082E-5192-49BE-98FC-3A21F1228259}" type="slidenum">
              <a:rPr lang="en-US" smtClean="0"/>
              <a:t>‹#›</a:t>
            </a:fld>
            <a:endParaRPr lang="en-US"/>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F958D1D0-7436-42FB-B87D-6D4BDD10D6D7}" type="datetimeFigureOut">
              <a:rPr lang="en-US" smtClean="0"/>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3C082E-5192-49BE-98FC-3A21F1228259}" type="slidenum">
              <a:rPr lang="en-US" smtClean="0"/>
              <a:t>‹#›</a:t>
            </a:fld>
            <a:endParaRPr lang="en-US"/>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Content Placeholder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F958D1D0-7436-42FB-B87D-6D4BDD10D6D7}" type="datetimeFigureOut">
              <a:rPr lang="en-US" smtClean="0"/>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3C082E-5192-49BE-98FC-3A21F1228259}" type="slidenum">
              <a:rPr lang="en-US" smtClean="0"/>
              <a:t>‹#›</a:t>
            </a:fld>
            <a:endParaRPr lang="en-US"/>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Date Placeholder 3"/>
          <p:cNvSpPr>
            <a:spLocks noGrp="1"/>
          </p:cNvSpPr>
          <p:nvPr>
            <p:ph type="dt" sz="half" idx="10"/>
          </p:nvPr>
        </p:nvSpPr>
        <p:spPr/>
        <p:txBody>
          <a:bodyPr/>
          <a:lstStyle/>
          <a:p>
            <a:fld id="{F958D1D0-7436-42FB-B87D-6D4BDD10D6D7}" type="datetimeFigureOut">
              <a:rPr lang="en-US" smtClean="0"/>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3C082E-5192-49BE-98FC-3A21F1228259}"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F958D1D0-7436-42FB-B87D-6D4BDD10D6D7}" type="datetimeFigureOut">
              <a:rPr lang="en-US" smtClean="0"/>
              <a:t>11/15/2024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3C082E-5192-49BE-98FC-3A21F1228259}" type="slidenum">
              <a:rPr lang="en-US" smtClean="0"/>
              <a:t>‹#›</a:t>
            </a:fld>
            <a:endParaRPr lang="en-US"/>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Date Placeholder 6"/>
          <p:cNvSpPr>
            <a:spLocks noGrp="1"/>
          </p:cNvSpPr>
          <p:nvPr>
            <p:ph type="dt" sz="half" idx="10"/>
          </p:nvPr>
        </p:nvSpPr>
        <p:spPr/>
        <p:txBody>
          <a:bodyPr/>
          <a:lstStyle/>
          <a:p>
            <a:fld id="{F958D1D0-7436-42FB-B87D-6D4BDD10D6D7}" type="datetimeFigureOut">
              <a:rPr lang="en-US" smtClean="0"/>
              <a:t>11/15/2024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3C082E-5192-49BE-98FC-3A21F1228259}" type="slidenum">
              <a:rPr lang="en-US" smtClean="0"/>
              <a:t>‹#›</a:t>
            </a:fld>
            <a:endParaRPr lang="en-US"/>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Date Placeholder 2"/>
          <p:cNvSpPr>
            <a:spLocks noGrp="1"/>
          </p:cNvSpPr>
          <p:nvPr>
            <p:ph type="dt" sz="half" idx="10"/>
          </p:nvPr>
        </p:nvSpPr>
        <p:spPr/>
        <p:txBody>
          <a:bodyPr/>
          <a:lstStyle/>
          <a:p>
            <a:fld id="{F958D1D0-7436-42FB-B87D-6D4BDD10D6D7}" type="datetimeFigureOut">
              <a:rPr lang="en-US" smtClean="0"/>
              <a:t>11/15/2024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3C082E-5192-49BE-98FC-3A21F1228259}" type="slidenum">
              <a:rPr lang="en-US" smtClean="0"/>
              <a:t>‹#›</a:t>
            </a:fld>
            <a:endParaRPr lang="en-US"/>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58D1D0-7436-42FB-B87D-6D4BDD10D6D7}" type="datetimeFigureOut">
              <a:rPr lang="en-US" smtClean="0"/>
              <a:t>11/15/2024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3C082E-5192-49BE-98FC-3A21F1228259}" type="slidenum">
              <a:rPr lang="en-US" smtClean="0"/>
              <a:t>‹#›</a:t>
            </a:fld>
            <a:endParaRPr lang="en-US"/>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F958D1D0-7436-42FB-B87D-6D4BDD10D6D7}" type="datetimeFigureOut">
              <a:rPr lang="en-US" smtClean="0"/>
              <a:t>11/15/2024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3C082E-5192-49BE-98FC-3A21F1228259}" type="slidenum">
              <a:rPr lang="en-US" smtClean="0"/>
              <a:t>‹#›</a:t>
            </a:fld>
            <a:endParaRPr lang="en-US"/>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Date Placeholder 4"/>
          <p:cNvSpPr>
            <a:spLocks noGrp="1"/>
          </p:cNvSpPr>
          <p:nvPr>
            <p:ph type="dt" sz="half" idx="10"/>
          </p:nvPr>
        </p:nvSpPr>
        <p:spPr/>
        <p:txBody>
          <a:bodyPr/>
          <a:lstStyle/>
          <a:p>
            <a:fld id="{F958D1D0-7436-42FB-B87D-6D4BDD10D6D7}" type="datetimeFigureOut">
              <a:rPr lang="en-US" smtClean="0"/>
              <a:t>11/15/2024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183C082E-5192-49BE-98FC-3A21F1228259}"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الأيقونة لإضافة صورة</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958D1D0-7436-42FB-B87D-6D4BDD10D6D7}" type="datetimeFigureOut">
              <a:rPr lang="en-US" smtClean="0"/>
              <a:t>11/15/2024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83C082E-5192-49BE-98FC-3A21F1228259}"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s://www.phe.gov/s3/BioriskManagement/biocontainment/Pages/Biosafety-Cabinets.aspx"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1268760"/>
            <a:ext cx="8136904" cy="1411669"/>
          </a:xfrm>
          <a:prstGeom prst="rect">
            <a:avLst/>
          </a:prstGeom>
        </p:spPr>
        <p:txBody>
          <a:bodyPr wrap="square">
            <a:spAutoFit/>
          </a:bodyPr>
          <a:lstStyle/>
          <a:p>
            <a:pPr algn="ctr">
              <a:lnSpc>
                <a:spcPct val="115000"/>
              </a:lnSpc>
              <a:spcAft>
                <a:spcPts val="1000"/>
              </a:spcAft>
            </a:pPr>
            <a:r>
              <a:rPr lang="en-US" sz="3600" b="1" dirty="0" smtClean="0">
                <a:latin typeface="Times New Roman"/>
                <a:ea typeface="Calibri"/>
                <a:cs typeface="Arial"/>
              </a:rPr>
              <a:t>*Biosafety Barriers </a:t>
            </a:r>
            <a:r>
              <a:rPr lang="en-US" sz="3600" b="1" dirty="0">
                <a:latin typeface="Times New Roman"/>
                <a:ea typeface="Calibri"/>
                <a:cs typeface="Arial"/>
              </a:rPr>
              <a:t>in </a:t>
            </a:r>
            <a:r>
              <a:rPr lang="en-US" sz="3600" b="1" dirty="0" smtClean="0">
                <a:latin typeface="Times New Roman"/>
                <a:ea typeface="Calibri"/>
                <a:cs typeface="Arial"/>
              </a:rPr>
              <a:t>Biological Labs</a:t>
            </a:r>
            <a:r>
              <a:rPr lang="en-US" sz="3600" b="1" dirty="0">
                <a:latin typeface="Times New Roman"/>
                <a:ea typeface="Calibri"/>
                <a:cs typeface="Arial"/>
              </a:rPr>
              <a:t>.</a:t>
            </a:r>
            <a:endParaRPr lang="en-US" sz="3600" b="1" dirty="0">
              <a:latin typeface="Calibri"/>
              <a:ea typeface="Calibri"/>
              <a:cs typeface="Arial"/>
            </a:endParaRPr>
          </a:p>
          <a:p>
            <a:r>
              <a:rPr lang="en-US" sz="3600" b="1" dirty="0" smtClean="0">
                <a:latin typeface="Times New Roman"/>
                <a:ea typeface="Calibri"/>
              </a:rPr>
              <a:t>   *Microscope</a:t>
            </a:r>
            <a:endParaRPr lang="en-US" sz="3600" b="1" dirty="0"/>
          </a:p>
        </p:txBody>
      </p:sp>
      <p:sp>
        <p:nvSpPr>
          <p:cNvPr id="3" name="مربع نص 2"/>
          <p:cNvSpPr txBox="1"/>
          <p:nvPr/>
        </p:nvSpPr>
        <p:spPr>
          <a:xfrm>
            <a:off x="1547664" y="4051810"/>
            <a:ext cx="6385338" cy="1384995"/>
          </a:xfrm>
          <a:prstGeom prst="rect">
            <a:avLst/>
          </a:prstGeom>
          <a:solidFill>
            <a:schemeClr val="tx2">
              <a:lumMod val="40000"/>
              <a:lumOff val="60000"/>
            </a:schemeClr>
          </a:solidFill>
        </p:spPr>
        <p:txBody>
          <a:bodyPr wrap="none" rtlCol="0">
            <a:spAutoFit/>
          </a:bodyPr>
          <a:lstStyle/>
          <a:p>
            <a:pPr algn="ctr"/>
            <a:r>
              <a:rPr lang="en-US" sz="2800" dirty="0" smtClean="0"/>
              <a:t>By</a:t>
            </a:r>
          </a:p>
          <a:p>
            <a:pPr algn="ctr"/>
            <a:endParaRPr lang="en-US" sz="2800" dirty="0" smtClean="0"/>
          </a:p>
          <a:p>
            <a:r>
              <a:rPr lang="en-US" sz="2800" dirty="0" smtClean="0"/>
              <a:t>Assist. Prof. Dr. Humam Kasem Hussein</a:t>
            </a:r>
            <a:endParaRPr lang="en-US" sz="2800" dirty="0"/>
          </a:p>
        </p:txBody>
      </p:sp>
    </p:spTree>
    <p:extLst>
      <p:ext uri="{BB962C8B-B14F-4D97-AF65-F5344CB8AC3E}">
        <p14:creationId xmlns:p14="http://schemas.microsoft.com/office/powerpoint/2010/main" val="2407947068"/>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2" y="0"/>
            <a:ext cx="912996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100609"/>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764704"/>
            <a:ext cx="8784976" cy="4708981"/>
          </a:xfrm>
          <a:prstGeom prst="rect">
            <a:avLst/>
          </a:prstGeom>
        </p:spPr>
        <p:txBody>
          <a:bodyPr wrap="square">
            <a:spAutoFit/>
          </a:bodyPr>
          <a:lstStyle/>
          <a:p>
            <a:pPr algn="just" fontAlgn="base"/>
            <a:r>
              <a:rPr lang="en-US" sz="2000" b="1" u="sng" dirty="0" err="1" smtClean="0">
                <a:latin typeface="Arial" panose="020B0604020202020204" pitchFamily="34" charset="0"/>
                <a:cs typeface="Arial" panose="020B0604020202020204" pitchFamily="34" charset="0"/>
              </a:rPr>
              <a:t>2.Biosafety</a:t>
            </a:r>
            <a:r>
              <a:rPr lang="en-US" sz="2000" b="1" u="sng" dirty="0" smtClean="0">
                <a:latin typeface="Arial" panose="020B0604020202020204" pitchFamily="34" charset="0"/>
                <a:cs typeface="Arial" panose="020B0604020202020204" pitchFamily="34" charset="0"/>
              </a:rPr>
              <a:t> </a:t>
            </a:r>
            <a:r>
              <a:rPr lang="en-US" sz="2000" b="1" u="sng" dirty="0">
                <a:latin typeface="Arial" panose="020B0604020202020204" pitchFamily="34" charset="0"/>
                <a:cs typeface="Arial" panose="020B0604020202020204" pitchFamily="34" charset="0"/>
              </a:rPr>
              <a:t>Level 2 (</a:t>
            </a:r>
            <a:r>
              <a:rPr lang="en-US" sz="2000" b="1" u="sng" dirty="0" err="1">
                <a:latin typeface="Arial" panose="020B0604020202020204" pitchFamily="34" charset="0"/>
                <a:cs typeface="Arial" panose="020B0604020202020204" pitchFamily="34" charset="0"/>
              </a:rPr>
              <a:t>BSL</a:t>
            </a:r>
            <a:r>
              <a:rPr lang="en-US" sz="2000" b="1" u="sng" dirty="0">
                <a:latin typeface="Arial" panose="020B0604020202020204" pitchFamily="34" charset="0"/>
                <a:cs typeface="Arial" panose="020B0604020202020204" pitchFamily="34" charset="0"/>
              </a:rPr>
              <a:t>-2</a:t>
            </a:r>
            <a:r>
              <a:rPr lang="en-US" sz="2000" b="1" u="sng" dirty="0" smtClean="0">
                <a:latin typeface="Arial" panose="020B0604020202020204" pitchFamily="34" charset="0"/>
                <a:cs typeface="Arial" panose="020B0604020202020204" pitchFamily="34" charset="0"/>
              </a:rPr>
              <a:t>)</a:t>
            </a:r>
          </a:p>
          <a:p>
            <a:pPr algn="just" fontAlgn="base"/>
            <a:endParaRPr lang="en-US" sz="2000" dirty="0">
              <a:latin typeface="Arial" panose="020B0604020202020204" pitchFamily="34" charset="0"/>
              <a:cs typeface="Arial" panose="020B0604020202020204" pitchFamily="34" charset="0"/>
            </a:endParaRPr>
          </a:p>
          <a:p>
            <a:pPr algn="just" fontAlgn="base"/>
            <a:r>
              <a:rPr lang="en-US" sz="2000" dirty="0">
                <a:latin typeface="Arial" panose="020B0604020202020204" pitchFamily="34" charset="0"/>
                <a:cs typeface="Arial" panose="020B0604020202020204" pitchFamily="34" charset="0"/>
              </a:rPr>
              <a:t>Biosafety level 2 (</a:t>
            </a:r>
            <a:r>
              <a:rPr lang="en-US" sz="2000" dirty="0" err="1">
                <a:latin typeface="Arial" panose="020B0604020202020204" pitchFamily="34" charset="0"/>
                <a:cs typeface="Arial" panose="020B0604020202020204" pitchFamily="34" charset="0"/>
              </a:rPr>
              <a:t>BSL</a:t>
            </a:r>
            <a:r>
              <a:rPr lang="en-US" sz="2000" dirty="0">
                <a:latin typeface="Arial" panose="020B0604020202020204" pitchFamily="34" charset="0"/>
                <a:cs typeface="Arial" panose="020B0604020202020204" pitchFamily="34" charset="0"/>
              </a:rPr>
              <a:t>-2) covers all laboratories that work with agents associated with human diseases — that is, pathogenic or infectious organisms — that pose a </a:t>
            </a:r>
            <a:r>
              <a:rPr lang="en-US" sz="2000" b="1" u="sng" dirty="0" smtClean="0">
                <a:latin typeface="Arial" panose="020B0604020202020204" pitchFamily="34" charset="0"/>
                <a:cs typeface="Arial" panose="020B0604020202020204" pitchFamily="34" charset="0"/>
              </a:rPr>
              <a:t>moderate health hazard</a:t>
            </a:r>
            <a:r>
              <a:rPr lang="en-US" sz="2000" dirty="0" smtClean="0">
                <a:latin typeface="Arial" panose="020B0604020202020204" pitchFamily="34" charset="0"/>
                <a:cs typeface="Arial" panose="020B0604020202020204" pitchFamily="34" charset="0"/>
              </a:rPr>
              <a:t>. Common examples of agents found in a </a:t>
            </a:r>
            <a:r>
              <a:rPr lang="en-US" sz="2000" dirty="0" err="1" smtClean="0">
                <a:latin typeface="Arial" panose="020B0604020202020204" pitchFamily="34" charset="0"/>
                <a:cs typeface="Arial" panose="020B0604020202020204" pitchFamily="34" charset="0"/>
              </a:rPr>
              <a:t>BSL</a:t>
            </a:r>
            <a:r>
              <a:rPr lang="en-US" sz="2000" dirty="0" smtClean="0">
                <a:latin typeface="Arial" panose="020B0604020202020204" pitchFamily="34" charset="0"/>
                <a:cs typeface="Arial" panose="020B0604020202020204" pitchFamily="34" charset="0"/>
              </a:rPr>
              <a:t>-2 lab include staphylococcus </a:t>
            </a:r>
            <a:r>
              <a:rPr lang="en-US" sz="2000" dirty="0">
                <a:latin typeface="Arial" panose="020B0604020202020204" pitchFamily="34" charset="0"/>
                <a:cs typeface="Arial" panose="020B0604020202020204" pitchFamily="34" charset="0"/>
              </a:rPr>
              <a:t>aureus (staph infections</a:t>
            </a:r>
            <a:r>
              <a:rPr lang="en-US" sz="2000" dirty="0" smtClean="0">
                <a:latin typeface="Arial" panose="020B0604020202020204" pitchFamily="34" charset="0"/>
                <a:cs typeface="Arial" panose="020B0604020202020204" pitchFamily="34" charset="0"/>
              </a:rPr>
              <a:t>).</a:t>
            </a:r>
          </a:p>
          <a:p>
            <a:pPr algn="just" fontAlgn="base"/>
            <a:endParaRPr lang="en-US" sz="2000" dirty="0">
              <a:latin typeface="Arial" panose="020B0604020202020204" pitchFamily="34" charset="0"/>
              <a:cs typeface="Arial" panose="020B0604020202020204" pitchFamily="34" charset="0"/>
            </a:endParaRPr>
          </a:p>
          <a:p>
            <a:pPr algn="just" fontAlgn="base"/>
            <a:endParaRPr lang="en-US" sz="2000" dirty="0">
              <a:latin typeface="Arial" panose="020B0604020202020204" pitchFamily="34" charset="0"/>
              <a:cs typeface="Arial" panose="020B0604020202020204" pitchFamily="34" charset="0"/>
            </a:endParaRPr>
          </a:p>
          <a:p>
            <a:pPr algn="just" fontAlgn="base"/>
            <a:r>
              <a:rPr lang="en-US" sz="2000" dirty="0" err="1">
                <a:latin typeface="Arial" panose="020B0604020202020204" pitchFamily="34" charset="0"/>
                <a:cs typeface="Arial" panose="020B0604020202020204" pitchFamily="34" charset="0"/>
              </a:rPr>
              <a:t>BSL</a:t>
            </a:r>
            <a:r>
              <a:rPr lang="en-US" sz="2000" dirty="0">
                <a:latin typeface="Arial" panose="020B0604020202020204" pitchFamily="34" charset="0"/>
                <a:cs typeface="Arial" panose="020B0604020202020204" pitchFamily="34" charset="0"/>
              </a:rPr>
              <a:t>-2 labs are required to maintain the same standard microbial practices as </a:t>
            </a:r>
            <a:r>
              <a:rPr lang="en-US" sz="2000" dirty="0" err="1">
                <a:latin typeface="Arial" panose="020B0604020202020204" pitchFamily="34" charset="0"/>
                <a:cs typeface="Arial" panose="020B0604020202020204" pitchFamily="34" charset="0"/>
              </a:rPr>
              <a:t>BSL</a:t>
            </a:r>
            <a:r>
              <a:rPr lang="en-US" sz="2000" dirty="0">
                <a:latin typeface="Arial" panose="020B0604020202020204" pitchFamily="34" charset="0"/>
                <a:cs typeface="Arial" panose="020B0604020202020204" pitchFamily="34" charset="0"/>
              </a:rPr>
              <a:t>-1 labs, as well as enhanced measures due to the potential risk </a:t>
            </a:r>
            <a:r>
              <a:rPr lang="en-US" sz="2000" dirty="0" smtClean="0">
                <a:latin typeface="Arial" panose="020B0604020202020204" pitchFamily="34" charset="0"/>
                <a:cs typeface="Arial" panose="020B0604020202020204" pitchFamily="34" charset="0"/>
              </a:rPr>
              <a:t>of that microbes. </a:t>
            </a:r>
            <a:r>
              <a:rPr lang="en-US" sz="2000" dirty="0">
                <a:latin typeface="Arial" panose="020B0604020202020204" pitchFamily="34" charset="0"/>
                <a:cs typeface="Arial" panose="020B0604020202020204" pitchFamily="34" charset="0"/>
              </a:rPr>
              <a:t>Personnel working in biosafety level 2 laboratories are expected to take even greater care to prevent injuries, such as cuts and other breakage to the skin, as well as ingestion and mucous membrane exposures.</a:t>
            </a:r>
            <a:endParaRPr lang="en-US" sz="2000" b="0" i="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8295045"/>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620688"/>
            <a:ext cx="8712968" cy="5170646"/>
          </a:xfrm>
          <a:prstGeom prst="rect">
            <a:avLst/>
          </a:prstGeom>
        </p:spPr>
        <p:txBody>
          <a:bodyPr wrap="square">
            <a:spAutoFit/>
          </a:bodyPr>
          <a:lstStyle/>
          <a:p>
            <a:pPr algn="just" fontAlgn="base">
              <a:lnSpc>
                <a:spcPct val="150000"/>
              </a:lnSpc>
            </a:pPr>
            <a:r>
              <a:rPr lang="en-US" sz="2000" dirty="0">
                <a:latin typeface="Arial" panose="020B0604020202020204" pitchFamily="34" charset="0"/>
                <a:cs typeface="Arial" panose="020B0604020202020204" pitchFamily="34" charset="0"/>
              </a:rPr>
              <a:t>In addition to the safety protocols established for </a:t>
            </a:r>
            <a:r>
              <a:rPr lang="en-US" sz="2000" dirty="0" err="1">
                <a:latin typeface="Arial" panose="020B0604020202020204" pitchFamily="34" charset="0"/>
                <a:cs typeface="Arial" panose="020B0604020202020204" pitchFamily="34" charset="0"/>
              </a:rPr>
              <a:t>BSL</a:t>
            </a:r>
            <a:r>
              <a:rPr lang="en-US" sz="2000" dirty="0">
                <a:latin typeface="Arial" panose="020B0604020202020204" pitchFamily="34" charset="0"/>
                <a:cs typeface="Arial" panose="020B0604020202020204" pitchFamily="34" charset="0"/>
              </a:rPr>
              <a:t>-1 labs, </a:t>
            </a:r>
            <a:r>
              <a:rPr lang="en-US" sz="2000" dirty="0" err="1">
                <a:latin typeface="Arial" panose="020B0604020202020204" pitchFamily="34" charset="0"/>
                <a:cs typeface="Arial" panose="020B0604020202020204" pitchFamily="34" charset="0"/>
              </a:rPr>
              <a:t>BSL</a:t>
            </a:r>
            <a:r>
              <a:rPr lang="en-US" sz="2000" dirty="0">
                <a:latin typeface="Arial" panose="020B0604020202020204" pitchFamily="34" charset="0"/>
                <a:cs typeface="Arial" panose="020B0604020202020204" pitchFamily="34" charset="0"/>
              </a:rPr>
              <a:t>-2 labs are subject to the following safety controls</a:t>
            </a:r>
            <a:r>
              <a:rPr lang="en-US" sz="2000" dirty="0" smtClean="0">
                <a:latin typeface="Arial" panose="020B0604020202020204" pitchFamily="34" charset="0"/>
                <a:cs typeface="Arial" panose="020B0604020202020204" pitchFamily="34" charset="0"/>
              </a:rPr>
              <a:t>:</a:t>
            </a:r>
          </a:p>
          <a:p>
            <a:pPr algn="just" fontAlgn="base">
              <a:lnSpc>
                <a:spcPct val="150000"/>
              </a:lnSpc>
            </a:pPr>
            <a:endParaRPr lang="en-US" sz="2000" dirty="0">
              <a:latin typeface="Arial" panose="020B0604020202020204" pitchFamily="34" charset="0"/>
              <a:cs typeface="Arial" panose="020B0604020202020204" pitchFamily="34" charset="0"/>
            </a:endParaRPr>
          </a:p>
          <a:p>
            <a:pPr algn="just" fontAlgn="base">
              <a:lnSpc>
                <a:spcPct val="150000"/>
              </a:lnSpc>
              <a:buFont typeface="Arial"/>
              <a:buChar char="•"/>
            </a:pPr>
            <a:r>
              <a:rPr lang="en-US" sz="2000" dirty="0">
                <a:latin typeface="Arial" panose="020B0604020202020204" pitchFamily="34" charset="0"/>
                <a:cs typeface="Arial" panose="020B0604020202020204" pitchFamily="34" charset="0"/>
              </a:rPr>
              <a:t>The use of PPE, including lab coats, gloves, eye protection, </a:t>
            </a:r>
            <a:r>
              <a:rPr lang="en-US" sz="2000" dirty="0" smtClean="0">
                <a:latin typeface="Arial" panose="020B0604020202020204" pitchFamily="34" charset="0"/>
                <a:cs typeface="Arial" panose="020B0604020202020204" pitchFamily="34" charset="0"/>
              </a:rPr>
              <a:t>and </a:t>
            </a:r>
            <a:r>
              <a:rPr lang="en-US" sz="2000" dirty="0">
                <a:latin typeface="Arial" panose="020B0604020202020204" pitchFamily="34" charset="0"/>
                <a:cs typeface="Arial" panose="020B0604020202020204" pitchFamily="34" charset="0"/>
              </a:rPr>
              <a:t>in some cases </a:t>
            </a:r>
            <a:r>
              <a:rPr lang="en-US" sz="2000" dirty="0" smtClean="0">
                <a:latin typeface="Arial" panose="020B0604020202020204" pitchFamily="34" charset="0"/>
                <a:cs typeface="Arial" panose="020B0604020202020204" pitchFamily="34" charset="0"/>
              </a:rPr>
              <a:t>face </a:t>
            </a:r>
            <a:r>
              <a:rPr lang="en-US" sz="2000" dirty="0">
                <a:latin typeface="Arial" panose="020B0604020202020204" pitchFamily="34" charset="0"/>
                <a:cs typeface="Arial" panose="020B0604020202020204" pitchFamily="34" charset="0"/>
              </a:rPr>
              <a:t>shields</a:t>
            </a:r>
          </a:p>
          <a:p>
            <a:pPr algn="just" fontAlgn="base">
              <a:lnSpc>
                <a:spcPct val="150000"/>
              </a:lnSpc>
              <a:buFont typeface="Arial"/>
              <a:buChar char="•"/>
            </a:pPr>
            <a:r>
              <a:rPr lang="en-US" sz="2000" dirty="0">
                <a:solidFill>
                  <a:schemeClr val="tx1">
                    <a:lumMod val="95000"/>
                    <a:lumOff val="5000"/>
                  </a:schemeClr>
                </a:solidFill>
                <a:latin typeface="Arial" panose="020B0604020202020204" pitchFamily="34" charset="0"/>
                <a:cs typeface="Arial" panose="020B0604020202020204" pitchFamily="34" charset="0"/>
              </a:rPr>
              <a:t>All procedures that could cause infection from aerosols or splashes must be performed within a </a:t>
            </a:r>
            <a:r>
              <a:rPr lang="en-US" sz="2000" b="1" dirty="0">
                <a:solidFill>
                  <a:schemeClr val="tx1">
                    <a:lumMod val="95000"/>
                    <a:lumOff val="5000"/>
                  </a:schemeClr>
                </a:solidFill>
                <a:latin typeface="Arial" panose="020B0604020202020204" pitchFamily="34" charset="0"/>
                <a:cs typeface="Arial" panose="020B0604020202020204" pitchFamily="34" charset="0"/>
                <a:hlinkClick r:id="rId2"/>
              </a:rPr>
              <a:t>biological safety cabinet</a:t>
            </a:r>
            <a:r>
              <a:rPr lang="en-US" sz="2000" dirty="0">
                <a:solidFill>
                  <a:schemeClr val="tx1">
                    <a:lumMod val="95000"/>
                    <a:lumOff val="5000"/>
                  </a:schemeClr>
                </a:solidFill>
                <a:latin typeface="Arial" panose="020B0604020202020204" pitchFamily="34" charset="0"/>
                <a:cs typeface="Arial" panose="020B0604020202020204" pitchFamily="34" charset="0"/>
              </a:rPr>
              <a:t>.</a:t>
            </a:r>
          </a:p>
          <a:p>
            <a:pPr algn="just" fontAlgn="base">
              <a:lnSpc>
                <a:spcPct val="150000"/>
              </a:lnSpc>
              <a:buFont typeface="Arial"/>
              <a:buChar char="•"/>
            </a:pPr>
            <a:r>
              <a:rPr lang="en-US" sz="2000" dirty="0">
                <a:latin typeface="Arial" panose="020B0604020202020204" pitchFamily="34" charset="0"/>
                <a:cs typeface="Arial" panose="020B0604020202020204" pitchFamily="34" charset="0"/>
              </a:rPr>
              <a:t>Decontamination of infectious materials prior to disposal, generally through the use of an </a:t>
            </a:r>
            <a:r>
              <a:rPr lang="en-US" sz="2000" dirty="0" smtClean="0">
                <a:latin typeface="Arial" panose="020B0604020202020204" pitchFamily="34" charset="0"/>
                <a:cs typeface="Arial" panose="020B0604020202020204" pitchFamily="34" charset="0"/>
              </a:rPr>
              <a:t>autoclave.</a:t>
            </a:r>
            <a:endParaRPr lang="en-US" sz="2000" dirty="0">
              <a:latin typeface="Arial" panose="020B0604020202020204" pitchFamily="34" charset="0"/>
              <a:cs typeface="Arial" panose="020B0604020202020204" pitchFamily="34" charset="0"/>
            </a:endParaRPr>
          </a:p>
          <a:p>
            <a:pPr algn="just" fontAlgn="base">
              <a:lnSpc>
                <a:spcPct val="150000"/>
              </a:lnSpc>
              <a:buFont typeface="Arial"/>
              <a:buChar char="•"/>
            </a:pPr>
            <a:r>
              <a:rPr lang="en-US" sz="2000" dirty="0">
                <a:latin typeface="Arial" panose="020B0604020202020204" pitchFamily="34" charset="0"/>
                <a:cs typeface="Arial" panose="020B0604020202020204" pitchFamily="34" charset="0"/>
              </a:rPr>
              <a:t>Access to a sink and eyewash </a:t>
            </a:r>
            <a:r>
              <a:rPr lang="en-US" sz="2000" dirty="0" smtClean="0">
                <a:latin typeface="Arial" panose="020B0604020202020204" pitchFamily="34" charset="0"/>
                <a:cs typeface="Arial" panose="020B0604020202020204" pitchFamily="34" charset="0"/>
              </a:rPr>
              <a:t>station.</a:t>
            </a:r>
            <a:endParaRPr lang="en-US" sz="2000" dirty="0">
              <a:latin typeface="Arial" panose="020B0604020202020204" pitchFamily="34" charset="0"/>
              <a:cs typeface="Arial" panose="020B0604020202020204" pitchFamily="34" charset="0"/>
            </a:endParaRPr>
          </a:p>
          <a:p>
            <a:pPr algn="just" fontAlgn="base">
              <a:lnSpc>
                <a:spcPct val="150000"/>
              </a:lnSpc>
              <a:buFont typeface="Arial"/>
              <a:buChar char="•"/>
            </a:pPr>
            <a:r>
              <a:rPr lang="en-US" sz="2000" dirty="0">
                <a:latin typeface="Arial" panose="020B0604020202020204" pitchFamily="34" charset="0"/>
                <a:cs typeface="Arial" panose="020B0604020202020204" pitchFamily="34" charset="0"/>
              </a:rPr>
              <a:t>Biohazard warning </a:t>
            </a:r>
            <a:r>
              <a:rPr lang="en-US" sz="2000" dirty="0" smtClean="0">
                <a:latin typeface="Arial" panose="020B0604020202020204" pitchFamily="34" charset="0"/>
                <a:cs typeface="Arial" panose="020B0604020202020204" pitchFamily="34" charset="0"/>
              </a:rPr>
              <a:t>signs.</a:t>
            </a:r>
            <a:endParaRPr lang="en-US" sz="2000" b="0" i="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4102336"/>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6093296"/>
            <a:ext cx="343217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0358697"/>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404664"/>
            <a:ext cx="8784976" cy="5324535"/>
          </a:xfrm>
          <a:prstGeom prst="rect">
            <a:avLst/>
          </a:prstGeom>
        </p:spPr>
        <p:txBody>
          <a:bodyPr wrap="square">
            <a:spAutoFit/>
          </a:bodyPr>
          <a:lstStyle/>
          <a:p>
            <a:pPr algn="just" fontAlgn="base"/>
            <a:r>
              <a:rPr lang="en-US" sz="2000" b="1" u="sng" dirty="0" smtClean="0">
                <a:solidFill>
                  <a:srgbClr val="464646"/>
                </a:solidFill>
                <a:latin typeface="Roboto Condensed"/>
              </a:rPr>
              <a:t>3. Biosafety </a:t>
            </a:r>
            <a:r>
              <a:rPr lang="en-US" sz="2000" b="1" u="sng" dirty="0">
                <a:solidFill>
                  <a:srgbClr val="464646"/>
                </a:solidFill>
                <a:latin typeface="Roboto Condensed"/>
              </a:rPr>
              <a:t>Level 3 (</a:t>
            </a:r>
            <a:r>
              <a:rPr lang="en-US" sz="2000" b="1" u="sng" dirty="0" err="1">
                <a:solidFill>
                  <a:srgbClr val="464646"/>
                </a:solidFill>
                <a:latin typeface="Roboto Condensed"/>
              </a:rPr>
              <a:t>BSL</a:t>
            </a:r>
            <a:r>
              <a:rPr lang="en-US" sz="2000" b="1" u="sng" dirty="0">
                <a:solidFill>
                  <a:srgbClr val="464646"/>
                </a:solidFill>
                <a:latin typeface="Roboto Condensed"/>
              </a:rPr>
              <a:t>-3</a:t>
            </a:r>
            <a:r>
              <a:rPr lang="en-US" sz="2000" b="1" u="sng" dirty="0" smtClean="0">
                <a:solidFill>
                  <a:srgbClr val="464646"/>
                </a:solidFill>
                <a:latin typeface="Roboto Condensed"/>
              </a:rPr>
              <a:t>)</a:t>
            </a:r>
          </a:p>
          <a:p>
            <a:pPr algn="just" fontAlgn="base"/>
            <a:endParaRPr lang="en-US" sz="2000" dirty="0">
              <a:solidFill>
                <a:srgbClr val="464646"/>
              </a:solidFill>
              <a:latin typeface="Roboto Condensed"/>
            </a:endParaRPr>
          </a:p>
          <a:p>
            <a:pPr algn="just" fontAlgn="base">
              <a:lnSpc>
                <a:spcPct val="150000"/>
              </a:lnSpc>
            </a:pPr>
            <a:r>
              <a:rPr lang="en-US" sz="2000" dirty="0">
                <a:latin typeface="Arial" panose="020B0604020202020204" pitchFamily="34" charset="0"/>
                <a:cs typeface="Arial" panose="020B0604020202020204" pitchFamily="34" charset="0"/>
              </a:rPr>
              <a:t>Once again building on the two prior biosafety levels, a biosafety level 3 (</a:t>
            </a:r>
            <a:r>
              <a:rPr lang="en-US" sz="2000" dirty="0" err="1">
                <a:latin typeface="Arial" panose="020B0604020202020204" pitchFamily="34" charset="0"/>
                <a:cs typeface="Arial" panose="020B0604020202020204" pitchFamily="34" charset="0"/>
              </a:rPr>
              <a:t>BSL</a:t>
            </a:r>
            <a:r>
              <a:rPr lang="en-US" sz="2000" dirty="0">
                <a:latin typeface="Arial" panose="020B0604020202020204" pitchFamily="34" charset="0"/>
                <a:cs typeface="Arial" panose="020B0604020202020204" pitchFamily="34" charset="0"/>
              </a:rPr>
              <a:t>-3) laboratory typically conducts research into or work on microbes that are either indigenous or exotic and can </a:t>
            </a:r>
            <a:r>
              <a:rPr lang="en-US" sz="2000" b="1" u="sng" dirty="0">
                <a:latin typeface="Arial" panose="020B0604020202020204" pitchFamily="34" charset="0"/>
                <a:cs typeface="Arial" panose="020B0604020202020204" pitchFamily="34" charset="0"/>
              </a:rPr>
              <a:t>cause serious or potentially lethal </a:t>
            </a:r>
            <a:r>
              <a:rPr lang="en-US" sz="2000" dirty="0">
                <a:latin typeface="Arial" panose="020B0604020202020204" pitchFamily="34" charset="0"/>
                <a:cs typeface="Arial" panose="020B0604020202020204" pitchFamily="34" charset="0"/>
              </a:rPr>
              <a:t>disease through inhalation. Common examples of microbes found in </a:t>
            </a:r>
            <a:r>
              <a:rPr lang="en-US" sz="2000" dirty="0" err="1">
                <a:latin typeface="Arial" panose="020B0604020202020204" pitchFamily="34" charset="0"/>
                <a:cs typeface="Arial" panose="020B0604020202020204" pitchFamily="34" charset="0"/>
              </a:rPr>
              <a:t>BSL</a:t>
            </a:r>
            <a:r>
              <a:rPr lang="en-US" sz="2000" dirty="0">
                <a:latin typeface="Arial" panose="020B0604020202020204" pitchFamily="34" charset="0"/>
                <a:cs typeface="Arial" panose="020B0604020202020204" pitchFamily="34" charset="0"/>
              </a:rPr>
              <a:t>-3 labs include </a:t>
            </a:r>
            <a:r>
              <a:rPr lang="en-US" sz="2000" dirty="0" smtClean="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bacteria that causes tuberculosis.</a:t>
            </a:r>
          </a:p>
          <a:p>
            <a:pPr algn="just" fontAlgn="base">
              <a:lnSpc>
                <a:spcPct val="150000"/>
              </a:lnSpc>
            </a:pPr>
            <a:r>
              <a:rPr lang="en-US" sz="2000" dirty="0">
                <a:latin typeface="Arial" panose="020B0604020202020204" pitchFamily="34" charset="0"/>
                <a:cs typeface="Arial" panose="020B0604020202020204" pitchFamily="34" charset="0"/>
              </a:rPr>
              <a:t>Microbes found within biosafety level 3 settings are so serious that work is often strictly controlled and registered through the appropriate government agencies. </a:t>
            </a:r>
            <a:endParaRPr lang="ar-IQ" sz="2000" dirty="0" smtClean="0">
              <a:latin typeface="Arial" panose="020B0604020202020204" pitchFamily="34" charset="0"/>
              <a:cs typeface="Arial" panose="020B0604020202020204" pitchFamily="34" charset="0"/>
            </a:endParaRPr>
          </a:p>
          <a:p>
            <a:pPr algn="just" fontAlgn="base">
              <a:lnSpc>
                <a:spcPct val="150000"/>
              </a:lnSpc>
            </a:pPr>
            <a:r>
              <a:rPr lang="en-US" sz="2000" dirty="0" smtClean="0">
                <a:latin typeface="Arial" panose="020B0604020202020204" pitchFamily="34" charset="0"/>
                <a:cs typeface="Arial" panose="020B0604020202020204" pitchFamily="34" charset="0"/>
              </a:rPr>
              <a:t>Laboratory </a:t>
            </a:r>
            <a:r>
              <a:rPr lang="en-US" sz="2000" dirty="0">
                <a:latin typeface="Arial" panose="020B0604020202020204" pitchFamily="34" charset="0"/>
                <a:cs typeface="Arial" panose="020B0604020202020204" pitchFamily="34" charset="0"/>
              </a:rPr>
              <a:t>personnel are also under medical </a:t>
            </a:r>
            <a:r>
              <a:rPr lang="en-US" sz="2000" u="sng" dirty="0" smtClean="0">
                <a:latin typeface="Arial" panose="020B0604020202020204" pitchFamily="34" charset="0"/>
                <a:cs typeface="Arial" panose="020B0604020202020204" pitchFamily="34" charset="0"/>
              </a:rPr>
              <a:t>surveillance</a:t>
            </a:r>
            <a:r>
              <a:rPr lang="en-US" sz="2000" dirty="0" smtClean="0">
                <a:latin typeface="Arial" panose="020B0604020202020204" pitchFamily="34" charset="0"/>
                <a:cs typeface="Arial" panose="020B0604020202020204" pitchFamily="34" charset="0"/>
              </a:rPr>
              <a:t> </a:t>
            </a:r>
            <a:r>
              <a:rPr lang="ar-IQ" sz="2000" dirty="0" smtClean="0">
                <a:latin typeface="Arial" panose="020B0604020202020204" pitchFamily="34" charset="0"/>
                <a:cs typeface="Arial" panose="020B0604020202020204" pitchFamily="34" charset="0"/>
              </a:rPr>
              <a:t>مراقبة</a:t>
            </a:r>
            <a:r>
              <a:rPr lang="en-US" sz="2000" dirty="0" smtClean="0">
                <a:latin typeface="Arial" panose="020B0604020202020204" pitchFamily="34" charset="0"/>
                <a:cs typeface="Arial" panose="020B0604020202020204" pitchFamily="34" charset="0"/>
              </a:rPr>
              <a:t>and </a:t>
            </a:r>
            <a:r>
              <a:rPr lang="en-US" sz="2000" dirty="0">
                <a:latin typeface="Arial" panose="020B0604020202020204" pitchFamily="34" charset="0"/>
                <a:cs typeface="Arial" panose="020B0604020202020204" pitchFamily="34" charset="0"/>
              </a:rPr>
              <a:t>may require immunizations for the microbes they work with.</a:t>
            </a:r>
            <a:endParaRPr lang="en-US" sz="2000" b="0" i="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5137401"/>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7504" y="980728"/>
            <a:ext cx="8892480" cy="3939540"/>
          </a:xfrm>
          <a:prstGeom prst="rect">
            <a:avLst/>
          </a:prstGeom>
        </p:spPr>
        <p:txBody>
          <a:bodyPr wrap="square">
            <a:spAutoFit/>
          </a:bodyPr>
          <a:lstStyle/>
          <a:p>
            <a:pPr algn="just" fontAlgn="base"/>
            <a:r>
              <a:rPr lang="en-US" sz="2000" dirty="0">
                <a:solidFill>
                  <a:srgbClr val="464646"/>
                </a:solidFill>
                <a:latin typeface="Roboto"/>
              </a:rPr>
              <a:t>Common safety controls within a </a:t>
            </a:r>
            <a:r>
              <a:rPr lang="en-US" sz="2000" dirty="0" err="1">
                <a:solidFill>
                  <a:srgbClr val="464646"/>
                </a:solidFill>
                <a:latin typeface="Roboto"/>
              </a:rPr>
              <a:t>BSL</a:t>
            </a:r>
            <a:r>
              <a:rPr lang="en-US" sz="2000" dirty="0">
                <a:solidFill>
                  <a:srgbClr val="464646"/>
                </a:solidFill>
                <a:latin typeface="Roboto"/>
              </a:rPr>
              <a:t>-3 lab include</a:t>
            </a:r>
            <a:r>
              <a:rPr lang="en-US" sz="2000" dirty="0" smtClean="0">
                <a:solidFill>
                  <a:srgbClr val="464646"/>
                </a:solidFill>
                <a:latin typeface="Roboto"/>
              </a:rPr>
              <a:t>:</a:t>
            </a:r>
          </a:p>
          <a:p>
            <a:pPr algn="just" fontAlgn="base"/>
            <a:endParaRPr lang="en-US" sz="2000" dirty="0">
              <a:solidFill>
                <a:srgbClr val="464646"/>
              </a:solidFill>
              <a:latin typeface="Roboto"/>
            </a:endParaRPr>
          </a:p>
          <a:p>
            <a:pPr algn="just" fontAlgn="base">
              <a:lnSpc>
                <a:spcPct val="150000"/>
              </a:lnSpc>
              <a:buFont typeface="Arial"/>
              <a:buChar char="•"/>
            </a:pPr>
            <a:r>
              <a:rPr lang="en-US" sz="2000" dirty="0">
                <a:solidFill>
                  <a:srgbClr val="464646"/>
                </a:solidFill>
                <a:latin typeface="Roboto"/>
              </a:rPr>
              <a:t>The use of PPE, including goggles and gloves; respirators may also be </a:t>
            </a:r>
            <a:r>
              <a:rPr lang="en-US" sz="2000" dirty="0" smtClean="0">
                <a:solidFill>
                  <a:srgbClr val="464646"/>
                </a:solidFill>
                <a:latin typeface="Roboto"/>
              </a:rPr>
              <a:t>required.</a:t>
            </a:r>
            <a:endParaRPr lang="en-US" sz="2000" dirty="0">
              <a:solidFill>
                <a:srgbClr val="464646"/>
              </a:solidFill>
              <a:latin typeface="Roboto"/>
            </a:endParaRPr>
          </a:p>
          <a:p>
            <a:pPr algn="just" fontAlgn="base">
              <a:lnSpc>
                <a:spcPct val="150000"/>
              </a:lnSpc>
              <a:buFont typeface="Arial"/>
              <a:buChar char="•"/>
            </a:pPr>
            <a:r>
              <a:rPr lang="en-US" sz="2000" dirty="0" smtClean="0">
                <a:solidFill>
                  <a:srgbClr val="464646"/>
                </a:solidFill>
                <a:latin typeface="Roboto"/>
              </a:rPr>
              <a:t>Access </a:t>
            </a:r>
            <a:r>
              <a:rPr lang="en-US" sz="2000" dirty="0">
                <a:solidFill>
                  <a:srgbClr val="464646"/>
                </a:solidFill>
                <a:latin typeface="Roboto"/>
              </a:rPr>
              <a:t>to a hands-free sink and eyewash station available near the </a:t>
            </a:r>
            <a:r>
              <a:rPr lang="en-US" sz="2000" dirty="0" smtClean="0">
                <a:solidFill>
                  <a:srgbClr val="464646"/>
                </a:solidFill>
                <a:latin typeface="Roboto"/>
              </a:rPr>
              <a:t>exit.</a:t>
            </a:r>
            <a:endParaRPr lang="en-US" sz="2000" dirty="0">
              <a:solidFill>
                <a:srgbClr val="464646"/>
              </a:solidFill>
              <a:latin typeface="Roboto"/>
            </a:endParaRPr>
          </a:p>
          <a:p>
            <a:pPr algn="just" fontAlgn="base">
              <a:lnSpc>
                <a:spcPct val="150000"/>
              </a:lnSpc>
              <a:buFont typeface="Arial"/>
              <a:buChar char="•"/>
            </a:pPr>
            <a:r>
              <a:rPr lang="en-US" sz="2000" dirty="0">
                <a:solidFill>
                  <a:srgbClr val="464646"/>
                </a:solidFill>
                <a:latin typeface="Roboto"/>
              </a:rPr>
              <a:t>Sustained directional airflow to draw air into the laboratory from clean areas toward potentially contaminated </a:t>
            </a:r>
            <a:r>
              <a:rPr lang="en-US" sz="2000" dirty="0" smtClean="0">
                <a:solidFill>
                  <a:srgbClr val="464646"/>
                </a:solidFill>
                <a:latin typeface="Roboto"/>
              </a:rPr>
              <a:t>areas.</a:t>
            </a:r>
          </a:p>
          <a:p>
            <a:pPr algn="just" fontAlgn="base">
              <a:lnSpc>
                <a:spcPct val="150000"/>
              </a:lnSpc>
              <a:buFont typeface="Arial"/>
              <a:buChar char="•"/>
            </a:pPr>
            <a:r>
              <a:rPr lang="en-US" sz="2000" dirty="0" smtClean="0">
                <a:solidFill>
                  <a:srgbClr val="464646"/>
                </a:solidFill>
                <a:latin typeface="Roboto"/>
              </a:rPr>
              <a:t>Self-closing </a:t>
            </a:r>
            <a:r>
              <a:rPr lang="en-US" sz="2000" dirty="0">
                <a:solidFill>
                  <a:srgbClr val="464646"/>
                </a:solidFill>
                <a:latin typeface="Roboto"/>
              </a:rPr>
              <a:t>set of locking doors with access away from general building corridors</a:t>
            </a:r>
            <a:endParaRPr lang="en-US" sz="2000" b="0" i="0" dirty="0">
              <a:solidFill>
                <a:srgbClr val="464646"/>
              </a:solidFill>
              <a:effectLst/>
              <a:latin typeface="Roboto"/>
            </a:endParaRPr>
          </a:p>
        </p:txBody>
      </p:sp>
    </p:spTree>
    <p:extLst>
      <p:ext uri="{BB962C8B-B14F-4D97-AF65-F5344CB8AC3E}">
        <p14:creationId xmlns:p14="http://schemas.microsoft.com/office/powerpoint/2010/main" val="891872928"/>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980728"/>
            <a:ext cx="8784976" cy="3016210"/>
          </a:xfrm>
          <a:prstGeom prst="rect">
            <a:avLst/>
          </a:prstGeom>
        </p:spPr>
        <p:txBody>
          <a:bodyPr wrap="square">
            <a:spAutoFit/>
          </a:bodyPr>
          <a:lstStyle/>
          <a:p>
            <a:pPr algn="just" fontAlgn="base"/>
            <a:r>
              <a:rPr lang="en-US" sz="2000" b="1" u="sng" dirty="0" smtClean="0">
                <a:latin typeface="Arial" panose="020B0604020202020204" pitchFamily="34" charset="0"/>
                <a:cs typeface="Arial" panose="020B0604020202020204" pitchFamily="34" charset="0"/>
              </a:rPr>
              <a:t>4. Biosafety </a:t>
            </a:r>
            <a:r>
              <a:rPr lang="en-US" sz="2000" b="1" u="sng" dirty="0">
                <a:latin typeface="Arial" panose="020B0604020202020204" pitchFamily="34" charset="0"/>
                <a:cs typeface="Arial" panose="020B0604020202020204" pitchFamily="34" charset="0"/>
              </a:rPr>
              <a:t>Level 4 (</a:t>
            </a:r>
            <a:r>
              <a:rPr lang="en-US" sz="2000" b="1" u="sng" dirty="0" err="1">
                <a:latin typeface="Arial" panose="020B0604020202020204" pitchFamily="34" charset="0"/>
                <a:cs typeface="Arial" panose="020B0604020202020204" pitchFamily="34" charset="0"/>
              </a:rPr>
              <a:t>BSL</a:t>
            </a:r>
            <a:r>
              <a:rPr lang="en-US" sz="2000" b="1" u="sng" dirty="0">
                <a:latin typeface="Arial" panose="020B0604020202020204" pitchFamily="34" charset="0"/>
                <a:cs typeface="Arial" panose="020B0604020202020204" pitchFamily="34" charset="0"/>
              </a:rPr>
              <a:t>-4</a:t>
            </a:r>
            <a:r>
              <a:rPr lang="en-US" sz="2000" b="1" u="sng" dirty="0" smtClean="0">
                <a:latin typeface="Arial" panose="020B0604020202020204" pitchFamily="34" charset="0"/>
                <a:cs typeface="Arial" panose="020B0604020202020204" pitchFamily="34" charset="0"/>
              </a:rPr>
              <a:t>)</a:t>
            </a:r>
          </a:p>
          <a:p>
            <a:pPr algn="just" fontAlgn="base"/>
            <a:endParaRPr lang="en-US" sz="2000" dirty="0">
              <a:latin typeface="Arial" panose="020B0604020202020204" pitchFamily="34" charset="0"/>
              <a:cs typeface="Arial" panose="020B0604020202020204" pitchFamily="34" charset="0"/>
            </a:endParaRPr>
          </a:p>
          <a:p>
            <a:pPr algn="just" fontAlgn="base">
              <a:lnSpc>
                <a:spcPct val="150000"/>
              </a:lnSpc>
            </a:pPr>
            <a:r>
              <a:rPr lang="en-US" sz="2000" dirty="0">
                <a:latin typeface="Arial" panose="020B0604020202020204" pitchFamily="34" charset="0"/>
                <a:cs typeface="Arial" panose="020B0604020202020204" pitchFamily="34" charset="0"/>
              </a:rPr>
              <a:t>Biosafety level 4 (</a:t>
            </a:r>
            <a:r>
              <a:rPr lang="en-US" sz="2000" dirty="0" err="1">
                <a:latin typeface="Arial" panose="020B0604020202020204" pitchFamily="34" charset="0"/>
                <a:cs typeface="Arial" panose="020B0604020202020204" pitchFamily="34" charset="0"/>
              </a:rPr>
              <a:t>BSL</a:t>
            </a:r>
            <a:r>
              <a:rPr lang="en-US" sz="2000" dirty="0">
                <a:latin typeface="Arial" panose="020B0604020202020204" pitchFamily="34" charset="0"/>
                <a:cs typeface="Arial" panose="020B0604020202020204" pitchFamily="34" charset="0"/>
              </a:rPr>
              <a:t>-4) labs are rare; however, a small number exist in the U.S. and around the world. As the highest level of biological safety, </a:t>
            </a:r>
            <a:r>
              <a:rPr lang="en-US" sz="2000" dirty="0" err="1">
                <a:latin typeface="Arial" panose="020B0604020202020204" pitchFamily="34" charset="0"/>
                <a:cs typeface="Arial" panose="020B0604020202020204" pitchFamily="34" charset="0"/>
              </a:rPr>
              <a:t>BSL</a:t>
            </a:r>
            <a:r>
              <a:rPr lang="en-US" sz="2000" dirty="0">
                <a:latin typeface="Arial" panose="020B0604020202020204" pitchFamily="34" charset="0"/>
                <a:cs typeface="Arial" panose="020B0604020202020204" pitchFamily="34" charset="0"/>
              </a:rPr>
              <a:t>-4 labs work with </a:t>
            </a:r>
            <a:r>
              <a:rPr lang="en-US" sz="2000" b="1" u="sng" dirty="0">
                <a:latin typeface="Arial" panose="020B0604020202020204" pitchFamily="34" charset="0"/>
                <a:cs typeface="Arial" panose="020B0604020202020204" pitchFamily="34" charset="0"/>
              </a:rPr>
              <a:t>highly dangerous and exotic microbes</a:t>
            </a:r>
            <a:r>
              <a:rPr lang="en-US" sz="2000" dirty="0">
                <a:latin typeface="Arial" panose="020B0604020202020204" pitchFamily="34" charset="0"/>
                <a:cs typeface="Arial" panose="020B0604020202020204" pitchFamily="34" charset="0"/>
              </a:rPr>
              <a:t>, such as the Ebola </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viruses. Infections caused by these types of microbes are often fatal and come without treatment or vaccines.</a:t>
            </a:r>
            <a:endParaRPr lang="en-US" sz="2000" b="0" i="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8494053"/>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1052736"/>
            <a:ext cx="8496944" cy="3323987"/>
          </a:xfrm>
          <a:prstGeom prst="rect">
            <a:avLst/>
          </a:prstGeom>
        </p:spPr>
        <p:txBody>
          <a:bodyPr wrap="square">
            <a:spAutoFit/>
          </a:bodyPr>
          <a:lstStyle/>
          <a:p>
            <a:pPr algn="just" fontAlgn="base"/>
            <a:r>
              <a:rPr lang="en-US" sz="2000" dirty="0">
                <a:latin typeface="Arial" panose="020B0604020202020204" pitchFamily="34" charset="0"/>
                <a:cs typeface="Arial" panose="020B0604020202020204" pitchFamily="34" charset="0"/>
              </a:rPr>
              <a:t>In addition to biosafety level 3 considerations, biosafety level 4 laboratories must follow these safety protocols</a:t>
            </a:r>
            <a:r>
              <a:rPr lang="en-US" sz="2000" dirty="0" smtClean="0">
                <a:latin typeface="Arial" panose="020B0604020202020204" pitchFamily="34" charset="0"/>
                <a:cs typeface="Arial" panose="020B0604020202020204" pitchFamily="34" charset="0"/>
              </a:rPr>
              <a:t>:</a:t>
            </a:r>
          </a:p>
          <a:p>
            <a:pPr algn="just" fontAlgn="base"/>
            <a:endParaRPr lang="en-US" sz="2000" dirty="0">
              <a:latin typeface="Arial" panose="020B0604020202020204" pitchFamily="34" charset="0"/>
              <a:cs typeface="Arial" panose="020B0604020202020204" pitchFamily="34" charset="0"/>
            </a:endParaRPr>
          </a:p>
          <a:p>
            <a:pPr algn="just" fontAlgn="base">
              <a:lnSpc>
                <a:spcPct val="150000"/>
              </a:lnSpc>
              <a:buFont typeface="Arial"/>
              <a:buChar char="•"/>
            </a:pPr>
            <a:r>
              <a:rPr lang="en-US" sz="2000" dirty="0">
                <a:latin typeface="Arial" panose="020B0604020202020204" pitchFamily="34" charset="0"/>
                <a:cs typeface="Arial" panose="020B0604020202020204" pitchFamily="34" charset="0"/>
              </a:rPr>
              <a:t>Personnel must change clothing before entering the facility and shower upon </a:t>
            </a:r>
            <a:r>
              <a:rPr lang="en-US" sz="2000" dirty="0" smtClean="0">
                <a:latin typeface="Arial" panose="020B0604020202020204" pitchFamily="34" charset="0"/>
                <a:cs typeface="Arial" panose="020B0604020202020204" pitchFamily="34" charset="0"/>
              </a:rPr>
              <a:t>exiting</a:t>
            </a:r>
            <a:r>
              <a:rPr lang="ar-IQ" sz="2000"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pPr algn="just" fontAlgn="base">
              <a:lnSpc>
                <a:spcPct val="150000"/>
              </a:lnSpc>
              <a:buFont typeface="Arial"/>
              <a:buChar char="•"/>
            </a:pPr>
            <a:r>
              <a:rPr lang="en-US" sz="2000" dirty="0">
                <a:latin typeface="Arial" panose="020B0604020202020204" pitchFamily="34" charset="0"/>
                <a:cs typeface="Arial" panose="020B0604020202020204" pitchFamily="34" charset="0"/>
              </a:rPr>
              <a:t>All materials must be decontaminated before leaving the </a:t>
            </a:r>
            <a:r>
              <a:rPr lang="en-US" sz="2000" dirty="0" smtClean="0">
                <a:latin typeface="Arial" panose="020B0604020202020204" pitchFamily="34" charset="0"/>
                <a:cs typeface="Arial" panose="020B0604020202020204" pitchFamily="34" charset="0"/>
              </a:rPr>
              <a:t>facility</a:t>
            </a:r>
            <a:r>
              <a:rPr lang="ar-IQ" sz="2000"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pPr algn="just" fontAlgn="base">
              <a:lnSpc>
                <a:spcPct val="150000"/>
              </a:lnSpc>
              <a:buFont typeface="Arial"/>
              <a:buChar char="•"/>
            </a:pPr>
            <a:r>
              <a:rPr lang="en-US" sz="2000" dirty="0">
                <a:latin typeface="Arial" panose="020B0604020202020204" pitchFamily="34" charset="0"/>
                <a:cs typeface="Arial" panose="020B0604020202020204" pitchFamily="34" charset="0"/>
              </a:rPr>
              <a:t>Personnel must wear the PPE </a:t>
            </a:r>
            <a:r>
              <a:rPr lang="en-US" sz="2000" dirty="0" smtClean="0">
                <a:latin typeface="Arial" panose="020B0604020202020204" pitchFamily="34" charset="0"/>
                <a:cs typeface="Arial" panose="020B0604020202020204" pitchFamily="34" charset="0"/>
              </a:rPr>
              <a:t>as </a:t>
            </a:r>
            <a:r>
              <a:rPr lang="en-US" sz="2000" dirty="0">
                <a:latin typeface="Arial" panose="020B0604020202020204" pitchFamily="34" charset="0"/>
                <a:cs typeface="Arial" panose="020B0604020202020204" pitchFamily="34" charset="0"/>
              </a:rPr>
              <a:t>well as a full-body, </a:t>
            </a:r>
            <a:r>
              <a:rPr lang="en-US" sz="2000" dirty="0" smtClean="0">
                <a:latin typeface="Arial" panose="020B0604020202020204" pitchFamily="34" charset="0"/>
                <a:cs typeface="Arial" panose="020B0604020202020204" pitchFamily="34" charset="0"/>
              </a:rPr>
              <a:t>air-supplied</a:t>
            </a:r>
            <a:r>
              <a:rPr lang="en-US" sz="2000" dirty="0">
                <a:latin typeface="Arial" panose="020B0604020202020204" pitchFamily="34" charset="0"/>
                <a:cs typeface="Arial" panose="020B0604020202020204" pitchFamily="34" charset="0"/>
              </a:rPr>
              <a:t>.</a:t>
            </a:r>
          </a:p>
          <a:p>
            <a:pPr algn="just" fontAlgn="base">
              <a:lnSpc>
                <a:spcPct val="150000"/>
              </a:lnSpc>
              <a:buFont typeface="Arial"/>
              <a:buChar char="•"/>
            </a:pPr>
            <a:r>
              <a:rPr lang="en-US" sz="2000" dirty="0">
                <a:latin typeface="Arial" panose="020B0604020202020204" pitchFamily="34" charset="0"/>
                <a:cs typeface="Arial" panose="020B0604020202020204" pitchFamily="34" charset="0"/>
              </a:rPr>
              <a:t>Access to a Class III biological safety </a:t>
            </a:r>
            <a:r>
              <a:rPr lang="en-US" sz="2000" dirty="0" smtClean="0">
                <a:latin typeface="Arial" panose="020B0604020202020204" pitchFamily="34" charset="0"/>
                <a:cs typeface="Arial" panose="020B0604020202020204" pitchFamily="34" charset="0"/>
              </a:rPr>
              <a:t>cabinet.</a:t>
            </a:r>
            <a:endParaRPr lang="en-US" sz="2000" b="0" i="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7754088"/>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622123"/>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90747" y="620688"/>
            <a:ext cx="6647180" cy="5586145"/>
          </a:xfrm>
          <a:prstGeom prst="rect">
            <a:avLst/>
          </a:prstGeom>
        </p:spPr>
        <p:txBody>
          <a:bodyPr vert="horz" wrap="square" lIns="0" tIns="12700" rIns="0" bIns="0" rtlCol="0">
            <a:spAutoFit/>
          </a:bodyPr>
          <a:lstStyle/>
          <a:p>
            <a:pPr marR="213360" algn="ctr">
              <a:spcBef>
                <a:spcPts val="100"/>
              </a:spcBef>
            </a:pPr>
            <a:r>
              <a:rPr sz="2400" b="1" spc="-5" dirty="0">
                <a:solidFill>
                  <a:prstClr val="black"/>
                </a:solidFill>
                <a:latin typeface="Times New Roman"/>
                <a:cs typeface="Times New Roman"/>
              </a:rPr>
              <a:t>Microscope</a:t>
            </a:r>
            <a:r>
              <a:rPr sz="2400" b="1" spc="-15" dirty="0">
                <a:solidFill>
                  <a:prstClr val="black"/>
                </a:solidFill>
                <a:latin typeface="Times New Roman"/>
                <a:cs typeface="Times New Roman"/>
              </a:rPr>
              <a:t> </a:t>
            </a:r>
            <a:endParaRPr lang="en-US" sz="2400" b="1" spc="-15" dirty="0" smtClean="0">
              <a:solidFill>
                <a:prstClr val="black"/>
              </a:solidFill>
              <a:latin typeface="Times New Roman"/>
              <a:cs typeface="Times New Roman"/>
            </a:endParaRPr>
          </a:p>
          <a:p>
            <a:pPr marR="213360" algn="ctr">
              <a:spcBef>
                <a:spcPts val="100"/>
              </a:spcBef>
            </a:pPr>
            <a:r>
              <a:rPr lang="en-US" sz="2400" b="1" spc="-5" dirty="0" smtClean="0">
                <a:solidFill>
                  <a:prstClr val="black"/>
                </a:solidFill>
                <a:latin typeface="Times New Roman"/>
                <a:cs typeface="Times New Roman"/>
              </a:rPr>
              <a:t> </a:t>
            </a:r>
            <a:endParaRPr sz="2400" dirty="0">
              <a:solidFill>
                <a:prstClr val="black"/>
              </a:solidFill>
              <a:latin typeface="Times New Roman"/>
              <a:cs typeface="Times New Roman"/>
            </a:endParaRPr>
          </a:p>
          <a:p>
            <a:pPr marL="241300" indent="-229235" algn="just">
              <a:lnSpc>
                <a:spcPct val="150000"/>
              </a:lnSpc>
              <a:spcBef>
                <a:spcPts val="1405"/>
              </a:spcBef>
              <a:buFont typeface="Symbol"/>
              <a:buChar char=""/>
              <a:tabLst>
                <a:tab pos="241300" algn="l"/>
                <a:tab pos="241935" algn="l"/>
              </a:tabLst>
            </a:pPr>
            <a:r>
              <a:rPr sz="2000" spc="-5" dirty="0">
                <a:solidFill>
                  <a:prstClr val="black"/>
                </a:solidFill>
                <a:latin typeface="Times New Roman"/>
                <a:cs typeface="Times New Roman"/>
              </a:rPr>
              <a:t>Microscope</a:t>
            </a:r>
            <a:r>
              <a:rPr sz="2000" dirty="0">
                <a:solidFill>
                  <a:prstClr val="black"/>
                </a:solidFill>
                <a:latin typeface="Times New Roman"/>
                <a:cs typeface="Times New Roman"/>
              </a:rPr>
              <a:t> –</a:t>
            </a:r>
            <a:r>
              <a:rPr sz="2000" spc="20" dirty="0">
                <a:solidFill>
                  <a:prstClr val="black"/>
                </a:solidFill>
                <a:latin typeface="Times New Roman"/>
                <a:cs typeface="Times New Roman"/>
              </a:rPr>
              <a:t> </a:t>
            </a:r>
            <a:r>
              <a:rPr sz="2000" spc="-5" dirty="0">
                <a:solidFill>
                  <a:prstClr val="black"/>
                </a:solidFill>
                <a:latin typeface="Times New Roman"/>
                <a:cs typeface="Times New Roman"/>
              </a:rPr>
              <a:t>an</a:t>
            </a:r>
            <a:r>
              <a:rPr sz="2000" spc="5" dirty="0">
                <a:solidFill>
                  <a:prstClr val="black"/>
                </a:solidFill>
                <a:latin typeface="Times New Roman"/>
                <a:cs typeface="Times New Roman"/>
              </a:rPr>
              <a:t> </a:t>
            </a:r>
            <a:r>
              <a:rPr sz="2000" spc="-5" dirty="0">
                <a:solidFill>
                  <a:prstClr val="black"/>
                </a:solidFill>
                <a:latin typeface="Times New Roman"/>
                <a:cs typeface="Times New Roman"/>
              </a:rPr>
              <a:t>instrument</a:t>
            </a:r>
            <a:r>
              <a:rPr sz="2000" spc="10" dirty="0">
                <a:solidFill>
                  <a:prstClr val="black"/>
                </a:solidFill>
                <a:latin typeface="Times New Roman"/>
                <a:cs typeface="Times New Roman"/>
              </a:rPr>
              <a:t> </a:t>
            </a:r>
            <a:r>
              <a:rPr sz="2000" spc="-5" dirty="0">
                <a:solidFill>
                  <a:prstClr val="black"/>
                </a:solidFill>
                <a:latin typeface="Times New Roman"/>
                <a:cs typeface="Times New Roman"/>
              </a:rPr>
              <a:t>that</a:t>
            </a:r>
            <a:r>
              <a:rPr sz="2000" spc="10" dirty="0">
                <a:solidFill>
                  <a:prstClr val="black"/>
                </a:solidFill>
                <a:latin typeface="Times New Roman"/>
                <a:cs typeface="Times New Roman"/>
              </a:rPr>
              <a:t> </a:t>
            </a:r>
            <a:r>
              <a:rPr sz="2000" b="1" spc="-5" dirty="0">
                <a:solidFill>
                  <a:prstClr val="black"/>
                </a:solidFill>
                <a:latin typeface="Times New Roman"/>
                <a:cs typeface="Times New Roman"/>
              </a:rPr>
              <a:t>produces</a:t>
            </a:r>
            <a:r>
              <a:rPr sz="2000" b="1" spc="10" dirty="0">
                <a:solidFill>
                  <a:prstClr val="black"/>
                </a:solidFill>
                <a:latin typeface="Times New Roman"/>
                <a:cs typeface="Times New Roman"/>
              </a:rPr>
              <a:t> </a:t>
            </a:r>
            <a:r>
              <a:rPr sz="2000" b="1" spc="-5" dirty="0">
                <a:solidFill>
                  <a:prstClr val="black"/>
                </a:solidFill>
                <a:latin typeface="Times New Roman"/>
                <a:cs typeface="Times New Roman"/>
              </a:rPr>
              <a:t>an</a:t>
            </a:r>
            <a:r>
              <a:rPr sz="2000" b="1" spc="5" dirty="0">
                <a:solidFill>
                  <a:prstClr val="black"/>
                </a:solidFill>
                <a:latin typeface="Times New Roman"/>
                <a:cs typeface="Times New Roman"/>
              </a:rPr>
              <a:t> </a:t>
            </a:r>
            <a:r>
              <a:rPr sz="2000" b="1" spc="-5" dirty="0">
                <a:solidFill>
                  <a:prstClr val="black"/>
                </a:solidFill>
                <a:latin typeface="Times New Roman"/>
                <a:cs typeface="Times New Roman"/>
              </a:rPr>
              <a:t>enlarged</a:t>
            </a:r>
            <a:r>
              <a:rPr sz="2000" b="1" spc="10" dirty="0">
                <a:solidFill>
                  <a:prstClr val="black"/>
                </a:solidFill>
                <a:latin typeface="Times New Roman"/>
                <a:cs typeface="Times New Roman"/>
              </a:rPr>
              <a:t> </a:t>
            </a:r>
            <a:r>
              <a:rPr sz="2000" b="1" dirty="0">
                <a:solidFill>
                  <a:prstClr val="black"/>
                </a:solidFill>
                <a:latin typeface="Times New Roman"/>
                <a:cs typeface="Times New Roman"/>
              </a:rPr>
              <a:t>image</a:t>
            </a:r>
            <a:r>
              <a:rPr sz="2000" b="1" spc="5" dirty="0">
                <a:solidFill>
                  <a:prstClr val="black"/>
                </a:solidFill>
                <a:latin typeface="Times New Roman"/>
                <a:cs typeface="Times New Roman"/>
              </a:rPr>
              <a:t> </a:t>
            </a:r>
            <a:r>
              <a:rPr sz="2000" b="1" dirty="0">
                <a:solidFill>
                  <a:prstClr val="black"/>
                </a:solidFill>
                <a:latin typeface="Times New Roman"/>
                <a:cs typeface="Times New Roman"/>
              </a:rPr>
              <a:t>of</a:t>
            </a:r>
            <a:r>
              <a:rPr sz="2000" b="1" spc="15" dirty="0">
                <a:solidFill>
                  <a:prstClr val="black"/>
                </a:solidFill>
                <a:latin typeface="Times New Roman"/>
                <a:cs typeface="Times New Roman"/>
              </a:rPr>
              <a:t> </a:t>
            </a:r>
            <a:r>
              <a:rPr sz="2000" b="1" spc="-5" dirty="0">
                <a:solidFill>
                  <a:prstClr val="black"/>
                </a:solidFill>
                <a:latin typeface="Times New Roman"/>
                <a:cs typeface="Times New Roman"/>
              </a:rPr>
              <a:t>an</a:t>
            </a:r>
            <a:r>
              <a:rPr sz="2000" b="1" spc="5" dirty="0">
                <a:solidFill>
                  <a:prstClr val="black"/>
                </a:solidFill>
                <a:latin typeface="Times New Roman"/>
                <a:cs typeface="Times New Roman"/>
              </a:rPr>
              <a:t> </a:t>
            </a:r>
            <a:r>
              <a:rPr sz="2000" b="1" spc="-5" dirty="0">
                <a:solidFill>
                  <a:prstClr val="black"/>
                </a:solidFill>
                <a:latin typeface="Times New Roman"/>
                <a:cs typeface="Times New Roman"/>
              </a:rPr>
              <a:t>object</a:t>
            </a:r>
            <a:r>
              <a:rPr sz="2000" spc="-5" dirty="0">
                <a:solidFill>
                  <a:prstClr val="black"/>
                </a:solidFill>
                <a:latin typeface="Times New Roman"/>
                <a:cs typeface="Times New Roman"/>
              </a:rPr>
              <a:t>.</a:t>
            </a:r>
            <a:endParaRPr sz="2000" dirty="0">
              <a:solidFill>
                <a:prstClr val="black"/>
              </a:solidFill>
              <a:latin typeface="Times New Roman"/>
              <a:cs typeface="Times New Roman"/>
            </a:endParaRPr>
          </a:p>
          <a:p>
            <a:pPr marL="241300" marR="5080" indent="-229235" algn="just">
              <a:lnSpc>
                <a:spcPct val="150000"/>
              </a:lnSpc>
              <a:spcBef>
                <a:spcPts val="130"/>
              </a:spcBef>
              <a:buFont typeface="Symbol"/>
              <a:buChar char=""/>
              <a:tabLst>
                <a:tab pos="241300" algn="l"/>
                <a:tab pos="241935" algn="l"/>
              </a:tabLst>
            </a:pPr>
            <a:r>
              <a:rPr sz="2000" spc="-5" dirty="0">
                <a:solidFill>
                  <a:prstClr val="black"/>
                </a:solidFill>
                <a:latin typeface="Times New Roman"/>
                <a:cs typeface="Times New Roman"/>
              </a:rPr>
              <a:t>Biologists</a:t>
            </a:r>
            <a:r>
              <a:rPr sz="2000" dirty="0">
                <a:solidFill>
                  <a:prstClr val="black"/>
                </a:solidFill>
                <a:latin typeface="Times New Roman"/>
                <a:cs typeface="Times New Roman"/>
              </a:rPr>
              <a:t> </a:t>
            </a:r>
            <a:r>
              <a:rPr sz="2000" spc="-5" dirty="0">
                <a:solidFill>
                  <a:prstClr val="black"/>
                </a:solidFill>
                <a:latin typeface="Times New Roman"/>
                <a:cs typeface="Times New Roman"/>
              </a:rPr>
              <a:t>use</a:t>
            </a:r>
            <a:r>
              <a:rPr sz="2000" dirty="0">
                <a:solidFill>
                  <a:prstClr val="black"/>
                </a:solidFill>
                <a:latin typeface="Times New Roman"/>
                <a:cs typeface="Times New Roman"/>
              </a:rPr>
              <a:t> microscopes to</a:t>
            </a:r>
            <a:r>
              <a:rPr sz="2000" spc="5" dirty="0">
                <a:solidFill>
                  <a:prstClr val="black"/>
                </a:solidFill>
                <a:latin typeface="Times New Roman"/>
                <a:cs typeface="Times New Roman"/>
              </a:rPr>
              <a:t> </a:t>
            </a:r>
            <a:r>
              <a:rPr sz="2000" dirty="0">
                <a:solidFill>
                  <a:prstClr val="black"/>
                </a:solidFill>
                <a:latin typeface="Times New Roman"/>
                <a:cs typeface="Times New Roman"/>
              </a:rPr>
              <a:t>study</a:t>
            </a:r>
            <a:r>
              <a:rPr sz="2000" spc="-25" dirty="0">
                <a:solidFill>
                  <a:prstClr val="black"/>
                </a:solidFill>
                <a:latin typeface="Times New Roman"/>
                <a:cs typeface="Times New Roman"/>
              </a:rPr>
              <a:t> </a:t>
            </a:r>
            <a:r>
              <a:rPr sz="2000" dirty="0">
                <a:solidFill>
                  <a:prstClr val="black"/>
                </a:solidFill>
                <a:latin typeface="Times New Roman"/>
                <a:cs typeface="Times New Roman"/>
              </a:rPr>
              <a:t>cells, </a:t>
            </a:r>
            <a:r>
              <a:rPr sz="2000" spc="-5" dirty="0">
                <a:solidFill>
                  <a:prstClr val="black"/>
                </a:solidFill>
                <a:latin typeface="Times New Roman"/>
                <a:cs typeface="Times New Roman"/>
              </a:rPr>
              <a:t>cell</a:t>
            </a:r>
            <a:r>
              <a:rPr sz="2000" dirty="0">
                <a:solidFill>
                  <a:prstClr val="black"/>
                </a:solidFill>
                <a:latin typeface="Times New Roman"/>
                <a:cs typeface="Times New Roman"/>
              </a:rPr>
              <a:t> parts, </a:t>
            </a:r>
            <a:r>
              <a:rPr sz="2000" spc="-5" dirty="0">
                <a:solidFill>
                  <a:prstClr val="black"/>
                </a:solidFill>
                <a:latin typeface="Times New Roman"/>
                <a:cs typeface="Times New Roman"/>
              </a:rPr>
              <a:t>and</a:t>
            </a:r>
            <a:r>
              <a:rPr sz="2000" spc="5" dirty="0">
                <a:solidFill>
                  <a:prstClr val="black"/>
                </a:solidFill>
                <a:latin typeface="Times New Roman"/>
                <a:cs typeface="Times New Roman"/>
              </a:rPr>
              <a:t> </a:t>
            </a:r>
            <a:r>
              <a:rPr sz="2000" spc="-5" dirty="0">
                <a:solidFill>
                  <a:prstClr val="black"/>
                </a:solidFill>
                <a:latin typeface="Times New Roman"/>
                <a:cs typeface="Times New Roman"/>
              </a:rPr>
              <a:t>organisms</a:t>
            </a:r>
            <a:r>
              <a:rPr sz="2000" dirty="0">
                <a:solidFill>
                  <a:prstClr val="black"/>
                </a:solidFill>
                <a:latin typeface="Times New Roman"/>
                <a:cs typeface="Times New Roman"/>
              </a:rPr>
              <a:t> that </a:t>
            </a:r>
            <a:r>
              <a:rPr sz="2000" spc="-5" dirty="0">
                <a:solidFill>
                  <a:prstClr val="black"/>
                </a:solidFill>
                <a:latin typeface="Times New Roman"/>
                <a:cs typeface="Times New Roman"/>
              </a:rPr>
              <a:t>are</a:t>
            </a:r>
            <a:r>
              <a:rPr sz="2000" spc="20" dirty="0">
                <a:solidFill>
                  <a:prstClr val="black"/>
                </a:solidFill>
                <a:latin typeface="Times New Roman"/>
                <a:cs typeface="Times New Roman"/>
              </a:rPr>
              <a:t> </a:t>
            </a:r>
            <a:r>
              <a:rPr sz="2000" b="1" dirty="0">
                <a:solidFill>
                  <a:prstClr val="black"/>
                </a:solidFill>
                <a:latin typeface="Times New Roman"/>
                <a:cs typeface="Times New Roman"/>
              </a:rPr>
              <a:t>too</a:t>
            </a:r>
            <a:r>
              <a:rPr sz="2000" b="1" spc="5" dirty="0">
                <a:solidFill>
                  <a:prstClr val="black"/>
                </a:solidFill>
                <a:latin typeface="Times New Roman"/>
                <a:cs typeface="Times New Roman"/>
              </a:rPr>
              <a:t> </a:t>
            </a:r>
            <a:r>
              <a:rPr sz="2000" b="1" spc="-5" dirty="0">
                <a:solidFill>
                  <a:prstClr val="black"/>
                </a:solidFill>
                <a:latin typeface="Times New Roman"/>
                <a:cs typeface="Times New Roman"/>
              </a:rPr>
              <a:t>small</a:t>
            </a:r>
            <a:r>
              <a:rPr sz="2000" b="1" spc="5" dirty="0">
                <a:solidFill>
                  <a:prstClr val="black"/>
                </a:solidFill>
                <a:latin typeface="Times New Roman"/>
                <a:cs typeface="Times New Roman"/>
              </a:rPr>
              <a:t> </a:t>
            </a:r>
            <a:r>
              <a:rPr sz="2000" dirty="0">
                <a:solidFill>
                  <a:prstClr val="black"/>
                </a:solidFill>
                <a:latin typeface="Times New Roman"/>
                <a:cs typeface="Times New Roman"/>
              </a:rPr>
              <a:t>to be </a:t>
            </a:r>
            <a:r>
              <a:rPr sz="2000" spc="-5" dirty="0">
                <a:solidFill>
                  <a:prstClr val="black"/>
                </a:solidFill>
                <a:latin typeface="Times New Roman"/>
                <a:cs typeface="Times New Roman"/>
              </a:rPr>
              <a:t>seen</a:t>
            </a:r>
            <a:r>
              <a:rPr sz="2000" spc="5" dirty="0">
                <a:solidFill>
                  <a:prstClr val="black"/>
                </a:solidFill>
                <a:latin typeface="Times New Roman"/>
                <a:cs typeface="Times New Roman"/>
              </a:rPr>
              <a:t> </a:t>
            </a:r>
            <a:r>
              <a:rPr sz="2000" dirty="0">
                <a:solidFill>
                  <a:prstClr val="black"/>
                </a:solidFill>
                <a:latin typeface="Times New Roman"/>
                <a:cs typeface="Times New Roman"/>
              </a:rPr>
              <a:t>with</a:t>
            </a:r>
            <a:r>
              <a:rPr sz="2000" spc="10" dirty="0">
                <a:solidFill>
                  <a:prstClr val="black"/>
                </a:solidFill>
                <a:latin typeface="Times New Roman"/>
                <a:cs typeface="Times New Roman"/>
              </a:rPr>
              <a:t> </a:t>
            </a:r>
            <a:r>
              <a:rPr sz="2000" dirty="0">
                <a:solidFill>
                  <a:prstClr val="black"/>
                </a:solidFill>
                <a:latin typeface="Times New Roman"/>
                <a:cs typeface="Times New Roman"/>
              </a:rPr>
              <a:t>the </a:t>
            </a:r>
            <a:r>
              <a:rPr sz="2000" spc="-285" dirty="0">
                <a:solidFill>
                  <a:prstClr val="black"/>
                </a:solidFill>
                <a:latin typeface="Times New Roman"/>
                <a:cs typeface="Times New Roman"/>
              </a:rPr>
              <a:t> </a:t>
            </a:r>
            <a:r>
              <a:rPr sz="2000" spc="-5" dirty="0">
                <a:solidFill>
                  <a:prstClr val="black"/>
                </a:solidFill>
                <a:latin typeface="Times New Roman"/>
                <a:cs typeface="Times New Roman"/>
              </a:rPr>
              <a:t>naked eye.</a:t>
            </a:r>
            <a:endParaRPr sz="2000" dirty="0">
              <a:solidFill>
                <a:prstClr val="black"/>
              </a:solidFill>
              <a:latin typeface="Times New Roman"/>
              <a:cs typeface="Times New Roman"/>
            </a:endParaRPr>
          </a:p>
          <a:p>
            <a:pPr marL="241300" indent="-229235">
              <a:lnSpc>
                <a:spcPct val="150000"/>
              </a:lnSpc>
              <a:buFont typeface="Symbol"/>
              <a:buChar char=""/>
              <a:tabLst>
                <a:tab pos="241300" algn="l"/>
                <a:tab pos="241935" algn="l"/>
              </a:tabLst>
            </a:pPr>
            <a:r>
              <a:rPr sz="2000" spc="-5" dirty="0">
                <a:solidFill>
                  <a:prstClr val="black"/>
                </a:solidFill>
                <a:latin typeface="Times New Roman"/>
                <a:cs typeface="Times New Roman"/>
              </a:rPr>
              <a:t>Microscopes</a:t>
            </a:r>
            <a:r>
              <a:rPr sz="2000" spc="10" dirty="0">
                <a:solidFill>
                  <a:prstClr val="black"/>
                </a:solidFill>
                <a:latin typeface="Times New Roman"/>
                <a:cs typeface="Times New Roman"/>
              </a:rPr>
              <a:t> </a:t>
            </a:r>
            <a:r>
              <a:rPr sz="2000" b="1" spc="-5" dirty="0">
                <a:solidFill>
                  <a:prstClr val="black"/>
                </a:solidFill>
                <a:latin typeface="Times New Roman"/>
                <a:cs typeface="Times New Roman"/>
              </a:rPr>
              <a:t>magnify</a:t>
            </a:r>
            <a:r>
              <a:rPr sz="2000" b="1" spc="5" dirty="0">
                <a:solidFill>
                  <a:prstClr val="black"/>
                </a:solidFill>
                <a:latin typeface="Times New Roman"/>
                <a:cs typeface="Times New Roman"/>
              </a:rPr>
              <a:t> </a:t>
            </a:r>
            <a:r>
              <a:rPr sz="2000" spc="-5" dirty="0">
                <a:solidFill>
                  <a:prstClr val="black"/>
                </a:solidFill>
                <a:latin typeface="Times New Roman"/>
                <a:cs typeface="Times New Roman"/>
              </a:rPr>
              <a:t>and</a:t>
            </a:r>
            <a:r>
              <a:rPr sz="2000" spc="5" dirty="0">
                <a:solidFill>
                  <a:prstClr val="black"/>
                </a:solidFill>
                <a:latin typeface="Times New Roman"/>
                <a:cs typeface="Times New Roman"/>
              </a:rPr>
              <a:t> </a:t>
            </a:r>
            <a:r>
              <a:rPr sz="2000" b="1" spc="-5" dirty="0">
                <a:solidFill>
                  <a:prstClr val="black"/>
                </a:solidFill>
                <a:latin typeface="Times New Roman"/>
                <a:cs typeface="Times New Roman"/>
              </a:rPr>
              <a:t>show</a:t>
            </a:r>
            <a:r>
              <a:rPr sz="2000" b="1" dirty="0">
                <a:solidFill>
                  <a:prstClr val="black"/>
                </a:solidFill>
                <a:latin typeface="Times New Roman"/>
                <a:cs typeface="Times New Roman"/>
              </a:rPr>
              <a:t> </a:t>
            </a:r>
            <a:r>
              <a:rPr sz="2000" b="1" spc="-5" dirty="0">
                <a:solidFill>
                  <a:prstClr val="black"/>
                </a:solidFill>
                <a:latin typeface="Times New Roman"/>
                <a:cs typeface="Times New Roman"/>
              </a:rPr>
              <a:t>details</a:t>
            </a:r>
            <a:r>
              <a:rPr sz="2000" b="1" spc="10" dirty="0">
                <a:solidFill>
                  <a:prstClr val="black"/>
                </a:solidFill>
                <a:latin typeface="Times New Roman"/>
                <a:cs typeface="Times New Roman"/>
              </a:rPr>
              <a:t> </a:t>
            </a:r>
            <a:r>
              <a:rPr sz="2000" dirty="0">
                <a:solidFill>
                  <a:prstClr val="black"/>
                </a:solidFill>
                <a:latin typeface="Times New Roman"/>
                <a:cs typeface="Times New Roman"/>
              </a:rPr>
              <a:t>of the </a:t>
            </a:r>
            <a:r>
              <a:rPr sz="2000" spc="-5" dirty="0">
                <a:solidFill>
                  <a:prstClr val="black"/>
                </a:solidFill>
                <a:latin typeface="Times New Roman"/>
                <a:cs typeface="Times New Roman"/>
              </a:rPr>
              <a:t>image.</a:t>
            </a:r>
            <a:endParaRPr sz="2000" dirty="0">
              <a:solidFill>
                <a:prstClr val="black"/>
              </a:solidFill>
              <a:latin typeface="Times New Roman"/>
              <a:cs typeface="Times New Roman"/>
            </a:endParaRPr>
          </a:p>
          <a:p>
            <a:pPr marL="241300" indent="-229235">
              <a:lnSpc>
                <a:spcPct val="150000"/>
              </a:lnSpc>
              <a:spcBef>
                <a:spcPts val="25"/>
              </a:spcBef>
              <a:buFont typeface="Symbol"/>
              <a:buChar char=""/>
              <a:tabLst>
                <a:tab pos="241300" algn="l"/>
                <a:tab pos="241935" algn="l"/>
              </a:tabLst>
            </a:pPr>
            <a:r>
              <a:rPr sz="2000" spc="-5" dirty="0">
                <a:solidFill>
                  <a:prstClr val="black"/>
                </a:solidFill>
                <a:latin typeface="Times New Roman"/>
                <a:cs typeface="Times New Roman"/>
              </a:rPr>
              <a:t>Two</a:t>
            </a:r>
            <a:r>
              <a:rPr sz="2000" spc="-20" dirty="0">
                <a:solidFill>
                  <a:prstClr val="black"/>
                </a:solidFill>
                <a:latin typeface="Times New Roman"/>
                <a:cs typeface="Times New Roman"/>
              </a:rPr>
              <a:t> </a:t>
            </a:r>
            <a:r>
              <a:rPr sz="2000" spc="-5" dirty="0">
                <a:solidFill>
                  <a:prstClr val="black"/>
                </a:solidFill>
                <a:latin typeface="Times New Roman"/>
                <a:cs typeface="Times New Roman"/>
              </a:rPr>
              <a:t>types</a:t>
            </a:r>
            <a:r>
              <a:rPr sz="2000" spc="-20" dirty="0">
                <a:solidFill>
                  <a:prstClr val="black"/>
                </a:solidFill>
                <a:latin typeface="Times New Roman"/>
                <a:cs typeface="Times New Roman"/>
              </a:rPr>
              <a:t> </a:t>
            </a:r>
            <a:r>
              <a:rPr sz="2000" spc="5" dirty="0">
                <a:solidFill>
                  <a:prstClr val="black"/>
                </a:solidFill>
                <a:latin typeface="Times New Roman"/>
                <a:cs typeface="Times New Roman"/>
              </a:rPr>
              <a:t>of</a:t>
            </a:r>
            <a:r>
              <a:rPr sz="2000" spc="-20" dirty="0">
                <a:solidFill>
                  <a:prstClr val="black"/>
                </a:solidFill>
                <a:latin typeface="Times New Roman"/>
                <a:cs typeface="Times New Roman"/>
              </a:rPr>
              <a:t> </a:t>
            </a:r>
            <a:r>
              <a:rPr sz="2000" dirty="0">
                <a:solidFill>
                  <a:prstClr val="black"/>
                </a:solidFill>
                <a:latin typeface="Times New Roman"/>
                <a:cs typeface="Times New Roman"/>
              </a:rPr>
              <a:t>microscopes:</a:t>
            </a:r>
          </a:p>
          <a:p>
            <a:pPr marL="698500" marR="109855" lvl="1" indent="-228600" algn="just">
              <a:lnSpc>
                <a:spcPct val="150000"/>
              </a:lnSpc>
              <a:spcBef>
                <a:spcPts val="65"/>
              </a:spcBef>
              <a:buFont typeface="Courier New"/>
              <a:buChar char="o"/>
              <a:tabLst>
                <a:tab pos="699135" algn="l"/>
              </a:tabLst>
            </a:pPr>
            <a:r>
              <a:rPr sz="2000" b="1" dirty="0">
                <a:solidFill>
                  <a:prstClr val="black"/>
                </a:solidFill>
                <a:latin typeface="Times New Roman"/>
                <a:cs typeface="Times New Roman"/>
              </a:rPr>
              <a:t>Light </a:t>
            </a:r>
            <a:r>
              <a:rPr sz="2000" b="1" spc="-5" dirty="0">
                <a:solidFill>
                  <a:prstClr val="black"/>
                </a:solidFill>
                <a:latin typeface="Times New Roman"/>
                <a:cs typeface="Times New Roman"/>
              </a:rPr>
              <a:t>Microscope </a:t>
            </a:r>
            <a:r>
              <a:rPr sz="2000" dirty="0">
                <a:solidFill>
                  <a:prstClr val="black"/>
                </a:solidFill>
                <a:latin typeface="Times New Roman"/>
                <a:cs typeface="Times New Roman"/>
              </a:rPr>
              <a:t>– l</a:t>
            </a:r>
            <a:r>
              <a:rPr sz="2000" b="1" dirty="0">
                <a:solidFill>
                  <a:prstClr val="black"/>
                </a:solidFill>
                <a:latin typeface="Times New Roman"/>
                <a:cs typeface="Times New Roman"/>
              </a:rPr>
              <a:t>ight </a:t>
            </a:r>
            <a:r>
              <a:rPr sz="2000" spc="-5" dirty="0">
                <a:solidFill>
                  <a:prstClr val="black"/>
                </a:solidFill>
                <a:latin typeface="Times New Roman"/>
                <a:cs typeface="Times New Roman"/>
              </a:rPr>
              <a:t>passes</a:t>
            </a:r>
            <a:r>
              <a:rPr sz="2000" dirty="0">
                <a:solidFill>
                  <a:prstClr val="black"/>
                </a:solidFill>
                <a:latin typeface="Times New Roman"/>
                <a:cs typeface="Times New Roman"/>
              </a:rPr>
              <a:t> </a:t>
            </a:r>
            <a:r>
              <a:rPr sz="2000" spc="-5" dirty="0">
                <a:solidFill>
                  <a:prstClr val="black"/>
                </a:solidFill>
                <a:latin typeface="Times New Roman"/>
                <a:cs typeface="Times New Roman"/>
              </a:rPr>
              <a:t>through</a:t>
            </a:r>
            <a:r>
              <a:rPr sz="2000" dirty="0">
                <a:solidFill>
                  <a:prstClr val="black"/>
                </a:solidFill>
                <a:latin typeface="Times New Roman"/>
                <a:cs typeface="Times New Roman"/>
              </a:rPr>
              <a:t> one </a:t>
            </a:r>
            <a:r>
              <a:rPr sz="2000" spc="5" dirty="0">
                <a:solidFill>
                  <a:prstClr val="black"/>
                </a:solidFill>
                <a:latin typeface="Times New Roman"/>
                <a:cs typeface="Times New Roman"/>
              </a:rPr>
              <a:t>or </a:t>
            </a:r>
            <a:r>
              <a:rPr sz="2000" dirty="0">
                <a:solidFill>
                  <a:prstClr val="black"/>
                </a:solidFill>
                <a:latin typeface="Times New Roman"/>
                <a:cs typeface="Times New Roman"/>
              </a:rPr>
              <a:t>more</a:t>
            </a:r>
            <a:r>
              <a:rPr sz="2000" spc="-10" dirty="0">
                <a:solidFill>
                  <a:prstClr val="black"/>
                </a:solidFill>
                <a:latin typeface="Times New Roman"/>
                <a:cs typeface="Times New Roman"/>
              </a:rPr>
              <a:t> </a:t>
            </a:r>
            <a:r>
              <a:rPr sz="2000" spc="-5" dirty="0">
                <a:solidFill>
                  <a:prstClr val="black"/>
                </a:solidFill>
                <a:latin typeface="Times New Roman"/>
                <a:cs typeface="Times New Roman"/>
              </a:rPr>
              <a:t>lenses</a:t>
            </a:r>
            <a:r>
              <a:rPr sz="2000" dirty="0">
                <a:solidFill>
                  <a:prstClr val="black"/>
                </a:solidFill>
                <a:latin typeface="Times New Roman"/>
                <a:cs typeface="Times New Roman"/>
              </a:rPr>
              <a:t> to</a:t>
            </a:r>
            <a:r>
              <a:rPr sz="2000" spc="5" dirty="0">
                <a:solidFill>
                  <a:prstClr val="black"/>
                </a:solidFill>
                <a:latin typeface="Times New Roman"/>
                <a:cs typeface="Times New Roman"/>
              </a:rPr>
              <a:t> </a:t>
            </a:r>
            <a:r>
              <a:rPr sz="2000" dirty="0">
                <a:solidFill>
                  <a:prstClr val="black"/>
                </a:solidFill>
                <a:latin typeface="Times New Roman"/>
                <a:cs typeface="Times New Roman"/>
              </a:rPr>
              <a:t>produce</a:t>
            </a:r>
            <a:r>
              <a:rPr sz="2000" spc="-5" dirty="0">
                <a:solidFill>
                  <a:prstClr val="black"/>
                </a:solidFill>
                <a:latin typeface="Times New Roman"/>
                <a:cs typeface="Times New Roman"/>
              </a:rPr>
              <a:t> </a:t>
            </a:r>
            <a:r>
              <a:rPr sz="2000" dirty="0">
                <a:solidFill>
                  <a:prstClr val="black"/>
                </a:solidFill>
                <a:latin typeface="Times New Roman"/>
                <a:cs typeface="Times New Roman"/>
              </a:rPr>
              <a:t>an </a:t>
            </a:r>
            <a:r>
              <a:rPr sz="2000" spc="-5" dirty="0">
                <a:solidFill>
                  <a:prstClr val="black"/>
                </a:solidFill>
                <a:latin typeface="Times New Roman"/>
                <a:cs typeface="Times New Roman"/>
              </a:rPr>
              <a:t>enlarged</a:t>
            </a:r>
            <a:r>
              <a:rPr sz="2000" spc="5" dirty="0">
                <a:solidFill>
                  <a:prstClr val="black"/>
                </a:solidFill>
                <a:latin typeface="Times New Roman"/>
                <a:cs typeface="Times New Roman"/>
              </a:rPr>
              <a:t> </a:t>
            </a:r>
            <a:r>
              <a:rPr sz="2000" dirty="0">
                <a:solidFill>
                  <a:prstClr val="black"/>
                </a:solidFill>
                <a:latin typeface="Times New Roman"/>
                <a:cs typeface="Times New Roman"/>
              </a:rPr>
              <a:t>image</a:t>
            </a:r>
            <a:r>
              <a:rPr sz="2000" spc="-5" dirty="0">
                <a:solidFill>
                  <a:prstClr val="black"/>
                </a:solidFill>
                <a:latin typeface="Times New Roman"/>
                <a:cs typeface="Times New Roman"/>
              </a:rPr>
              <a:t> </a:t>
            </a:r>
            <a:r>
              <a:rPr sz="2000" dirty="0">
                <a:solidFill>
                  <a:prstClr val="black"/>
                </a:solidFill>
                <a:latin typeface="Times New Roman"/>
                <a:cs typeface="Times New Roman"/>
              </a:rPr>
              <a:t>of a </a:t>
            </a:r>
            <a:r>
              <a:rPr sz="2000" spc="-285" dirty="0">
                <a:solidFill>
                  <a:prstClr val="black"/>
                </a:solidFill>
                <a:latin typeface="Times New Roman"/>
                <a:cs typeface="Times New Roman"/>
              </a:rPr>
              <a:t> </a:t>
            </a:r>
            <a:r>
              <a:rPr sz="2000" spc="-5" dirty="0">
                <a:solidFill>
                  <a:prstClr val="black"/>
                </a:solidFill>
                <a:latin typeface="Times New Roman"/>
                <a:cs typeface="Times New Roman"/>
              </a:rPr>
              <a:t>specimen</a:t>
            </a:r>
            <a:r>
              <a:rPr lang="en-US" sz="2000" spc="-5" dirty="0">
                <a:solidFill>
                  <a:prstClr val="black"/>
                </a:solidFill>
                <a:latin typeface="Times New Roman"/>
                <a:cs typeface="Times New Roman"/>
              </a:rPr>
              <a:t>.</a:t>
            </a:r>
            <a:endParaRPr sz="2000" dirty="0">
              <a:solidFill>
                <a:prstClr val="black"/>
              </a:solidFill>
              <a:latin typeface="Times New Roman"/>
              <a:cs typeface="Times New Roman"/>
            </a:endParaRPr>
          </a:p>
          <a:p>
            <a:pPr marL="698500" lvl="1" indent="-229235" algn="just">
              <a:lnSpc>
                <a:spcPct val="150000"/>
              </a:lnSpc>
              <a:buFont typeface="Courier New"/>
              <a:buChar char="o"/>
              <a:tabLst>
                <a:tab pos="699135" algn="l"/>
              </a:tabLst>
            </a:pPr>
            <a:r>
              <a:rPr sz="2000" b="1" spc="-5" dirty="0">
                <a:solidFill>
                  <a:prstClr val="black"/>
                </a:solidFill>
                <a:latin typeface="Times New Roman"/>
                <a:cs typeface="Times New Roman"/>
              </a:rPr>
              <a:t>Electron</a:t>
            </a:r>
            <a:r>
              <a:rPr sz="2000" b="1" dirty="0">
                <a:solidFill>
                  <a:prstClr val="black"/>
                </a:solidFill>
                <a:latin typeface="Times New Roman"/>
                <a:cs typeface="Times New Roman"/>
              </a:rPr>
              <a:t> </a:t>
            </a:r>
            <a:r>
              <a:rPr sz="2000" b="1" spc="-5" dirty="0">
                <a:solidFill>
                  <a:prstClr val="black"/>
                </a:solidFill>
                <a:latin typeface="Times New Roman"/>
                <a:cs typeface="Times New Roman"/>
              </a:rPr>
              <a:t>Microscope</a:t>
            </a:r>
            <a:r>
              <a:rPr sz="2000" b="1" spc="5" dirty="0">
                <a:solidFill>
                  <a:prstClr val="black"/>
                </a:solidFill>
                <a:latin typeface="Times New Roman"/>
                <a:cs typeface="Times New Roman"/>
              </a:rPr>
              <a:t> </a:t>
            </a:r>
            <a:r>
              <a:rPr sz="2000" dirty="0">
                <a:solidFill>
                  <a:prstClr val="black"/>
                </a:solidFill>
                <a:latin typeface="Times New Roman"/>
                <a:cs typeface="Times New Roman"/>
              </a:rPr>
              <a:t>– forms</a:t>
            </a:r>
            <a:r>
              <a:rPr sz="2000" spc="5" dirty="0">
                <a:solidFill>
                  <a:prstClr val="black"/>
                </a:solidFill>
                <a:latin typeface="Times New Roman"/>
                <a:cs typeface="Times New Roman"/>
              </a:rPr>
              <a:t> </a:t>
            </a:r>
            <a:r>
              <a:rPr sz="2000" spc="-5" dirty="0">
                <a:solidFill>
                  <a:prstClr val="black"/>
                </a:solidFill>
                <a:latin typeface="Times New Roman"/>
                <a:cs typeface="Times New Roman"/>
              </a:rPr>
              <a:t>image </a:t>
            </a:r>
            <a:r>
              <a:rPr sz="2000" spc="5" dirty="0">
                <a:solidFill>
                  <a:prstClr val="black"/>
                </a:solidFill>
                <a:latin typeface="Times New Roman"/>
                <a:cs typeface="Times New Roman"/>
              </a:rPr>
              <a:t>of </a:t>
            </a:r>
            <a:r>
              <a:rPr sz="2000" dirty="0">
                <a:solidFill>
                  <a:prstClr val="black"/>
                </a:solidFill>
                <a:latin typeface="Times New Roman"/>
                <a:cs typeface="Times New Roman"/>
              </a:rPr>
              <a:t>a</a:t>
            </a:r>
            <a:r>
              <a:rPr sz="2000" spc="-5" dirty="0">
                <a:solidFill>
                  <a:prstClr val="black"/>
                </a:solidFill>
                <a:latin typeface="Times New Roman"/>
                <a:cs typeface="Times New Roman"/>
              </a:rPr>
              <a:t> </a:t>
            </a:r>
            <a:r>
              <a:rPr sz="2000" dirty="0">
                <a:solidFill>
                  <a:prstClr val="black"/>
                </a:solidFill>
                <a:latin typeface="Times New Roman"/>
                <a:cs typeface="Times New Roman"/>
              </a:rPr>
              <a:t>specimen using</a:t>
            </a:r>
            <a:r>
              <a:rPr sz="2000" spc="-10" dirty="0">
                <a:solidFill>
                  <a:prstClr val="black"/>
                </a:solidFill>
                <a:latin typeface="Times New Roman"/>
                <a:cs typeface="Times New Roman"/>
              </a:rPr>
              <a:t> </a:t>
            </a:r>
            <a:r>
              <a:rPr sz="2000" dirty="0">
                <a:solidFill>
                  <a:prstClr val="black"/>
                </a:solidFill>
                <a:latin typeface="Times New Roman"/>
                <a:cs typeface="Times New Roman"/>
              </a:rPr>
              <a:t>a</a:t>
            </a:r>
            <a:r>
              <a:rPr sz="2000" spc="5" dirty="0">
                <a:solidFill>
                  <a:prstClr val="black"/>
                </a:solidFill>
                <a:latin typeface="Times New Roman"/>
                <a:cs typeface="Times New Roman"/>
              </a:rPr>
              <a:t> </a:t>
            </a:r>
            <a:r>
              <a:rPr sz="2000" b="1" dirty="0">
                <a:solidFill>
                  <a:prstClr val="black"/>
                </a:solidFill>
                <a:latin typeface="Times New Roman"/>
                <a:cs typeface="Times New Roman"/>
              </a:rPr>
              <a:t>beam</a:t>
            </a:r>
            <a:r>
              <a:rPr sz="2000" b="1" spc="-15" dirty="0">
                <a:solidFill>
                  <a:prstClr val="black"/>
                </a:solidFill>
                <a:latin typeface="Times New Roman"/>
                <a:cs typeface="Times New Roman"/>
              </a:rPr>
              <a:t> </a:t>
            </a:r>
            <a:r>
              <a:rPr sz="2000" b="1" dirty="0">
                <a:solidFill>
                  <a:prstClr val="black"/>
                </a:solidFill>
                <a:latin typeface="Times New Roman"/>
                <a:cs typeface="Times New Roman"/>
              </a:rPr>
              <a:t>of</a:t>
            </a:r>
            <a:r>
              <a:rPr sz="2000" b="1" spc="10" dirty="0">
                <a:solidFill>
                  <a:prstClr val="black"/>
                </a:solidFill>
                <a:latin typeface="Times New Roman"/>
                <a:cs typeface="Times New Roman"/>
              </a:rPr>
              <a:t> </a:t>
            </a:r>
            <a:r>
              <a:rPr sz="2000" b="1" spc="-5" dirty="0">
                <a:solidFill>
                  <a:prstClr val="black"/>
                </a:solidFill>
                <a:latin typeface="Times New Roman"/>
                <a:cs typeface="Times New Roman"/>
              </a:rPr>
              <a:t>electrons</a:t>
            </a:r>
            <a:r>
              <a:rPr sz="2000" b="1" spc="10" dirty="0">
                <a:solidFill>
                  <a:prstClr val="black"/>
                </a:solidFill>
                <a:latin typeface="Times New Roman"/>
                <a:cs typeface="Times New Roman"/>
              </a:rPr>
              <a:t> </a:t>
            </a:r>
            <a:r>
              <a:rPr sz="2000" spc="-5" dirty="0">
                <a:solidFill>
                  <a:prstClr val="black"/>
                </a:solidFill>
                <a:latin typeface="Times New Roman"/>
                <a:cs typeface="Times New Roman"/>
              </a:rPr>
              <a:t>rather </a:t>
            </a:r>
            <a:r>
              <a:rPr sz="2000" dirty="0">
                <a:solidFill>
                  <a:prstClr val="black"/>
                </a:solidFill>
                <a:latin typeface="Times New Roman"/>
                <a:cs typeface="Times New Roman"/>
              </a:rPr>
              <a:t>than </a:t>
            </a:r>
            <a:r>
              <a:rPr sz="2000" spc="-5" dirty="0">
                <a:solidFill>
                  <a:prstClr val="black"/>
                </a:solidFill>
                <a:latin typeface="Times New Roman"/>
                <a:cs typeface="Times New Roman"/>
              </a:rPr>
              <a:t>light</a:t>
            </a:r>
            <a:r>
              <a:rPr lang="en-US" sz="2000" spc="-5" dirty="0">
                <a:solidFill>
                  <a:prstClr val="black"/>
                </a:solidFill>
                <a:latin typeface="Times New Roman"/>
                <a:cs typeface="Times New Roman"/>
              </a:rPr>
              <a:t>.</a:t>
            </a:r>
          </a:p>
        </p:txBody>
      </p:sp>
    </p:spTree>
    <p:extLst>
      <p:ext uri="{BB962C8B-B14F-4D97-AF65-F5344CB8AC3E}">
        <p14:creationId xmlns:p14="http://schemas.microsoft.com/office/powerpoint/2010/main" val="358750595"/>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7504" y="260648"/>
            <a:ext cx="8784976" cy="6220164"/>
          </a:xfrm>
          <a:prstGeom prst="rect">
            <a:avLst/>
          </a:prstGeom>
        </p:spPr>
        <p:txBody>
          <a:bodyPr wrap="square">
            <a:spAutoFit/>
          </a:bodyPr>
          <a:lstStyle/>
          <a:p>
            <a:pPr algn="ctr" fontAlgn="base">
              <a:lnSpc>
                <a:spcPct val="115000"/>
              </a:lnSpc>
              <a:spcAft>
                <a:spcPts val="1500"/>
              </a:spcAft>
            </a:pPr>
            <a:r>
              <a:rPr lang="en-US" sz="2400" b="1" dirty="0" smtClean="0">
                <a:solidFill>
                  <a:srgbClr val="003466"/>
                </a:solidFill>
                <a:latin typeface="Arial"/>
                <a:ea typeface="Times New Roman"/>
                <a:cs typeface="Arial"/>
              </a:rPr>
              <a:t>Types of Laboratories</a:t>
            </a:r>
          </a:p>
          <a:p>
            <a:pPr algn="ctr" fontAlgn="base">
              <a:lnSpc>
                <a:spcPct val="115000"/>
              </a:lnSpc>
              <a:spcAft>
                <a:spcPts val="1500"/>
              </a:spcAft>
            </a:pPr>
            <a:endParaRPr lang="en-US" sz="2400" dirty="0">
              <a:latin typeface="Calibri"/>
              <a:ea typeface="Calibri"/>
              <a:cs typeface="Arial"/>
            </a:endParaRPr>
          </a:p>
          <a:p>
            <a:pPr algn="just" fontAlgn="base">
              <a:lnSpc>
                <a:spcPct val="115000"/>
              </a:lnSpc>
              <a:spcAft>
                <a:spcPts val="1920"/>
              </a:spcAft>
            </a:pPr>
            <a:r>
              <a:rPr lang="en-US" sz="2000" dirty="0">
                <a:latin typeface="Arial"/>
                <a:ea typeface="Times New Roman"/>
                <a:cs typeface="Arial"/>
              </a:rPr>
              <a:t>The laboratories can be divided to several types based on the form of work done. </a:t>
            </a:r>
            <a:endParaRPr lang="en-US" sz="2000" dirty="0" smtClean="0">
              <a:latin typeface="Arial"/>
              <a:ea typeface="Times New Roman"/>
              <a:cs typeface="Arial"/>
            </a:endParaRPr>
          </a:p>
          <a:p>
            <a:pPr algn="just" fontAlgn="base">
              <a:lnSpc>
                <a:spcPct val="115000"/>
              </a:lnSpc>
              <a:spcAft>
                <a:spcPts val="1920"/>
              </a:spcAft>
            </a:pPr>
            <a:endParaRPr lang="en-US" sz="2000" dirty="0">
              <a:latin typeface="Calibri"/>
              <a:ea typeface="Calibri"/>
              <a:cs typeface="Arial"/>
            </a:endParaRPr>
          </a:p>
          <a:p>
            <a:pPr fontAlgn="base">
              <a:lnSpc>
                <a:spcPts val="1560"/>
              </a:lnSpc>
              <a:spcAft>
                <a:spcPts val="600"/>
              </a:spcAft>
            </a:pPr>
            <a:r>
              <a:rPr lang="en-US" sz="2000" b="1" dirty="0" smtClean="0">
                <a:latin typeface="Arial"/>
                <a:ea typeface="Times New Roman"/>
                <a:cs typeface="Arial"/>
              </a:rPr>
              <a:t>1. Research </a:t>
            </a:r>
            <a:r>
              <a:rPr lang="en-US" sz="2000" b="1" dirty="0">
                <a:latin typeface="Arial"/>
                <a:ea typeface="Times New Roman"/>
                <a:cs typeface="Arial"/>
              </a:rPr>
              <a:t>and development (R&amp;D) laboratories:</a:t>
            </a:r>
            <a:endParaRPr lang="en-US" sz="2000" dirty="0">
              <a:latin typeface="Calibri"/>
              <a:ea typeface="Calibri"/>
              <a:cs typeface="Arial"/>
            </a:endParaRPr>
          </a:p>
          <a:p>
            <a:pPr algn="just" fontAlgn="base">
              <a:lnSpc>
                <a:spcPct val="115000"/>
              </a:lnSpc>
              <a:spcAft>
                <a:spcPts val="1920"/>
              </a:spcAft>
            </a:pPr>
            <a:r>
              <a:rPr lang="en-US" sz="2000" dirty="0">
                <a:latin typeface="Arial"/>
                <a:ea typeface="Times New Roman"/>
                <a:cs typeface="Arial"/>
              </a:rPr>
              <a:t>They provide research operations across various industries like technology and pharmaceuticals</a:t>
            </a:r>
            <a:r>
              <a:rPr lang="en-US" sz="2000" dirty="0" smtClean="0">
                <a:latin typeface="Arial"/>
                <a:ea typeface="Times New Roman"/>
                <a:cs typeface="Arial"/>
              </a:rPr>
              <a:t>.</a:t>
            </a:r>
          </a:p>
          <a:p>
            <a:pPr fontAlgn="base">
              <a:lnSpc>
                <a:spcPct val="115000"/>
              </a:lnSpc>
              <a:spcAft>
                <a:spcPts val="1920"/>
              </a:spcAft>
            </a:pPr>
            <a:endParaRPr lang="en-US" sz="2000" dirty="0">
              <a:latin typeface="Calibri"/>
              <a:ea typeface="Calibri"/>
              <a:cs typeface="Arial"/>
            </a:endParaRPr>
          </a:p>
          <a:p>
            <a:pPr fontAlgn="base">
              <a:lnSpc>
                <a:spcPts val="1560"/>
              </a:lnSpc>
              <a:spcAft>
                <a:spcPts val="600"/>
              </a:spcAft>
            </a:pPr>
            <a:r>
              <a:rPr lang="en-US" sz="2000" b="1" dirty="0" smtClean="0">
                <a:latin typeface="Arial"/>
                <a:ea typeface="Times New Roman"/>
                <a:cs typeface="Arial"/>
              </a:rPr>
              <a:t>2. Medical </a:t>
            </a:r>
            <a:r>
              <a:rPr lang="en-US" sz="2000" b="1" dirty="0">
                <a:latin typeface="Arial"/>
                <a:ea typeface="Times New Roman"/>
                <a:cs typeface="Arial"/>
              </a:rPr>
              <a:t>or Clinical laboratories:</a:t>
            </a:r>
            <a:endParaRPr lang="en-US" sz="2000" dirty="0">
              <a:latin typeface="Calibri"/>
              <a:ea typeface="Calibri"/>
              <a:cs typeface="Arial"/>
            </a:endParaRPr>
          </a:p>
          <a:p>
            <a:pPr algn="just">
              <a:spcAft>
                <a:spcPts val="1920"/>
              </a:spcAft>
            </a:pPr>
            <a:r>
              <a:rPr lang="en-US" sz="2000" dirty="0">
                <a:latin typeface="Arial"/>
                <a:ea typeface="Times New Roman"/>
              </a:rPr>
              <a:t>A medical laboratory is a place where doctors and other health professionals do tests on samples from patients in order to provide them with information about their health. Mostly found in hospitals and clinics or pharmaceutical companies.</a:t>
            </a:r>
            <a:endParaRPr lang="en-US" sz="2000" dirty="0">
              <a:effectLst/>
              <a:latin typeface="Arial"/>
              <a:ea typeface="Times New Roman"/>
            </a:endParaRPr>
          </a:p>
        </p:txBody>
      </p:sp>
    </p:spTree>
    <p:extLst>
      <p:ext uri="{BB962C8B-B14F-4D97-AF65-F5344CB8AC3E}">
        <p14:creationId xmlns:p14="http://schemas.microsoft.com/office/powerpoint/2010/main" val="2175069326"/>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9273" y="6453336"/>
            <a:ext cx="2779713"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5118905"/>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p:cNvSpPr txBox="1"/>
          <p:nvPr/>
        </p:nvSpPr>
        <p:spPr>
          <a:xfrm>
            <a:off x="107504" y="509634"/>
            <a:ext cx="8928992" cy="5770811"/>
          </a:xfrm>
          <a:prstGeom prst="rect">
            <a:avLst/>
          </a:prstGeom>
        </p:spPr>
        <p:txBody>
          <a:bodyPr vert="horz" wrap="square" lIns="0" tIns="12700" rIns="0" bIns="0" rtlCol="0">
            <a:spAutoFit/>
          </a:bodyPr>
          <a:lstStyle/>
          <a:p>
            <a:pPr marL="241300" indent="-229235">
              <a:lnSpc>
                <a:spcPct val="150000"/>
              </a:lnSpc>
              <a:spcBef>
                <a:spcPts val="100"/>
              </a:spcBef>
              <a:buFont typeface="Symbol"/>
              <a:buChar char=""/>
              <a:tabLst>
                <a:tab pos="241300" algn="l"/>
                <a:tab pos="241935" algn="l"/>
              </a:tabLst>
            </a:pPr>
            <a:r>
              <a:rPr sz="2400" b="1" u="sng" spc="-5" dirty="0">
                <a:solidFill>
                  <a:prstClr val="black"/>
                </a:solidFill>
                <a:latin typeface="Times New Roman"/>
                <a:cs typeface="Times New Roman"/>
              </a:rPr>
              <a:t>Zacharias</a:t>
            </a:r>
            <a:r>
              <a:rPr sz="2400" b="1" u="sng" spc="10" dirty="0">
                <a:solidFill>
                  <a:prstClr val="black"/>
                </a:solidFill>
                <a:latin typeface="Times New Roman"/>
                <a:cs typeface="Times New Roman"/>
              </a:rPr>
              <a:t> </a:t>
            </a:r>
            <a:r>
              <a:rPr sz="2400" b="1" u="sng" spc="-5" dirty="0">
                <a:solidFill>
                  <a:prstClr val="black"/>
                </a:solidFill>
                <a:latin typeface="Times New Roman"/>
                <a:cs typeface="Times New Roman"/>
              </a:rPr>
              <a:t>Janssen</a:t>
            </a:r>
            <a:r>
              <a:rPr sz="2400" b="1" u="sng" spc="10" dirty="0">
                <a:solidFill>
                  <a:prstClr val="black"/>
                </a:solidFill>
                <a:latin typeface="Times New Roman"/>
                <a:cs typeface="Times New Roman"/>
              </a:rPr>
              <a:t> </a:t>
            </a:r>
            <a:r>
              <a:rPr lang="en-US" sz="2400" dirty="0">
                <a:solidFill>
                  <a:prstClr val="black"/>
                </a:solidFill>
                <a:latin typeface="Times New Roman"/>
                <a:cs typeface="Times New Roman"/>
              </a:rPr>
              <a:t>:</a:t>
            </a:r>
            <a:r>
              <a:rPr sz="2400" spc="10" dirty="0">
                <a:solidFill>
                  <a:prstClr val="black"/>
                </a:solidFill>
                <a:latin typeface="Times New Roman"/>
                <a:cs typeface="Times New Roman"/>
              </a:rPr>
              <a:t> </a:t>
            </a:r>
            <a:r>
              <a:rPr sz="2400" dirty="0">
                <a:solidFill>
                  <a:srgbClr val="252525"/>
                </a:solidFill>
                <a:latin typeface="Times New Roman"/>
                <a:cs typeface="Times New Roman"/>
              </a:rPr>
              <a:t>Dutch</a:t>
            </a:r>
            <a:r>
              <a:rPr sz="2400" spc="10" dirty="0">
                <a:solidFill>
                  <a:srgbClr val="252525"/>
                </a:solidFill>
                <a:latin typeface="Times New Roman"/>
                <a:cs typeface="Times New Roman"/>
              </a:rPr>
              <a:t> </a:t>
            </a:r>
            <a:r>
              <a:rPr sz="2400" spc="-5" dirty="0">
                <a:solidFill>
                  <a:srgbClr val="252525"/>
                </a:solidFill>
                <a:latin typeface="Times New Roman"/>
                <a:cs typeface="Times New Roman"/>
              </a:rPr>
              <a:t>spectacle</a:t>
            </a:r>
            <a:r>
              <a:rPr sz="2400" spc="5" dirty="0">
                <a:solidFill>
                  <a:srgbClr val="252525"/>
                </a:solidFill>
                <a:latin typeface="Times New Roman"/>
                <a:cs typeface="Times New Roman"/>
              </a:rPr>
              <a:t> </a:t>
            </a:r>
            <a:r>
              <a:rPr sz="2400" spc="-5" dirty="0">
                <a:solidFill>
                  <a:srgbClr val="252525"/>
                </a:solidFill>
                <a:latin typeface="Times New Roman"/>
                <a:cs typeface="Times New Roman"/>
              </a:rPr>
              <a:t>maker</a:t>
            </a:r>
            <a:r>
              <a:rPr sz="2400" spc="20" dirty="0">
                <a:solidFill>
                  <a:srgbClr val="252525"/>
                </a:solidFill>
                <a:latin typeface="Times New Roman"/>
                <a:cs typeface="Times New Roman"/>
              </a:rPr>
              <a:t> </a:t>
            </a:r>
            <a:r>
              <a:rPr sz="2400" dirty="0">
                <a:solidFill>
                  <a:srgbClr val="252525"/>
                </a:solidFill>
                <a:latin typeface="Times New Roman"/>
                <a:cs typeface="Times New Roman"/>
              </a:rPr>
              <a:t>who</a:t>
            </a:r>
            <a:r>
              <a:rPr sz="2400" spc="15" dirty="0">
                <a:solidFill>
                  <a:srgbClr val="252525"/>
                </a:solidFill>
                <a:latin typeface="Times New Roman"/>
                <a:cs typeface="Times New Roman"/>
              </a:rPr>
              <a:t> </a:t>
            </a:r>
            <a:r>
              <a:rPr sz="2400" spc="-5" dirty="0">
                <a:solidFill>
                  <a:srgbClr val="252525"/>
                </a:solidFill>
                <a:latin typeface="Times New Roman"/>
                <a:cs typeface="Times New Roman"/>
              </a:rPr>
              <a:t>tested</a:t>
            </a:r>
            <a:r>
              <a:rPr sz="2400" spc="5" dirty="0">
                <a:solidFill>
                  <a:srgbClr val="252525"/>
                </a:solidFill>
                <a:latin typeface="Times New Roman"/>
                <a:cs typeface="Times New Roman"/>
              </a:rPr>
              <a:t> </a:t>
            </a:r>
            <a:r>
              <a:rPr sz="2400" spc="-5" dirty="0">
                <a:solidFill>
                  <a:srgbClr val="252525"/>
                </a:solidFill>
                <a:latin typeface="Times New Roman"/>
                <a:cs typeface="Times New Roman"/>
              </a:rPr>
              <a:t>several</a:t>
            </a:r>
            <a:r>
              <a:rPr sz="2400" spc="15" dirty="0">
                <a:solidFill>
                  <a:srgbClr val="252525"/>
                </a:solidFill>
                <a:latin typeface="Times New Roman"/>
                <a:cs typeface="Times New Roman"/>
              </a:rPr>
              <a:t> </a:t>
            </a:r>
            <a:r>
              <a:rPr sz="2400" b="1" spc="-5" dirty="0">
                <a:solidFill>
                  <a:srgbClr val="252525"/>
                </a:solidFill>
                <a:latin typeface="Times New Roman"/>
                <a:cs typeface="Times New Roman"/>
              </a:rPr>
              <a:t>lenses</a:t>
            </a:r>
            <a:r>
              <a:rPr sz="2400" b="1" spc="10" dirty="0">
                <a:solidFill>
                  <a:srgbClr val="252525"/>
                </a:solidFill>
                <a:latin typeface="Times New Roman"/>
                <a:cs typeface="Times New Roman"/>
              </a:rPr>
              <a:t> </a:t>
            </a:r>
            <a:r>
              <a:rPr sz="2400" b="1" spc="-5" dirty="0">
                <a:solidFill>
                  <a:srgbClr val="252525"/>
                </a:solidFill>
                <a:latin typeface="Times New Roman"/>
                <a:cs typeface="Times New Roman"/>
              </a:rPr>
              <a:t>in</a:t>
            </a:r>
            <a:r>
              <a:rPr sz="2400" b="1" spc="15" dirty="0">
                <a:solidFill>
                  <a:srgbClr val="252525"/>
                </a:solidFill>
                <a:latin typeface="Times New Roman"/>
                <a:cs typeface="Times New Roman"/>
              </a:rPr>
              <a:t> </a:t>
            </a:r>
            <a:r>
              <a:rPr sz="2400" b="1" dirty="0">
                <a:solidFill>
                  <a:srgbClr val="252525"/>
                </a:solidFill>
                <a:latin typeface="Times New Roman"/>
                <a:cs typeface="Times New Roman"/>
              </a:rPr>
              <a:t>a</a:t>
            </a:r>
            <a:r>
              <a:rPr sz="2400" b="1" spc="10" dirty="0">
                <a:solidFill>
                  <a:srgbClr val="252525"/>
                </a:solidFill>
                <a:latin typeface="Times New Roman"/>
                <a:cs typeface="Times New Roman"/>
              </a:rPr>
              <a:t> </a:t>
            </a:r>
            <a:r>
              <a:rPr sz="2400" b="1" spc="-5" dirty="0">
                <a:solidFill>
                  <a:srgbClr val="252525"/>
                </a:solidFill>
                <a:latin typeface="Times New Roman"/>
                <a:cs typeface="Times New Roman"/>
              </a:rPr>
              <a:t>tube</a:t>
            </a:r>
            <a:r>
              <a:rPr sz="2400" b="1" spc="5" dirty="0">
                <a:solidFill>
                  <a:srgbClr val="252525"/>
                </a:solidFill>
                <a:latin typeface="Times New Roman"/>
                <a:cs typeface="Times New Roman"/>
              </a:rPr>
              <a:t> </a:t>
            </a:r>
            <a:r>
              <a:rPr sz="2400" spc="-5" dirty="0">
                <a:solidFill>
                  <a:srgbClr val="252525"/>
                </a:solidFill>
                <a:latin typeface="Times New Roman"/>
                <a:cs typeface="Times New Roman"/>
              </a:rPr>
              <a:t>and</a:t>
            </a:r>
            <a:r>
              <a:rPr sz="2400" spc="10" dirty="0">
                <a:solidFill>
                  <a:srgbClr val="252525"/>
                </a:solidFill>
                <a:latin typeface="Times New Roman"/>
                <a:cs typeface="Times New Roman"/>
              </a:rPr>
              <a:t> </a:t>
            </a:r>
            <a:r>
              <a:rPr sz="2400" spc="-5" dirty="0">
                <a:solidFill>
                  <a:srgbClr val="252525"/>
                </a:solidFill>
                <a:latin typeface="Times New Roman"/>
                <a:cs typeface="Times New Roman"/>
              </a:rPr>
              <a:t>discovered</a:t>
            </a:r>
            <a:r>
              <a:rPr sz="2400" spc="10" dirty="0">
                <a:solidFill>
                  <a:srgbClr val="252525"/>
                </a:solidFill>
                <a:latin typeface="Times New Roman"/>
                <a:cs typeface="Times New Roman"/>
              </a:rPr>
              <a:t> </a:t>
            </a:r>
            <a:r>
              <a:rPr sz="2400" dirty="0">
                <a:solidFill>
                  <a:srgbClr val="252525"/>
                </a:solidFill>
                <a:latin typeface="Times New Roman"/>
                <a:cs typeface="Times New Roman"/>
              </a:rPr>
              <a:t>that</a:t>
            </a:r>
            <a:r>
              <a:rPr lang="en-US" sz="2400" dirty="0">
                <a:solidFill>
                  <a:prstClr val="black"/>
                </a:solidFill>
                <a:latin typeface="Times New Roman"/>
                <a:cs typeface="Times New Roman"/>
              </a:rPr>
              <a:t> </a:t>
            </a:r>
            <a:r>
              <a:rPr sz="2400" b="1" spc="-5" dirty="0">
                <a:solidFill>
                  <a:srgbClr val="252525"/>
                </a:solidFill>
                <a:latin typeface="Times New Roman"/>
                <a:cs typeface="Times New Roman"/>
              </a:rPr>
              <a:t>nearby objects</a:t>
            </a:r>
            <a:r>
              <a:rPr sz="2400" b="1" dirty="0">
                <a:solidFill>
                  <a:srgbClr val="252525"/>
                </a:solidFill>
                <a:latin typeface="Times New Roman"/>
                <a:cs typeface="Times New Roman"/>
              </a:rPr>
              <a:t> </a:t>
            </a:r>
            <a:r>
              <a:rPr sz="2400" b="1" spc="-5" dirty="0">
                <a:solidFill>
                  <a:srgbClr val="252525"/>
                </a:solidFill>
                <a:latin typeface="Times New Roman"/>
                <a:cs typeface="Times New Roman"/>
              </a:rPr>
              <a:t>appeared</a:t>
            </a:r>
            <a:r>
              <a:rPr sz="2400" b="1" spc="10" dirty="0">
                <a:solidFill>
                  <a:srgbClr val="252525"/>
                </a:solidFill>
                <a:latin typeface="Times New Roman"/>
                <a:cs typeface="Times New Roman"/>
              </a:rPr>
              <a:t> </a:t>
            </a:r>
            <a:r>
              <a:rPr sz="2400" b="1" dirty="0">
                <a:solidFill>
                  <a:srgbClr val="252525"/>
                </a:solidFill>
                <a:latin typeface="Times New Roman"/>
                <a:cs typeface="Times New Roman"/>
              </a:rPr>
              <a:t>significantly</a:t>
            </a:r>
            <a:r>
              <a:rPr sz="2400" b="1" spc="5" dirty="0">
                <a:solidFill>
                  <a:srgbClr val="252525"/>
                </a:solidFill>
                <a:latin typeface="Times New Roman"/>
                <a:cs typeface="Times New Roman"/>
              </a:rPr>
              <a:t> </a:t>
            </a:r>
            <a:r>
              <a:rPr sz="2400" b="1" spc="-5" dirty="0">
                <a:solidFill>
                  <a:srgbClr val="252525"/>
                </a:solidFill>
                <a:latin typeface="Times New Roman"/>
                <a:cs typeface="Times New Roman"/>
              </a:rPr>
              <a:t>enlarged</a:t>
            </a:r>
            <a:r>
              <a:rPr sz="2400" spc="-5" dirty="0" smtClean="0">
                <a:solidFill>
                  <a:srgbClr val="252525"/>
                </a:solidFill>
                <a:latin typeface="Times New Roman"/>
                <a:cs typeface="Times New Roman"/>
              </a:rPr>
              <a:t>.</a:t>
            </a:r>
            <a:endParaRPr lang="en-US" sz="1100" spc="-5" dirty="0" smtClean="0">
              <a:solidFill>
                <a:srgbClr val="252525"/>
              </a:solidFill>
              <a:latin typeface="Times New Roman"/>
              <a:cs typeface="Times New Roman"/>
            </a:endParaRPr>
          </a:p>
          <a:p>
            <a:pPr marL="12065">
              <a:lnSpc>
                <a:spcPct val="150000"/>
              </a:lnSpc>
              <a:spcBef>
                <a:spcPts val="100"/>
              </a:spcBef>
              <a:tabLst>
                <a:tab pos="241300" algn="l"/>
                <a:tab pos="241935" algn="l"/>
              </a:tabLst>
            </a:pPr>
            <a:endParaRPr sz="2400" dirty="0">
              <a:solidFill>
                <a:prstClr val="black"/>
              </a:solidFill>
              <a:latin typeface="Times New Roman"/>
              <a:cs typeface="Times New Roman"/>
            </a:endParaRPr>
          </a:p>
          <a:p>
            <a:pPr marL="12700" algn="just">
              <a:lnSpc>
                <a:spcPct val="150000"/>
              </a:lnSpc>
              <a:spcBef>
                <a:spcPts val="100"/>
              </a:spcBef>
            </a:pPr>
            <a:r>
              <a:rPr lang="en-US" sz="2400" b="1" spc="-5" dirty="0" smtClean="0">
                <a:solidFill>
                  <a:srgbClr val="252525"/>
                </a:solidFill>
                <a:latin typeface="Times New Roman"/>
                <a:cs typeface="Times New Roman"/>
              </a:rPr>
              <a:t>* </a:t>
            </a:r>
            <a:r>
              <a:rPr sz="2400" b="1" u="sng" spc="-5" dirty="0">
                <a:solidFill>
                  <a:srgbClr val="252525"/>
                </a:solidFill>
                <a:latin typeface="Times New Roman"/>
                <a:cs typeface="Times New Roman"/>
              </a:rPr>
              <a:t>Robert</a:t>
            </a:r>
            <a:r>
              <a:rPr sz="2400" b="1" u="sng" dirty="0">
                <a:solidFill>
                  <a:srgbClr val="252525"/>
                </a:solidFill>
                <a:latin typeface="Times New Roman"/>
                <a:cs typeface="Times New Roman"/>
              </a:rPr>
              <a:t> Hooke</a:t>
            </a:r>
            <a:r>
              <a:rPr lang="en-US" sz="2400" b="1" dirty="0">
                <a:solidFill>
                  <a:srgbClr val="252525"/>
                </a:solidFill>
                <a:latin typeface="Times New Roman"/>
                <a:cs typeface="Times New Roman"/>
              </a:rPr>
              <a:t>: </a:t>
            </a:r>
            <a:r>
              <a:rPr sz="2400" spc="-5" dirty="0">
                <a:solidFill>
                  <a:srgbClr val="252525"/>
                </a:solidFill>
                <a:latin typeface="Times New Roman"/>
                <a:cs typeface="Times New Roman"/>
              </a:rPr>
              <a:t>used</a:t>
            </a:r>
            <a:r>
              <a:rPr sz="2400" dirty="0">
                <a:solidFill>
                  <a:srgbClr val="252525"/>
                </a:solidFill>
                <a:latin typeface="Times New Roman"/>
                <a:cs typeface="Times New Roman"/>
              </a:rPr>
              <a:t> a</a:t>
            </a:r>
            <a:r>
              <a:rPr sz="2400" spc="10" dirty="0">
                <a:solidFill>
                  <a:srgbClr val="252525"/>
                </a:solidFill>
                <a:latin typeface="Times New Roman"/>
                <a:cs typeface="Times New Roman"/>
              </a:rPr>
              <a:t> </a:t>
            </a:r>
            <a:r>
              <a:rPr sz="2400" spc="-5" dirty="0">
                <a:solidFill>
                  <a:srgbClr val="252525"/>
                </a:solidFill>
                <a:latin typeface="Times New Roman"/>
                <a:cs typeface="Times New Roman"/>
              </a:rPr>
              <a:t>microscope</a:t>
            </a:r>
            <a:r>
              <a:rPr sz="2400" dirty="0">
                <a:solidFill>
                  <a:srgbClr val="252525"/>
                </a:solidFill>
                <a:latin typeface="Times New Roman"/>
                <a:cs typeface="Times New Roman"/>
              </a:rPr>
              <a:t> to observe a</a:t>
            </a:r>
            <a:r>
              <a:rPr sz="2400" spc="15" dirty="0">
                <a:solidFill>
                  <a:srgbClr val="252525"/>
                </a:solidFill>
                <a:latin typeface="Times New Roman"/>
                <a:cs typeface="Times New Roman"/>
              </a:rPr>
              <a:t> </a:t>
            </a:r>
            <a:r>
              <a:rPr sz="2400" b="1" spc="-5" dirty="0">
                <a:solidFill>
                  <a:srgbClr val="252525"/>
                </a:solidFill>
                <a:latin typeface="Times New Roman"/>
                <a:cs typeface="Times New Roman"/>
              </a:rPr>
              <a:t>thin</a:t>
            </a:r>
            <a:r>
              <a:rPr sz="2400" b="1" spc="10" dirty="0">
                <a:solidFill>
                  <a:srgbClr val="252525"/>
                </a:solidFill>
                <a:latin typeface="Times New Roman"/>
                <a:cs typeface="Times New Roman"/>
              </a:rPr>
              <a:t> </a:t>
            </a:r>
            <a:r>
              <a:rPr sz="2400" b="1" spc="-5" dirty="0">
                <a:solidFill>
                  <a:srgbClr val="252525"/>
                </a:solidFill>
                <a:latin typeface="Times New Roman"/>
                <a:cs typeface="Times New Roman"/>
              </a:rPr>
              <a:t>slice </a:t>
            </a:r>
            <a:r>
              <a:rPr sz="2400" b="1" dirty="0">
                <a:solidFill>
                  <a:srgbClr val="252525"/>
                </a:solidFill>
                <a:latin typeface="Times New Roman"/>
                <a:cs typeface="Times New Roman"/>
              </a:rPr>
              <a:t>of</a:t>
            </a:r>
            <a:r>
              <a:rPr sz="2400" b="1" spc="10" dirty="0">
                <a:solidFill>
                  <a:srgbClr val="252525"/>
                </a:solidFill>
                <a:latin typeface="Times New Roman"/>
                <a:cs typeface="Times New Roman"/>
              </a:rPr>
              <a:t> </a:t>
            </a:r>
            <a:r>
              <a:rPr sz="2400" b="1" dirty="0">
                <a:solidFill>
                  <a:srgbClr val="252525"/>
                </a:solidFill>
                <a:latin typeface="Times New Roman"/>
                <a:cs typeface="Times New Roman"/>
              </a:rPr>
              <a:t>cork</a:t>
            </a:r>
            <a:r>
              <a:rPr sz="2400" dirty="0">
                <a:solidFill>
                  <a:srgbClr val="252525"/>
                </a:solidFill>
                <a:latin typeface="Times New Roman"/>
                <a:cs typeface="Times New Roman"/>
              </a:rPr>
              <a:t>.</a:t>
            </a:r>
            <a:r>
              <a:rPr sz="2400" spc="5" dirty="0">
                <a:solidFill>
                  <a:srgbClr val="252525"/>
                </a:solidFill>
                <a:latin typeface="Times New Roman"/>
                <a:cs typeface="Times New Roman"/>
              </a:rPr>
              <a:t> </a:t>
            </a:r>
            <a:r>
              <a:rPr sz="2400" dirty="0">
                <a:solidFill>
                  <a:srgbClr val="252525"/>
                </a:solidFill>
                <a:latin typeface="Times New Roman"/>
                <a:cs typeface="Times New Roman"/>
              </a:rPr>
              <a:t>The</a:t>
            </a:r>
            <a:r>
              <a:rPr sz="2400" spc="-10" dirty="0">
                <a:solidFill>
                  <a:srgbClr val="252525"/>
                </a:solidFill>
                <a:latin typeface="Times New Roman"/>
                <a:cs typeface="Times New Roman"/>
              </a:rPr>
              <a:t> </a:t>
            </a:r>
            <a:r>
              <a:rPr sz="2400" spc="-5" dirty="0">
                <a:solidFill>
                  <a:srgbClr val="252525"/>
                </a:solidFill>
                <a:latin typeface="Times New Roman"/>
                <a:cs typeface="Times New Roman"/>
              </a:rPr>
              <a:t>spaces</a:t>
            </a:r>
            <a:r>
              <a:rPr sz="2400" spc="5" dirty="0">
                <a:solidFill>
                  <a:srgbClr val="252525"/>
                </a:solidFill>
                <a:latin typeface="Times New Roman"/>
                <a:cs typeface="Times New Roman"/>
              </a:rPr>
              <a:t> </a:t>
            </a:r>
            <a:r>
              <a:rPr sz="2400" dirty="0">
                <a:solidFill>
                  <a:srgbClr val="252525"/>
                </a:solidFill>
                <a:latin typeface="Times New Roman"/>
                <a:cs typeface="Times New Roman"/>
              </a:rPr>
              <a:t>he saw </a:t>
            </a:r>
            <a:r>
              <a:rPr sz="2400" spc="-5" dirty="0">
                <a:solidFill>
                  <a:srgbClr val="252525"/>
                </a:solidFill>
                <a:latin typeface="Times New Roman"/>
                <a:cs typeface="Times New Roman"/>
              </a:rPr>
              <a:t>reminded</a:t>
            </a:r>
            <a:r>
              <a:rPr sz="2400" spc="5" dirty="0">
                <a:solidFill>
                  <a:srgbClr val="252525"/>
                </a:solidFill>
                <a:latin typeface="Times New Roman"/>
                <a:cs typeface="Times New Roman"/>
              </a:rPr>
              <a:t> </a:t>
            </a:r>
            <a:r>
              <a:rPr sz="2400" dirty="0">
                <a:solidFill>
                  <a:srgbClr val="252525"/>
                </a:solidFill>
                <a:latin typeface="Times New Roman"/>
                <a:cs typeface="Times New Roman"/>
              </a:rPr>
              <a:t>him</a:t>
            </a:r>
            <a:r>
              <a:rPr sz="2400" spc="5" dirty="0">
                <a:solidFill>
                  <a:srgbClr val="252525"/>
                </a:solidFill>
                <a:latin typeface="Times New Roman"/>
                <a:cs typeface="Times New Roman"/>
              </a:rPr>
              <a:t> </a:t>
            </a:r>
            <a:r>
              <a:rPr sz="2400" dirty="0">
                <a:solidFill>
                  <a:srgbClr val="252525"/>
                </a:solidFill>
                <a:latin typeface="Times New Roman"/>
                <a:cs typeface="Times New Roman"/>
              </a:rPr>
              <a:t>of </a:t>
            </a:r>
            <a:r>
              <a:rPr sz="2400" spc="-285" dirty="0">
                <a:solidFill>
                  <a:srgbClr val="252525"/>
                </a:solidFill>
                <a:latin typeface="Times New Roman"/>
                <a:cs typeface="Times New Roman"/>
              </a:rPr>
              <a:t> </a:t>
            </a:r>
            <a:r>
              <a:rPr sz="2400" dirty="0">
                <a:solidFill>
                  <a:srgbClr val="252525"/>
                </a:solidFill>
                <a:latin typeface="Times New Roman"/>
                <a:cs typeface="Times New Roman"/>
              </a:rPr>
              <a:t>the</a:t>
            </a:r>
            <a:r>
              <a:rPr sz="2400" spc="-5" dirty="0">
                <a:solidFill>
                  <a:srgbClr val="252525"/>
                </a:solidFill>
                <a:latin typeface="Times New Roman"/>
                <a:cs typeface="Times New Roman"/>
              </a:rPr>
              <a:t> </a:t>
            </a:r>
            <a:r>
              <a:rPr sz="2400" b="1" spc="-5" dirty="0">
                <a:solidFill>
                  <a:srgbClr val="252525"/>
                </a:solidFill>
                <a:latin typeface="Times New Roman"/>
                <a:cs typeface="Times New Roman"/>
              </a:rPr>
              <a:t>small</a:t>
            </a:r>
            <a:r>
              <a:rPr sz="2400" b="1" spc="5" dirty="0">
                <a:solidFill>
                  <a:srgbClr val="252525"/>
                </a:solidFill>
                <a:latin typeface="Times New Roman"/>
                <a:cs typeface="Times New Roman"/>
              </a:rPr>
              <a:t> </a:t>
            </a:r>
            <a:r>
              <a:rPr sz="2400" b="1" dirty="0">
                <a:solidFill>
                  <a:srgbClr val="252525"/>
                </a:solidFill>
                <a:latin typeface="Times New Roman"/>
                <a:cs typeface="Times New Roman"/>
              </a:rPr>
              <a:t>rooms</a:t>
            </a:r>
            <a:r>
              <a:rPr sz="2400" b="1" spc="5" dirty="0">
                <a:solidFill>
                  <a:srgbClr val="252525"/>
                </a:solidFill>
                <a:latin typeface="Times New Roman"/>
                <a:cs typeface="Times New Roman"/>
              </a:rPr>
              <a:t> </a:t>
            </a:r>
            <a:r>
              <a:rPr sz="2400" spc="-5" dirty="0">
                <a:solidFill>
                  <a:srgbClr val="252525"/>
                </a:solidFill>
                <a:latin typeface="Times New Roman"/>
                <a:cs typeface="Times New Roman"/>
              </a:rPr>
              <a:t>where</a:t>
            </a:r>
            <a:r>
              <a:rPr sz="2400" spc="10" dirty="0">
                <a:solidFill>
                  <a:srgbClr val="252525"/>
                </a:solidFill>
                <a:latin typeface="Times New Roman"/>
                <a:cs typeface="Times New Roman"/>
              </a:rPr>
              <a:t> </a:t>
            </a:r>
            <a:r>
              <a:rPr sz="2400" dirty="0">
                <a:solidFill>
                  <a:srgbClr val="252525"/>
                </a:solidFill>
                <a:latin typeface="Times New Roman"/>
                <a:cs typeface="Times New Roman"/>
              </a:rPr>
              <a:t>monks lived,</a:t>
            </a:r>
            <a:r>
              <a:rPr sz="2400" spc="5" dirty="0">
                <a:solidFill>
                  <a:srgbClr val="252525"/>
                </a:solidFill>
                <a:latin typeface="Times New Roman"/>
                <a:cs typeface="Times New Roman"/>
              </a:rPr>
              <a:t> </a:t>
            </a:r>
            <a:r>
              <a:rPr sz="2400" spc="-5" dirty="0">
                <a:solidFill>
                  <a:srgbClr val="252525"/>
                </a:solidFill>
                <a:latin typeface="Times New Roman"/>
                <a:cs typeface="Times New Roman"/>
              </a:rPr>
              <a:t>so</a:t>
            </a:r>
            <a:r>
              <a:rPr sz="2400" dirty="0">
                <a:solidFill>
                  <a:srgbClr val="252525"/>
                </a:solidFill>
                <a:latin typeface="Times New Roman"/>
                <a:cs typeface="Times New Roman"/>
              </a:rPr>
              <a:t> he</a:t>
            </a:r>
            <a:r>
              <a:rPr sz="2400" spc="-5" dirty="0">
                <a:solidFill>
                  <a:srgbClr val="252525"/>
                </a:solidFill>
                <a:latin typeface="Times New Roman"/>
                <a:cs typeface="Times New Roman"/>
              </a:rPr>
              <a:t> called</a:t>
            </a:r>
            <a:r>
              <a:rPr sz="2400" spc="15" dirty="0">
                <a:solidFill>
                  <a:srgbClr val="252525"/>
                </a:solidFill>
                <a:latin typeface="Times New Roman"/>
                <a:cs typeface="Times New Roman"/>
              </a:rPr>
              <a:t> </a:t>
            </a:r>
            <a:r>
              <a:rPr sz="2400" dirty="0">
                <a:solidFill>
                  <a:srgbClr val="252525"/>
                </a:solidFill>
                <a:latin typeface="Times New Roman"/>
                <a:cs typeface="Times New Roman"/>
              </a:rPr>
              <a:t>them </a:t>
            </a:r>
            <a:r>
              <a:rPr sz="2400" spc="-5" dirty="0">
                <a:solidFill>
                  <a:srgbClr val="252525"/>
                </a:solidFill>
                <a:latin typeface="Times New Roman"/>
                <a:cs typeface="Times New Roman"/>
              </a:rPr>
              <a:t>“</a:t>
            </a:r>
            <a:r>
              <a:rPr sz="2400" b="1" spc="-5" dirty="0">
                <a:solidFill>
                  <a:srgbClr val="252525"/>
                </a:solidFill>
                <a:latin typeface="Times New Roman"/>
                <a:cs typeface="Times New Roman"/>
              </a:rPr>
              <a:t>cells,</a:t>
            </a:r>
            <a:r>
              <a:rPr sz="2400" spc="-5" dirty="0">
                <a:solidFill>
                  <a:srgbClr val="252525"/>
                </a:solidFill>
                <a:latin typeface="Times New Roman"/>
                <a:cs typeface="Times New Roman"/>
              </a:rPr>
              <a:t>”</a:t>
            </a:r>
            <a:r>
              <a:rPr sz="2400" dirty="0">
                <a:solidFill>
                  <a:srgbClr val="252525"/>
                </a:solidFill>
                <a:latin typeface="Times New Roman"/>
                <a:cs typeface="Times New Roman"/>
              </a:rPr>
              <a:t> </a:t>
            </a:r>
            <a:r>
              <a:rPr sz="2400" spc="-5" dirty="0">
                <a:solidFill>
                  <a:srgbClr val="252525"/>
                </a:solidFill>
                <a:latin typeface="Times New Roman"/>
                <a:cs typeface="Times New Roman"/>
              </a:rPr>
              <a:t>which</a:t>
            </a:r>
            <a:r>
              <a:rPr sz="2400" spc="5" dirty="0">
                <a:solidFill>
                  <a:srgbClr val="252525"/>
                </a:solidFill>
                <a:latin typeface="Times New Roman"/>
                <a:cs typeface="Times New Roman"/>
              </a:rPr>
              <a:t> he</a:t>
            </a:r>
            <a:r>
              <a:rPr sz="2400" dirty="0">
                <a:solidFill>
                  <a:srgbClr val="252525"/>
                </a:solidFill>
                <a:latin typeface="Times New Roman"/>
                <a:cs typeface="Times New Roman"/>
              </a:rPr>
              <a:t> used to</a:t>
            </a:r>
            <a:r>
              <a:rPr sz="2400" spc="5" dirty="0">
                <a:solidFill>
                  <a:srgbClr val="252525"/>
                </a:solidFill>
                <a:latin typeface="Times New Roman"/>
                <a:cs typeface="Times New Roman"/>
              </a:rPr>
              <a:t> </a:t>
            </a:r>
            <a:r>
              <a:rPr sz="2400" spc="-5" dirty="0">
                <a:solidFill>
                  <a:srgbClr val="252525"/>
                </a:solidFill>
                <a:latin typeface="Times New Roman"/>
                <a:cs typeface="Times New Roman"/>
              </a:rPr>
              <a:t>describe </a:t>
            </a:r>
            <a:r>
              <a:rPr sz="2400" dirty="0">
                <a:solidFill>
                  <a:srgbClr val="252525"/>
                </a:solidFill>
                <a:latin typeface="Times New Roman"/>
                <a:cs typeface="Times New Roman"/>
              </a:rPr>
              <a:t>the</a:t>
            </a:r>
            <a:r>
              <a:rPr sz="2400" spc="5" dirty="0">
                <a:solidFill>
                  <a:srgbClr val="252525"/>
                </a:solidFill>
                <a:latin typeface="Times New Roman"/>
                <a:cs typeface="Times New Roman"/>
              </a:rPr>
              <a:t> </a:t>
            </a:r>
            <a:r>
              <a:rPr sz="2400" b="1" spc="-5" dirty="0">
                <a:solidFill>
                  <a:srgbClr val="252525"/>
                </a:solidFill>
                <a:latin typeface="Times New Roman"/>
                <a:cs typeface="Times New Roman"/>
              </a:rPr>
              <a:t>smallest</a:t>
            </a:r>
            <a:r>
              <a:rPr lang="en-US" sz="2400" b="1" spc="-5" dirty="0">
                <a:solidFill>
                  <a:srgbClr val="252525"/>
                </a:solidFill>
                <a:latin typeface="Times New Roman"/>
                <a:cs typeface="Times New Roman"/>
              </a:rPr>
              <a:t> units</a:t>
            </a:r>
            <a:r>
              <a:rPr lang="en-US" sz="2400" b="1" spc="-30" dirty="0">
                <a:solidFill>
                  <a:srgbClr val="252525"/>
                </a:solidFill>
                <a:latin typeface="Times New Roman"/>
                <a:cs typeface="Times New Roman"/>
              </a:rPr>
              <a:t> </a:t>
            </a:r>
            <a:r>
              <a:rPr lang="en-US" sz="2400" b="1" dirty="0">
                <a:solidFill>
                  <a:srgbClr val="252525"/>
                </a:solidFill>
                <a:latin typeface="Times New Roman"/>
                <a:cs typeface="Times New Roman"/>
              </a:rPr>
              <a:t>of</a:t>
            </a:r>
            <a:r>
              <a:rPr lang="en-US" sz="2400" b="1" spc="-30" dirty="0">
                <a:solidFill>
                  <a:srgbClr val="252525"/>
                </a:solidFill>
                <a:latin typeface="Times New Roman"/>
                <a:cs typeface="Times New Roman"/>
              </a:rPr>
              <a:t> </a:t>
            </a:r>
            <a:r>
              <a:rPr lang="en-US" sz="2400" b="1" spc="-5" dirty="0">
                <a:solidFill>
                  <a:srgbClr val="252525"/>
                </a:solidFill>
                <a:latin typeface="Times New Roman"/>
                <a:cs typeface="Times New Roman"/>
              </a:rPr>
              <a:t>life</a:t>
            </a:r>
            <a:r>
              <a:rPr lang="en-US" sz="2400" spc="-5" dirty="0">
                <a:solidFill>
                  <a:srgbClr val="252525"/>
                </a:solidFill>
                <a:latin typeface="Times New Roman"/>
                <a:cs typeface="Times New Roman"/>
              </a:rPr>
              <a:t>.</a:t>
            </a:r>
          </a:p>
          <a:p>
            <a:pPr marL="12065">
              <a:lnSpc>
                <a:spcPct val="150000"/>
              </a:lnSpc>
              <a:spcBef>
                <a:spcPts val="100"/>
              </a:spcBef>
              <a:tabLst>
                <a:tab pos="241300" algn="l"/>
              </a:tabLst>
            </a:pPr>
            <a:r>
              <a:rPr lang="en-US" sz="2400" spc="-5" dirty="0">
                <a:solidFill>
                  <a:srgbClr val="252525"/>
                </a:solidFill>
                <a:latin typeface="Times New Roman"/>
                <a:cs typeface="Times New Roman"/>
              </a:rPr>
              <a:t>He</a:t>
            </a:r>
            <a:r>
              <a:rPr lang="en-US" sz="2400" dirty="0">
                <a:solidFill>
                  <a:srgbClr val="252525"/>
                </a:solidFill>
                <a:latin typeface="Times New Roman"/>
                <a:cs typeface="Times New Roman"/>
              </a:rPr>
              <a:t> </a:t>
            </a:r>
            <a:r>
              <a:rPr lang="en-US" sz="2400" spc="-5" dirty="0">
                <a:solidFill>
                  <a:srgbClr val="252525"/>
                </a:solidFill>
                <a:latin typeface="Times New Roman"/>
                <a:cs typeface="Times New Roman"/>
              </a:rPr>
              <a:t>used</a:t>
            </a:r>
            <a:r>
              <a:rPr lang="en-US" sz="2400" spc="5" dirty="0">
                <a:solidFill>
                  <a:srgbClr val="252525"/>
                </a:solidFill>
                <a:latin typeface="Times New Roman"/>
                <a:cs typeface="Times New Roman"/>
              </a:rPr>
              <a:t> </a:t>
            </a:r>
            <a:r>
              <a:rPr lang="en-US" sz="2400" spc="-5" dirty="0">
                <a:solidFill>
                  <a:srgbClr val="252525"/>
                </a:solidFill>
                <a:latin typeface="Times New Roman"/>
                <a:cs typeface="Times New Roman"/>
              </a:rPr>
              <a:t>microscopes</a:t>
            </a:r>
            <a:r>
              <a:rPr lang="en-US" sz="2400" spc="10" dirty="0">
                <a:solidFill>
                  <a:srgbClr val="252525"/>
                </a:solidFill>
                <a:latin typeface="Times New Roman"/>
                <a:cs typeface="Times New Roman"/>
              </a:rPr>
              <a:t> </a:t>
            </a:r>
            <a:r>
              <a:rPr lang="en-US" sz="2400" dirty="0">
                <a:solidFill>
                  <a:srgbClr val="252525"/>
                </a:solidFill>
                <a:latin typeface="Times New Roman"/>
                <a:cs typeface="Times New Roman"/>
              </a:rPr>
              <a:t>with</a:t>
            </a:r>
            <a:r>
              <a:rPr lang="en-US" sz="2400" spc="5" dirty="0">
                <a:solidFill>
                  <a:srgbClr val="252525"/>
                </a:solidFill>
                <a:latin typeface="Times New Roman"/>
                <a:cs typeface="Times New Roman"/>
              </a:rPr>
              <a:t> </a:t>
            </a:r>
            <a:r>
              <a:rPr lang="en-US" sz="2400" spc="-5" dirty="0">
                <a:solidFill>
                  <a:srgbClr val="252525"/>
                </a:solidFill>
                <a:latin typeface="Times New Roman"/>
                <a:cs typeface="Times New Roman"/>
              </a:rPr>
              <a:t>two</a:t>
            </a:r>
            <a:r>
              <a:rPr lang="en-US" sz="2400" spc="10" dirty="0">
                <a:solidFill>
                  <a:srgbClr val="252525"/>
                </a:solidFill>
                <a:latin typeface="Times New Roman"/>
                <a:cs typeface="Times New Roman"/>
              </a:rPr>
              <a:t> </a:t>
            </a:r>
            <a:r>
              <a:rPr lang="en-US" sz="2400" spc="-5" dirty="0">
                <a:solidFill>
                  <a:srgbClr val="252525"/>
                </a:solidFill>
                <a:latin typeface="Times New Roman"/>
                <a:cs typeface="Times New Roman"/>
              </a:rPr>
              <a:t>and</a:t>
            </a:r>
            <a:r>
              <a:rPr lang="en-US" sz="2400" spc="5" dirty="0">
                <a:solidFill>
                  <a:srgbClr val="252525"/>
                </a:solidFill>
                <a:latin typeface="Times New Roman"/>
                <a:cs typeface="Times New Roman"/>
              </a:rPr>
              <a:t> </a:t>
            </a:r>
            <a:r>
              <a:rPr lang="en-US" sz="2400" b="1" dirty="0">
                <a:solidFill>
                  <a:srgbClr val="252525"/>
                </a:solidFill>
                <a:latin typeface="Times New Roman"/>
                <a:cs typeface="Times New Roman"/>
              </a:rPr>
              <a:t>three </a:t>
            </a:r>
            <a:r>
              <a:rPr lang="en-US" sz="2400" spc="-5" dirty="0">
                <a:solidFill>
                  <a:srgbClr val="252525"/>
                </a:solidFill>
                <a:latin typeface="Times New Roman"/>
                <a:cs typeface="Times New Roman"/>
              </a:rPr>
              <a:t>lenses,</a:t>
            </a:r>
            <a:r>
              <a:rPr lang="en-US" sz="2400" spc="10" dirty="0">
                <a:solidFill>
                  <a:srgbClr val="252525"/>
                </a:solidFill>
                <a:latin typeface="Times New Roman"/>
                <a:cs typeface="Times New Roman"/>
              </a:rPr>
              <a:t> </a:t>
            </a:r>
            <a:r>
              <a:rPr lang="en-US" sz="2400" dirty="0">
                <a:solidFill>
                  <a:srgbClr val="252525"/>
                </a:solidFill>
                <a:latin typeface="Times New Roman"/>
                <a:cs typeface="Times New Roman"/>
              </a:rPr>
              <a:t>but</a:t>
            </a:r>
            <a:r>
              <a:rPr lang="en-US" sz="2400" spc="10" dirty="0">
                <a:solidFill>
                  <a:srgbClr val="252525"/>
                </a:solidFill>
                <a:latin typeface="Times New Roman"/>
                <a:cs typeface="Times New Roman"/>
              </a:rPr>
              <a:t> </a:t>
            </a:r>
            <a:r>
              <a:rPr lang="en-US" sz="2400" dirty="0">
                <a:solidFill>
                  <a:srgbClr val="252525"/>
                </a:solidFill>
                <a:latin typeface="Times New Roman"/>
                <a:cs typeface="Times New Roman"/>
              </a:rPr>
              <a:t>they</a:t>
            </a:r>
            <a:r>
              <a:rPr lang="en-US" sz="2400" spc="-15" dirty="0">
                <a:solidFill>
                  <a:srgbClr val="252525"/>
                </a:solidFill>
                <a:latin typeface="Times New Roman"/>
                <a:cs typeface="Times New Roman"/>
              </a:rPr>
              <a:t> </a:t>
            </a:r>
            <a:r>
              <a:rPr lang="en-US" sz="2400" spc="-5" dirty="0">
                <a:solidFill>
                  <a:srgbClr val="252525"/>
                </a:solidFill>
                <a:latin typeface="Times New Roman"/>
                <a:cs typeface="Times New Roman"/>
              </a:rPr>
              <a:t>didn’t</a:t>
            </a:r>
            <a:r>
              <a:rPr lang="en-US" sz="2400" spc="5" dirty="0">
                <a:solidFill>
                  <a:srgbClr val="252525"/>
                </a:solidFill>
                <a:latin typeface="Times New Roman"/>
                <a:cs typeface="Times New Roman"/>
              </a:rPr>
              <a:t> </a:t>
            </a:r>
            <a:r>
              <a:rPr lang="en-US" sz="2400" dirty="0">
                <a:solidFill>
                  <a:srgbClr val="252525"/>
                </a:solidFill>
                <a:latin typeface="Times New Roman"/>
                <a:cs typeface="Times New Roman"/>
              </a:rPr>
              <a:t>produce</a:t>
            </a:r>
            <a:r>
              <a:rPr lang="en-US" sz="2400" spc="5" dirty="0">
                <a:solidFill>
                  <a:srgbClr val="252525"/>
                </a:solidFill>
                <a:latin typeface="Times New Roman"/>
                <a:cs typeface="Times New Roman"/>
              </a:rPr>
              <a:t> </a:t>
            </a:r>
            <a:r>
              <a:rPr lang="en-US" sz="2400" dirty="0">
                <a:solidFill>
                  <a:srgbClr val="252525"/>
                </a:solidFill>
                <a:latin typeface="Times New Roman"/>
                <a:cs typeface="Times New Roman"/>
              </a:rPr>
              <a:t>very</a:t>
            </a:r>
            <a:r>
              <a:rPr lang="en-US" sz="2400" spc="-20" dirty="0">
                <a:solidFill>
                  <a:srgbClr val="252525"/>
                </a:solidFill>
                <a:latin typeface="Times New Roman"/>
                <a:cs typeface="Times New Roman"/>
              </a:rPr>
              <a:t> </a:t>
            </a:r>
            <a:r>
              <a:rPr lang="en-US" sz="2400" dirty="0">
                <a:solidFill>
                  <a:srgbClr val="252525"/>
                </a:solidFill>
                <a:latin typeface="Times New Roman"/>
                <a:cs typeface="Times New Roman"/>
              </a:rPr>
              <a:t>detailed</a:t>
            </a:r>
            <a:r>
              <a:rPr lang="en-US" sz="2400" spc="5" dirty="0">
                <a:solidFill>
                  <a:srgbClr val="252525"/>
                </a:solidFill>
                <a:latin typeface="Times New Roman"/>
                <a:cs typeface="Times New Roman"/>
              </a:rPr>
              <a:t> </a:t>
            </a:r>
            <a:r>
              <a:rPr lang="en-US" sz="2400" spc="-5" dirty="0">
                <a:solidFill>
                  <a:srgbClr val="252525"/>
                </a:solidFill>
                <a:latin typeface="Times New Roman"/>
                <a:cs typeface="Times New Roman"/>
              </a:rPr>
              <a:t>images.</a:t>
            </a:r>
            <a:endParaRPr lang="en-US" sz="2400" dirty="0">
              <a:solidFill>
                <a:prstClr val="black"/>
              </a:solidFill>
              <a:latin typeface="Times New Roman"/>
              <a:cs typeface="Times New Roman"/>
            </a:endParaRPr>
          </a:p>
          <a:p>
            <a:pPr marL="12065" marR="5080">
              <a:lnSpc>
                <a:spcPts val="1380"/>
              </a:lnSpc>
              <a:tabLst>
                <a:tab pos="241300" algn="l"/>
                <a:tab pos="241935" algn="l"/>
              </a:tabLst>
            </a:pPr>
            <a:endParaRPr sz="2400" dirty="0">
              <a:solidFill>
                <a:prstClr val="black"/>
              </a:solidFill>
              <a:latin typeface="Times New Roman"/>
              <a:cs typeface="Times New Roman"/>
            </a:endParaRPr>
          </a:p>
        </p:txBody>
      </p:sp>
    </p:spTree>
    <p:extLst>
      <p:ext uri="{BB962C8B-B14F-4D97-AF65-F5344CB8AC3E}">
        <p14:creationId xmlns:p14="http://schemas.microsoft.com/office/powerpoint/2010/main" val="3750464412"/>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4"/>
          <p:cNvSpPr txBox="1"/>
          <p:nvPr/>
        </p:nvSpPr>
        <p:spPr>
          <a:xfrm>
            <a:off x="179512" y="620688"/>
            <a:ext cx="8784976" cy="5023811"/>
          </a:xfrm>
          <a:prstGeom prst="rect">
            <a:avLst/>
          </a:prstGeom>
        </p:spPr>
        <p:txBody>
          <a:bodyPr vert="horz" wrap="square" lIns="0" tIns="24765" rIns="0" bIns="0" rtlCol="0">
            <a:spAutoFit/>
          </a:bodyPr>
          <a:lstStyle/>
          <a:p>
            <a:pPr marL="241300" marR="201295" indent="-229235" algn="just">
              <a:lnSpc>
                <a:spcPct val="150000"/>
              </a:lnSpc>
              <a:spcBef>
                <a:spcPts val="195"/>
              </a:spcBef>
              <a:buFont typeface="Symbol"/>
              <a:buChar char=""/>
              <a:tabLst>
                <a:tab pos="241300" algn="l"/>
                <a:tab pos="241935" algn="l"/>
              </a:tabLst>
            </a:pPr>
            <a:r>
              <a:rPr sz="2400" b="1" u="sng" spc="-5" dirty="0">
                <a:solidFill>
                  <a:srgbClr val="252525"/>
                </a:solidFill>
                <a:latin typeface="Times New Roman"/>
                <a:cs typeface="Times New Roman"/>
              </a:rPr>
              <a:t>Anton</a:t>
            </a:r>
            <a:r>
              <a:rPr sz="2400" b="1" u="sng" dirty="0">
                <a:solidFill>
                  <a:srgbClr val="252525"/>
                </a:solidFill>
                <a:latin typeface="Times New Roman"/>
                <a:cs typeface="Times New Roman"/>
              </a:rPr>
              <a:t> van </a:t>
            </a:r>
            <a:r>
              <a:rPr sz="2400" b="1" u="sng" spc="-5" dirty="0">
                <a:solidFill>
                  <a:srgbClr val="252525"/>
                </a:solidFill>
                <a:latin typeface="Times New Roman"/>
                <a:cs typeface="Times New Roman"/>
              </a:rPr>
              <a:t>Leeuwenhoek</a:t>
            </a:r>
            <a:r>
              <a:rPr lang="en-US" sz="2400" b="1" u="sng" spc="15" dirty="0">
                <a:solidFill>
                  <a:srgbClr val="252525"/>
                </a:solidFill>
                <a:latin typeface="Times New Roman"/>
                <a:cs typeface="Times New Roman"/>
              </a:rPr>
              <a:t>:</a:t>
            </a:r>
            <a:r>
              <a:rPr sz="2400" u="sng" spc="-5" dirty="0">
                <a:solidFill>
                  <a:srgbClr val="252525"/>
                </a:solidFill>
                <a:latin typeface="Times New Roman"/>
                <a:cs typeface="Times New Roman"/>
              </a:rPr>
              <a:t> </a:t>
            </a:r>
            <a:r>
              <a:rPr sz="2400" dirty="0">
                <a:solidFill>
                  <a:srgbClr val="252525"/>
                </a:solidFill>
                <a:latin typeface="Times New Roman"/>
                <a:cs typeface="Times New Roman"/>
              </a:rPr>
              <a:t>produced</a:t>
            </a:r>
            <a:r>
              <a:rPr sz="2400" spc="5" dirty="0">
                <a:solidFill>
                  <a:srgbClr val="252525"/>
                </a:solidFill>
                <a:latin typeface="Times New Roman"/>
                <a:cs typeface="Times New Roman"/>
              </a:rPr>
              <a:t> </a:t>
            </a:r>
            <a:r>
              <a:rPr sz="2400" spc="-5" dirty="0">
                <a:solidFill>
                  <a:srgbClr val="252525"/>
                </a:solidFill>
                <a:latin typeface="Times New Roman"/>
                <a:cs typeface="Times New Roman"/>
              </a:rPr>
              <a:t>clearer</a:t>
            </a:r>
            <a:r>
              <a:rPr sz="2400" dirty="0">
                <a:solidFill>
                  <a:srgbClr val="252525"/>
                </a:solidFill>
                <a:latin typeface="Times New Roman"/>
                <a:cs typeface="Times New Roman"/>
              </a:rPr>
              <a:t> </a:t>
            </a:r>
            <a:r>
              <a:rPr sz="2400" spc="-5" dirty="0">
                <a:solidFill>
                  <a:srgbClr val="252525"/>
                </a:solidFill>
                <a:latin typeface="Times New Roman"/>
                <a:cs typeface="Times New Roman"/>
              </a:rPr>
              <a:t>and</a:t>
            </a:r>
            <a:r>
              <a:rPr sz="2400" spc="5" dirty="0">
                <a:solidFill>
                  <a:srgbClr val="252525"/>
                </a:solidFill>
                <a:latin typeface="Times New Roman"/>
                <a:cs typeface="Times New Roman"/>
              </a:rPr>
              <a:t> </a:t>
            </a:r>
            <a:r>
              <a:rPr sz="2400" dirty="0">
                <a:solidFill>
                  <a:srgbClr val="252525"/>
                </a:solidFill>
                <a:latin typeface="Times New Roman"/>
                <a:cs typeface="Times New Roman"/>
              </a:rPr>
              <a:t>more enlarged</a:t>
            </a:r>
            <a:r>
              <a:rPr sz="2400" spc="5" dirty="0">
                <a:solidFill>
                  <a:srgbClr val="252525"/>
                </a:solidFill>
                <a:latin typeface="Times New Roman"/>
                <a:cs typeface="Times New Roman"/>
              </a:rPr>
              <a:t> </a:t>
            </a:r>
            <a:r>
              <a:rPr sz="2400" spc="-5" dirty="0">
                <a:solidFill>
                  <a:srgbClr val="252525"/>
                </a:solidFill>
                <a:latin typeface="Times New Roman"/>
                <a:cs typeface="Times New Roman"/>
              </a:rPr>
              <a:t>images</a:t>
            </a:r>
            <a:r>
              <a:rPr sz="2400" spc="10" dirty="0">
                <a:solidFill>
                  <a:srgbClr val="252525"/>
                </a:solidFill>
                <a:latin typeface="Times New Roman"/>
                <a:cs typeface="Times New Roman"/>
              </a:rPr>
              <a:t> </a:t>
            </a:r>
            <a:r>
              <a:rPr sz="2400" spc="-5" dirty="0">
                <a:solidFill>
                  <a:srgbClr val="252525"/>
                </a:solidFill>
                <a:latin typeface="Times New Roman"/>
                <a:cs typeface="Times New Roman"/>
              </a:rPr>
              <a:t>than</a:t>
            </a:r>
            <a:r>
              <a:rPr sz="2400" spc="5" dirty="0">
                <a:solidFill>
                  <a:srgbClr val="252525"/>
                </a:solidFill>
                <a:latin typeface="Times New Roman"/>
                <a:cs typeface="Times New Roman"/>
              </a:rPr>
              <a:t> </a:t>
            </a:r>
            <a:r>
              <a:rPr sz="2400" dirty="0">
                <a:solidFill>
                  <a:srgbClr val="252525"/>
                </a:solidFill>
                <a:latin typeface="Times New Roman"/>
                <a:cs typeface="Times New Roman"/>
              </a:rPr>
              <a:t>Hooke’s.</a:t>
            </a:r>
            <a:endParaRPr sz="2400" dirty="0">
              <a:solidFill>
                <a:prstClr val="black"/>
              </a:solidFill>
              <a:latin typeface="Times New Roman"/>
              <a:cs typeface="Times New Roman"/>
            </a:endParaRPr>
          </a:p>
          <a:p>
            <a:pPr marL="698500" lvl="1" indent="-229235" algn="just">
              <a:lnSpc>
                <a:spcPct val="150000"/>
              </a:lnSpc>
              <a:buFont typeface="Courier New"/>
              <a:buChar char="o"/>
              <a:tabLst>
                <a:tab pos="699135" algn="l"/>
              </a:tabLst>
            </a:pPr>
            <a:r>
              <a:rPr sz="2400" spc="-5" dirty="0">
                <a:solidFill>
                  <a:srgbClr val="252525"/>
                </a:solidFill>
                <a:latin typeface="Times New Roman"/>
                <a:cs typeface="Times New Roman"/>
              </a:rPr>
              <a:t>He</a:t>
            </a:r>
            <a:r>
              <a:rPr sz="2400" spc="-10" dirty="0">
                <a:solidFill>
                  <a:srgbClr val="252525"/>
                </a:solidFill>
                <a:latin typeface="Times New Roman"/>
                <a:cs typeface="Times New Roman"/>
              </a:rPr>
              <a:t> </a:t>
            </a:r>
            <a:r>
              <a:rPr sz="2400" dirty="0">
                <a:solidFill>
                  <a:srgbClr val="252525"/>
                </a:solidFill>
                <a:latin typeface="Times New Roman"/>
                <a:cs typeface="Times New Roman"/>
              </a:rPr>
              <a:t>is considered</a:t>
            </a:r>
            <a:r>
              <a:rPr sz="2400" spc="5" dirty="0">
                <a:solidFill>
                  <a:srgbClr val="252525"/>
                </a:solidFill>
                <a:latin typeface="Times New Roman"/>
                <a:cs typeface="Times New Roman"/>
              </a:rPr>
              <a:t> </a:t>
            </a:r>
            <a:r>
              <a:rPr sz="2400" spc="-5" dirty="0">
                <a:solidFill>
                  <a:srgbClr val="252525"/>
                </a:solidFill>
                <a:latin typeface="Times New Roman"/>
                <a:cs typeface="Times New Roman"/>
              </a:rPr>
              <a:t>“</a:t>
            </a:r>
            <a:r>
              <a:rPr sz="2400" b="1" spc="-5" dirty="0">
                <a:solidFill>
                  <a:srgbClr val="252525"/>
                </a:solidFill>
                <a:latin typeface="Times New Roman"/>
                <a:cs typeface="Times New Roman"/>
              </a:rPr>
              <a:t>The</a:t>
            </a:r>
            <a:r>
              <a:rPr sz="2400" b="1" spc="5" dirty="0">
                <a:solidFill>
                  <a:srgbClr val="252525"/>
                </a:solidFill>
                <a:latin typeface="Times New Roman"/>
                <a:cs typeface="Times New Roman"/>
              </a:rPr>
              <a:t> </a:t>
            </a:r>
            <a:r>
              <a:rPr sz="2400" b="1" spc="-5" dirty="0">
                <a:solidFill>
                  <a:srgbClr val="252525"/>
                </a:solidFill>
                <a:latin typeface="Times New Roman"/>
                <a:cs typeface="Times New Roman"/>
              </a:rPr>
              <a:t>Father</a:t>
            </a:r>
            <a:r>
              <a:rPr sz="2400" b="1" dirty="0">
                <a:solidFill>
                  <a:srgbClr val="252525"/>
                </a:solidFill>
                <a:latin typeface="Times New Roman"/>
                <a:cs typeface="Times New Roman"/>
              </a:rPr>
              <a:t> of</a:t>
            </a:r>
            <a:r>
              <a:rPr sz="2400" b="1" spc="5" dirty="0">
                <a:solidFill>
                  <a:srgbClr val="252525"/>
                </a:solidFill>
                <a:latin typeface="Times New Roman"/>
                <a:cs typeface="Times New Roman"/>
              </a:rPr>
              <a:t> </a:t>
            </a:r>
            <a:r>
              <a:rPr sz="2400" b="1" spc="-5" dirty="0">
                <a:solidFill>
                  <a:srgbClr val="252525"/>
                </a:solidFill>
                <a:latin typeface="Times New Roman"/>
                <a:cs typeface="Times New Roman"/>
              </a:rPr>
              <a:t>Microscopy</a:t>
            </a:r>
            <a:r>
              <a:rPr sz="2400" spc="-5" dirty="0">
                <a:solidFill>
                  <a:srgbClr val="252525"/>
                </a:solidFill>
                <a:latin typeface="Times New Roman"/>
                <a:cs typeface="Times New Roman"/>
              </a:rPr>
              <a:t>”</a:t>
            </a:r>
            <a:r>
              <a:rPr sz="2400" spc="10" dirty="0">
                <a:solidFill>
                  <a:srgbClr val="252525"/>
                </a:solidFill>
                <a:latin typeface="Times New Roman"/>
                <a:cs typeface="Times New Roman"/>
              </a:rPr>
              <a:t> </a:t>
            </a:r>
            <a:r>
              <a:rPr sz="2400" dirty="0">
                <a:solidFill>
                  <a:srgbClr val="252525"/>
                </a:solidFill>
                <a:latin typeface="Times New Roman"/>
                <a:cs typeface="Times New Roman"/>
              </a:rPr>
              <a:t>and built over </a:t>
            </a:r>
            <a:r>
              <a:rPr sz="2400" b="1" dirty="0">
                <a:solidFill>
                  <a:srgbClr val="252525"/>
                </a:solidFill>
                <a:latin typeface="Times New Roman"/>
                <a:cs typeface="Times New Roman"/>
              </a:rPr>
              <a:t>500 </a:t>
            </a:r>
            <a:r>
              <a:rPr sz="2400" dirty="0">
                <a:solidFill>
                  <a:srgbClr val="252525"/>
                </a:solidFill>
                <a:latin typeface="Times New Roman"/>
                <a:cs typeface="Times New Roman"/>
              </a:rPr>
              <a:t>different</a:t>
            </a:r>
            <a:r>
              <a:rPr sz="2400" spc="5" dirty="0">
                <a:solidFill>
                  <a:srgbClr val="252525"/>
                </a:solidFill>
                <a:latin typeface="Times New Roman"/>
                <a:cs typeface="Times New Roman"/>
              </a:rPr>
              <a:t> </a:t>
            </a:r>
            <a:r>
              <a:rPr sz="2400" spc="-5" dirty="0">
                <a:solidFill>
                  <a:srgbClr val="252525"/>
                </a:solidFill>
                <a:latin typeface="Times New Roman"/>
                <a:cs typeface="Times New Roman"/>
              </a:rPr>
              <a:t>microscopes.</a:t>
            </a:r>
            <a:endParaRPr sz="2400" dirty="0">
              <a:solidFill>
                <a:prstClr val="black"/>
              </a:solidFill>
              <a:latin typeface="Times New Roman"/>
              <a:cs typeface="Times New Roman"/>
            </a:endParaRPr>
          </a:p>
          <a:p>
            <a:pPr marL="698500" marR="5080" lvl="1" indent="-228600" algn="just">
              <a:lnSpc>
                <a:spcPct val="150000"/>
              </a:lnSpc>
              <a:spcBef>
                <a:spcPts val="65"/>
              </a:spcBef>
              <a:buFont typeface="Courier New"/>
              <a:buChar char="o"/>
              <a:tabLst>
                <a:tab pos="699135" algn="l"/>
              </a:tabLst>
            </a:pPr>
            <a:r>
              <a:rPr sz="2400" spc="-5" dirty="0">
                <a:solidFill>
                  <a:srgbClr val="252525"/>
                </a:solidFill>
                <a:latin typeface="Times New Roman"/>
                <a:cs typeface="Times New Roman"/>
              </a:rPr>
              <a:t>He</a:t>
            </a:r>
            <a:r>
              <a:rPr sz="2400" spc="-10" dirty="0">
                <a:solidFill>
                  <a:srgbClr val="252525"/>
                </a:solidFill>
                <a:latin typeface="Times New Roman"/>
                <a:cs typeface="Times New Roman"/>
              </a:rPr>
              <a:t> </a:t>
            </a:r>
            <a:r>
              <a:rPr sz="2400" spc="-5" dirty="0">
                <a:solidFill>
                  <a:srgbClr val="252525"/>
                </a:solidFill>
                <a:latin typeface="Times New Roman"/>
                <a:cs typeface="Times New Roman"/>
              </a:rPr>
              <a:t>was</a:t>
            </a:r>
            <a:r>
              <a:rPr sz="2400" spc="5" dirty="0">
                <a:solidFill>
                  <a:srgbClr val="252525"/>
                </a:solidFill>
                <a:latin typeface="Times New Roman"/>
                <a:cs typeface="Times New Roman"/>
              </a:rPr>
              <a:t> </a:t>
            </a:r>
            <a:r>
              <a:rPr sz="2400" dirty="0">
                <a:solidFill>
                  <a:srgbClr val="252525"/>
                </a:solidFill>
                <a:latin typeface="Times New Roman"/>
                <a:cs typeface="Times New Roman"/>
              </a:rPr>
              <a:t>the</a:t>
            </a:r>
            <a:r>
              <a:rPr sz="2400" spc="10" dirty="0">
                <a:solidFill>
                  <a:srgbClr val="252525"/>
                </a:solidFill>
                <a:latin typeface="Times New Roman"/>
                <a:cs typeface="Times New Roman"/>
              </a:rPr>
              <a:t> </a:t>
            </a:r>
            <a:r>
              <a:rPr sz="2400" spc="-5" dirty="0">
                <a:solidFill>
                  <a:srgbClr val="252525"/>
                </a:solidFill>
                <a:latin typeface="Times New Roman"/>
                <a:cs typeface="Times New Roman"/>
              </a:rPr>
              <a:t>first</a:t>
            </a:r>
            <a:r>
              <a:rPr sz="2400" spc="5" dirty="0">
                <a:solidFill>
                  <a:srgbClr val="252525"/>
                </a:solidFill>
                <a:latin typeface="Times New Roman"/>
                <a:cs typeface="Times New Roman"/>
              </a:rPr>
              <a:t> </a:t>
            </a:r>
            <a:r>
              <a:rPr sz="2400" dirty="0">
                <a:solidFill>
                  <a:srgbClr val="252525"/>
                </a:solidFill>
                <a:latin typeface="Times New Roman"/>
                <a:cs typeface="Times New Roman"/>
              </a:rPr>
              <a:t>to</a:t>
            </a:r>
            <a:r>
              <a:rPr sz="2400" spc="5" dirty="0">
                <a:solidFill>
                  <a:srgbClr val="252525"/>
                </a:solidFill>
                <a:latin typeface="Times New Roman"/>
                <a:cs typeface="Times New Roman"/>
              </a:rPr>
              <a:t> </a:t>
            </a:r>
            <a:r>
              <a:rPr sz="2400" b="1" spc="-5" dirty="0">
                <a:solidFill>
                  <a:srgbClr val="252525"/>
                </a:solidFill>
                <a:latin typeface="Times New Roman"/>
                <a:cs typeface="Times New Roman"/>
              </a:rPr>
              <a:t>discover</a:t>
            </a:r>
            <a:r>
              <a:rPr sz="2400" b="1" spc="15" dirty="0">
                <a:solidFill>
                  <a:srgbClr val="252525"/>
                </a:solidFill>
                <a:latin typeface="Times New Roman"/>
                <a:cs typeface="Times New Roman"/>
              </a:rPr>
              <a:t> </a:t>
            </a:r>
            <a:r>
              <a:rPr sz="2400" b="1" spc="-5" dirty="0">
                <a:solidFill>
                  <a:srgbClr val="252525"/>
                </a:solidFill>
                <a:latin typeface="Times New Roman"/>
                <a:cs typeface="Times New Roman"/>
              </a:rPr>
              <a:t>microorganisms</a:t>
            </a:r>
            <a:r>
              <a:rPr sz="2400" b="1" spc="10" dirty="0">
                <a:solidFill>
                  <a:srgbClr val="252525"/>
                </a:solidFill>
                <a:latin typeface="Times New Roman"/>
                <a:cs typeface="Times New Roman"/>
              </a:rPr>
              <a:t> </a:t>
            </a:r>
            <a:r>
              <a:rPr sz="2400" dirty="0">
                <a:solidFill>
                  <a:srgbClr val="252525"/>
                </a:solidFill>
                <a:latin typeface="Times New Roman"/>
                <a:cs typeface="Times New Roman"/>
              </a:rPr>
              <a:t>under</a:t>
            </a:r>
            <a:r>
              <a:rPr sz="2400" spc="5" dirty="0">
                <a:solidFill>
                  <a:srgbClr val="252525"/>
                </a:solidFill>
                <a:latin typeface="Times New Roman"/>
                <a:cs typeface="Times New Roman"/>
              </a:rPr>
              <a:t> </a:t>
            </a:r>
            <a:r>
              <a:rPr sz="2400" dirty="0">
                <a:solidFill>
                  <a:srgbClr val="252525"/>
                </a:solidFill>
                <a:latin typeface="Times New Roman"/>
                <a:cs typeface="Times New Roman"/>
              </a:rPr>
              <a:t>a</a:t>
            </a:r>
            <a:r>
              <a:rPr sz="2400" spc="-10" dirty="0">
                <a:solidFill>
                  <a:srgbClr val="252525"/>
                </a:solidFill>
                <a:latin typeface="Times New Roman"/>
                <a:cs typeface="Times New Roman"/>
              </a:rPr>
              <a:t> </a:t>
            </a:r>
            <a:r>
              <a:rPr sz="2400" spc="-5" dirty="0">
                <a:solidFill>
                  <a:srgbClr val="252525"/>
                </a:solidFill>
                <a:latin typeface="Times New Roman"/>
                <a:cs typeface="Times New Roman"/>
              </a:rPr>
              <a:t>microscope</a:t>
            </a:r>
            <a:r>
              <a:rPr sz="2400" spc="5" dirty="0">
                <a:solidFill>
                  <a:srgbClr val="252525"/>
                </a:solidFill>
                <a:latin typeface="Times New Roman"/>
                <a:cs typeface="Times New Roman"/>
              </a:rPr>
              <a:t> </a:t>
            </a:r>
            <a:r>
              <a:rPr sz="2400" spc="10" dirty="0">
                <a:solidFill>
                  <a:srgbClr val="252525"/>
                </a:solidFill>
                <a:latin typeface="Times New Roman"/>
                <a:cs typeface="Times New Roman"/>
              </a:rPr>
              <a:t>by</a:t>
            </a:r>
            <a:r>
              <a:rPr sz="2400" spc="-20" dirty="0">
                <a:solidFill>
                  <a:srgbClr val="252525"/>
                </a:solidFill>
                <a:latin typeface="Times New Roman"/>
                <a:cs typeface="Times New Roman"/>
              </a:rPr>
              <a:t> </a:t>
            </a:r>
            <a:r>
              <a:rPr sz="2400" dirty="0">
                <a:solidFill>
                  <a:srgbClr val="252525"/>
                </a:solidFill>
                <a:latin typeface="Times New Roman"/>
                <a:cs typeface="Times New Roman"/>
              </a:rPr>
              <a:t>observing</a:t>
            </a:r>
            <a:r>
              <a:rPr sz="2400" spc="-5" dirty="0">
                <a:solidFill>
                  <a:srgbClr val="252525"/>
                </a:solidFill>
                <a:latin typeface="Times New Roman"/>
                <a:cs typeface="Times New Roman"/>
              </a:rPr>
              <a:t> </a:t>
            </a:r>
            <a:r>
              <a:rPr sz="2400" dirty="0">
                <a:solidFill>
                  <a:srgbClr val="252525"/>
                </a:solidFill>
                <a:latin typeface="Times New Roman"/>
                <a:cs typeface="Times New Roman"/>
              </a:rPr>
              <a:t>a </a:t>
            </a:r>
            <a:r>
              <a:rPr sz="2400" b="1" dirty="0">
                <a:solidFill>
                  <a:srgbClr val="252525"/>
                </a:solidFill>
                <a:latin typeface="Times New Roman"/>
                <a:cs typeface="Times New Roman"/>
              </a:rPr>
              <a:t>drop</a:t>
            </a:r>
            <a:r>
              <a:rPr sz="2400" b="1" spc="5" dirty="0">
                <a:solidFill>
                  <a:srgbClr val="252525"/>
                </a:solidFill>
                <a:latin typeface="Times New Roman"/>
                <a:cs typeface="Times New Roman"/>
              </a:rPr>
              <a:t> </a:t>
            </a:r>
            <a:r>
              <a:rPr sz="2400" b="1" dirty="0">
                <a:solidFill>
                  <a:srgbClr val="252525"/>
                </a:solidFill>
                <a:latin typeface="Times New Roman"/>
                <a:cs typeface="Times New Roman"/>
              </a:rPr>
              <a:t>of</a:t>
            </a:r>
            <a:r>
              <a:rPr sz="2400" b="1" spc="10" dirty="0">
                <a:solidFill>
                  <a:srgbClr val="252525"/>
                </a:solidFill>
                <a:latin typeface="Times New Roman"/>
                <a:cs typeface="Times New Roman"/>
              </a:rPr>
              <a:t> </a:t>
            </a:r>
            <a:r>
              <a:rPr sz="2400" b="1" spc="-5" dirty="0">
                <a:solidFill>
                  <a:srgbClr val="252525"/>
                </a:solidFill>
                <a:latin typeface="Times New Roman"/>
                <a:cs typeface="Times New Roman"/>
              </a:rPr>
              <a:t>pond </a:t>
            </a:r>
            <a:r>
              <a:rPr sz="2400" b="1" spc="-285" dirty="0">
                <a:solidFill>
                  <a:srgbClr val="252525"/>
                </a:solidFill>
                <a:latin typeface="Times New Roman"/>
                <a:cs typeface="Times New Roman"/>
              </a:rPr>
              <a:t> </a:t>
            </a:r>
            <a:r>
              <a:rPr sz="2400" b="1" spc="-5" dirty="0">
                <a:solidFill>
                  <a:srgbClr val="252525"/>
                </a:solidFill>
                <a:latin typeface="Times New Roman"/>
                <a:cs typeface="Times New Roman"/>
              </a:rPr>
              <a:t>water</a:t>
            </a:r>
            <a:r>
              <a:rPr sz="2400" b="1" spc="-10" dirty="0">
                <a:solidFill>
                  <a:srgbClr val="252525"/>
                </a:solidFill>
                <a:latin typeface="Times New Roman"/>
                <a:cs typeface="Times New Roman"/>
              </a:rPr>
              <a:t> </a:t>
            </a:r>
            <a:r>
              <a:rPr sz="2400" dirty="0">
                <a:solidFill>
                  <a:srgbClr val="252525"/>
                </a:solidFill>
                <a:latin typeface="Times New Roman"/>
                <a:cs typeface="Times New Roman"/>
              </a:rPr>
              <a:t>filled</a:t>
            </a:r>
            <a:r>
              <a:rPr sz="2400" spc="-5" dirty="0">
                <a:solidFill>
                  <a:srgbClr val="252525"/>
                </a:solidFill>
                <a:latin typeface="Times New Roman"/>
                <a:cs typeface="Times New Roman"/>
              </a:rPr>
              <a:t> </a:t>
            </a:r>
            <a:r>
              <a:rPr sz="2400" dirty="0">
                <a:solidFill>
                  <a:srgbClr val="252525"/>
                </a:solidFill>
                <a:latin typeface="Times New Roman"/>
                <a:cs typeface="Times New Roman"/>
              </a:rPr>
              <a:t>with </a:t>
            </a:r>
            <a:r>
              <a:rPr sz="2400" spc="-5" dirty="0">
                <a:solidFill>
                  <a:srgbClr val="252525"/>
                </a:solidFill>
                <a:latin typeface="Times New Roman"/>
                <a:cs typeface="Times New Roman"/>
              </a:rPr>
              <a:t>life.</a:t>
            </a:r>
            <a:r>
              <a:rPr sz="2400" dirty="0">
                <a:solidFill>
                  <a:srgbClr val="252525"/>
                </a:solidFill>
                <a:latin typeface="Times New Roman"/>
                <a:cs typeface="Times New Roman"/>
              </a:rPr>
              <a:t> </a:t>
            </a:r>
            <a:r>
              <a:rPr sz="2400" spc="-5" dirty="0">
                <a:solidFill>
                  <a:srgbClr val="252525"/>
                </a:solidFill>
                <a:latin typeface="Times New Roman"/>
                <a:cs typeface="Times New Roman"/>
              </a:rPr>
              <a:t>He</a:t>
            </a:r>
            <a:r>
              <a:rPr sz="2400" spc="5" dirty="0">
                <a:solidFill>
                  <a:srgbClr val="252525"/>
                </a:solidFill>
                <a:latin typeface="Times New Roman"/>
                <a:cs typeface="Times New Roman"/>
              </a:rPr>
              <a:t> </a:t>
            </a:r>
            <a:r>
              <a:rPr sz="2400" spc="-5" dirty="0">
                <a:solidFill>
                  <a:srgbClr val="252525"/>
                </a:solidFill>
                <a:latin typeface="Times New Roman"/>
                <a:cs typeface="Times New Roman"/>
              </a:rPr>
              <a:t>called</a:t>
            </a:r>
            <a:r>
              <a:rPr sz="2400" dirty="0">
                <a:solidFill>
                  <a:srgbClr val="252525"/>
                </a:solidFill>
                <a:latin typeface="Times New Roman"/>
                <a:cs typeface="Times New Roman"/>
              </a:rPr>
              <a:t> them </a:t>
            </a:r>
            <a:r>
              <a:rPr sz="2400" spc="-5" dirty="0">
                <a:solidFill>
                  <a:srgbClr val="252525"/>
                </a:solidFill>
                <a:latin typeface="Times New Roman"/>
                <a:cs typeface="Times New Roman"/>
              </a:rPr>
              <a:t>“</a:t>
            </a:r>
            <a:r>
              <a:rPr sz="2400" b="1" spc="-5" dirty="0">
                <a:solidFill>
                  <a:srgbClr val="252525"/>
                </a:solidFill>
                <a:latin typeface="Times New Roman"/>
                <a:cs typeface="Times New Roman"/>
              </a:rPr>
              <a:t>tiny</a:t>
            </a:r>
            <a:r>
              <a:rPr sz="2400" b="1" dirty="0">
                <a:solidFill>
                  <a:srgbClr val="252525"/>
                </a:solidFill>
                <a:latin typeface="Times New Roman"/>
                <a:cs typeface="Times New Roman"/>
              </a:rPr>
              <a:t> animalcules</a:t>
            </a:r>
            <a:r>
              <a:rPr sz="2400" dirty="0">
                <a:solidFill>
                  <a:srgbClr val="252525"/>
                </a:solidFill>
                <a:latin typeface="Times New Roman"/>
                <a:cs typeface="Times New Roman"/>
              </a:rPr>
              <a:t>.”</a:t>
            </a:r>
            <a:endParaRPr sz="2400" dirty="0">
              <a:solidFill>
                <a:prstClr val="black"/>
              </a:solidFill>
              <a:latin typeface="Times New Roman"/>
              <a:cs typeface="Times New Roman"/>
            </a:endParaRPr>
          </a:p>
          <a:p>
            <a:pPr marL="698500" lvl="1" indent="-229235" algn="just">
              <a:lnSpc>
                <a:spcPct val="150000"/>
              </a:lnSpc>
              <a:buFont typeface="Courier New"/>
              <a:buChar char="o"/>
              <a:tabLst>
                <a:tab pos="699135" algn="l"/>
              </a:tabLst>
            </a:pPr>
            <a:r>
              <a:rPr sz="2400" spc="-5" dirty="0">
                <a:solidFill>
                  <a:srgbClr val="252525"/>
                </a:solidFill>
                <a:latin typeface="Times New Roman"/>
                <a:cs typeface="Times New Roman"/>
              </a:rPr>
              <a:t>He</a:t>
            </a:r>
            <a:r>
              <a:rPr sz="2400" spc="-10" dirty="0">
                <a:solidFill>
                  <a:srgbClr val="252525"/>
                </a:solidFill>
                <a:latin typeface="Times New Roman"/>
                <a:cs typeface="Times New Roman"/>
              </a:rPr>
              <a:t> </a:t>
            </a:r>
            <a:r>
              <a:rPr sz="2400" spc="-5" dirty="0">
                <a:solidFill>
                  <a:srgbClr val="252525"/>
                </a:solidFill>
                <a:latin typeface="Times New Roman"/>
                <a:cs typeface="Times New Roman"/>
              </a:rPr>
              <a:t>also</a:t>
            </a:r>
            <a:r>
              <a:rPr sz="2400" dirty="0">
                <a:solidFill>
                  <a:srgbClr val="252525"/>
                </a:solidFill>
                <a:latin typeface="Times New Roman"/>
                <a:cs typeface="Times New Roman"/>
              </a:rPr>
              <a:t> </a:t>
            </a:r>
            <a:r>
              <a:rPr sz="2400" spc="-5" dirty="0">
                <a:solidFill>
                  <a:srgbClr val="252525"/>
                </a:solidFill>
                <a:latin typeface="Times New Roman"/>
                <a:cs typeface="Times New Roman"/>
              </a:rPr>
              <a:t>saw</a:t>
            </a:r>
            <a:r>
              <a:rPr sz="2400" spc="10" dirty="0">
                <a:solidFill>
                  <a:srgbClr val="252525"/>
                </a:solidFill>
                <a:latin typeface="Times New Roman"/>
                <a:cs typeface="Times New Roman"/>
              </a:rPr>
              <a:t> </a:t>
            </a:r>
            <a:r>
              <a:rPr sz="2400" spc="-5" dirty="0">
                <a:solidFill>
                  <a:srgbClr val="252525"/>
                </a:solidFill>
                <a:latin typeface="Times New Roman"/>
                <a:cs typeface="Times New Roman"/>
              </a:rPr>
              <a:t>and</a:t>
            </a:r>
            <a:r>
              <a:rPr sz="2400" dirty="0">
                <a:solidFill>
                  <a:srgbClr val="252525"/>
                </a:solidFill>
                <a:latin typeface="Times New Roman"/>
                <a:cs typeface="Times New Roman"/>
              </a:rPr>
              <a:t> studied</a:t>
            </a:r>
            <a:r>
              <a:rPr sz="2400" spc="10" dirty="0">
                <a:solidFill>
                  <a:srgbClr val="252525"/>
                </a:solidFill>
                <a:latin typeface="Times New Roman"/>
                <a:cs typeface="Times New Roman"/>
              </a:rPr>
              <a:t> </a:t>
            </a:r>
            <a:r>
              <a:rPr sz="2400" spc="-5" dirty="0">
                <a:solidFill>
                  <a:srgbClr val="252525"/>
                </a:solidFill>
                <a:latin typeface="Times New Roman"/>
                <a:cs typeface="Times New Roman"/>
              </a:rPr>
              <a:t>bacteria</a:t>
            </a:r>
            <a:r>
              <a:rPr sz="2400" spc="10" dirty="0">
                <a:solidFill>
                  <a:srgbClr val="252525"/>
                </a:solidFill>
                <a:latin typeface="Times New Roman"/>
                <a:cs typeface="Times New Roman"/>
              </a:rPr>
              <a:t> </a:t>
            </a:r>
            <a:r>
              <a:rPr sz="2400" spc="-5" dirty="0">
                <a:solidFill>
                  <a:srgbClr val="252525"/>
                </a:solidFill>
                <a:latin typeface="Times New Roman"/>
                <a:cs typeface="Times New Roman"/>
              </a:rPr>
              <a:t>and</a:t>
            </a:r>
            <a:r>
              <a:rPr sz="2400" spc="5" dirty="0">
                <a:solidFill>
                  <a:srgbClr val="252525"/>
                </a:solidFill>
                <a:latin typeface="Times New Roman"/>
                <a:cs typeface="Times New Roman"/>
              </a:rPr>
              <a:t> </a:t>
            </a:r>
            <a:r>
              <a:rPr sz="2400" dirty="0">
                <a:solidFill>
                  <a:srgbClr val="252525"/>
                </a:solidFill>
                <a:latin typeface="Times New Roman"/>
                <a:cs typeface="Times New Roman"/>
              </a:rPr>
              <a:t>the</a:t>
            </a:r>
            <a:r>
              <a:rPr sz="2400" spc="-5" dirty="0">
                <a:solidFill>
                  <a:srgbClr val="252525"/>
                </a:solidFill>
                <a:latin typeface="Times New Roman"/>
                <a:cs typeface="Times New Roman"/>
              </a:rPr>
              <a:t> </a:t>
            </a:r>
            <a:r>
              <a:rPr sz="2400" dirty="0">
                <a:solidFill>
                  <a:srgbClr val="252525"/>
                </a:solidFill>
                <a:latin typeface="Times New Roman"/>
                <a:cs typeface="Times New Roman"/>
              </a:rPr>
              <a:t>blood</a:t>
            </a:r>
            <a:r>
              <a:rPr sz="2400" spc="5" dirty="0">
                <a:solidFill>
                  <a:srgbClr val="252525"/>
                </a:solidFill>
                <a:latin typeface="Times New Roman"/>
                <a:cs typeface="Times New Roman"/>
              </a:rPr>
              <a:t> </a:t>
            </a:r>
            <a:r>
              <a:rPr sz="2400" dirty="0">
                <a:solidFill>
                  <a:srgbClr val="252525"/>
                </a:solidFill>
                <a:latin typeface="Times New Roman"/>
                <a:cs typeface="Times New Roman"/>
              </a:rPr>
              <a:t>flow </a:t>
            </a:r>
            <a:r>
              <a:rPr sz="2400" spc="-5" dirty="0">
                <a:solidFill>
                  <a:srgbClr val="252525"/>
                </a:solidFill>
                <a:latin typeface="Times New Roman"/>
                <a:cs typeface="Times New Roman"/>
              </a:rPr>
              <a:t>through</a:t>
            </a:r>
            <a:r>
              <a:rPr sz="2400" spc="15" dirty="0">
                <a:solidFill>
                  <a:srgbClr val="252525"/>
                </a:solidFill>
                <a:latin typeface="Times New Roman"/>
                <a:cs typeface="Times New Roman"/>
              </a:rPr>
              <a:t> </a:t>
            </a:r>
            <a:r>
              <a:rPr sz="2400" spc="-5" dirty="0">
                <a:solidFill>
                  <a:srgbClr val="252525"/>
                </a:solidFill>
                <a:latin typeface="Times New Roman"/>
                <a:cs typeface="Times New Roman"/>
              </a:rPr>
              <a:t>capillaries</a:t>
            </a:r>
            <a:r>
              <a:rPr sz="2400" dirty="0">
                <a:solidFill>
                  <a:srgbClr val="252525"/>
                </a:solidFill>
                <a:latin typeface="Times New Roman"/>
                <a:cs typeface="Times New Roman"/>
              </a:rPr>
              <a:t> in</a:t>
            </a:r>
            <a:r>
              <a:rPr sz="2400" spc="5" dirty="0">
                <a:solidFill>
                  <a:srgbClr val="252525"/>
                </a:solidFill>
                <a:latin typeface="Times New Roman"/>
                <a:cs typeface="Times New Roman"/>
              </a:rPr>
              <a:t> </a:t>
            </a:r>
            <a:r>
              <a:rPr sz="2400" dirty="0">
                <a:solidFill>
                  <a:srgbClr val="252525"/>
                </a:solidFill>
                <a:latin typeface="Times New Roman"/>
                <a:cs typeface="Times New Roman"/>
              </a:rPr>
              <a:t>the</a:t>
            </a:r>
            <a:r>
              <a:rPr sz="2400" spc="-5" dirty="0">
                <a:solidFill>
                  <a:srgbClr val="252525"/>
                </a:solidFill>
                <a:latin typeface="Times New Roman"/>
                <a:cs typeface="Times New Roman"/>
              </a:rPr>
              <a:t> </a:t>
            </a:r>
            <a:r>
              <a:rPr sz="2400" dirty="0">
                <a:solidFill>
                  <a:srgbClr val="252525"/>
                </a:solidFill>
                <a:latin typeface="Times New Roman"/>
                <a:cs typeface="Times New Roman"/>
              </a:rPr>
              <a:t>tail</a:t>
            </a:r>
            <a:r>
              <a:rPr sz="2400" spc="5" dirty="0">
                <a:solidFill>
                  <a:srgbClr val="252525"/>
                </a:solidFill>
                <a:latin typeface="Times New Roman"/>
                <a:cs typeface="Times New Roman"/>
              </a:rPr>
              <a:t> </a:t>
            </a:r>
            <a:r>
              <a:rPr sz="2400" dirty="0">
                <a:solidFill>
                  <a:srgbClr val="252525"/>
                </a:solidFill>
                <a:latin typeface="Times New Roman"/>
                <a:cs typeface="Times New Roman"/>
              </a:rPr>
              <a:t>of a</a:t>
            </a:r>
            <a:r>
              <a:rPr sz="2400" spc="-5" dirty="0">
                <a:solidFill>
                  <a:srgbClr val="252525"/>
                </a:solidFill>
                <a:latin typeface="Times New Roman"/>
                <a:cs typeface="Times New Roman"/>
              </a:rPr>
              <a:t> </a:t>
            </a:r>
            <a:r>
              <a:rPr sz="2400" dirty="0">
                <a:solidFill>
                  <a:srgbClr val="252525"/>
                </a:solidFill>
                <a:latin typeface="Times New Roman"/>
                <a:cs typeface="Times New Roman"/>
              </a:rPr>
              <a:t>fish.</a:t>
            </a:r>
            <a:endParaRPr sz="2400" dirty="0">
              <a:solidFill>
                <a:prstClr val="black"/>
              </a:solidFill>
              <a:latin typeface="Times New Roman"/>
              <a:cs typeface="Times New Roman"/>
            </a:endParaRPr>
          </a:p>
        </p:txBody>
      </p:sp>
    </p:spTree>
    <p:extLst>
      <p:ext uri="{BB962C8B-B14F-4D97-AF65-F5344CB8AC3E}">
        <p14:creationId xmlns:p14="http://schemas.microsoft.com/office/powerpoint/2010/main" val="3202264892"/>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b="6869"/>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7187075"/>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4"/>
          <p:cNvSpPr txBox="1"/>
          <p:nvPr/>
        </p:nvSpPr>
        <p:spPr>
          <a:xfrm>
            <a:off x="179512" y="188640"/>
            <a:ext cx="8519988" cy="1959639"/>
          </a:xfrm>
          <a:prstGeom prst="rect">
            <a:avLst/>
          </a:prstGeom>
        </p:spPr>
        <p:txBody>
          <a:bodyPr vert="horz" wrap="square" lIns="0" tIns="13335" rIns="0" bIns="0" rtlCol="0">
            <a:spAutoFit/>
          </a:bodyPr>
          <a:lstStyle/>
          <a:p>
            <a:pPr marL="12700" algn="ctr">
              <a:spcBef>
                <a:spcPts val="105"/>
              </a:spcBef>
            </a:pPr>
            <a:r>
              <a:rPr sz="2400" b="1" dirty="0">
                <a:solidFill>
                  <a:prstClr val="black"/>
                </a:solidFill>
                <a:latin typeface="Times New Roman"/>
                <a:cs typeface="Times New Roman"/>
              </a:rPr>
              <a:t>The</a:t>
            </a:r>
            <a:r>
              <a:rPr sz="2400" b="1" spc="-15" dirty="0">
                <a:solidFill>
                  <a:prstClr val="black"/>
                </a:solidFill>
                <a:latin typeface="Times New Roman"/>
                <a:cs typeface="Times New Roman"/>
              </a:rPr>
              <a:t> </a:t>
            </a:r>
            <a:r>
              <a:rPr sz="2400" b="1" spc="-5" dirty="0">
                <a:solidFill>
                  <a:prstClr val="black"/>
                </a:solidFill>
                <a:latin typeface="Times New Roman"/>
                <a:cs typeface="Times New Roman"/>
              </a:rPr>
              <a:t>Electron</a:t>
            </a:r>
            <a:r>
              <a:rPr sz="2400" b="1" spc="-10" dirty="0">
                <a:solidFill>
                  <a:prstClr val="black"/>
                </a:solidFill>
                <a:latin typeface="Times New Roman"/>
                <a:cs typeface="Times New Roman"/>
              </a:rPr>
              <a:t> </a:t>
            </a:r>
            <a:r>
              <a:rPr sz="2400" b="1" spc="-5" dirty="0" smtClean="0">
                <a:solidFill>
                  <a:prstClr val="black"/>
                </a:solidFill>
                <a:latin typeface="Times New Roman"/>
                <a:cs typeface="Times New Roman"/>
              </a:rPr>
              <a:t>Microscope</a:t>
            </a:r>
            <a:endParaRPr lang="en-US" sz="2400" b="1" spc="-5" dirty="0" smtClean="0">
              <a:solidFill>
                <a:prstClr val="black"/>
              </a:solidFill>
              <a:latin typeface="Times New Roman"/>
              <a:cs typeface="Times New Roman"/>
            </a:endParaRPr>
          </a:p>
          <a:p>
            <a:pPr marL="12700" algn="ctr">
              <a:spcBef>
                <a:spcPts val="105"/>
              </a:spcBef>
            </a:pPr>
            <a:endParaRPr sz="2400" dirty="0">
              <a:solidFill>
                <a:prstClr val="black"/>
              </a:solidFill>
              <a:latin typeface="Times New Roman"/>
              <a:cs typeface="Times New Roman"/>
            </a:endParaRPr>
          </a:p>
          <a:p>
            <a:pPr marL="241300" marR="5080" indent="-228600" algn="just">
              <a:lnSpc>
                <a:spcPct val="95900"/>
              </a:lnSpc>
              <a:spcBef>
                <a:spcPts val="75"/>
              </a:spcBef>
              <a:buFont typeface="Symbol"/>
              <a:buChar char=""/>
              <a:tabLst>
                <a:tab pos="240665" algn="l"/>
                <a:tab pos="241300" algn="l"/>
              </a:tabLst>
            </a:pPr>
            <a:r>
              <a:rPr sz="2000" b="1" spc="-5" dirty="0">
                <a:solidFill>
                  <a:prstClr val="black"/>
                </a:solidFill>
                <a:latin typeface="Times New Roman"/>
                <a:cs typeface="Times New Roman"/>
              </a:rPr>
              <a:t>Resolution</a:t>
            </a:r>
            <a:r>
              <a:rPr sz="2000" b="1" spc="10" dirty="0">
                <a:solidFill>
                  <a:prstClr val="black"/>
                </a:solidFill>
                <a:latin typeface="Times New Roman"/>
                <a:cs typeface="Times New Roman"/>
              </a:rPr>
              <a:t> </a:t>
            </a:r>
            <a:r>
              <a:rPr sz="2000" spc="-5" dirty="0">
                <a:solidFill>
                  <a:prstClr val="black"/>
                </a:solidFill>
                <a:latin typeface="Times New Roman"/>
                <a:cs typeface="Times New Roman"/>
              </a:rPr>
              <a:t>is</a:t>
            </a:r>
            <a:r>
              <a:rPr sz="2000" spc="10" dirty="0">
                <a:solidFill>
                  <a:prstClr val="black"/>
                </a:solidFill>
                <a:latin typeface="Times New Roman"/>
                <a:cs typeface="Times New Roman"/>
              </a:rPr>
              <a:t> </a:t>
            </a:r>
            <a:r>
              <a:rPr sz="2000" dirty="0">
                <a:solidFill>
                  <a:prstClr val="black"/>
                </a:solidFill>
                <a:latin typeface="Times New Roman"/>
                <a:cs typeface="Times New Roman"/>
              </a:rPr>
              <a:t>the </a:t>
            </a:r>
            <a:r>
              <a:rPr sz="2000" spc="-5" dirty="0">
                <a:solidFill>
                  <a:prstClr val="black"/>
                </a:solidFill>
                <a:latin typeface="Times New Roman"/>
                <a:cs typeface="Times New Roman"/>
              </a:rPr>
              <a:t>limiting</a:t>
            </a:r>
            <a:r>
              <a:rPr sz="2000" spc="-10" dirty="0">
                <a:solidFill>
                  <a:prstClr val="black"/>
                </a:solidFill>
                <a:latin typeface="Times New Roman"/>
                <a:cs typeface="Times New Roman"/>
              </a:rPr>
              <a:t> </a:t>
            </a:r>
            <a:r>
              <a:rPr sz="2000" spc="-5" dirty="0">
                <a:solidFill>
                  <a:prstClr val="black"/>
                </a:solidFill>
                <a:latin typeface="Times New Roman"/>
                <a:cs typeface="Times New Roman"/>
              </a:rPr>
              <a:t>factor</a:t>
            </a:r>
            <a:r>
              <a:rPr sz="2000" spc="10" dirty="0">
                <a:solidFill>
                  <a:prstClr val="black"/>
                </a:solidFill>
                <a:latin typeface="Times New Roman"/>
                <a:cs typeface="Times New Roman"/>
              </a:rPr>
              <a:t> </a:t>
            </a:r>
            <a:r>
              <a:rPr sz="2000" dirty="0">
                <a:solidFill>
                  <a:prstClr val="black"/>
                </a:solidFill>
                <a:latin typeface="Times New Roman"/>
                <a:cs typeface="Times New Roman"/>
              </a:rPr>
              <a:t>to</a:t>
            </a:r>
            <a:r>
              <a:rPr sz="2000" spc="5" dirty="0">
                <a:solidFill>
                  <a:prstClr val="black"/>
                </a:solidFill>
                <a:latin typeface="Times New Roman"/>
                <a:cs typeface="Times New Roman"/>
              </a:rPr>
              <a:t> </a:t>
            </a:r>
            <a:r>
              <a:rPr sz="2000" dirty="0">
                <a:solidFill>
                  <a:prstClr val="black"/>
                </a:solidFill>
                <a:latin typeface="Times New Roman"/>
                <a:cs typeface="Times New Roman"/>
              </a:rPr>
              <a:t>a</a:t>
            </a:r>
            <a:r>
              <a:rPr sz="2000" spc="5" dirty="0">
                <a:solidFill>
                  <a:prstClr val="black"/>
                </a:solidFill>
                <a:latin typeface="Times New Roman"/>
                <a:cs typeface="Times New Roman"/>
              </a:rPr>
              <a:t> </a:t>
            </a:r>
            <a:r>
              <a:rPr sz="2000" dirty="0">
                <a:solidFill>
                  <a:prstClr val="black"/>
                </a:solidFill>
                <a:latin typeface="Times New Roman"/>
                <a:cs typeface="Times New Roman"/>
              </a:rPr>
              <a:t>light</a:t>
            </a:r>
            <a:r>
              <a:rPr sz="2000" spc="5" dirty="0">
                <a:solidFill>
                  <a:prstClr val="black"/>
                </a:solidFill>
                <a:latin typeface="Times New Roman"/>
                <a:cs typeface="Times New Roman"/>
              </a:rPr>
              <a:t> </a:t>
            </a:r>
            <a:r>
              <a:rPr sz="2000" spc="-5" dirty="0">
                <a:solidFill>
                  <a:prstClr val="black"/>
                </a:solidFill>
                <a:latin typeface="Times New Roman"/>
                <a:cs typeface="Times New Roman"/>
              </a:rPr>
              <a:t>microscope</a:t>
            </a:r>
            <a:r>
              <a:rPr sz="2000" spc="15" dirty="0">
                <a:solidFill>
                  <a:prstClr val="black"/>
                </a:solidFill>
                <a:latin typeface="Times New Roman"/>
                <a:cs typeface="Times New Roman"/>
              </a:rPr>
              <a:t> </a:t>
            </a:r>
            <a:r>
              <a:rPr sz="2000" dirty="0">
                <a:solidFill>
                  <a:prstClr val="black"/>
                </a:solidFill>
                <a:latin typeface="Times New Roman"/>
                <a:cs typeface="Times New Roman"/>
              </a:rPr>
              <a:t>since</a:t>
            </a:r>
            <a:r>
              <a:rPr sz="2000" spc="-5" dirty="0">
                <a:solidFill>
                  <a:prstClr val="black"/>
                </a:solidFill>
                <a:latin typeface="Times New Roman"/>
                <a:cs typeface="Times New Roman"/>
              </a:rPr>
              <a:t> </a:t>
            </a:r>
            <a:r>
              <a:rPr sz="2000" dirty="0">
                <a:solidFill>
                  <a:prstClr val="black"/>
                </a:solidFill>
                <a:latin typeface="Times New Roman"/>
                <a:cs typeface="Times New Roman"/>
              </a:rPr>
              <a:t>the</a:t>
            </a:r>
            <a:r>
              <a:rPr sz="2000" spc="10" dirty="0">
                <a:solidFill>
                  <a:prstClr val="black"/>
                </a:solidFill>
                <a:latin typeface="Times New Roman"/>
                <a:cs typeface="Times New Roman"/>
              </a:rPr>
              <a:t> </a:t>
            </a:r>
            <a:r>
              <a:rPr sz="2000" b="1" dirty="0">
                <a:solidFill>
                  <a:prstClr val="black"/>
                </a:solidFill>
                <a:latin typeface="Times New Roman"/>
                <a:cs typeface="Times New Roman"/>
              </a:rPr>
              <a:t>greater</a:t>
            </a:r>
            <a:r>
              <a:rPr sz="2000" b="1" spc="15" dirty="0">
                <a:solidFill>
                  <a:prstClr val="black"/>
                </a:solidFill>
                <a:latin typeface="Times New Roman"/>
                <a:cs typeface="Times New Roman"/>
              </a:rPr>
              <a:t> </a:t>
            </a:r>
            <a:r>
              <a:rPr sz="2000" b="1" spc="-5" dirty="0">
                <a:solidFill>
                  <a:prstClr val="black"/>
                </a:solidFill>
                <a:latin typeface="Times New Roman"/>
                <a:cs typeface="Times New Roman"/>
              </a:rPr>
              <a:t>the</a:t>
            </a:r>
            <a:r>
              <a:rPr sz="2000" b="1" spc="15" dirty="0">
                <a:solidFill>
                  <a:prstClr val="black"/>
                </a:solidFill>
                <a:latin typeface="Times New Roman"/>
                <a:cs typeface="Times New Roman"/>
              </a:rPr>
              <a:t> </a:t>
            </a:r>
            <a:r>
              <a:rPr sz="2000" b="1" spc="-5" dirty="0">
                <a:solidFill>
                  <a:prstClr val="black"/>
                </a:solidFill>
                <a:latin typeface="Times New Roman"/>
                <a:cs typeface="Times New Roman"/>
              </a:rPr>
              <a:t>magnification</a:t>
            </a:r>
            <a:r>
              <a:rPr sz="2000" b="1" spc="20" dirty="0">
                <a:solidFill>
                  <a:prstClr val="black"/>
                </a:solidFill>
                <a:latin typeface="Times New Roman"/>
                <a:cs typeface="Times New Roman"/>
              </a:rPr>
              <a:t> </a:t>
            </a:r>
            <a:r>
              <a:rPr sz="2000" b="1" spc="-5" dirty="0">
                <a:solidFill>
                  <a:prstClr val="black"/>
                </a:solidFill>
                <a:latin typeface="Times New Roman"/>
                <a:cs typeface="Times New Roman"/>
              </a:rPr>
              <a:t>is</a:t>
            </a:r>
            <a:r>
              <a:rPr sz="2000" spc="-5" dirty="0">
                <a:solidFill>
                  <a:prstClr val="black"/>
                </a:solidFill>
                <a:latin typeface="Times New Roman"/>
                <a:cs typeface="Times New Roman"/>
              </a:rPr>
              <a:t>,</a:t>
            </a:r>
            <a:r>
              <a:rPr sz="2000" spc="5" dirty="0">
                <a:solidFill>
                  <a:prstClr val="black"/>
                </a:solidFill>
                <a:latin typeface="Times New Roman"/>
                <a:cs typeface="Times New Roman"/>
              </a:rPr>
              <a:t> </a:t>
            </a:r>
            <a:r>
              <a:rPr sz="2000" b="1" spc="-5" dirty="0">
                <a:solidFill>
                  <a:prstClr val="black"/>
                </a:solidFill>
                <a:latin typeface="Times New Roman"/>
                <a:cs typeface="Times New Roman"/>
              </a:rPr>
              <a:t>the</a:t>
            </a:r>
            <a:r>
              <a:rPr sz="2000" b="1" dirty="0">
                <a:solidFill>
                  <a:prstClr val="black"/>
                </a:solidFill>
                <a:latin typeface="Times New Roman"/>
                <a:cs typeface="Times New Roman"/>
              </a:rPr>
              <a:t> </a:t>
            </a:r>
            <a:r>
              <a:rPr sz="2000" b="1" spc="-5" dirty="0">
                <a:solidFill>
                  <a:prstClr val="black"/>
                </a:solidFill>
                <a:latin typeface="Times New Roman"/>
                <a:cs typeface="Times New Roman"/>
              </a:rPr>
              <a:t>less</a:t>
            </a:r>
            <a:r>
              <a:rPr sz="2000" b="1" spc="10" dirty="0">
                <a:solidFill>
                  <a:prstClr val="black"/>
                </a:solidFill>
                <a:latin typeface="Times New Roman"/>
                <a:cs typeface="Times New Roman"/>
              </a:rPr>
              <a:t> </a:t>
            </a:r>
            <a:r>
              <a:rPr sz="2000" b="1" dirty="0">
                <a:solidFill>
                  <a:prstClr val="black"/>
                </a:solidFill>
                <a:latin typeface="Times New Roman"/>
                <a:cs typeface="Times New Roman"/>
              </a:rPr>
              <a:t>it</a:t>
            </a:r>
            <a:r>
              <a:rPr sz="2000" b="1" spc="5" dirty="0">
                <a:solidFill>
                  <a:prstClr val="black"/>
                </a:solidFill>
                <a:latin typeface="Times New Roman"/>
                <a:cs typeface="Times New Roman"/>
              </a:rPr>
              <a:t> </a:t>
            </a:r>
            <a:r>
              <a:rPr sz="2000" b="1" spc="-5" dirty="0">
                <a:solidFill>
                  <a:prstClr val="black"/>
                </a:solidFill>
                <a:latin typeface="Times New Roman"/>
                <a:cs typeface="Times New Roman"/>
              </a:rPr>
              <a:t>is </a:t>
            </a:r>
            <a:r>
              <a:rPr sz="2000" b="1" spc="-285" dirty="0">
                <a:solidFill>
                  <a:prstClr val="black"/>
                </a:solidFill>
                <a:latin typeface="Times New Roman"/>
                <a:cs typeface="Times New Roman"/>
              </a:rPr>
              <a:t> </a:t>
            </a:r>
            <a:r>
              <a:rPr sz="2000" b="1" spc="-5" dirty="0">
                <a:solidFill>
                  <a:prstClr val="black"/>
                </a:solidFill>
                <a:latin typeface="Times New Roman"/>
                <a:cs typeface="Times New Roman"/>
              </a:rPr>
              <a:t>able</a:t>
            </a:r>
            <a:r>
              <a:rPr sz="2000" b="1" spc="5" dirty="0">
                <a:solidFill>
                  <a:prstClr val="black"/>
                </a:solidFill>
                <a:latin typeface="Times New Roman"/>
                <a:cs typeface="Times New Roman"/>
              </a:rPr>
              <a:t> </a:t>
            </a:r>
            <a:r>
              <a:rPr sz="2000" b="1" dirty="0">
                <a:solidFill>
                  <a:prstClr val="black"/>
                </a:solidFill>
                <a:latin typeface="Times New Roman"/>
                <a:cs typeface="Times New Roman"/>
              </a:rPr>
              <a:t>to</a:t>
            </a:r>
            <a:r>
              <a:rPr sz="2000" b="1" spc="5" dirty="0">
                <a:solidFill>
                  <a:prstClr val="black"/>
                </a:solidFill>
                <a:latin typeface="Times New Roman"/>
                <a:cs typeface="Times New Roman"/>
              </a:rPr>
              <a:t> </a:t>
            </a:r>
            <a:r>
              <a:rPr sz="2000" b="1" spc="-5" dirty="0">
                <a:solidFill>
                  <a:prstClr val="black"/>
                </a:solidFill>
                <a:latin typeface="Times New Roman"/>
                <a:cs typeface="Times New Roman"/>
              </a:rPr>
              <a:t>resolve</a:t>
            </a:r>
            <a:r>
              <a:rPr sz="2000" b="1" spc="5" dirty="0">
                <a:solidFill>
                  <a:prstClr val="black"/>
                </a:solidFill>
                <a:latin typeface="Times New Roman"/>
                <a:cs typeface="Times New Roman"/>
              </a:rPr>
              <a:t> </a:t>
            </a:r>
            <a:r>
              <a:rPr sz="2000" b="1" spc="-5" dirty="0">
                <a:solidFill>
                  <a:prstClr val="black"/>
                </a:solidFill>
                <a:latin typeface="Times New Roman"/>
                <a:cs typeface="Times New Roman"/>
              </a:rPr>
              <a:t>the</a:t>
            </a:r>
            <a:r>
              <a:rPr sz="2000" b="1" dirty="0">
                <a:solidFill>
                  <a:prstClr val="black"/>
                </a:solidFill>
                <a:latin typeface="Times New Roman"/>
                <a:cs typeface="Times New Roman"/>
              </a:rPr>
              <a:t> </a:t>
            </a:r>
            <a:r>
              <a:rPr sz="2000" b="1" spc="-5" dirty="0">
                <a:solidFill>
                  <a:prstClr val="black"/>
                </a:solidFill>
                <a:latin typeface="Times New Roman"/>
                <a:cs typeface="Times New Roman"/>
              </a:rPr>
              <a:t>image</a:t>
            </a:r>
            <a:r>
              <a:rPr sz="2000" spc="-5" dirty="0">
                <a:solidFill>
                  <a:prstClr val="black"/>
                </a:solidFill>
                <a:latin typeface="Times New Roman"/>
                <a:cs typeface="Times New Roman"/>
              </a:rPr>
              <a:t>.</a:t>
            </a:r>
            <a:r>
              <a:rPr sz="2000" spc="5" dirty="0">
                <a:solidFill>
                  <a:prstClr val="black"/>
                </a:solidFill>
                <a:latin typeface="Times New Roman"/>
                <a:cs typeface="Times New Roman"/>
              </a:rPr>
              <a:t> </a:t>
            </a:r>
            <a:r>
              <a:rPr sz="2000" spc="-5" dirty="0">
                <a:solidFill>
                  <a:prstClr val="black"/>
                </a:solidFill>
                <a:latin typeface="Times New Roman"/>
                <a:cs typeface="Times New Roman"/>
              </a:rPr>
              <a:t>At</a:t>
            </a:r>
            <a:r>
              <a:rPr sz="2000" spc="5" dirty="0">
                <a:solidFill>
                  <a:prstClr val="black"/>
                </a:solidFill>
                <a:latin typeface="Times New Roman"/>
                <a:cs typeface="Times New Roman"/>
              </a:rPr>
              <a:t> </a:t>
            </a:r>
            <a:r>
              <a:rPr sz="2000" spc="-5" dirty="0">
                <a:solidFill>
                  <a:prstClr val="black"/>
                </a:solidFill>
                <a:latin typeface="Times New Roman"/>
                <a:cs typeface="Times New Roman"/>
              </a:rPr>
              <a:t>magnifications</a:t>
            </a:r>
            <a:r>
              <a:rPr sz="2000" spc="5" dirty="0">
                <a:solidFill>
                  <a:prstClr val="black"/>
                </a:solidFill>
                <a:latin typeface="Times New Roman"/>
                <a:cs typeface="Times New Roman"/>
              </a:rPr>
              <a:t> </a:t>
            </a:r>
            <a:r>
              <a:rPr sz="2000" b="1" dirty="0">
                <a:solidFill>
                  <a:prstClr val="black"/>
                </a:solidFill>
                <a:latin typeface="Times New Roman"/>
                <a:cs typeface="Times New Roman"/>
              </a:rPr>
              <a:t>beyond</a:t>
            </a:r>
            <a:r>
              <a:rPr sz="2000" b="1" spc="5" dirty="0">
                <a:solidFill>
                  <a:prstClr val="black"/>
                </a:solidFill>
                <a:latin typeface="Times New Roman"/>
                <a:cs typeface="Times New Roman"/>
              </a:rPr>
              <a:t> </a:t>
            </a:r>
            <a:r>
              <a:rPr sz="2000" b="1" dirty="0">
                <a:solidFill>
                  <a:prstClr val="black"/>
                </a:solidFill>
                <a:latin typeface="Times New Roman"/>
                <a:cs typeface="Times New Roman"/>
              </a:rPr>
              <a:t>2,000x</a:t>
            </a:r>
            <a:r>
              <a:rPr sz="2000" dirty="0">
                <a:solidFill>
                  <a:prstClr val="black"/>
                </a:solidFill>
                <a:latin typeface="Times New Roman"/>
                <a:cs typeface="Times New Roman"/>
              </a:rPr>
              <a:t>,</a:t>
            </a:r>
            <a:r>
              <a:rPr sz="2000" spc="5" dirty="0">
                <a:solidFill>
                  <a:prstClr val="black"/>
                </a:solidFill>
                <a:latin typeface="Times New Roman"/>
                <a:cs typeface="Times New Roman"/>
              </a:rPr>
              <a:t> </a:t>
            </a:r>
            <a:r>
              <a:rPr sz="2000" dirty="0">
                <a:solidFill>
                  <a:prstClr val="black"/>
                </a:solidFill>
                <a:latin typeface="Times New Roman"/>
                <a:cs typeface="Times New Roman"/>
              </a:rPr>
              <a:t>the</a:t>
            </a:r>
            <a:r>
              <a:rPr sz="2000" spc="5" dirty="0">
                <a:solidFill>
                  <a:prstClr val="black"/>
                </a:solidFill>
                <a:latin typeface="Times New Roman"/>
                <a:cs typeface="Times New Roman"/>
              </a:rPr>
              <a:t> </a:t>
            </a:r>
            <a:r>
              <a:rPr sz="2000" spc="-5" dirty="0">
                <a:solidFill>
                  <a:prstClr val="black"/>
                </a:solidFill>
                <a:latin typeface="Times New Roman"/>
                <a:cs typeface="Times New Roman"/>
              </a:rPr>
              <a:t>image</a:t>
            </a:r>
            <a:r>
              <a:rPr sz="2000" dirty="0">
                <a:solidFill>
                  <a:prstClr val="black"/>
                </a:solidFill>
                <a:latin typeface="Times New Roman"/>
                <a:cs typeface="Times New Roman"/>
              </a:rPr>
              <a:t> becomes</a:t>
            </a:r>
            <a:r>
              <a:rPr sz="2000" spc="5" dirty="0">
                <a:solidFill>
                  <a:prstClr val="black"/>
                </a:solidFill>
                <a:latin typeface="Times New Roman"/>
                <a:cs typeface="Times New Roman"/>
              </a:rPr>
              <a:t> </a:t>
            </a:r>
            <a:r>
              <a:rPr sz="2000" spc="-5" dirty="0">
                <a:solidFill>
                  <a:prstClr val="black"/>
                </a:solidFill>
                <a:latin typeface="Times New Roman"/>
                <a:cs typeface="Times New Roman"/>
              </a:rPr>
              <a:t>blurry,</a:t>
            </a:r>
            <a:r>
              <a:rPr sz="2000" spc="5" dirty="0">
                <a:solidFill>
                  <a:prstClr val="black"/>
                </a:solidFill>
                <a:latin typeface="Times New Roman"/>
                <a:cs typeface="Times New Roman"/>
              </a:rPr>
              <a:t> </a:t>
            </a:r>
            <a:r>
              <a:rPr sz="2000" dirty="0">
                <a:solidFill>
                  <a:prstClr val="black"/>
                </a:solidFill>
                <a:latin typeface="Times New Roman"/>
                <a:cs typeface="Times New Roman"/>
              </a:rPr>
              <a:t>but</a:t>
            </a:r>
            <a:r>
              <a:rPr sz="2000" spc="5" dirty="0">
                <a:solidFill>
                  <a:prstClr val="black"/>
                </a:solidFill>
                <a:latin typeface="Times New Roman"/>
                <a:cs typeface="Times New Roman"/>
              </a:rPr>
              <a:t> </a:t>
            </a:r>
            <a:r>
              <a:rPr sz="2000" b="1" spc="-5" dirty="0">
                <a:solidFill>
                  <a:prstClr val="black"/>
                </a:solidFill>
                <a:latin typeface="Times New Roman"/>
                <a:cs typeface="Times New Roman"/>
              </a:rPr>
              <a:t>electron </a:t>
            </a:r>
            <a:r>
              <a:rPr sz="2000" b="1" dirty="0">
                <a:solidFill>
                  <a:prstClr val="black"/>
                </a:solidFill>
                <a:latin typeface="Times New Roman"/>
                <a:cs typeface="Times New Roman"/>
              </a:rPr>
              <a:t> </a:t>
            </a:r>
            <a:r>
              <a:rPr sz="2000" b="1" spc="-5" dirty="0">
                <a:solidFill>
                  <a:prstClr val="black"/>
                </a:solidFill>
                <a:latin typeface="Times New Roman"/>
                <a:cs typeface="Times New Roman"/>
              </a:rPr>
              <a:t>microscopes</a:t>
            </a:r>
            <a:r>
              <a:rPr sz="2000" b="1" spc="10" dirty="0">
                <a:solidFill>
                  <a:prstClr val="black"/>
                </a:solidFill>
                <a:latin typeface="Times New Roman"/>
                <a:cs typeface="Times New Roman"/>
              </a:rPr>
              <a:t> </a:t>
            </a:r>
            <a:r>
              <a:rPr sz="2000" spc="-5" dirty="0">
                <a:solidFill>
                  <a:prstClr val="black"/>
                </a:solidFill>
                <a:latin typeface="Times New Roman"/>
                <a:cs typeface="Times New Roman"/>
              </a:rPr>
              <a:t>can</a:t>
            </a:r>
            <a:r>
              <a:rPr sz="2000" dirty="0">
                <a:solidFill>
                  <a:prstClr val="black"/>
                </a:solidFill>
                <a:latin typeface="Times New Roman"/>
                <a:cs typeface="Times New Roman"/>
              </a:rPr>
              <a:t> be</a:t>
            </a:r>
            <a:r>
              <a:rPr sz="2000" spc="-5" dirty="0">
                <a:solidFill>
                  <a:prstClr val="black"/>
                </a:solidFill>
                <a:latin typeface="Times New Roman"/>
                <a:cs typeface="Times New Roman"/>
              </a:rPr>
              <a:t> </a:t>
            </a:r>
            <a:r>
              <a:rPr sz="2000" dirty="0">
                <a:solidFill>
                  <a:prstClr val="black"/>
                </a:solidFill>
                <a:latin typeface="Times New Roman"/>
                <a:cs typeface="Times New Roman"/>
              </a:rPr>
              <a:t>used</a:t>
            </a:r>
            <a:r>
              <a:rPr sz="2000" spc="10" dirty="0">
                <a:solidFill>
                  <a:prstClr val="black"/>
                </a:solidFill>
                <a:latin typeface="Times New Roman"/>
                <a:cs typeface="Times New Roman"/>
              </a:rPr>
              <a:t> </a:t>
            </a:r>
            <a:r>
              <a:rPr sz="2000" spc="-5" dirty="0">
                <a:solidFill>
                  <a:prstClr val="black"/>
                </a:solidFill>
                <a:latin typeface="Times New Roman"/>
                <a:cs typeface="Times New Roman"/>
              </a:rPr>
              <a:t>at</a:t>
            </a:r>
            <a:r>
              <a:rPr sz="2000" dirty="0">
                <a:solidFill>
                  <a:prstClr val="black"/>
                </a:solidFill>
                <a:latin typeface="Times New Roman"/>
                <a:cs typeface="Times New Roman"/>
              </a:rPr>
              <a:t> </a:t>
            </a:r>
            <a:r>
              <a:rPr sz="2000" spc="-5" dirty="0">
                <a:solidFill>
                  <a:prstClr val="black"/>
                </a:solidFill>
                <a:latin typeface="Times New Roman"/>
                <a:cs typeface="Times New Roman"/>
              </a:rPr>
              <a:t>greater magnifications.</a:t>
            </a:r>
            <a:endParaRPr sz="2000" dirty="0">
              <a:solidFill>
                <a:prstClr val="black"/>
              </a:solidFill>
              <a:latin typeface="Times New Roman"/>
              <a:cs typeface="Times New Roman"/>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7" y="2617788"/>
            <a:ext cx="8303964" cy="2755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2105691"/>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27500"/>
            <a:ext cx="9144000" cy="3516347"/>
          </a:xfrm>
          <a:prstGeom prst="rect">
            <a:avLst/>
          </a:prstGeom>
        </p:spPr>
        <p:txBody>
          <a:bodyPr wrap="square">
            <a:spAutoFit/>
          </a:bodyPr>
          <a:lstStyle/>
          <a:p>
            <a:pPr marL="241300" lvl="0" indent="-228600">
              <a:spcBef>
                <a:spcPts val="100"/>
              </a:spcBef>
              <a:buFont typeface="Symbol"/>
              <a:buChar char=""/>
              <a:tabLst>
                <a:tab pos="240665" algn="l"/>
                <a:tab pos="241300" algn="l"/>
              </a:tabLst>
            </a:pPr>
            <a:r>
              <a:rPr lang="en-US" sz="2200" b="1" u="sng" spc="-5" dirty="0">
                <a:solidFill>
                  <a:prstClr val="black"/>
                </a:solidFill>
                <a:latin typeface="Times New Roman"/>
                <a:cs typeface="Times New Roman"/>
              </a:rPr>
              <a:t>Characteristics </a:t>
            </a:r>
            <a:r>
              <a:rPr lang="en-US" sz="2200" b="1" u="sng" dirty="0">
                <a:solidFill>
                  <a:prstClr val="black"/>
                </a:solidFill>
                <a:latin typeface="Times New Roman"/>
                <a:cs typeface="Times New Roman"/>
              </a:rPr>
              <a:t>of the</a:t>
            </a:r>
            <a:r>
              <a:rPr lang="en-US" sz="2200" b="1" u="sng" spc="-5" dirty="0">
                <a:solidFill>
                  <a:prstClr val="black"/>
                </a:solidFill>
                <a:latin typeface="Times New Roman"/>
                <a:cs typeface="Times New Roman"/>
              </a:rPr>
              <a:t> </a:t>
            </a:r>
            <a:r>
              <a:rPr lang="en-US" sz="2200" b="1" u="sng" dirty="0">
                <a:solidFill>
                  <a:prstClr val="black"/>
                </a:solidFill>
                <a:latin typeface="Times New Roman"/>
                <a:cs typeface="Times New Roman"/>
              </a:rPr>
              <a:t>Electron </a:t>
            </a:r>
            <a:r>
              <a:rPr lang="en-US" sz="2200" b="1" u="sng" spc="-5" dirty="0" smtClean="0">
                <a:solidFill>
                  <a:prstClr val="black"/>
                </a:solidFill>
                <a:latin typeface="Times New Roman"/>
                <a:cs typeface="Times New Roman"/>
              </a:rPr>
              <a:t>Microscope</a:t>
            </a:r>
          </a:p>
          <a:p>
            <a:pPr marL="12700" lvl="0">
              <a:spcBef>
                <a:spcPts val="100"/>
              </a:spcBef>
              <a:tabLst>
                <a:tab pos="240665" algn="l"/>
                <a:tab pos="241300" algn="l"/>
              </a:tabLst>
            </a:pPr>
            <a:endParaRPr lang="en-US" sz="2200" b="1" u="sng" dirty="0">
              <a:solidFill>
                <a:prstClr val="black"/>
              </a:solidFill>
              <a:latin typeface="Times New Roman"/>
              <a:cs typeface="Times New Roman"/>
            </a:endParaRPr>
          </a:p>
          <a:p>
            <a:pPr marL="698500" lvl="1" indent="-229235" algn="just">
              <a:buFont typeface="Courier New"/>
              <a:buChar char="o"/>
              <a:tabLst>
                <a:tab pos="699135" algn="l"/>
              </a:tabLst>
            </a:pPr>
            <a:r>
              <a:rPr lang="en-US" sz="2200" spc="-5" dirty="0">
                <a:solidFill>
                  <a:prstClr val="black"/>
                </a:solidFill>
                <a:latin typeface="Times New Roman"/>
                <a:cs typeface="Times New Roman"/>
              </a:rPr>
              <a:t>A</a:t>
            </a:r>
            <a:r>
              <a:rPr lang="en-US" sz="2200" dirty="0">
                <a:solidFill>
                  <a:prstClr val="black"/>
                </a:solidFill>
                <a:latin typeface="Times New Roman"/>
                <a:cs typeface="Times New Roman"/>
              </a:rPr>
              <a:t> </a:t>
            </a:r>
            <a:r>
              <a:rPr lang="en-US" sz="2200" b="1" dirty="0">
                <a:solidFill>
                  <a:prstClr val="black"/>
                </a:solidFill>
                <a:latin typeface="Times New Roman"/>
                <a:cs typeface="Times New Roman"/>
              </a:rPr>
              <a:t>beam</a:t>
            </a:r>
            <a:r>
              <a:rPr lang="en-US" sz="2200" b="1" spc="-15" dirty="0">
                <a:solidFill>
                  <a:prstClr val="black"/>
                </a:solidFill>
                <a:latin typeface="Times New Roman"/>
                <a:cs typeface="Times New Roman"/>
              </a:rPr>
              <a:t> </a:t>
            </a:r>
            <a:r>
              <a:rPr lang="en-US" sz="2200" b="1" dirty="0">
                <a:solidFill>
                  <a:prstClr val="black"/>
                </a:solidFill>
                <a:latin typeface="Times New Roman"/>
                <a:cs typeface="Times New Roman"/>
              </a:rPr>
              <a:t>of</a:t>
            </a:r>
            <a:r>
              <a:rPr lang="en-US" sz="2200" b="1" spc="15" dirty="0">
                <a:solidFill>
                  <a:prstClr val="black"/>
                </a:solidFill>
                <a:latin typeface="Times New Roman"/>
                <a:cs typeface="Times New Roman"/>
              </a:rPr>
              <a:t> </a:t>
            </a:r>
            <a:r>
              <a:rPr lang="en-US" sz="2200" b="1" spc="-5" dirty="0">
                <a:solidFill>
                  <a:prstClr val="black"/>
                </a:solidFill>
                <a:latin typeface="Times New Roman"/>
                <a:cs typeface="Times New Roman"/>
              </a:rPr>
              <a:t>electrons</a:t>
            </a:r>
            <a:r>
              <a:rPr lang="en-US" sz="2200" b="1" spc="10" dirty="0">
                <a:solidFill>
                  <a:prstClr val="black"/>
                </a:solidFill>
                <a:latin typeface="Times New Roman"/>
                <a:cs typeface="Times New Roman"/>
              </a:rPr>
              <a:t> </a:t>
            </a:r>
            <a:r>
              <a:rPr lang="en-US" sz="2200" b="1" spc="-5" dirty="0">
                <a:solidFill>
                  <a:prstClr val="black"/>
                </a:solidFill>
                <a:latin typeface="Times New Roman"/>
                <a:cs typeface="Times New Roman"/>
              </a:rPr>
              <a:t>is</a:t>
            </a:r>
            <a:r>
              <a:rPr lang="en-US" sz="2200" b="1" spc="10" dirty="0">
                <a:solidFill>
                  <a:prstClr val="black"/>
                </a:solidFill>
                <a:latin typeface="Times New Roman"/>
                <a:cs typeface="Times New Roman"/>
              </a:rPr>
              <a:t> </a:t>
            </a:r>
            <a:r>
              <a:rPr lang="en-US" sz="2200" b="1" spc="-5" dirty="0">
                <a:solidFill>
                  <a:prstClr val="black"/>
                </a:solidFill>
                <a:latin typeface="Times New Roman"/>
                <a:cs typeface="Times New Roman"/>
              </a:rPr>
              <a:t>used</a:t>
            </a:r>
            <a:r>
              <a:rPr lang="en-US" sz="2200" b="1" spc="5" dirty="0">
                <a:solidFill>
                  <a:prstClr val="black"/>
                </a:solidFill>
                <a:latin typeface="Times New Roman"/>
                <a:cs typeface="Times New Roman"/>
              </a:rPr>
              <a:t> </a:t>
            </a:r>
            <a:r>
              <a:rPr lang="en-US" sz="2200" b="1" dirty="0">
                <a:solidFill>
                  <a:prstClr val="black"/>
                </a:solidFill>
                <a:latin typeface="Times New Roman"/>
                <a:cs typeface="Times New Roman"/>
              </a:rPr>
              <a:t>to</a:t>
            </a:r>
            <a:r>
              <a:rPr lang="en-US" sz="2200" b="1" spc="5" dirty="0">
                <a:solidFill>
                  <a:prstClr val="black"/>
                </a:solidFill>
                <a:latin typeface="Times New Roman"/>
                <a:cs typeface="Times New Roman"/>
              </a:rPr>
              <a:t> </a:t>
            </a:r>
            <a:r>
              <a:rPr lang="en-US" sz="2200" b="1" spc="-5" dirty="0">
                <a:solidFill>
                  <a:prstClr val="black"/>
                </a:solidFill>
                <a:latin typeface="Times New Roman"/>
                <a:cs typeface="Times New Roman"/>
              </a:rPr>
              <a:t>produce</a:t>
            </a:r>
            <a:r>
              <a:rPr lang="en-US" sz="2200" b="1" spc="5" dirty="0">
                <a:solidFill>
                  <a:prstClr val="black"/>
                </a:solidFill>
                <a:latin typeface="Times New Roman"/>
                <a:cs typeface="Times New Roman"/>
              </a:rPr>
              <a:t> </a:t>
            </a:r>
            <a:r>
              <a:rPr lang="en-US" sz="2200" b="1" spc="-5" dirty="0">
                <a:solidFill>
                  <a:prstClr val="black"/>
                </a:solidFill>
                <a:latin typeface="Times New Roman"/>
                <a:cs typeface="Times New Roman"/>
              </a:rPr>
              <a:t>an</a:t>
            </a:r>
            <a:r>
              <a:rPr lang="en-US" sz="2200" b="1" spc="5" dirty="0">
                <a:solidFill>
                  <a:prstClr val="black"/>
                </a:solidFill>
                <a:latin typeface="Times New Roman"/>
                <a:cs typeface="Times New Roman"/>
              </a:rPr>
              <a:t> </a:t>
            </a:r>
            <a:r>
              <a:rPr lang="en-US" sz="2200" b="1" spc="-5" dirty="0">
                <a:solidFill>
                  <a:prstClr val="black"/>
                </a:solidFill>
                <a:latin typeface="Times New Roman"/>
                <a:cs typeface="Times New Roman"/>
              </a:rPr>
              <a:t>enlarged</a:t>
            </a:r>
            <a:r>
              <a:rPr lang="en-US" sz="2200" b="1" spc="10" dirty="0">
                <a:solidFill>
                  <a:prstClr val="black"/>
                </a:solidFill>
                <a:latin typeface="Times New Roman"/>
                <a:cs typeface="Times New Roman"/>
              </a:rPr>
              <a:t> </a:t>
            </a:r>
            <a:r>
              <a:rPr lang="en-US" sz="2200" b="1" spc="-5" dirty="0">
                <a:solidFill>
                  <a:prstClr val="black"/>
                </a:solidFill>
                <a:latin typeface="Times New Roman"/>
                <a:cs typeface="Times New Roman"/>
              </a:rPr>
              <a:t>image</a:t>
            </a:r>
            <a:r>
              <a:rPr lang="en-US" sz="2200" b="1" spc="5" dirty="0">
                <a:solidFill>
                  <a:prstClr val="black"/>
                </a:solidFill>
                <a:latin typeface="Times New Roman"/>
                <a:cs typeface="Times New Roman"/>
              </a:rPr>
              <a:t> </a:t>
            </a:r>
            <a:r>
              <a:rPr lang="en-US" sz="2200" dirty="0">
                <a:solidFill>
                  <a:prstClr val="black"/>
                </a:solidFill>
                <a:latin typeface="Times New Roman"/>
                <a:cs typeface="Times New Roman"/>
              </a:rPr>
              <a:t>of</a:t>
            </a:r>
            <a:r>
              <a:rPr lang="en-US" sz="2200" spc="5" dirty="0">
                <a:solidFill>
                  <a:prstClr val="black"/>
                </a:solidFill>
                <a:latin typeface="Times New Roman"/>
                <a:cs typeface="Times New Roman"/>
              </a:rPr>
              <a:t> </a:t>
            </a:r>
            <a:r>
              <a:rPr lang="en-US" sz="2200" dirty="0">
                <a:solidFill>
                  <a:prstClr val="black"/>
                </a:solidFill>
                <a:latin typeface="Times New Roman"/>
                <a:cs typeface="Times New Roman"/>
              </a:rPr>
              <a:t>the </a:t>
            </a:r>
            <a:r>
              <a:rPr lang="en-US" sz="2200" spc="-5" dirty="0">
                <a:solidFill>
                  <a:prstClr val="black"/>
                </a:solidFill>
                <a:latin typeface="Times New Roman"/>
                <a:cs typeface="Times New Roman"/>
              </a:rPr>
              <a:t>specimen</a:t>
            </a:r>
            <a:r>
              <a:rPr lang="en-US" sz="2200" spc="5" dirty="0">
                <a:solidFill>
                  <a:prstClr val="black"/>
                </a:solidFill>
                <a:latin typeface="Times New Roman"/>
                <a:cs typeface="Times New Roman"/>
              </a:rPr>
              <a:t> </a:t>
            </a:r>
            <a:r>
              <a:rPr lang="en-US" sz="2200" dirty="0">
                <a:solidFill>
                  <a:prstClr val="black"/>
                </a:solidFill>
                <a:latin typeface="Times New Roman"/>
                <a:cs typeface="Times New Roman"/>
              </a:rPr>
              <a:t>(it</a:t>
            </a:r>
            <a:r>
              <a:rPr lang="en-US" sz="2200" spc="10" dirty="0">
                <a:solidFill>
                  <a:prstClr val="black"/>
                </a:solidFill>
                <a:latin typeface="Times New Roman"/>
                <a:cs typeface="Times New Roman"/>
              </a:rPr>
              <a:t> </a:t>
            </a:r>
            <a:r>
              <a:rPr lang="en-US" sz="2200" spc="-5" dirty="0">
                <a:solidFill>
                  <a:prstClr val="black"/>
                </a:solidFill>
                <a:latin typeface="Times New Roman"/>
                <a:cs typeface="Times New Roman"/>
              </a:rPr>
              <a:t>does</a:t>
            </a:r>
            <a:r>
              <a:rPr lang="en-US" sz="2200" spc="5" dirty="0">
                <a:solidFill>
                  <a:prstClr val="black"/>
                </a:solidFill>
                <a:latin typeface="Times New Roman"/>
                <a:cs typeface="Times New Roman"/>
              </a:rPr>
              <a:t> </a:t>
            </a:r>
            <a:r>
              <a:rPr lang="en-US" sz="2200" dirty="0">
                <a:solidFill>
                  <a:prstClr val="black"/>
                </a:solidFill>
                <a:latin typeface="Times New Roman"/>
                <a:cs typeface="Times New Roman"/>
              </a:rPr>
              <a:t>not</a:t>
            </a:r>
            <a:r>
              <a:rPr lang="en-US" sz="2200" spc="10" dirty="0">
                <a:solidFill>
                  <a:prstClr val="black"/>
                </a:solidFill>
                <a:latin typeface="Times New Roman"/>
                <a:cs typeface="Times New Roman"/>
              </a:rPr>
              <a:t> </a:t>
            </a:r>
            <a:r>
              <a:rPr lang="en-US" sz="2200" spc="-5" dirty="0">
                <a:solidFill>
                  <a:prstClr val="black"/>
                </a:solidFill>
                <a:latin typeface="Times New Roman"/>
                <a:cs typeface="Times New Roman"/>
              </a:rPr>
              <a:t>use</a:t>
            </a:r>
            <a:r>
              <a:rPr lang="en-US" sz="2200" dirty="0">
                <a:solidFill>
                  <a:prstClr val="black"/>
                </a:solidFill>
                <a:latin typeface="Times New Roman"/>
                <a:cs typeface="Times New Roman"/>
              </a:rPr>
              <a:t> </a:t>
            </a:r>
            <a:r>
              <a:rPr lang="en-US" sz="2200" spc="-5" dirty="0">
                <a:solidFill>
                  <a:prstClr val="black"/>
                </a:solidFill>
                <a:latin typeface="Times New Roman"/>
                <a:cs typeface="Times New Roman"/>
              </a:rPr>
              <a:t>light).</a:t>
            </a:r>
            <a:endParaRPr lang="en-US" sz="2200" dirty="0">
              <a:solidFill>
                <a:prstClr val="black"/>
              </a:solidFill>
              <a:latin typeface="Times New Roman"/>
              <a:cs typeface="Times New Roman"/>
            </a:endParaRPr>
          </a:p>
          <a:p>
            <a:pPr marL="698500" marR="503555" lvl="1" indent="-228600" algn="just">
              <a:spcBef>
                <a:spcPts val="65"/>
              </a:spcBef>
              <a:buFont typeface="Courier New"/>
              <a:buChar char="o"/>
              <a:tabLst>
                <a:tab pos="699135" algn="l"/>
              </a:tabLst>
            </a:pPr>
            <a:r>
              <a:rPr lang="en-US" sz="2200" dirty="0">
                <a:solidFill>
                  <a:prstClr val="black"/>
                </a:solidFill>
                <a:latin typeface="Times New Roman"/>
                <a:cs typeface="Times New Roman"/>
              </a:rPr>
              <a:t>This </a:t>
            </a:r>
            <a:r>
              <a:rPr lang="en-US" sz="2200" spc="-5" dirty="0">
                <a:solidFill>
                  <a:prstClr val="black"/>
                </a:solidFill>
                <a:latin typeface="Times New Roman"/>
                <a:cs typeface="Times New Roman"/>
              </a:rPr>
              <a:t>electron</a:t>
            </a:r>
            <a:r>
              <a:rPr lang="en-US" sz="2200" spc="5" dirty="0">
                <a:solidFill>
                  <a:prstClr val="black"/>
                </a:solidFill>
                <a:latin typeface="Times New Roman"/>
                <a:cs typeface="Times New Roman"/>
              </a:rPr>
              <a:t> </a:t>
            </a:r>
            <a:r>
              <a:rPr lang="en-US" sz="2200" spc="-5" dirty="0">
                <a:solidFill>
                  <a:prstClr val="black"/>
                </a:solidFill>
                <a:latin typeface="Times New Roman"/>
                <a:cs typeface="Times New Roman"/>
              </a:rPr>
              <a:t>beam</a:t>
            </a:r>
            <a:r>
              <a:rPr lang="en-US" sz="2200" spc="5" dirty="0">
                <a:solidFill>
                  <a:prstClr val="black"/>
                </a:solidFill>
                <a:latin typeface="Times New Roman"/>
                <a:cs typeface="Times New Roman"/>
              </a:rPr>
              <a:t> </a:t>
            </a:r>
            <a:r>
              <a:rPr lang="en-US" sz="2200" dirty="0">
                <a:solidFill>
                  <a:prstClr val="black"/>
                </a:solidFill>
                <a:latin typeface="Times New Roman"/>
                <a:cs typeface="Times New Roman"/>
              </a:rPr>
              <a:t>and</a:t>
            </a:r>
            <a:r>
              <a:rPr lang="en-US" sz="2200" spc="5" dirty="0">
                <a:solidFill>
                  <a:prstClr val="black"/>
                </a:solidFill>
                <a:latin typeface="Times New Roman"/>
                <a:cs typeface="Times New Roman"/>
              </a:rPr>
              <a:t> </a:t>
            </a:r>
            <a:r>
              <a:rPr lang="en-US" sz="2200" dirty="0">
                <a:solidFill>
                  <a:prstClr val="black"/>
                </a:solidFill>
                <a:latin typeface="Times New Roman"/>
                <a:cs typeface="Times New Roman"/>
              </a:rPr>
              <a:t>the </a:t>
            </a:r>
            <a:r>
              <a:rPr lang="en-US" sz="2200" spc="-5" dirty="0">
                <a:solidFill>
                  <a:prstClr val="black"/>
                </a:solidFill>
                <a:latin typeface="Times New Roman"/>
                <a:cs typeface="Times New Roman"/>
              </a:rPr>
              <a:t>specimen</a:t>
            </a:r>
            <a:r>
              <a:rPr lang="en-US" sz="2200" spc="5" dirty="0">
                <a:solidFill>
                  <a:prstClr val="black"/>
                </a:solidFill>
                <a:latin typeface="Times New Roman"/>
                <a:cs typeface="Times New Roman"/>
              </a:rPr>
              <a:t> </a:t>
            </a:r>
            <a:r>
              <a:rPr lang="en-US" sz="2200" dirty="0">
                <a:solidFill>
                  <a:prstClr val="black"/>
                </a:solidFill>
                <a:latin typeface="Times New Roman"/>
                <a:cs typeface="Times New Roman"/>
              </a:rPr>
              <a:t>must</a:t>
            </a:r>
            <a:r>
              <a:rPr lang="en-US" sz="2200" spc="5" dirty="0">
                <a:solidFill>
                  <a:prstClr val="black"/>
                </a:solidFill>
                <a:latin typeface="Times New Roman"/>
                <a:cs typeface="Times New Roman"/>
              </a:rPr>
              <a:t> </a:t>
            </a:r>
            <a:r>
              <a:rPr lang="en-US" sz="2200" dirty="0">
                <a:solidFill>
                  <a:prstClr val="black"/>
                </a:solidFill>
                <a:latin typeface="Times New Roman"/>
                <a:cs typeface="Times New Roman"/>
              </a:rPr>
              <a:t>be</a:t>
            </a:r>
            <a:r>
              <a:rPr lang="en-US" sz="2200" spc="10" dirty="0">
                <a:solidFill>
                  <a:prstClr val="black"/>
                </a:solidFill>
                <a:latin typeface="Times New Roman"/>
                <a:cs typeface="Times New Roman"/>
              </a:rPr>
              <a:t> </a:t>
            </a:r>
            <a:r>
              <a:rPr lang="en-US" sz="2200" b="1" spc="-5" dirty="0">
                <a:solidFill>
                  <a:prstClr val="black"/>
                </a:solidFill>
                <a:latin typeface="Times New Roman"/>
                <a:cs typeface="Times New Roman"/>
              </a:rPr>
              <a:t>placed</a:t>
            </a:r>
            <a:r>
              <a:rPr lang="en-US" sz="2200" b="1" spc="5" dirty="0">
                <a:solidFill>
                  <a:prstClr val="black"/>
                </a:solidFill>
                <a:latin typeface="Times New Roman"/>
                <a:cs typeface="Times New Roman"/>
              </a:rPr>
              <a:t> </a:t>
            </a:r>
            <a:r>
              <a:rPr lang="en-US" sz="2200" b="1" dirty="0">
                <a:solidFill>
                  <a:prstClr val="black"/>
                </a:solidFill>
                <a:latin typeface="Times New Roman"/>
                <a:cs typeface="Times New Roman"/>
              </a:rPr>
              <a:t>inside</a:t>
            </a:r>
            <a:r>
              <a:rPr lang="en-US" sz="2200" b="1" spc="-5" dirty="0">
                <a:solidFill>
                  <a:prstClr val="black"/>
                </a:solidFill>
                <a:latin typeface="Times New Roman"/>
                <a:cs typeface="Times New Roman"/>
              </a:rPr>
              <a:t> </a:t>
            </a:r>
            <a:r>
              <a:rPr lang="en-US" sz="2200" b="1" dirty="0">
                <a:solidFill>
                  <a:prstClr val="black"/>
                </a:solidFill>
                <a:latin typeface="Times New Roman"/>
                <a:cs typeface="Times New Roman"/>
              </a:rPr>
              <a:t>a</a:t>
            </a:r>
            <a:r>
              <a:rPr lang="en-US" sz="2200" b="1" spc="5" dirty="0">
                <a:solidFill>
                  <a:prstClr val="black"/>
                </a:solidFill>
                <a:latin typeface="Times New Roman"/>
                <a:cs typeface="Times New Roman"/>
              </a:rPr>
              <a:t> </a:t>
            </a:r>
            <a:r>
              <a:rPr lang="en-US" sz="2200" b="1" spc="-5" dirty="0">
                <a:solidFill>
                  <a:prstClr val="black"/>
                </a:solidFill>
                <a:latin typeface="Times New Roman"/>
                <a:cs typeface="Times New Roman"/>
              </a:rPr>
              <a:t>vacuum</a:t>
            </a:r>
            <a:r>
              <a:rPr lang="en-US" sz="2200" b="1" spc="-15" dirty="0">
                <a:solidFill>
                  <a:prstClr val="black"/>
                </a:solidFill>
                <a:latin typeface="Times New Roman"/>
                <a:cs typeface="Times New Roman"/>
              </a:rPr>
              <a:t> </a:t>
            </a:r>
            <a:r>
              <a:rPr lang="en-US" sz="2200" b="1" spc="-5" dirty="0">
                <a:solidFill>
                  <a:prstClr val="black"/>
                </a:solidFill>
                <a:latin typeface="Times New Roman"/>
                <a:cs typeface="Times New Roman"/>
              </a:rPr>
              <a:t>chamber</a:t>
            </a:r>
            <a:r>
              <a:rPr lang="en-US" sz="2200" b="1" spc="10" dirty="0">
                <a:solidFill>
                  <a:prstClr val="black"/>
                </a:solidFill>
                <a:latin typeface="Times New Roman"/>
                <a:cs typeface="Times New Roman"/>
              </a:rPr>
              <a:t> </a:t>
            </a:r>
            <a:r>
              <a:rPr lang="en-US" sz="2200" spc="-5" dirty="0">
                <a:solidFill>
                  <a:prstClr val="black"/>
                </a:solidFill>
                <a:latin typeface="Times New Roman"/>
                <a:cs typeface="Times New Roman"/>
              </a:rPr>
              <a:t>so</a:t>
            </a:r>
            <a:r>
              <a:rPr lang="en-US" sz="2200" spc="5" dirty="0">
                <a:solidFill>
                  <a:prstClr val="black"/>
                </a:solidFill>
                <a:latin typeface="Times New Roman"/>
                <a:cs typeface="Times New Roman"/>
              </a:rPr>
              <a:t> </a:t>
            </a:r>
            <a:r>
              <a:rPr lang="en-US" sz="2200" spc="-5" dirty="0">
                <a:solidFill>
                  <a:prstClr val="black"/>
                </a:solidFill>
                <a:latin typeface="Times New Roman"/>
                <a:cs typeface="Times New Roman"/>
              </a:rPr>
              <a:t>that</a:t>
            </a:r>
            <a:r>
              <a:rPr lang="en-US" sz="2200" spc="5" dirty="0">
                <a:solidFill>
                  <a:prstClr val="black"/>
                </a:solidFill>
                <a:latin typeface="Times New Roman"/>
                <a:cs typeface="Times New Roman"/>
              </a:rPr>
              <a:t> </a:t>
            </a:r>
            <a:r>
              <a:rPr lang="en-US" sz="2200" dirty="0">
                <a:solidFill>
                  <a:prstClr val="black"/>
                </a:solidFill>
                <a:latin typeface="Times New Roman"/>
                <a:cs typeface="Times New Roman"/>
              </a:rPr>
              <a:t>the </a:t>
            </a:r>
            <a:r>
              <a:rPr lang="en-US" sz="2200" spc="-285" dirty="0">
                <a:solidFill>
                  <a:prstClr val="black"/>
                </a:solidFill>
                <a:latin typeface="Times New Roman"/>
                <a:cs typeface="Times New Roman"/>
              </a:rPr>
              <a:t> </a:t>
            </a:r>
            <a:r>
              <a:rPr lang="en-US" sz="2200" spc="-5" dirty="0">
                <a:solidFill>
                  <a:prstClr val="black"/>
                </a:solidFill>
                <a:latin typeface="Times New Roman"/>
                <a:cs typeface="Times New Roman"/>
              </a:rPr>
              <a:t>electrons </a:t>
            </a:r>
            <a:r>
              <a:rPr lang="en-US" sz="2200" dirty="0">
                <a:solidFill>
                  <a:prstClr val="black"/>
                </a:solidFill>
                <a:latin typeface="Times New Roman"/>
                <a:cs typeface="Times New Roman"/>
              </a:rPr>
              <a:t>in the </a:t>
            </a:r>
            <a:r>
              <a:rPr lang="en-US" sz="2200" spc="-5" dirty="0">
                <a:solidFill>
                  <a:prstClr val="black"/>
                </a:solidFill>
                <a:latin typeface="Times New Roman"/>
                <a:cs typeface="Times New Roman"/>
              </a:rPr>
              <a:t>beam</a:t>
            </a:r>
            <a:r>
              <a:rPr lang="en-US" sz="2200" dirty="0">
                <a:solidFill>
                  <a:prstClr val="black"/>
                </a:solidFill>
                <a:latin typeface="Times New Roman"/>
                <a:cs typeface="Times New Roman"/>
              </a:rPr>
              <a:t> do</a:t>
            </a:r>
            <a:r>
              <a:rPr lang="en-US" sz="2200" spc="10" dirty="0">
                <a:solidFill>
                  <a:prstClr val="black"/>
                </a:solidFill>
                <a:latin typeface="Times New Roman"/>
                <a:cs typeface="Times New Roman"/>
              </a:rPr>
              <a:t> </a:t>
            </a:r>
            <a:r>
              <a:rPr lang="en-US" sz="2200" dirty="0">
                <a:solidFill>
                  <a:prstClr val="black"/>
                </a:solidFill>
                <a:latin typeface="Times New Roman"/>
                <a:cs typeface="Times New Roman"/>
              </a:rPr>
              <a:t>not bounce</a:t>
            </a:r>
            <a:r>
              <a:rPr lang="en-US" sz="2200" spc="-10" dirty="0">
                <a:solidFill>
                  <a:prstClr val="black"/>
                </a:solidFill>
                <a:latin typeface="Times New Roman"/>
                <a:cs typeface="Times New Roman"/>
              </a:rPr>
              <a:t> </a:t>
            </a:r>
            <a:r>
              <a:rPr lang="en-US" sz="2200" dirty="0">
                <a:solidFill>
                  <a:prstClr val="black"/>
                </a:solidFill>
                <a:latin typeface="Times New Roman"/>
                <a:cs typeface="Times New Roman"/>
              </a:rPr>
              <a:t>off </a:t>
            </a:r>
            <a:r>
              <a:rPr lang="en-US" sz="2200" spc="-5" dirty="0">
                <a:solidFill>
                  <a:prstClr val="black"/>
                </a:solidFill>
                <a:latin typeface="Times New Roman"/>
                <a:cs typeface="Times New Roman"/>
              </a:rPr>
              <a:t>gas</a:t>
            </a:r>
            <a:r>
              <a:rPr lang="en-US" sz="2200" dirty="0">
                <a:solidFill>
                  <a:prstClr val="black"/>
                </a:solidFill>
                <a:latin typeface="Times New Roman"/>
                <a:cs typeface="Times New Roman"/>
              </a:rPr>
              <a:t> molecules</a:t>
            </a:r>
            <a:r>
              <a:rPr lang="en-US" sz="2200" spc="-5" dirty="0">
                <a:solidFill>
                  <a:prstClr val="black"/>
                </a:solidFill>
                <a:latin typeface="Times New Roman"/>
                <a:cs typeface="Times New Roman"/>
              </a:rPr>
              <a:t> </a:t>
            </a:r>
            <a:r>
              <a:rPr lang="en-US" sz="2200" dirty="0">
                <a:solidFill>
                  <a:prstClr val="black"/>
                </a:solidFill>
                <a:latin typeface="Times New Roman"/>
                <a:cs typeface="Times New Roman"/>
              </a:rPr>
              <a:t>in the</a:t>
            </a:r>
            <a:r>
              <a:rPr lang="en-US" sz="2200" spc="-5" dirty="0">
                <a:solidFill>
                  <a:prstClr val="black"/>
                </a:solidFill>
                <a:latin typeface="Times New Roman"/>
                <a:cs typeface="Times New Roman"/>
              </a:rPr>
              <a:t> air</a:t>
            </a:r>
            <a:r>
              <a:rPr lang="en-US" sz="2200" spc="-5" dirty="0" smtClean="0">
                <a:solidFill>
                  <a:prstClr val="black"/>
                </a:solidFill>
                <a:latin typeface="Times New Roman"/>
                <a:cs typeface="Times New Roman"/>
              </a:rPr>
              <a:t>.</a:t>
            </a:r>
          </a:p>
          <a:p>
            <a:pPr marL="469900" marR="503555" lvl="1" algn="just">
              <a:spcBef>
                <a:spcPts val="65"/>
              </a:spcBef>
              <a:tabLst>
                <a:tab pos="699135" algn="l"/>
              </a:tabLst>
            </a:pPr>
            <a:endParaRPr lang="en-US" sz="2200" dirty="0">
              <a:solidFill>
                <a:prstClr val="black"/>
              </a:solidFill>
              <a:latin typeface="Times New Roman"/>
              <a:cs typeface="Times New Roman"/>
            </a:endParaRPr>
          </a:p>
          <a:p>
            <a:pPr marL="1155700" marR="93980" lvl="2" indent="-228600" algn="just">
              <a:buFont typeface="Wingdings"/>
              <a:buChar char=""/>
              <a:tabLst>
                <a:tab pos="1155700" algn="l"/>
                <a:tab pos="1156335" algn="l"/>
              </a:tabLst>
            </a:pPr>
            <a:r>
              <a:rPr lang="en-US" sz="2200" dirty="0">
                <a:solidFill>
                  <a:prstClr val="black"/>
                </a:solidFill>
                <a:latin typeface="Times New Roman"/>
                <a:cs typeface="Times New Roman"/>
              </a:rPr>
              <a:t>Since</a:t>
            </a:r>
            <a:r>
              <a:rPr lang="en-US" sz="2200" spc="-10" dirty="0">
                <a:solidFill>
                  <a:prstClr val="black"/>
                </a:solidFill>
                <a:latin typeface="Times New Roman"/>
                <a:cs typeface="Times New Roman"/>
              </a:rPr>
              <a:t> </a:t>
            </a:r>
            <a:r>
              <a:rPr lang="en-US" sz="2200" dirty="0">
                <a:solidFill>
                  <a:prstClr val="black"/>
                </a:solidFill>
                <a:latin typeface="Times New Roman"/>
                <a:cs typeface="Times New Roman"/>
              </a:rPr>
              <a:t>living</a:t>
            </a:r>
            <a:r>
              <a:rPr lang="en-US" sz="2200" spc="-5" dirty="0">
                <a:solidFill>
                  <a:prstClr val="black"/>
                </a:solidFill>
                <a:latin typeface="Times New Roman"/>
                <a:cs typeface="Times New Roman"/>
              </a:rPr>
              <a:t> things</a:t>
            </a:r>
            <a:r>
              <a:rPr lang="en-US" sz="2200" spc="5" dirty="0">
                <a:solidFill>
                  <a:prstClr val="black"/>
                </a:solidFill>
                <a:latin typeface="Times New Roman"/>
                <a:cs typeface="Times New Roman"/>
              </a:rPr>
              <a:t> </a:t>
            </a:r>
            <a:r>
              <a:rPr lang="en-US" sz="2200" dirty="0">
                <a:solidFill>
                  <a:prstClr val="black"/>
                </a:solidFill>
                <a:latin typeface="Times New Roman"/>
                <a:cs typeface="Times New Roman"/>
              </a:rPr>
              <a:t>cannot</a:t>
            </a:r>
            <a:r>
              <a:rPr lang="en-US" sz="2200" spc="5" dirty="0">
                <a:solidFill>
                  <a:prstClr val="black"/>
                </a:solidFill>
                <a:latin typeface="Times New Roman"/>
                <a:cs typeface="Times New Roman"/>
              </a:rPr>
              <a:t> </a:t>
            </a:r>
            <a:r>
              <a:rPr lang="en-US" sz="2200" dirty="0">
                <a:solidFill>
                  <a:prstClr val="black"/>
                </a:solidFill>
                <a:latin typeface="Times New Roman"/>
                <a:cs typeface="Times New Roman"/>
              </a:rPr>
              <a:t>survive</a:t>
            </a:r>
            <a:r>
              <a:rPr lang="en-US" sz="2200" spc="5" dirty="0">
                <a:solidFill>
                  <a:prstClr val="black"/>
                </a:solidFill>
                <a:latin typeface="Times New Roman"/>
                <a:cs typeface="Times New Roman"/>
              </a:rPr>
              <a:t> </a:t>
            </a:r>
            <a:r>
              <a:rPr lang="en-US" sz="2200" dirty="0">
                <a:solidFill>
                  <a:prstClr val="black"/>
                </a:solidFill>
                <a:latin typeface="Times New Roman"/>
                <a:cs typeface="Times New Roman"/>
              </a:rPr>
              <a:t>in</a:t>
            </a:r>
            <a:r>
              <a:rPr lang="en-US" sz="2200" spc="5" dirty="0">
                <a:solidFill>
                  <a:prstClr val="black"/>
                </a:solidFill>
                <a:latin typeface="Times New Roman"/>
                <a:cs typeface="Times New Roman"/>
              </a:rPr>
              <a:t> </a:t>
            </a:r>
            <a:r>
              <a:rPr lang="en-US" sz="2200" dirty="0">
                <a:solidFill>
                  <a:prstClr val="black"/>
                </a:solidFill>
                <a:latin typeface="Times New Roman"/>
                <a:cs typeface="Times New Roman"/>
              </a:rPr>
              <a:t>a </a:t>
            </a:r>
            <a:r>
              <a:rPr lang="en-US" sz="2200" spc="-5" dirty="0">
                <a:solidFill>
                  <a:prstClr val="black"/>
                </a:solidFill>
                <a:latin typeface="Times New Roman"/>
                <a:cs typeface="Times New Roman"/>
              </a:rPr>
              <a:t>vacuum,</a:t>
            </a:r>
            <a:r>
              <a:rPr lang="en-US" sz="2200" spc="5" dirty="0">
                <a:solidFill>
                  <a:prstClr val="black"/>
                </a:solidFill>
                <a:latin typeface="Times New Roman"/>
                <a:cs typeface="Times New Roman"/>
              </a:rPr>
              <a:t> </a:t>
            </a:r>
            <a:r>
              <a:rPr lang="en-US" sz="2200" dirty="0">
                <a:solidFill>
                  <a:prstClr val="black"/>
                </a:solidFill>
                <a:latin typeface="Times New Roman"/>
                <a:cs typeface="Times New Roman"/>
              </a:rPr>
              <a:t>the</a:t>
            </a:r>
            <a:r>
              <a:rPr lang="en-US" sz="2200" spc="-5" dirty="0">
                <a:solidFill>
                  <a:prstClr val="black"/>
                </a:solidFill>
                <a:latin typeface="Times New Roman"/>
                <a:cs typeface="Times New Roman"/>
              </a:rPr>
              <a:t> electron</a:t>
            </a:r>
            <a:r>
              <a:rPr lang="en-US" sz="2200" spc="5" dirty="0">
                <a:solidFill>
                  <a:prstClr val="black"/>
                </a:solidFill>
                <a:latin typeface="Times New Roman"/>
                <a:cs typeface="Times New Roman"/>
              </a:rPr>
              <a:t> </a:t>
            </a:r>
            <a:r>
              <a:rPr lang="en-US" sz="2200" spc="-5" dirty="0">
                <a:solidFill>
                  <a:prstClr val="black"/>
                </a:solidFill>
                <a:latin typeface="Times New Roman"/>
                <a:cs typeface="Times New Roman"/>
              </a:rPr>
              <a:t>microscope</a:t>
            </a:r>
            <a:r>
              <a:rPr lang="en-US" sz="2200" spc="30" dirty="0">
                <a:solidFill>
                  <a:prstClr val="black"/>
                </a:solidFill>
                <a:latin typeface="Times New Roman"/>
                <a:cs typeface="Times New Roman"/>
              </a:rPr>
              <a:t> </a:t>
            </a:r>
            <a:r>
              <a:rPr lang="en-US" sz="2200" b="1" dirty="0">
                <a:solidFill>
                  <a:prstClr val="black"/>
                </a:solidFill>
                <a:latin typeface="Times New Roman"/>
                <a:cs typeface="Times New Roman"/>
              </a:rPr>
              <a:t>cannot</a:t>
            </a:r>
            <a:r>
              <a:rPr lang="en-US" sz="2200" b="1" spc="5" dirty="0">
                <a:solidFill>
                  <a:prstClr val="black"/>
                </a:solidFill>
                <a:latin typeface="Times New Roman"/>
                <a:cs typeface="Times New Roman"/>
              </a:rPr>
              <a:t> </a:t>
            </a:r>
            <a:r>
              <a:rPr lang="en-US" sz="2200" b="1" spc="-5" dirty="0">
                <a:solidFill>
                  <a:prstClr val="black"/>
                </a:solidFill>
                <a:latin typeface="Times New Roman"/>
                <a:cs typeface="Times New Roman"/>
              </a:rPr>
              <a:t>be</a:t>
            </a:r>
            <a:r>
              <a:rPr lang="en-US" sz="2200" b="1" spc="5" dirty="0">
                <a:solidFill>
                  <a:prstClr val="black"/>
                </a:solidFill>
                <a:latin typeface="Times New Roman"/>
                <a:cs typeface="Times New Roman"/>
              </a:rPr>
              <a:t> </a:t>
            </a:r>
            <a:r>
              <a:rPr lang="en-US" sz="2200" b="1" spc="-5" dirty="0">
                <a:solidFill>
                  <a:prstClr val="black"/>
                </a:solidFill>
                <a:latin typeface="Times New Roman"/>
                <a:cs typeface="Times New Roman"/>
              </a:rPr>
              <a:t>used</a:t>
            </a:r>
            <a:r>
              <a:rPr lang="en-US" sz="2200" b="1" spc="5" dirty="0">
                <a:solidFill>
                  <a:prstClr val="black"/>
                </a:solidFill>
                <a:latin typeface="Times New Roman"/>
                <a:cs typeface="Times New Roman"/>
              </a:rPr>
              <a:t> </a:t>
            </a:r>
            <a:r>
              <a:rPr lang="en-US" sz="2200" b="1" dirty="0">
                <a:solidFill>
                  <a:prstClr val="black"/>
                </a:solidFill>
                <a:latin typeface="Times New Roman"/>
                <a:cs typeface="Times New Roman"/>
              </a:rPr>
              <a:t>to </a:t>
            </a:r>
            <a:r>
              <a:rPr lang="en-US" sz="2200" b="1" spc="-285" dirty="0">
                <a:solidFill>
                  <a:prstClr val="black"/>
                </a:solidFill>
                <a:latin typeface="Times New Roman"/>
                <a:cs typeface="Times New Roman"/>
              </a:rPr>
              <a:t> </a:t>
            </a:r>
            <a:r>
              <a:rPr lang="en-US" sz="2200" b="1" dirty="0">
                <a:solidFill>
                  <a:prstClr val="black"/>
                </a:solidFill>
                <a:latin typeface="Times New Roman"/>
                <a:cs typeface="Times New Roman"/>
              </a:rPr>
              <a:t>view </a:t>
            </a:r>
            <a:r>
              <a:rPr lang="en-US" sz="2200" b="1" spc="-5" dirty="0">
                <a:solidFill>
                  <a:prstClr val="black"/>
                </a:solidFill>
                <a:latin typeface="Times New Roman"/>
                <a:cs typeface="Times New Roman"/>
              </a:rPr>
              <a:t>living</a:t>
            </a:r>
            <a:r>
              <a:rPr lang="en-US" sz="2200" b="1" dirty="0">
                <a:solidFill>
                  <a:prstClr val="black"/>
                </a:solidFill>
                <a:latin typeface="Times New Roman"/>
                <a:cs typeface="Times New Roman"/>
              </a:rPr>
              <a:t> </a:t>
            </a:r>
            <a:r>
              <a:rPr lang="en-US" sz="2200" b="1" spc="-5" dirty="0">
                <a:solidFill>
                  <a:prstClr val="black"/>
                </a:solidFill>
                <a:latin typeface="Times New Roman"/>
                <a:cs typeface="Times New Roman"/>
              </a:rPr>
              <a:t>cells</a:t>
            </a:r>
            <a:r>
              <a:rPr lang="en-US" sz="2200" spc="-5" dirty="0">
                <a:solidFill>
                  <a:prstClr val="black"/>
                </a:solidFill>
                <a:latin typeface="Times New Roman"/>
                <a:cs typeface="Times New Roman"/>
              </a:rPr>
              <a:t>.</a:t>
            </a:r>
            <a:endParaRPr lang="en-US" sz="2200" dirty="0">
              <a:solidFill>
                <a:prstClr val="black"/>
              </a:solidFill>
              <a:latin typeface="Times New Roman"/>
              <a:cs typeface="Times New Roman"/>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894331"/>
            <a:ext cx="3456384" cy="2765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3" y="3894331"/>
            <a:ext cx="5364088" cy="2765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808" y="3905482"/>
            <a:ext cx="8286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bject 13"/>
          <p:cNvSpPr txBox="1"/>
          <p:nvPr/>
        </p:nvSpPr>
        <p:spPr>
          <a:xfrm>
            <a:off x="6300192" y="3999302"/>
            <a:ext cx="1270635" cy="228268"/>
          </a:xfrm>
          <a:prstGeom prst="rect">
            <a:avLst/>
          </a:prstGeom>
          <a:solidFill>
            <a:srgbClr val="FFC000"/>
          </a:solidFill>
        </p:spPr>
        <p:txBody>
          <a:bodyPr vert="horz" wrap="square" lIns="0" tIns="12700" rIns="0" bIns="0" rtlCol="0">
            <a:spAutoFit/>
          </a:bodyPr>
          <a:lstStyle/>
          <a:p>
            <a:pPr marL="12700">
              <a:spcBef>
                <a:spcPts val="100"/>
              </a:spcBef>
            </a:pPr>
            <a:r>
              <a:rPr lang="en-US" sz="1400" b="1" spc="-5" dirty="0">
                <a:solidFill>
                  <a:prstClr val="black"/>
                </a:solidFill>
                <a:latin typeface="Arial"/>
                <a:cs typeface="Arial"/>
              </a:rPr>
              <a:t>M</a:t>
            </a:r>
            <a:r>
              <a:rPr sz="1400" b="1" spc="-5" dirty="0" smtClean="0">
                <a:solidFill>
                  <a:prstClr val="black"/>
                </a:solidFill>
                <a:latin typeface="Arial"/>
                <a:cs typeface="Arial"/>
              </a:rPr>
              <a:t>itochondrion</a:t>
            </a:r>
            <a:endParaRPr sz="1400" dirty="0">
              <a:solidFill>
                <a:prstClr val="black"/>
              </a:solidFill>
              <a:latin typeface="Arial"/>
              <a:cs typeface="Arial"/>
            </a:endParaRPr>
          </a:p>
        </p:txBody>
      </p:sp>
    </p:spTree>
    <p:extLst>
      <p:ext uri="{BB962C8B-B14F-4D97-AF65-F5344CB8AC3E}">
        <p14:creationId xmlns:p14="http://schemas.microsoft.com/office/powerpoint/2010/main" val="4076875236"/>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95536" y="0"/>
            <a:ext cx="6406300" cy="1041311"/>
          </a:xfrm>
          <a:prstGeom prst="rect">
            <a:avLst/>
          </a:prstGeom>
        </p:spPr>
        <p:txBody>
          <a:bodyPr vert="horz" wrap="square" lIns="0" tIns="12700" rIns="0" bIns="0" rtlCol="0">
            <a:spAutoFit/>
          </a:bodyPr>
          <a:lstStyle/>
          <a:p>
            <a:pPr marL="241300" indent="-228600">
              <a:spcBef>
                <a:spcPts val="100"/>
              </a:spcBef>
              <a:buFont typeface="Courier New"/>
              <a:buChar char="o"/>
              <a:tabLst>
                <a:tab pos="241300" algn="l"/>
              </a:tabLst>
            </a:pPr>
            <a:r>
              <a:rPr sz="2200" spc="-5" dirty="0">
                <a:solidFill>
                  <a:prstClr val="black"/>
                </a:solidFill>
                <a:latin typeface="Times New Roman"/>
                <a:cs typeface="Times New Roman"/>
              </a:rPr>
              <a:t>There</a:t>
            </a:r>
            <a:r>
              <a:rPr sz="2200" spc="5" dirty="0">
                <a:solidFill>
                  <a:prstClr val="black"/>
                </a:solidFill>
                <a:latin typeface="Times New Roman"/>
                <a:cs typeface="Times New Roman"/>
              </a:rPr>
              <a:t> </a:t>
            </a:r>
            <a:r>
              <a:rPr sz="2200" spc="-5" dirty="0">
                <a:solidFill>
                  <a:prstClr val="black"/>
                </a:solidFill>
                <a:latin typeface="Times New Roman"/>
                <a:cs typeface="Times New Roman"/>
              </a:rPr>
              <a:t>are two</a:t>
            </a:r>
            <a:r>
              <a:rPr sz="2200" spc="5" dirty="0">
                <a:solidFill>
                  <a:prstClr val="black"/>
                </a:solidFill>
                <a:latin typeface="Times New Roman"/>
                <a:cs typeface="Times New Roman"/>
              </a:rPr>
              <a:t> </a:t>
            </a:r>
            <a:r>
              <a:rPr sz="2200" spc="-5" dirty="0">
                <a:solidFill>
                  <a:prstClr val="black"/>
                </a:solidFill>
                <a:latin typeface="Times New Roman"/>
                <a:cs typeface="Times New Roman"/>
              </a:rPr>
              <a:t>types</a:t>
            </a:r>
            <a:r>
              <a:rPr sz="2200" spc="5" dirty="0">
                <a:solidFill>
                  <a:prstClr val="black"/>
                </a:solidFill>
                <a:latin typeface="Times New Roman"/>
                <a:cs typeface="Times New Roman"/>
              </a:rPr>
              <a:t> of </a:t>
            </a:r>
            <a:r>
              <a:rPr sz="2200" spc="-5" dirty="0">
                <a:solidFill>
                  <a:prstClr val="black"/>
                </a:solidFill>
                <a:latin typeface="Times New Roman"/>
                <a:cs typeface="Times New Roman"/>
              </a:rPr>
              <a:t>electron</a:t>
            </a:r>
            <a:r>
              <a:rPr sz="2200" spc="5" dirty="0">
                <a:solidFill>
                  <a:prstClr val="black"/>
                </a:solidFill>
                <a:latin typeface="Times New Roman"/>
                <a:cs typeface="Times New Roman"/>
              </a:rPr>
              <a:t> </a:t>
            </a:r>
            <a:r>
              <a:rPr sz="2200" spc="-5" dirty="0">
                <a:solidFill>
                  <a:prstClr val="black"/>
                </a:solidFill>
                <a:latin typeface="Times New Roman"/>
                <a:cs typeface="Times New Roman"/>
              </a:rPr>
              <a:t>microscopes</a:t>
            </a:r>
            <a:r>
              <a:rPr sz="2200" spc="-5" dirty="0" smtClean="0">
                <a:solidFill>
                  <a:prstClr val="black"/>
                </a:solidFill>
                <a:latin typeface="Times New Roman"/>
                <a:cs typeface="Times New Roman"/>
              </a:rPr>
              <a:t>:</a:t>
            </a:r>
            <a:endParaRPr lang="en-US" sz="2200" spc="-5" dirty="0" smtClean="0">
              <a:solidFill>
                <a:prstClr val="black"/>
              </a:solidFill>
              <a:latin typeface="Times New Roman"/>
              <a:cs typeface="Times New Roman"/>
            </a:endParaRPr>
          </a:p>
          <a:p>
            <a:pPr marL="12700">
              <a:spcBef>
                <a:spcPts val="100"/>
              </a:spcBef>
              <a:tabLst>
                <a:tab pos="241300" algn="l"/>
              </a:tabLst>
            </a:pPr>
            <a:endParaRPr sz="2200" dirty="0">
              <a:solidFill>
                <a:prstClr val="black"/>
              </a:solidFill>
              <a:latin typeface="Times New Roman"/>
              <a:cs typeface="Times New Roman"/>
            </a:endParaRPr>
          </a:p>
          <a:p>
            <a:pPr marL="469265" lvl="1" indent="-228600" algn="l">
              <a:buFont typeface="Times New Roman"/>
              <a:buAutoNum type="arabicPeriod"/>
              <a:tabLst>
                <a:tab pos="469900" algn="l"/>
              </a:tabLst>
            </a:pPr>
            <a:r>
              <a:rPr sz="2200" b="1" u="sng" spc="-5" dirty="0">
                <a:solidFill>
                  <a:prstClr val="black"/>
                </a:solidFill>
                <a:latin typeface="Times New Roman"/>
                <a:cs typeface="Times New Roman"/>
              </a:rPr>
              <a:t>Transmission</a:t>
            </a:r>
            <a:r>
              <a:rPr sz="2200" b="1" u="sng" spc="10" dirty="0">
                <a:solidFill>
                  <a:prstClr val="black"/>
                </a:solidFill>
                <a:latin typeface="Times New Roman"/>
                <a:cs typeface="Times New Roman"/>
              </a:rPr>
              <a:t> </a:t>
            </a:r>
            <a:r>
              <a:rPr sz="2200" b="1" u="sng" spc="-5" dirty="0">
                <a:solidFill>
                  <a:prstClr val="black"/>
                </a:solidFill>
                <a:latin typeface="Times New Roman"/>
                <a:cs typeface="Times New Roman"/>
              </a:rPr>
              <a:t>Electron</a:t>
            </a:r>
            <a:r>
              <a:rPr sz="2200" b="1" u="sng" spc="5" dirty="0">
                <a:solidFill>
                  <a:prstClr val="black"/>
                </a:solidFill>
                <a:latin typeface="Times New Roman"/>
                <a:cs typeface="Times New Roman"/>
              </a:rPr>
              <a:t> </a:t>
            </a:r>
            <a:r>
              <a:rPr sz="2200" b="1" u="sng" spc="-5" dirty="0">
                <a:solidFill>
                  <a:prstClr val="black"/>
                </a:solidFill>
                <a:latin typeface="Times New Roman"/>
                <a:cs typeface="Times New Roman"/>
              </a:rPr>
              <a:t>Microscope</a:t>
            </a:r>
            <a:r>
              <a:rPr sz="2200" b="1" u="sng" spc="10" dirty="0">
                <a:solidFill>
                  <a:prstClr val="black"/>
                </a:solidFill>
                <a:latin typeface="Times New Roman"/>
                <a:cs typeface="Times New Roman"/>
              </a:rPr>
              <a:t> </a:t>
            </a:r>
            <a:r>
              <a:rPr sz="2200" b="1" u="sng" spc="-5" dirty="0">
                <a:solidFill>
                  <a:prstClr val="black"/>
                </a:solidFill>
                <a:latin typeface="Times New Roman"/>
                <a:cs typeface="Times New Roman"/>
              </a:rPr>
              <a:t>(</a:t>
            </a:r>
            <a:r>
              <a:rPr sz="2200" b="1" u="sng" spc="-5" dirty="0" smtClean="0">
                <a:solidFill>
                  <a:prstClr val="black"/>
                </a:solidFill>
                <a:latin typeface="Times New Roman"/>
                <a:cs typeface="Times New Roman"/>
              </a:rPr>
              <a:t>TEM</a:t>
            </a:r>
            <a:r>
              <a:rPr lang="en-US" sz="2200" b="1" u="sng" spc="-5" dirty="0" smtClean="0">
                <a:solidFill>
                  <a:prstClr val="black"/>
                </a:solidFill>
                <a:latin typeface="Times New Roman"/>
                <a:cs typeface="Times New Roman"/>
              </a:rPr>
              <a:t>)</a:t>
            </a:r>
            <a:endParaRPr sz="2200" u="sng" dirty="0">
              <a:solidFill>
                <a:prstClr val="black"/>
              </a:solidFill>
              <a:latin typeface="Times New Roman"/>
              <a:cs typeface="Times New Roman"/>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212976"/>
            <a:ext cx="8568952"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مستطيل 2"/>
          <p:cNvSpPr/>
          <p:nvPr/>
        </p:nvSpPr>
        <p:spPr>
          <a:xfrm>
            <a:off x="391313" y="1556792"/>
            <a:ext cx="8568952" cy="1323439"/>
          </a:xfrm>
          <a:prstGeom prst="rect">
            <a:avLst/>
          </a:prstGeom>
        </p:spPr>
        <p:txBody>
          <a:bodyPr wrap="square">
            <a:spAutoFit/>
          </a:bodyPr>
          <a:lstStyle/>
          <a:p>
            <a:pPr marL="469265" marR="5080" lvl="0" indent="-228600" algn="just">
              <a:spcBef>
                <a:spcPts val="195"/>
              </a:spcBef>
              <a:buFont typeface="Wingdings"/>
              <a:buChar char=""/>
              <a:tabLst>
                <a:tab pos="469265" algn="l"/>
                <a:tab pos="469900" algn="l"/>
              </a:tabLst>
            </a:pPr>
            <a:r>
              <a:rPr lang="en-US" sz="2000" spc="-5" dirty="0">
                <a:solidFill>
                  <a:prstClr val="black"/>
                </a:solidFill>
                <a:latin typeface="Times New Roman"/>
                <a:cs typeface="Times New Roman"/>
              </a:rPr>
              <a:t>Uses</a:t>
            </a:r>
            <a:r>
              <a:rPr lang="en-US" sz="2000" spc="5" dirty="0">
                <a:solidFill>
                  <a:prstClr val="black"/>
                </a:solidFill>
                <a:latin typeface="Times New Roman"/>
                <a:cs typeface="Times New Roman"/>
              </a:rPr>
              <a:t> </a:t>
            </a:r>
            <a:r>
              <a:rPr lang="en-US" sz="2000" dirty="0">
                <a:solidFill>
                  <a:prstClr val="black"/>
                </a:solidFill>
                <a:latin typeface="Times New Roman"/>
                <a:cs typeface="Times New Roman"/>
              </a:rPr>
              <a:t>a </a:t>
            </a:r>
            <a:r>
              <a:rPr lang="en-US" sz="2000" b="1" dirty="0">
                <a:solidFill>
                  <a:prstClr val="black"/>
                </a:solidFill>
                <a:latin typeface="Times New Roman"/>
                <a:cs typeface="Times New Roman"/>
              </a:rPr>
              <a:t>beam</a:t>
            </a:r>
            <a:r>
              <a:rPr lang="en-US" sz="2000" b="1" spc="-20" dirty="0">
                <a:solidFill>
                  <a:prstClr val="black"/>
                </a:solidFill>
                <a:latin typeface="Times New Roman"/>
                <a:cs typeface="Times New Roman"/>
              </a:rPr>
              <a:t> </a:t>
            </a:r>
            <a:r>
              <a:rPr lang="en-US" sz="2000" b="1" dirty="0">
                <a:solidFill>
                  <a:prstClr val="black"/>
                </a:solidFill>
                <a:latin typeface="Times New Roman"/>
                <a:cs typeface="Times New Roman"/>
              </a:rPr>
              <a:t>of</a:t>
            </a:r>
            <a:r>
              <a:rPr lang="en-US" sz="2000" b="1" spc="15" dirty="0">
                <a:solidFill>
                  <a:prstClr val="black"/>
                </a:solidFill>
                <a:latin typeface="Times New Roman"/>
                <a:cs typeface="Times New Roman"/>
              </a:rPr>
              <a:t> </a:t>
            </a:r>
            <a:r>
              <a:rPr lang="en-US" sz="2000" b="1" dirty="0">
                <a:solidFill>
                  <a:prstClr val="black"/>
                </a:solidFill>
                <a:latin typeface="Times New Roman"/>
                <a:cs typeface="Times New Roman"/>
              </a:rPr>
              <a:t>electrons</a:t>
            </a:r>
            <a:r>
              <a:rPr lang="en-US" sz="2000" b="1" spc="10" dirty="0">
                <a:solidFill>
                  <a:prstClr val="black"/>
                </a:solidFill>
                <a:latin typeface="Times New Roman"/>
                <a:cs typeface="Times New Roman"/>
              </a:rPr>
              <a:t> </a:t>
            </a:r>
            <a:r>
              <a:rPr lang="en-US" sz="2000" spc="-5" dirty="0">
                <a:solidFill>
                  <a:prstClr val="black"/>
                </a:solidFill>
                <a:latin typeface="Times New Roman"/>
                <a:cs typeface="Times New Roman"/>
              </a:rPr>
              <a:t>transmitted</a:t>
            </a:r>
            <a:r>
              <a:rPr lang="en-US" sz="2000" spc="5" dirty="0">
                <a:solidFill>
                  <a:prstClr val="black"/>
                </a:solidFill>
                <a:latin typeface="Times New Roman"/>
                <a:cs typeface="Times New Roman"/>
              </a:rPr>
              <a:t> </a:t>
            </a:r>
            <a:r>
              <a:rPr lang="en-US" sz="2000" spc="-5" dirty="0">
                <a:solidFill>
                  <a:prstClr val="black"/>
                </a:solidFill>
                <a:latin typeface="Times New Roman"/>
                <a:cs typeface="Times New Roman"/>
              </a:rPr>
              <a:t>through</a:t>
            </a:r>
            <a:r>
              <a:rPr lang="en-US" sz="2000" spc="5" dirty="0">
                <a:solidFill>
                  <a:prstClr val="black"/>
                </a:solidFill>
                <a:latin typeface="Times New Roman"/>
                <a:cs typeface="Times New Roman"/>
              </a:rPr>
              <a:t> </a:t>
            </a:r>
            <a:r>
              <a:rPr lang="en-US" sz="2000" dirty="0">
                <a:solidFill>
                  <a:prstClr val="black"/>
                </a:solidFill>
                <a:latin typeface="Times New Roman"/>
                <a:cs typeface="Times New Roman"/>
              </a:rPr>
              <a:t>a </a:t>
            </a:r>
            <a:r>
              <a:rPr lang="en-US" sz="2000" spc="5" dirty="0">
                <a:solidFill>
                  <a:prstClr val="black"/>
                </a:solidFill>
                <a:latin typeface="Times New Roman"/>
                <a:cs typeface="Times New Roman"/>
              </a:rPr>
              <a:t>very</a:t>
            </a:r>
            <a:r>
              <a:rPr lang="en-US" sz="2000" spc="-15" dirty="0">
                <a:solidFill>
                  <a:prstClr val="black"/>
                </a:solidFill>
                <a:latin typeface="Times New Roman"/>
                <a:cs typeface="Times New Roman"/>
              </a:rPr>
              <a:t> </a:t>
            </a:r>
            <a:r>
              <a:rPr lang="en-US" sz="2000" b="1" dirty="0">
                <a:solidFill>
                  <a:prstClr val="black"/>
                </a:solidFill>
                <a:latin typeface="Times New Roman"/>
                <a:cs typeface="Times New Roman"/>
              </a:rPr>
              <a:t>thinly</a:t>
            </a:r>
            <a:r>
              <a:rPr lang="en-US" sz="2000" b="1" spc="5" dirty="0">
                <a:solidFill>
                  <a:prstClr val="black"/>
                </a:solidFill>
                <a:latin typeface="Times New Roman"/>
                <a:cs typeface="Times New Roman"/>
              </a:rPr>
              <a:t> </a:t>
            </a:r>
            <a:r>
              <a:rPr lang="en-US" sz="2000" b="1" spc="-5" dirty="0">
                <a:solidFill>
                  <a:prstClr val="black"/>
                </a:solidFill>
                <a:latin typeface="Times New Roman"/>
                <a:cs typeface="Times New Roman"/>
              </a:rPr>
              <a:t>sliced</a:t>
            </a:r>
            <a:r>
              <a:rPr lang="en-US" sz="2000" b="1" spc="5" dirty="0">
                <a:solidFill>
                  <a:prstClr val="black"/>
                </a:solidFill>
                <a:latin typeface="Times New Roman"/>
                <a:cs typeface="Times New Roman"/>
              </a:rPr>
              <a:t> </a:t>
            </a:r>
            <a:r>
              <a:rPr lang="en-US" sz="2000" b="1" spc="-5" dirty="0">
                <a:solidFill>
                  <a:prstClr val="black"/>
                </a:solidFill>
                <a:latin typeface="Times New Roman"/>
                <a:cs typeface="Times New Roman"/>
              </a:rPr>
              <a:t>specimen</a:t>
            </a:r>
            <a:r>
              <a:rPr lang="en-US" sz="2000" spc="-5" dirty="0">
                <a:solidFill>
                  <a:prstClr val="black"/>
                </a:solidFill>
                <a:latin typeface="Times New Roman"/>
                <a:cs typeface="Times New Roman"/>
              </a:rPr>
              <a:t>.</a:t>
            </a:r>
            <a:r>
              <a:rPr lang="en-US" sz="2000" spc="5" dirty="0">
                <a:solidFill>
                  <a:prstClr val="black"/>
                </a:solidFill>
                <a:latin typeface="Times New Roman"/>
                <a:cs typeface="Times New Roman"/>
              </a:rPr>
              <a:t> </a:t>
            </a:r>
            <a:r>
              <a:rPr lang="en-US" sz="2000" b="1" spc="-5" dirty="0">
                <a:solidFill>
                  <a:prstClr val="black"/>
                </a:solidFill>
                <a:latin typeface="Times New Roman"/>
                <a:cs typeface="Times New Roman"/>
              </a:rPr>
              <a:t>Magnets</a:t>
            </a:r>
            <a:r>
              <a:rPr lang="en-US" sz="2000" b="1" spc="15" dirty="0">
                <a:solidFill>
                  <a:prstClr val="black"/>
                </a:solidFill>
                <a:latin typeface="Times New Roman"/>
                <a:cs typeface="Times New Roman"/>
              </a:rPr>
              <a:t> </a:t>
            </a:r>
            <a:r>
              <a:rPr lang="en-US" sz="2000" spc="-5" dirty="0">
                <a:solidFill>
                  <a:prstClr val="black"/>
                </a:solidFill>
                <a:latin typeface="Times New Roman"/>
                <a:cs typeface="Times New Roman"/>
              </a:rPr>
              <a:t>guide </a:t>
            </a:r>
            <a:r>
              <a:rPr lang="en-US" sz="2000" spc="-285" dirty="0">
                <a:solidFill>
                  <a:prstClr val="black"/>
                </a:solidFill>
                <a:latin typeface="Times New Roman"/>
                <a:cs typeface="Times New Roman"/>
              </a:rPr>
              <a:t> </a:t>
            </a:r>
            <a:r>
              <a:rPr lang="en-US" sz="2000" dirty="0">
                <a:solidFill>
                  <a:prstClr val="black"/>
                </a:solidFill>
                <a:latin typeface="Times New Roman"/>
                <a:cs typeface="Times New Roman"/>
              </a:rPr>
              <a:t>the</a:t>
            </a:r>
            <a:r>
              <a:rPr lang="en-US" sz="2000" spc="-5" dirty="0">
                <a:solidFill>
                  <a:prstClr val="black"/>
                </a:solidFill>
                <a:latin typeface="Times New Roman"/>
                <a:cs typeface="Times New Roman"/>
              </a:rPr>
              <a:t> beam</a:t>
            </a:r>
            <a:r>
              <a:rPr lang="en-US" sz="2000" dirty="0">
                <a:solidFill>
                  <a:prstClr val="black"/>
                </a:solidFill>
                <a:latin typeface="Times New Roman"/>
                <a:cs typeface="Times New Roman"/>
              </a:rPr>
              <a:t> of</a:t>
            </a:r>
            <a:r>
              <a:rPr lang="en-US" sz="2000" spc="5" dirty="0">
                <a:solidFill>
                  <a:prstClr val="black"/>
                </a:solidFill>
                <a:latin typeface="Times New Roman"/>
                <a:cs typeface="Times New Roman"/>
              </a:rPr>
              <a:t> </a:t>
            </a:r>
            <a:r>
              <a:rPr lang="en-US" sz="2000" spc="-5" dirty="0">
                <a:solidFill>
                  <a:prstClr val="black"/>
                </a:solidFill>
                <a:latin typeface="Times New Roman"/>
                <a:cs typeface="Times New Roman"/>
              </a:rPr>
              <a:t>electrons</a:t>
            </a:r>
            <a:r>
              <a:rPr lang="en-US" sz="2000" dirty="0">
                <a:solidFill>
                  <a:prstClr val="black"/>
                </a:solidFill>
                <a:latin typeface="Times New Roman"/>
                <a:cs typeface="Times New Roman"/>
              </a:rPr>
              <a:t> toward the</a:t>
            </a:r>
            <a:r>
              <a:rPr lang="en-US" sz="2000" spc="-5" dirty="0">
                <a:solidFill>
                  <a:prstClr val="black"/>
                </a:solidFill>
                <a:latin typeface="Times New Roman"/>
                <a:cs typeface="Times New Roman"/>
              </a:rPr>
              <a:t> specimen,</a:t>
            </a:r>
            <a:r>
              <a:rPr lang="en-US" sz="2000" dirty="0">
                <a:solidFill>
                  <a:prstClr val="black"/>
                </a:solidFill>
                <a:latin typeface="Times New Roman"/>
                <a:cs typeface="Times New Roman"/>
              </a:rPr>
              <a:t> </a:t>
            </a:r>
            <a:r>
              <a:rPr lang="en-US" sz="2000" spc="-5" dirty="0">
                <a:solidFill>
                  <a:prstClr val="black"/>
                </a:solidFill>
                <a:latin typeface="Times New Roman"/>
                <a:cs typeface="Times New Roman"/>
              </a:rPr>
              <a:t>and</a:t>
            </a:r>
            <a:r>
              <a:rPr lang="en-US" sz="2000" dirty="0">
                <a:solidFill>
                  <a:prstClr val="black"/>
                </a:solidFill>
                <a:latin typeface="Times New Roman"/>
                <a:cs typeface="Times New Roman"/>
              </a:rPr>
              <a:t> the </a:t>
            </a:r>
            <a:r>
              <a:rPr lang="en-US" sz="2000" spc="-5" dirty="0">
                <a:solidFill>
                  <a:prstClr val="black"/>
                </a:solidFill>
                <a:latin typeface="Times New Roman"/>
                <a:cs typeface="Times New Roman"/>
              </a:rPr>
              <a:t>image is</a:t>
            </a:r>
            <a:r>
              <a:rPr lang="en-US" sz="2000" dirty="0">
                <a:solidFill>
                  <a:prstClr val="black"/>
                </a:solidFill>
                <a:latin typeface="Times New Roman"/>
                <a:cs typeface="Times New Roman"/>
              </a:rPr>
              <a:t> produced</a:t>
            </a:r>
            <a:r>
              <a:rPr lang="en-US" sz="2000" spc="5" dirty="0">
                <a:solidFill>
                  <a:prstClr val="black"/>
                </a:solidFill>
                <a:latin typeface="Times New Roman"/>
                <a:cs typeface="Times New Roman"/>
              </a:rPr>
              <a:t> </a:t>
            </a:r>
            <a:r>
              <a:rPr lang="en-US" sz="2000" dirty="0">
                <a:solidFill>
                  <a:prstClr val="black"/>
                </a:solidFill>
                <a:latin typeface="Times New Roman"/>
                <a:cs typeface="Times New Roman"/>
              </a:rPr>
              <a:t>to </a:t>
            </a:r>
            <a:r>
              <a:rPr lang="en-US" sz="2000" spc="-5" dirty="0">
                <a:solidFill>
                  <a:prstClr val="black"/>
                </a:solidFill>
                <a:latin typeface="Times New Roman"/>
                <a:cs typeface="Times New Roman"/>
              </a:rPr>
              <a:t>view.</a:t>
            </a:r>
            <a:endParaRPr lang="en-US" sz="2000" dirty="0">
              <a:solidFill>
                <a:prstClr val="black"/>
              </a:solidFill>
              <a:latin typeface="Times New Roman"/>
              <a:cs typeface="Times New Roman"/>
            </a:endParaRPr>
          </a:p>
          <a:p>
            <a:pPr marL="469265" lvl="0" indent="-229235" algn="just">
              <a:buFont typeface="Wingdings"/>
              <a:buChar char=""/>
              <a:tabLst>
                <a:tab pos="469265" algn="l"/>
                <a:tab pos="469900" algn="l"/>
              </a:tabLst>
            </a:pPr>
            <a:r>
              <a:rPr lang="en-US" sz="2000" spc="-5" dirty="0">
                <a:solidFill>
                  <a:prstClr val="black"/>
                </a:solidFill>
                <a:latin typeface="Times New Roman"/>
                <a:cs typeface="Times New Roman"/>
              </a:rPr>
              <a:t>Magnification</a:t>
            </a:r>
            <a:r>
              <a:rPr lang="en-US" sz="2000" spc="-10" dirty="0">
                <a:solidFill>
                  <a:prstClr val="black"/>
                </a:solidFill>
                <a:latin typeface="Times New Roman"/>
                <a:cs typeface="Times New Roman"/>
              </a:rPr>
              <a:t> </a:t>
            </a:r>
            <a:r>
              <a:rPr lang="en-US" sz="2000" dirty="0">
                <a:solidFill>
                  <a:prstClr val="black"/>
                </a:solidFill>
                <a:latin typeface="Times New Roman"/>
                <a:cs typeface="Times New Roman"/>
              </a:rPr>
              <a:t>to</a:t>
            </a:r>
            <a:r>
              <a:rPr lang="en-US" sz="2000" spc="-5" dirty="0">
                <a:solidFill>
                  <a:prstClr val="black"/>
                </a:solidFill>
                <a:latin typeface="Times New Roman"/>
                <a:cs typeface="Times New Roman"/>
              </a:rPr>
              <a:t> </a:t>
            </a:r>
            <a:r>
              <a:rPr lang="en-US" sz="2000" b="1" dirty="0" smtClean="0">
                <a:solidFill>
                  <a:prstClr val="black"/>
                </a:solidFill>
                <a:latin typeface="Times New Roman"/>
                <a:cs typeface="Times New Roman"/>
              </a:rPr>
              <a:t>2500000</a:t>
            </a:r>
            <a:r>
              <a:rPr lang="en-US" sz="2000" b="1" spc="-10" dirty="0" smtClean="0">
                <a:solidFill>
                  <a:prstClr val="black"/>
                </a:solidFill>
                <a:latin typeface="Times New Roman"/>
                <a:cs typeface="Times New Roman"/>
              </a:rPr>
              <a:t> </a:t>
            </a:r>
            <a:r>
              <a:rPr lang="en-US" sz="2000" b="1" spc="-5" dirty="0">
                <a:solidFill>
                  <a:prstClr val="black"/>
                </a:solidFill>
                <a:latin typeface="Times New Roman"/>
                <a:cs typeface="Times New Roman"/>
              </a:rPr>
              <a:t>times</a:t>
            </a:r>
            <a:r>
              <a:rPr lang="en-US" sz="2000" spc="-5" dirty="0">
                <a:solidFill>
                  <a:prstClr val="black"/>
                </a:solidFill>
                <a:latin typeface="Times New Roman"/>
                <a:cs typeface="Times New Roman"/>
              </a:rPr>
              <a:t>.</a:t>
            </a:r>
            <a:endParaRPr lang="en-US" sz="2000" dirty="0">
              <a:solidFill>
                <a:prstClr val="black"/>
              </a:solidFill>
              <a:latin typeface="Times New Roman"/>
              <a:cs typeface="Times New Roman"/>
            </a:endParaRPr>
          </a:p>
        </p:txBody>
      </p:sp>
    </p:spTree>
    <p:extLst>
      <p:ext uri="{BB962C8B-B14F-4D97-AF65-F5344CB8AC3E}">
        <p14:creationId xmlns:p14="http://schemas.microsoft.com/office/powerpoint/2010/main" val="2061810437"/>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260648"/>
            <a:ext cx="5079083" cy="293157"/>
          </a:xfrm>
          <a:prstGeom prst="rect">
            <a:avLst/>
          </a:prstGeom>
        </p:spPr>
        <p:txBody>
          <a:bodyPr wrap="none">
            <a:spAutoFit/>
          </a:bodyPr>
          <a:lstStyle/>
          <a:p>
            <a:pPr marL="12700" lvl="0">
              <a:lnSpc>
                <a:spcPts val="1410"/>
              </a:lnSpc>
            </a:pPr>
            <a:r>
              <a:rPr lang="en-US" sz="2200" u="sng" dirty="0">
                <a:solidFill>
                  <a:prstClr val="black"/>
                </a:solidFill>
                <a:latin typeface="Times New Roman"/>
                <a:cs typeface="Times New Roman"/>
              </a:rPr>
              <a:t>2.</a:t>
            </a:r>
            <a:r>
              <a:rPr lang="en-US" sz="2200" u="sng" spc="595" dirty="0">
                <a:solidFill>
                  <a:prstClr val="black"/>
                </a:solidFill>
                <a:latin typeface="Times New Roman"/>
                <a:cs typeface="Times New Roman"/>
              </a:rPr>
              <a:t> </a:t>
            </a:r>
            <a:r>
              <a:rPr lang="en-US" sz="2200" b="1" u="sng" spc="-5" dirty="0">
                <a:solidFill>
                  <a:prstClr val="black"/>
                </a:solidFill>
                <a:latin typeface="Times New Roman"/>
                <a:cs typeface="Times New Roman"/>
              </a:rPr>
              <a:t>Scanning</a:t>
            </a:r>
            <a:r>
              <a:rPr lang="en-US" sz="2200" b="1" u="sng" spc="-15" dirty="0">
                <a:solidFill>
                  <a:prstClr val="black"/>
                </a:solidFill>
                <a:latin typeface="Times New Roman"/>
                <a:cs typeface="Times New Roman"/>
              </a:rPr>
              <a:t> </a:t>
            </a:r>
            <a:r>
              <a:rPr lang="en-US" sz="2200" b="1" u="sng" spc="-5" dirty="0">
                <a:solidFill>
                  <a:prstClr val="black"/>
                </a:solidFill>
                <a:latin typeface="Times New Roman"/>
                <a:cs typeface="Times New Roman"/>
              </a:rPr>
              <a:t>Electron</a:t>
            </a:r>
            <a:r>
              <a:rPr lang="en-US" sz="2200" b="1" u="sng" spc="5" dirty="0">
                <a:solidFill>
                  <a:prstClr val="black"/>
                </a:solidFill>
                <a:latin typeface="Times New Roman"/>
                <a:cs typeface="Times New Roman"/>
              </a:rPr>
              <a:t> </a:t>
            </a:r>
            <a:r>
              <a:rPr lang="en-US" sz="2200" b="1" u="sng" spc="-5" dirty="0">
                <a:solidFill>
                  <a:prstClr val="black"/>
                </a:solidFill>
                <a:latin typeface="Times New Roman"/>
                <a:cs typeface="Times New Roman"/>
              </a:rPr>
              <a:t>Microscope</a:t>
            </a:r>
            <a:r>
              <a:rPr lang="en-US" sz="2200" b="1" u="sng" spc="15" dirty="0">
                <a:solidFill>
                  <a:prstClr val="black"/>
                </a:solidFill>
                <a:latin typeface="Times New Roman"/>
                <a:cs typeface="Times New Roman"/>
              </a:rPr>
              <a:t> </a:t>
            </a:r>
            <a:r>
              <a:rPr lang="en-US" sz="2200" b="1" u="sng" spc="-5" dirty="0">
                <a:solidFill>
                  <a:prstClr val="black"/>
                </a:solidFill>
                <a:latin typeface="Times New Roman"/>
                <a:cs typeface="Times New Roman"/>
              </a:rPr>
              <a:t>(SEM)</a:t>
            </a:r>
            <a:endParaRPr lang="en-US" sz="2200" u="sng" dirty="0">
              <a:solidFill>
                <a:prstClr val="black"/>
              </a:solidFill>
              <a:latin typeface="Times New Roman"/>
              <a:cs typeface="Times New Roman"/>
            </a:endParaRPr>
          </a:p>
        </p:txBody>
      </p:sp>
      <p:sp>
        <p:nvSpPr>
          <p:cNvPr id="3" name="مستطيل 2"/>
          <p:cNvSpPr/>
          <p:nvPr/>
        </p:nvSpPr>
        <p:spPr>
          <a:xfrm>
            <a:off x="164996" y="795273"/>
            <a:ext cx="8712968" cy="2272417"/>
          </a:xfrm>
          <a:prstGeom prst="rect">
            <a:avLst/>
          </a:prstGeom>
        </p:spPr>
        <p:txBody>
          <a:bodyPr wrap="square">
            <a:spAutoFit/>
          </a:bodyPr>
          <a:lstStyle/>
          <a:p>
            <a:pPr marL="1155700" lvl="0" indent="-229235" algn="just">
              <a:spcBef>
                <a:spcPts val="100"/>
              </a:spcBef>
              <a:buFont typeface="Wingdings"/>
              <a:buChar char=""/>
              <a:tabLst>
                <a:tab pos="1155700" algn="l"/>
                <a:tab pos="1156335" algn="l"/>
              </a:tabLst>
            </a:pPr>
            <a:r>
              <a:rPr lang="en-US" sz="2000" spc="-5" dirty="0">
                <a:solidFill>
                  <a:prstClr val="black"/>
                </a:solidFill>
                <a:latin typeface="Times New Roman"/>
                <a:cs typeface="Times New Roman"/>
              </a:rPr>
              <a:t>Provides</a:t>
            </a:r>
            <a:r>
              <a:rPr lang="en-US" sz="2000" spc="-10" dirty="0">
                <a:solidFill>
                  <a:prstClr val="black"/>
                </a:solidFill>
                <a:latin typeface="Times New Roman"/>
                <a:cs typeface="Times New Roman"/>
              </a:rPr>
              <a:t> </a:t>
            </a:r>
            <a:r>
              <a:rPr lang="en-US" sz="2000" spc="-5" dirty="0">
                <a:solidFill>
                  <a:prstClr val="black"/>
                </a:solidFill>
                <a:latin typeface="Times New Roman"/>
                <a:cs typeface="Times New Roman"/>
              </a:rPr>
              <a:t>detailed </a:t>
            </a:r>
            <a:r>
              <a:rPr lang="en-US" sz="2000" b="1" spc="-5" dirty="0">
                <a:solidFill>
                  <a:prstClr val="black"/>
                </a:solidFill>
                <a:latin typeface="Times New Roman"/>
                <a:cs typeface="Times New Roman"/>
              </a:rPr>
              <a:t>3-D</a:t>
            </a:r>
            <a:r>
              <a:rPr lang="en-US" sz="2000" b="1" spc="-10" dirty="0">
                <a:solidFill>
                  <a:prstClr val="black"/>
                </a:solidFill>
                <a:latin typeface="Times New Roman"/>
                <a:cs typeface="Times New Roman"/>
              </a:rPr>
              <a:t> </a:t>
            </a:r>
            <a:r>
              <a:rPr lang="en-US" sz="2000" b="1" dirty="0">
                <a:solidFill>
                  <a:prstClr val="black"/>
                </a:solidFill>
                <a:latin typeface="Times New Roman"/>
                <a:cs typeface="Times New Roman"/>
              </a:rPr>
              <a:t>images</a:t>
            </a:r>
            <a:r>
              <a:rPr lang="en-US" sz="2000" dirty="0">
                <a:solidFill>
                  <a:prstClr val="black"/>
                </a:solidFill>
                <a:latin typeface="Times New Roman"/>
                <a:cs typeface="Times New Roman"/>
              </a:rPr>
              <a:t>.</a:t>
            </a:r>
          </a:p>
          <a:p>
            <a:pPr marL="1155700" lvl="0" indent="-229235" algn="just">
              <a:buFont typeface="Wingdings"/>
              <a:buChar char=""/>
              <a:tabLst>
                <a:tab pos="1155700" algn="l"/>
                <a:tab pos="1156335" algn="l"/>
              </a:tabLst>
            </a:pPr>
            <a:r>
              <a:rPr lang="en-US" sz="2000" dirty="0">
                <a:solidFill>
                  <a:prstClr val="black"/>
                </a:solidFill>
                <a:latin typeface="Times New Roman"/>
                <a:cs typeface="Times New Roman"/>
              </a:rPr>
              <a:t>The</a:t>
            </a:r>
            <a:r>
              <a:rPr lang="en-US" sz="2000" spc="-10" dirty="0">
                <a:solidFill>
                  <a:prstClr val="black"/>
                </a:solidFill>
                <a:latin typeface="Times New Roman"/>
                <a:cs typeface="Times New Roman"/>
              </a:rPr>
              <a:t> </a:t>
            </a:r>
            <a:r>
              <a:rPr lang="en-US" sz="2000" spc="-5" dirty="0">
                <a:solidFill>
                  <a:prstClr val="black"/>
                </a:solidFill>
                <a:latin typeface="Times New Roman"/>
                <a:cs typeface="Times New Roman"/>
              </a:rPr>
              <a:t>specimen</a:t>
            </a:r>
            <a:r>
              <a:rPr lang="en-US" sz="2000" spc="5" dirty="0">
                <a:solidFill>
                  <a:prstClr val="black"/>
                </a:solidFill>
                <a:latin typeface="Times New Roman"/>
                <a:cs typeface="Times New Roman"/>
              </a:rPr>
              <a:t> </a:t>
            </a:r>
            <a:r>
              <a:rPr lang="en-US" sz="2000" spc="-5" dirty="0">
                <a:solidFill>
                  <a:prstClr val="black"/>
                </a:solidFill>
                <a:latin typeface="Times New Roman"/>
                <a:cs typeface="Times New Roman"/>
              </a:rPr>
              <a:t>is</a:t>
            </a:r>
            <a:r>
              <a:rPr lang="en-US" sz="2000" dirty="0">
                <a:solidFill>
                  <a:prstClr val="black"/>
                </a:solidFill>
                <a:latin typeface="Times New Roman"/>
                <a:cs typeface="Times New Roman"/>
              </a:rPr>
              <a:t> </a:t>
            </a:r>
            <a:r>
              <a:rPr lang="en-US" sz="2000" b="1" spc="-5" dirty="0">
                <a:solidFill>
                  <a:prstClr val="black"/>
                </a:solidFill>
                <a:latin typeface="Times New Roman"/>
                <a:cs typeface="Times New Roman"/>
              </a:rPr>
              <a:t>sprayed</a:t>
            </a:r>
            <a:r>
              <a:rPr lang="en-US" sz="2000" b="1" spc="20" dirty="0">
                <a:solidFill>
                  <a:prstClr val="black"/>
                </a:solidFill>
                <a:latin typeface="Times New Roman"/>
                <a:cs typeface="Times New Roman"/>
              </a:rPr>
              <a:t> </a:t>
            </a:r>
            <a:r>
              <a:rPr lang="en-US" sz="2000" b="1" dirty="0">
                <a:solidFill>
                  <a:prstClr val="black"/>
                </a:solidFill>
                <a:latin typeface="Times New Roman"/>
                <a:cs typeface="Times New Roman"/>
              </a:rPr>
              <a:t>with a</a:t>
            </a:r>
            <a:r>
              <a:rPr lang="en-US" sz="2000" b="1" spc="-10" dirty="0">
                <a:solidFill>
                  <a:prstClr val="black"/>
                </a:solidFill>
                <a:latin typeface="Times New Roman"/>
                <a:cs typeface="Times New Roman"/>
              </a:rPr>
              <a:t> </a:t>
            </a:r>
            <a:r>
              <a:rPr lang="en-US" sz="2000" b="1" dirty="0">
                <a:solidFill>
                  <a:prstClr val="black"/>
                </a:solidFill>
                <a:latin typeface="Times New Roman"/>
                <a:cs typeface="Times New Roman"/>
              </a:rPr>
              <a:t>fine</a:t>
            </a:r>
            <a:r>
              <a:rPr lang="en-US" sz="2000" b="1" spc="-5" dirty="0">
                <a:solidFill>
                  <a:prstClr val="black"/>
                </a:solidFill>
                <a:latin typeface="Times New Roman"/>
                <a:cs typeface="Times New Roman"/>
              </a:rPr>
              <a:t> metal</a:t>
            </a:r>
            <a:r>
              <a:rPr lang="en-US" sz="2000" b="1" spc="5" dirty="0">
                <a:solidFill>
                  <a:prstClr val="black"/>
                </a:solidFill>
                <a:latin typeface="Times New Roman"/>
                <a:cs typeface="Times New Roman"/>
              </a:rPr>
              <a:t> </a:t>
            </a:r>
            <a:r>
              <a:rPr lang="en-US" sz="2000" b="1" dirty="0" smtClean="0">
                <a:solidFill>
                  <a:prstClr val="black"/>
                </a:solidFill>
                <a:latin typeface="Times New Roman"/>
                <a:cs typeface="Times New Roman"/>
              </a:rPr>
              <a:t>coating</a:t>
            </a:r>
            <a:r>
              <a:rPr lang="en-US" sz="2000" b="1" spc="15" dirty="0" smtClean="0">
                <a:solidFill>
                  <a:prstClr val="black"/>
                </a:solidFill>
                <a:latin typeface="Times New Roman"/>
                <a:cs typeface="Times New Roman"/>
              </a:rPr>
              <a:t>.</a:t>
            </a:r>
            <a:endParaRPr lang="en-US" sz="2000" dirty="0">
              <a:solidFill>
                <a:prstClr val="black"/>
              </a:solidFill>
              <a:latin typeface="Times New Roman"/>
              <a:cs typeface="Times New Roman"/>
            </a:endParaRPr>
          </a:p>
          <a:p>
            <a:pPr marL="1155700" marR="146050" lvl="0" indent="-228600" algn="just">
              <a:spcBef>
                <a:spcPts val="65"/>
              </a:spcBef>
              <a:buFont typeface="Wingdings"/>
              <a:buChar char=""/>
              <a:tabLst>
                <a:tab pos="1155700" algn="l"/>
                <a:tab pos="1156335" algn="l"/>
              </a:tabLst>
            </a:pPr>
            <a:r>
              <a:rPr lang="en-US" sz="2000" spc="-5" dirty="0" smtClean="0">
                <a:solidFill>
                  <a:prstClr val="black"/>
                </a:solidFill>
                <a:latin typeface="Times New Roman"/>
                <a:cs typeface="Times New Roman"/>
              </a:rPr>
              <a:t>As</a:t>
            </a:r>
            <a:r>
              <a:rPr lang="en-US" sz="2000" dirty="0" smtClean="0">
                <a:solidFill>
                  <a:prstClr val="black"/>
                </a:solidFill>
                <a:latin typeface="Times New Roman"/>
                <a:cs typeface="Times New Roman"/>
              </a:rPr>
              <a:t> the</a:t>
            </a:r>
            <a:r>
              <a:rPr lang="en-US" sz="2000" spc="5" dirty="0" smtClean="0">
                <a:solidFill>
                  <a:prstClr val="black"/>
                </a:solidFill>
                <a:latin typeface="Times New Roman"/>
                <a:cs typeface="Times New Roman"/>
              </a:rPr>
              <a:t> </a:t>
            </a:r>
            <a:r>
              <a:rPr lang="en-US" sz="2000" spc="-5" dirty="0" smtClean="0">
                <a:solidFill>
                  <a:prstClr val="black"/>
                </a:solidFill>
                <a:latin typeface="Times New Roman"/>
                <a:cs typeface="Times New Roman"/>
              </a:rPr>
              <a:t>beam</a:t>
            </a:r>
            <a:r>
              <a:rPr lang="en-US" sz="2000" spc="5" dirty="0" smtClean="0">
                <a:solidFill>
                  <a:prstClr val="black"/>
                </a:solidFill>
                <a:latin typeface="Times New Roman"/>
                <a:cs typeface="Times New Roman"/>
              </a:rPr>
              <a:t> </a:t>
            </a:r>
            <a:r>
              <a:rPr lang="en-US" sz="2000" dirty="0" smtClean="0">
                <a:solidFill>
                  <a:prstClr val="black"/>
                </a:solidFill>
                <a:latin typeface="Times New Roman"/>
                <a:cs typeface="Times New Roman"/>
              </a:rPr>
              <a:t>of</a:t>
            </a:r>
            <a:r>
              <a:rPr lang="en-US" sz="2000" spc="10" dirty="0" smtClean="0">
                <a:solidFill>
                  <a:prstClr val="black"/>
                </a:solidFill>
                <a:latin typeface="Times New Roman"/>
                <a:cs typeface="Times New Roman"/>
              </a:rPr>
              <a:t> </a:t>
            </a:r>
            <a:r>
              <a:rPr lang="en-US" sz="2000" spc="-5" dirty="0" smtClean="0">
                <a:solidFill>
                  <a:prstClr val="black"/>
                </a:solidFill>
                <a:latin typeface="Times New Roman"/>
                <a:cs typeface="Times New Roman"/>
              </a:rPr>
              <a:t>electrons</a:t>
            </a:r>
            <a:r>
              <a:rPr lang="en-US" sz="2000" spc="15" dirty="0" smtClean="0">
                <a:solidFill>
                  <a:prstClr val="black"/>
                </a:solidFill>
                <a:latin typeface="Times New Roman"/>
                <a:cs typeface="Times New Roman"/>
              </a:rPr>
              <a:t> </a:t>
            </a:r>
            <a:r>
              <a:rPr lang="en-US" sz="2000" dirty="0" smtClean="0">
                <a:solidFill>
                  <a:prstClr val="black"/>
                </a:solidFill>
                <a:latin typeface="Times New Roman"/>
                <a:cs typeface="Times New Roman"/>
              </a:rPr>
              <a:t>is</a:t>
            </a:r>
            <a:r>
              <a:rPr lang="en-US" sz="2000" spc="5" dirty="0" smtClean="0">
                <a:solidFill>
                  <a:prstClr val="black"/>
                </a:solidFill>
                <a:latin typeface="Times New Roman"/>
                <a:cs typeface="Times New Roman"/>
              </a:rPr>
              <a:t> </a:t>
            </a:r>
            <a:r>
              <a:rPr lang="en-US" sz="2000" spc="-5" dirty="0" smtClean="0">
                <a:solidFill>
                  <a:prstClr val="black"/>
                </a:solidFill>
                <a:latin typeface="Times New Roman"/>
                <a:cs typeface="Times New Roman"/>
              </a:rPr>
              <a:t>passed</a:t>
            </a:r>
            <a:r>
              <a:rPr lang="en-US" sz="2000" dirty="0" smtClean="0">
                <a:solidFill>
                  <a:prstClr val="black"/>
                </a:solidFill>
                <a:latin typeface="Times New Roman"/>
                <a:cs typeface="Times New Roman"/>
              </a:rPr>
              <a:t> </a:t>
            </a:r>
            <a:r>
              <a:rPr lang="en-US" sz="2000" spc="-5" dirty="0" smtClean="0">
                <a:solidFill>
                  <a:prstClr val="black"/>
                </a:solidFill>
                <a:latin typeface="Times New Roman"/>
                <a:cs typeface="Times New Roman"/>
              </a:rPr>
              <a:t>over</a:t>
            </a:r>
            <a:r>
              <a:rPr lang="en-US" sz="2000" spc="5" dirty="0" smtClean="0">
                <a:solidFill>
                  <a:prstClr val="black"/>
                </a:solidFill>
                <a:latin typeface="Times New Roman"/>
                <a:cs typeface="Times New Roman"/>
              </a:rPr>
              <a:t> </a:t>
            </a:r>
            <a:r>
              <a:rPr lang="en-US" sz="2000" dirty="0" smtClean="0">
                <a:solidFill>
                  <a:prstClr val="black"/>
                </a:solidFill>
                <a:latin typeface="Times New Roman"/>
                <a:cs typeface="Times New Roman"/>
              </a:rPr>
              <a:t>the</a:t>
            </a:r>
            <a:r>
              <a:rPr lang="en-US" sz="2000" spc="-5" dirty="0" smtClean="0">
                <a:solidFill>
                  <a:prstClr val="black"/>
                </a:solidFill>
                <a:latin typeface="Times New Roman"/>
                <a:cs typeface="Times New Roman"/>
              </a:rPr>
              <a:t> specimen’s</a:t>
            </a:r>
            <a:r>
              <a:rPr lang="en-US" sz="2000" spc="5" dirty="0" smtClean="0">
                <a:solidFill>
                  <a:prstClr val="black"/>
                </a:solidFill>
                <a:latin typeface="Times New Roman"/>
                <a:cs typeface="Times New Roman"/>
              </a:rPr>
              <a:t> </a:t>
            </a:r>
            <a:r>
              <a:rPr lang="en-US" sz="2000" spc="-5" dirty="0" smtClean="0">
                <a:solidFill>
                  <a:prstClr val="black"/>
                </a:solidFill>
                <a:latin typeface="Times New Roman"/>
                <a:cs typeface="Times New Roman"/>
              </a:rPr>
              <a:t>surface,</a:t>
            </a:r>
            <a:r>
              <a:rPr lang="en-US" sz="2000" spc="5" dirty="0" smtClean="0">
                <a:solidFill>
                  <a:prstClr val="black"/>
                </a:solidFill>
                <a:latin typeface="Times New Roman"/>
                <a:cs typeface="Times New Roman"/>
              </a:rPr>
              <a:t> </a:t>
            </a:r>
            <a:r>
              <a:rPr lang="en-US" sz="2000" dirty="0" smtClean="0">
                <a:solidFill>
                  <a:prstClr val="black"/>
                </a:solidFill>
                <a:latin typeface="Times New Roman"/>
                <a:cs typeface="Times New Roman"/>
              </a:rPr>
              <a:t>the</a:t>
            </a:r>
            <a:r>
              <a:rPr lang="en-US" sz="2000" spc="10" dirty="0" smtClean="0">
                <a:solidFill>
                  <a:prstClr val="black"/>
                </a:solidFill>
                <a:latin typeface="Times New Roman"/>
                <a:cs typeface="Times New Roman"/>
              </a:rPr>
              <a:t> </a:t>
            </a:r>
            <a:r>
              <a:rPr lang="en-US" sz="2000" b="1" spc="-5" dirty="0" smtClean="0">
                <a:solidFill>
                  <a:prstClr val="black"/>
                </a:solidFill>
                <a:latin typeface="Times New Roman"/>
                <a:cs typeface="Times New Roman"/>
              </a:rPr>
              <a:t>metal</a:t>
            </a:r>
            <a:r>
              <a:rPr lang="en-US" sz="2000" b="1" spc="5" dirty="0" smtClean="0">
                <a:solidFill>
                  <a:prstClr val="black"/>
                </a:solidFill>
                <a:latin typeface="Times New Roman"/>
                <a:cs typeface="Times New Roman"/>
              </a:rPr>
              <a:t> </a:t>
            </a:r>
            <a:r>
              <a:rPr lang="en-US" sz="2000" b="1" dirty="0" smtClean="0">
                <a:solidFill>
                  <a:prstClr val="black"/>
                </a:solidFill>
                <a:latin typeface="Times New Roman"/>
                <a:cs typeface="Times New Roman"/>
              </a:rPr>
              <a:t>coating</a:t>
            </a:r>
            <a:r>
              <a:rPr lang="en-US" sz="2000" b="1" spc="10" dirty="0" smtClean="0">
                <a:solidFill>
                  <a:prstClr val="black"/>
                </a:solidFill>
                <a:latin typeface="Times New Roman"/>
                <a:cs typeface="Times New Roman"/>
              </a:rPr>
              <a:t> </a:t>
            </a:r>
            <a:r>
              <a:rPr lang="en-US" sz="2000" b="1" spc="-5" dirty="0" smtClean="0">
                <a:solidFill>
                  <a:prstClr val="black"/>
                </a:solidFill>
                <a:latin typeface="Times New Roman"/>
                <a:cs typeface="Times New Roman"/>
              </a:rPr>
              <a:t>emits</a:t>
            </a:r>
            <a:r>
              <a:rPr lang="en-US" sz="2000" b="1" spc="5" dirty="0" smtClean="0">
                <a:solidFill>
                  <a:prstClr val="black"/>
                </a:solidFill>
                <a:latin typeface="Times New Roman"/>
                <a:cs typeface="Times New Roman"/>
              </a:rPr>
              <a:t> </a:t>
            </a:r>
            <a:r>
              <a:rPr lang="en-US" sz="2000" b="1" dirty="0" smtClean="0">
                <a:solidFill>
                  <a:prstClr val="black"/>
                </a:solidFill>
                <a:latin typeface="Times New Roman"/>
                <a:cs typeface="Times New Roman"/>
              </a:rPr>
              <a:t>a </a:t>
            </a:r>
            <a:r>
              <a:rPr lang="en-US" sz="2000" b="1" spc="-285" dirty="0" smtClean="0">
                <a:solidFill>
                  <a:prstClr val="black"/>
                </a:solidFill>
                <a:latin typeface="Times New Roman"/>
                <a:cs typeface="Times New Roman"/>
              </a:rPr>
              <a:t> </a:t>
            </a:r>
            <a:r>
              <a:rPr lang="en-US" sz="2000" b="1" spc="-5" dirty="0" smtClean="0">
                <a:solidFill>
                  <a:prstClr val="black"/>
                </a:solidFill>
                <a:latin typeface="Times New Roman"/>
                <a:cs typeface="Times New Roman"/>
              </a:rPr>
              <a:t>shower </a:t>
            </a:r>
            <a:r>
              <a:rPr lang="en-US" sz="2000" b="1" dirty="0" smtClean="0">
                <a:solidFill>
                  <a:prstClr val="black"/>
                </a:solidFill>
                <a:latin typeface="Times New Roman"/>
                <a:cs typeface="Times New Roman"/>
              </a:rPr>
              <a:t>of</a:t>
            </a:r>
            <a:r>
              <a:rPr lang="en-US" sz="2000" b="1" spc="10" dirty="0" smtClean="0">
                <a:solidFill>
                  <a:prstClr val="black"/>
                </a:solidFill>
                <a:latin typeface="Times New Roman"/>
                <a:cs typeface="Times New Roman"/>
              </a:rPr>
              <a:t> </a:t>
            </a:r>
            <a:r>
              <a:rPr lang="en-US" sz="2000" b="1" spc="-5" dirty="0" smtClean="0">
                <a:solidFill>
                  <a:prstClr val="black"/>
                </a:solidFill>
                <a:latin typeface="Times New Roman"/>
                <a:cs typeface="Times New Roman"/>
              </a:rPr>
              <a:t>electrons</a:t>
            </a:r>
            <a:r>
              <a:rPr lang="en-US" sz="2000" spc="-5" dirty="0" smtClean="0">
                <a:solidFill>
                  <a:prstClr val="black"/>
                </a:solidFill>
                <a:latin typeface="Times New Roman"/>
                <a:cs typeface="Times New Roman"/>
              </a:rPr>
              <a:t>,</a:t>
            </a:r>
            <a:r>
              <a:rPr lang="en-US" sz="2000" spc="5" dirty="0" smtClean="0">
                <a:solidFill>
                  <a:prstClr val="black"/>
                </a:solidFill>
                <a:latin typeface="Times New Roman"/>
                <a:cs typeface="Times New Roman"/>
              </a:rPr>
              <a:t> </a:t>
            </a:r>
            <a:r>
              <a:rPr lang="en-US" sz="2000" spc="-5" dirty="0" smtClean="0">
                <a:solidFill>
                  <a:prstClr val="black"/>
                </a:solidFill>
                <a:latin typeface="Times New Roman"/>
                <a:cs typeface="Times New Roman"/>
              </a:rPr>
              <a:t>and</a:t>
            </a:r>
            <a:r>
              <a:rPr lang="en-US" sz="2000" spc="5" dirty="0" smtClean="0">
                <a:solidFill>
                  <a:prstClr val="black"/>
                </a:solidFill>
                <a:latin typeface="Times New Roman"/>
                <a:cs typeface="Times New Roman"/>
              </a:rPr>
              <a:t> </a:t>
            </a:r>
            <a:r>
              <a:rPr lang="en-US" sz="2000" dirty="0" smtClean="0">
                <a:solidFill>
                  <a:prstClr val="black"/>
                </a:solidFill>
                <a:latin typeface="Times New Roman"/>
                <a:cs typeface="Times New Roman"/>
              </a:rPr>
              <a:t>a </a:t>
            </a:r>
            <a:r>
              <a:rPr lang="en-US" sz="2000" spc="-5" dirty="0" smtClean="0">
                <a:solidFill>
                  <a:prstClr val="black"/>
                </a:solidFill>
                <a:latin typeface="Times New Roman"/>
                <a:cs typeface="Times New Roman"/>
              </a:rPr>
              <a:t>3-D</a:t>
            </a:r>
            <a:r>
              <a:rPr lang="en-US" sz="2000" dirty="0" smtClean="0">
                <a:solidFill>
                  <a:prstClr val="black"/>
                </a:solidFill>
                <a:latin typeface="Times New Roman"/>
                <a:cs typeface="Times New Roman"/>
              </a:rPr>
              <a:t> </a:t>
            </a:r>
            <a:r>
              <a:rPr lang="en-US" sz="2000" spc="-5" dirty="0" smtClean="0">
                <a:solidFill>
                  <a:prstClr val="black"/>
                </a:solidFill>
                <a:latin typeface="Times New Roman"/>
                <a:cs typeface="Times New Roman"/>
              </a:rPr>
              <a:t>image</a:t>
            </a:r>
            <a:r>
              <a:rPr lang="en-US" sz="2000" dirty="0" smtClean="0">
                <a:solidFill>
                  <a:prstClr val="black"/>
                </a:solidFill>
                <a:latin typeface="Times New Roman"/>
                <a:cs typeface="Times New Roman"/>
              </a:rPr>
              <a:t> </a:t>
            </a:r>
            <a:r>
              <a:rPr lang="en-US" sz="2000" spc="5" dirty="0" smtClean="0">
                <a:solidFill>
                  <a:prstClr val="black"/>
                </a:solidFill>
                <a:latin typeface="Times New Roman"/>
                <a:cs typeface="Times New Roman"/>
              </a:rPr>
              <a:t>of </a:t>
            </a:r>
            <a:r>
              <a:rPr lang="en-US" sz="2000" dirty="0" smtClean="0">
                <a:solidFill>
                  <a:prstClr val="black"/>
                </a:solidFill>
                <a:latin typeface="Times New Roman"/>
                <a:cs typeface="Times New Roman"/>
              </a:rPr>
              <a:t>the </a:t>
            </a:r>
            <a:r>
              <a:rPr lang="en-US" sz="2000" b="1" spc="-5" dirty="0" smtClean="0">
                <a:solidFill>
                  <a:prstClr val="black"/>
                </a:solidFill>
                <a:latin typeface="Times New Roman"/>
                <a:cs typeface="Times New Roman"/>
              </a:rPr>
              <a:t>specimen’s surface</a:t>
            </a:r>
            <a:r>
              <a:rPr lang="en-US" sz="2000" b="1" dirty="0" smtClean="0">
                <a:solidFill>
                  <a:prstClr val="black"/>
                </a:solidFill>
                <a:latin typeface="Times New Roman"/>
                <a:cs typeface="Times New Roman"/>
              </a:rPr>
              <a:t> </a:t>
            </a:r>
            <a:r>
              <a:rPr lang="en-US" sz="2000" spc="-5" dirty="0" smtClean="0">
                <a:solidFill>
                  <a:prstClr val="black"/>
                </a:solidFill>
                <a:latin typeface="Times New Roman"/>
                <a:cs typeface="Times New Roman"/>
              </a:rPr>
              <a:t>is</a:t>
            </a:r>
            <a:r>
              <a:rPr lang="en-US" sz="2000" spc="5" dirty="0" smtClean="0">
                <a:solidFill>
                  <a:prstClr val="black"/>
                </a:solidFill>
                <a:latin typeface="Times New Roman"/>
                <a:cs typeface="Times New Roman"/>
              </a:rPr>
              <a:t> </a:t>
            </a:r>
            <a:r>
              <a:rPr lang="en-US" sz="2000" dirty="0" smtClean="0">
                <a:solidFill>
                  <a:prstClr val="black"/>
                </a:solidFill>
                <a:latin typeface="Times New Roman"/>
                <a:cs typeface="Times New Roman"/>
              </a:rPr>
              <a:t>produced</a:t>
            </a:r>
            <a:r>
              <a:rPr lang="en-US" sz="2000" spc="5" dirty="0" smtClean="0">
                <a:solidFill>
                  <a:prstClr val="black"/>
                </a:solidFill>
                <a:latin typeface="Times New Roman"/>
                <a:cs typeface="Times New Roman"/>
              </a:rPr>
              <a:t> </a:t>
            </a:r>
            <a:r>
              <a:rPr lang="en-US" sz="2000" dirty="0" smtClean="0">
                <a:solidFill>
                  <a:prstClr val="black"/>
                </a:solidFill>
                <a:latin typeface="Times New Roman"/>
                <a:cs typeface="Times New Roman"/>
              </a:rPr>
              <a:t>to</a:t>
            </a:r>
            <a:r>
              <a:rPr lang="en-US" sz="2000" spc="5" dirty="0" smtClean="0">
                <a:solidFill>
                  <a:prstClr val="black"/>
                </a:solidFill>
                <a:latin typeface="Times New Roman"/>
                <a:cs typeface="Times New Roman"/>
              </a:rPr>
              <a:t> </a:t>
            </a:r>
            <a:r>
              <a:rPr lang="en-US" sz="2000" spc="-5" dirty="0" smtClean="0">
                <a:solidFill>
                  <a:prstClr val="black"/>
                </a:solidFill>
                <a:latin typeface="Times New Roman"/>
                <a:cs typeface="Times New Roman"/>
              </a:rPr>
              <a:t>view.</a:t>
            </a:r>
          </a:p>
          <a:p>
            <a:pPr marL="469265" lvl="0" indent="-229235" algn="just">
              <a:buFont typeface="Wingdings"/>
              <a:buChar char=""/>
              <a:tabLst>
                <a:tab pos="469265" algn="l"/>
                <a:tab pos="469900" algn="l"/>
              </a:tabLst>
            </a:pPr>
            <a:r>
              <a:rPr lang="en-US" sz="2000" spc="-5" dirty="0" smtClean="0">
                <a:solidFill>
                  <a:prstClr val="black"/>
                </a:solidFill>
                <a:latin typeface="Times New Roman"/>
                <a:cs typeface="Times New Roman"/>
              </a:rPr>
              <a:t>Magnification</a:t>
            </a:r>
            <a:r>
              <a:rPr lang="en-US" sz="2000" spc="-10" dirty="0" smtClean="0">
                <a:solidFill>
                  <a:prstClr val="black"/>
                </a:solidFill>
                <a:latin typeface="Times New Roman"/>
                <a:cs typeface="Times New Roman"/>
              </a:rPr>
              <a:t> </a:t>
            </a:r>
            <a:r>
              <a:rPr lang="en-US" sz="2000" dirty="0">
                <a:solidFill>
                  <a:prstClr val="black"/>
                </a:solidFill>
                <a:latin typeface="Times New Roman"/>
                <a:cs typeface="Times New Roman"/>
              </a:rPr>
              <a:t>to</a:t>
            </a:r>
            <a:r>
              <a:rPr lang="en-US" sz="2000" spc="-5" dirty="0">
                <a:solidFill>
                  <a:prstClr val="black"/>
                </a:solidFill>
                <a:latin typeface="Times New Roman"/>
                <a:cs typeface="Times New Roman"/>
              </a:rPr>
              <a:t> </a:t>
            </a:r>
            <a:r>
              <a:rPr lang="en-US" sz="2000" b="1" dirty="0" smtClean="0">
                <a:solidFill>
                  <a:prstClr val="black"/>
                </a:solidFill>
                <a:latin typeface="Times New Roman"/>
                <a:cs typeface="Times New Roman"/>
              </a:rPr>
              <a:t>100000</a:t>
            </a:r>
            <a:r>
              <a:rPr lang="en-US" sz="2000" b="1" spc="-10" dirty="0" smtClean="0">
                <a:solidFill>
                  <a:prstClr val="black"/>
                </a:solidFill>
                <a:latin typeface="Times New Roman"/>
                <a:cs typeface="Times New Roman"/>
              </a:rPr>
              <a:t> </a:t>
            </a:r>
            <a:r>
              <a:rPr lang="en-US" sz="2000" b="1" spc="-5" dirty="0">
                <a:solidFill>
                  <a:prstClr val="black"/>
                </a:solidFill>
                <a:latin typeface="Times New Roman"/>
                <a:cs typeface="Times New Roman"/>
              </a:rPr>
              <a:t>times</a:t>
            </a:r>
            <a:r>
              <a:rPr lang="en-US" sz="2000" spc="-5" dirty="0">
                <a:solidFill>
                  <a:prstClr val="black"/>
                </a:solidFill>
                <a:latin typeface="Times New Roman"/>
                <a:cs typeface="Times New Roman"/>
              </a:rPr>
              <a:t>.</a:t>
            </a:r>
            <a:endParaRPr lang="en-US" sz="2000" dirty="0">
              <a:solidFill>
                <a:prstClr val="black"/>
              </a:solidFill>
              <a:latin typeface="Times New Roman"/>
              <a:cs typeface="Times New Roman"/>
            </a:endParaRPr>
          </a:p>
          <a:p>
            <a:pPr marL="1155700" marR="146050" lvl="0" indent="-228600" algn="just">
              <a:spcBef>
                <a:spcPts val="65"/>
              </a:spcBef>
              <a:buFont typeface="Wingdings"/>
              <a:buChar char=""/>
              <a:tabLst>
                <a:tab pos="1155700" algn="l"/>
                <a:tab pos="1156335" algn="l"/>
              </a:tabLst>
            </a:pPr>
            <a:endParaRPr lang="en-US" sz="2000" dirty="0">
              <a:solidFill>
                <a:prstClr val="black"/>
              </a:solidFill>
              <a:latin typeface="Times New Roman"/>
              <a:cs typeface="Times New Roman"/>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708920"/>
            <a:ext cx="8626444"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6710387"/>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6877105"/>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1196752"/>
            <a:ext cx="8784976" cy="4375557"/>
          </a:xfrm>
          <a:prstGeom prst="rect">
            <a:avLst/>
          </a:prstGeom>
        </p:spPr>
        <p:txBody>
          <a:bodyPr wrap="square">
            <a:spAutoFit/>
          </a:bodyPr>
          <a:lstStyle/>
          <a:p>
            <a:pPr algn="just" fontAlgn="base">
              <a:lnSpc>
                <a:spcPts val="1560"/>
              </a:lnSpc>
              <a:spcAft>
                <a:spcPts val="1500"/>
              </a:spcAft>
            </a:pPr>
            <a:r>
              <a:rPr lang="en-US" sz="2000" b="1" dirty="0" smtClean="0">
                <a:latin typeface="Arial" panose="020B0604020202020204" pitchFamily="34" charset="0"/>
                <a:ea typeface="Times New Roman"/>
                <a:cs typeface="Arial" panose="020B0604020202020204" pitchFamily="34" charset="0"/>
              </a:rPr>
              <a:t>3. Biosafety </a:t>
            </a:r>
            <a:r>
              <a:rPr lang="en-US" sz="2000" b="1" dirty="0">
                <a:latin typeface="Arial" panose="020B0604020202020204" pitchFamily="34" charset="0"/>
                <a:ea typeface="Times New Roman"/>
                <a:cs typeface="Arial" panose="020B0604020202020204" pitchFamily="34" charset="0"/>
              </a:rPr>
              <a:t>Laboratories:</a:t>
            </a:r>
            <a:endParaRPr lang="en-US" sz="2000" dirty="0">
              <a:latin typeface="Arial" panose="020B0604020202020204" pitchFamily="34" charset="0"/>
              <a:ea typeface="Calibri"/>
              <a:cs typeface="Arial" panose="020B0604020202020204" pitchFamily="34" charset="0"/>
            </a:endParaRPr>
          </a:p>
          <a:p>
            <a:pPr algn="just" fontAlgn="base">
              <a:lnSpc>
                <a:spcPct val="115000"/>
              </a:lnSpc>
              <a:spcAft>
                <a:spcPts val="1920"/>
              </a:spcAft>
            </a:pPr>
            <a:r>
              <a:rPr lang="en-US" sz="2000" dirty="0">
                <a:latin typeface="Arial" panose="020B0604020202020204" pitchFamily="34" charset="0"/>
                <a:ea typeface="Times New Roman"/>
                <a:cs typeface="Arial" panose="020B0604020202020204" pitchFamily="34" charset="0"/>
              </a:rPr>
              <a:t>Scientists use biosafety labs to study contagious materials safely and effectively. These </a:t>
            </a:r>
            <a:r>
              <a:rPr lang="en-US" sz="2000" u="sng" dirty="0" smtClean="0">
                <a:latin typeface="Arial" panose="020B0604020202020204" pitchFamily="34" charset="0"/>
                <a:ea typeface="Times New Roman"/>
                <a:cs typeface="Arial" panose="020B0604020202020204" pitchFamily="34" charset="0"/>
              </a:rPr>
              <a:t>state-of-the-art</a:t>
            </a:r>
            <a:r>
              <a:rPr lang="en-US" sz="2000" dirty="0" smtClean="0">
                <a:latin typeface="Arial" panose="020B0604020202020204" pitchFamily="34" charset="0"/>
                <a:ea typeface="Times New Roman"/>
                <a:cs typeface="Arial" panose="020B0604020202020204" pitchFamily="34" charset="0"/>
              </a:rPr>
              <a:t> </a:t>
            </a:r>
            <a:r>
              <a:rPr lang="ar-IQ" sz="2000" b="1" dirty="0" smtClean="0">
                <a:latin typeface="Arial" panose="020B0604020202020204" pitchFamily="34" charset="0"/>
                <a:ea typeface="Times New Roman"/>
                <a:cs typeface="Arial" panose="020B0604020202020204" pitchFamily="34" charset="0"/>
              </a:rPr>
              <a:t>متطور</a:t>
            </a:r>
            <a:r>
              <a:rPr lang="en-US" sz="2000" dirty="0" smtClean="0">
                <a:latin typeface="Arial" panose="020B0604020202020204" pitchFamily="34" charset="0"/>
                <a:ea typeface="Times New Roman"/>
                <a:cs typeface="Arial" panose="020B0604020202020204" pitchFamily="34" charset="0"/>
              </a:rPr>
              <a:t> </a:t>
            </a:r>
            <a:r>
              <a:rPr lang="en-US" sz="2000" dirty="0">
                <a:latin typeface="Arial" panose="020B0604020202020204" pitchFamily="34" charset="0"/>
                <a:ea typeface="Times New Roman"/>
                <a:cs typeface="Arial" panose="020B0604020202020204" pitchFamily="34" charset="0"/>
              </a:rPr>
              <a:t>facilities are designed not only for researchers protection from contamination but also to help prevent microorganisms from entering our environment as well</a:t>
            </a:r>
            <a:r>
              <a:rPr lang="en-US" sz="2000" dirty="0" smtClean="0">
                <a:latin typeface="Arial" panose="020B0604020202020204" pitchFamily="34" charset="0"/>
                <a:ea typeface="Times New Roman"/>
                <a:cs typeface="Arial" panose="020B0604020202020204" pitchFamily="34" charset="0"/>
              </a:rPr>
              <a:t>.</a:t>
            </a:r>
          </a:p>
          <a:p>
            <a:pPr algn="just" fontAlgn="base">
              <a:lnSpc>
                <a:spcPct val="115000"/>
              </a:lnSpc>
              <a:spcAft>
                <a:spcPts val="1920"/>
              </a:spcAft>
            </a:pPr>
            <a:endParaRPr lang="en-US" sz="2000" dirty="0">
              <a:latin typeface="Arial" panose="020B0604020202020204" pitchFamily="34" charset="0"/>
              <a:ea typeface="Calibri"/>
              <a:cs typeface="Arial" panose="020B0604020202020204" pitchFamily="34" charset="0"/>
            </a:endParaRPr>
          </a:p>
          <a:p>
            <a:pPr algn="just" fontAlgn="base">
              <a:lnSpc>
                <a:spcPts val="1560"/>
              </a:lnSpc>
              <a:spcAft>
                <a:spcPts val="1500"/>
              </a:spcAft>
            </a:pPr>
            <a:r>
              <a:rPr lang="en-US" sz="2000" b="1" dirty="0" smtClean="0">
                <a:latin typeface="Arial" panose="020B0604020202020204" pitchFamily="34" charset="0"/>
                <a:ea typeface="Times New Roman"/>
                <a:cs typeface="Arial" panose="020B0604020202020204" pitchFamily="34" charset="0"/>
              </a:rPr>
              <a:t>4. Chemistry </a:t>
            </a:r>
            <a:r>
              <a:rPr lang="en-US" sz="2000" b="1" dirty="0">
                <a:latin typeface="Arial" panose="020B0604020202020204" pitchFamily="34" charset="0"/>
                <a:ea typeface="Times New Roman"/>
                <a:cs typeface="Arial" panose="020B0604020202020204" pitchFamily="34" charset="0"/>
              </a:rPr>
              <a:t>laboratory</a:t>
            </a:r>
            <a:endParaRPr lang="en-US" sz="2000" dirty="0">
              <a:latin typeface="Arial" panose="020B0604020202020204" pitchFamily="34" charset="0"/>
              <a:ea typeface="Calibri"/>
              <a:cs typeface="Arial" panose="020B0604020202020204" pitchFamily="34" charset="0"/>
            </a:endParaRPr>
          </a:p>
          <a:p>
            <a:pPr algn="just">
              <a:spcAft>
                <a:spcPts val="1920"/>
              </a:spcAft>
            </a:pPr>
            <a:r>
              <a:rPr lang="en-US" sz="2000" dirty="0">
                <a:latin typeface="Arial" panose="020B0604020202020204" pitchFamily="34" charset="0"/>
                <a:ea typeface="Times New Roman"/>
                <a:cs typeface="Arial" panose="020B0604020202020204" pitchFamily="34" charset="0"/>
              </a:rPr>
              <a:t>Most laboratories are used for chemistry. Substances that do not occur in nature are produced, and substances that can be purified exist naturally or have been extracted from something else through laboratory processes like distillation with boiling point.</a:t>
            </a:r>
            <a:endParaRPr lang="en-US" sz="2000" dirty="0">
              <a:effectLst/>
              <a:latin typeface="Arial" panose="020B0604020202020204" pitchFamily="34" charset="0"/>
              <a:ea typeface="Times New Roman"/>
              <a:cs typeface="Arial" panose="020B0604020202020204" pitchFamily="34" charset="0"/>
            </a:endParaRPr>
          </a:p>
        </p:txBody>
      </p:sp>
    </p:spTree>
    <p:extLst>
      <p:ext uri="{BB962C8B-B14F-4D97-AF65-F5344CB8AC3E}">
        <p14:creationId xmlns:p14="http://schemas.microsoft.com/office/powerpoint/2010/main" val="266189062"/>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1339967"/>
            <a:ext cx="8568952" cy="4388381"/>
          </a:xfrm>
          <a:prstGeom prst="rect">
            <a:avLst/>
          </a:prstGeom>
        </p:spPr>
        <p:txBody>
          <a:bodyPr wrap="square">
            <a:spAutoFit/>
          </a:bodyPr>
          <a:lstStyle/>
          <a:p>
            <a:pPr fontAlgn="base">
              <a:lnSpc>
                <a:spcPts val="1560"/>
              </a:lnSpc>
              <a:spcAft>
                <a:spcPts val="1500"/>
              </a:spcAft>
            </a:pPr>
            <a:r>
              <a:rPr lang="en-US" sz="2000" b="1" dirty="0" smtClean="0">
                <a:latin typeface="Arial"/>
                <a:ea typeface="Times New Roman"/>
                <a:cs typeface="Arial"/>
              </a:rPr>
              <a:t>5. Physics </a:t>
            </a:r>
            <a:r>
              <a:rPr lang="en-US" sz="2000" b="1" dirty="0">
                <a:latin typeface="Arial"/>
                <a:ea typeface="Times New Roman"/>
                <a:cs typeface="Arial"/>
              </a:rPr>
              <a:t>laboratory</a:t>
            </a:r>
            <a:endParaRPr lang="en-US" sz="2000" dirty="0">
              <a:latin typeface="Calibri"/>
              <a:ea typeface="Calibri"/>
              <a:cs typeface="Arial"/>
            </a:endParaRPr>
          </a:p>
          <a:p>
            <a:pPr algn="just">
              <a:spcAft>
                <a:spcPts val="1920"/>
              </a:spcAft>
            </a:pPr>
            <a:r>
              <a:rPr lang="en-US" sz="2000" dirty="0">
                <a:latin typeface="Arial"/>
                <a:ea typeface="Times New Roman"/>
              </a:rPr>
              <a:t>A physics laboratory refer to all sorts of equipment that can control light or slow it down, create materials without resistance, investigate how objects behave under pressure</a:t>
            </a:r>
            <a:r>
              <a:rPr lang="en-US" sz="2000" dirty="0" smtClean="0">
                <a:latin typeface="Arial"/>
                <a:ea typeface="Times New Roman"/>
              </a:rPr>
              <a:t>.</a:t>
            </a:r>
          </a:p>
          <a:p>
            <a:pPr algn="just">
              <a:spcAft>
                <a:spcPts val="1920"/>
              </a:spcAft>
            </a:pPr>
            <a:endParaRPr lang="en-US" sz="2000" dirty="0">
              <a:latin typeface="Arial"/>
              <a:ea typeface="Times New Roman"/>
            </a:endParaRPr>
          </a:p>
          <a:p>
            <a:pPr algn="just">
              <a:spcAft>
                <a:spcPts val="1920"/>
              </a:spcAft>
            </a:pPr>
            <a:endParaRPr lang="en-US" sz="2000" dirty="0">
              <a:latin typeface="Arial"/>
              <a:ea typeface="Times New Roman"/>
            </a:endParaRPr>
          </a:p>
          <a:p>
            <a:pPr fontAlgn="base">
              <a:lnSpc>
                <a:spcPts val="1560"/>
              </a:lnSpc>
              <a:spcAft>
                <a:spcPts val="1500"/>
              </a:spcAft>
            </a:pPr>
            <a:r>
              <a:rPr lang="en-US" sz="2000" b="1" dirty="0" smtClean="0">
                <a:latin typeface="Arial"/>
                <a:ea typeface="Times New Roman"/>
                <a:cs typeface="Arial"/>
              </a:rPr>
              <a:t>6. Biological </a:t>
            </a:r>
            <a:r>
              <a:rPr lang="en-US" sz="2000" b="1" dirty="0">
                <a:latin typeface="Arial"/>
                <a:ea typeface="Times New Roman"/>
                <a:cs typeface="Arial"/>
              </a:rPr>
              <a:t>laboratory</a:t>
            </a:r>
            <a:endParaRPr lang="en-US" sz="2000" dirty="0">
              <a:latin typeface="Calibri"/>
              <a:ea typeface="Calibri"/>
              <a:cs typeface="Arial"/>
            </a:endParaRPr>
          </a:p>
          <a:p>
            <a:pPr algn="just">
              <a:spcAft>
                <a:spcPts val="1920"/>
              </a:spcAft>
            </a:pPr>
            <a:r>
              <a:rPr lang="en-US" sz="2000" dirty="0">
                <a:latin typeface="Arial"/>
                <a:ea typeface="Times New Roman"/>
              </a:rPr>
              <a:t>In these laboratories, research is carried out into, for example, fungi, bacteria or virology (microbiology laboratories). Another form of a biological laboratory is </a:t>
            </a:r>
            <a:r>
              <a:rPr lang="en-US" sz="2000" u="sng" dirty="0" smtClean="0">
                <a:latin typeface="Arial"/>
                <a:ea typeface="Times New Roman"/>
              </a:rPr>
              <a:t>botany</a:t>
            </a:r>
            <a:r>
              <a:rPr lang="ar-IQ" sz="2000" b="1" dirty="0" smtClean="0">
                <a:latin typeface="Arial"/>
                <a:ea typeface="Times New Roman"/>
              </a:rPr>
              <a:t>علم النبات </a:t>
            </a:r>
            <a:r>
              <a:rPr lang="en-US" sz="2000" dirty="0" smtClean="0">
                <a:latin typeface="Arial"/>
                <a:ea typeface="Times New Roman"/>
              </a:rPr>
              <a:t>, </a:t>
            </a:r>
            <a:r>
              <a:rPr lang="en-US" sz="2000" dirty="0">
                <a:latin typeface="Arial"/>
                <a:ea typeface="Times New Roman"/>
              </a:rPr>
              <a:t>where tests are carried out on plants. </a:t>
            </a:r>
            <a:endParaRPr lang="en-US" sz="2000" dirty="0">
              <a:effectLst/>
              <a:latin typeface="Arial"/>
              <a:ea typeface="Times New Roman"/>
            </a:endParaRPr>
          </a:p>
        </p:txBody>
      </p:sp>
    </p:spTree>
    <p:extLst>
      <p:ext uri="{BB962C8B-B14F-4D97-AF65-F5344CB8AC3E}">
        <p14:creationId xmlns:p14="http://schemas.microsoft.com/office/powerpoint/2010/main" val="2080033368"/>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58908" y="404664"/>
            <a:ext cx="8496944" cy="2954655"/>
          </a:xfrm>
          <a:prstGeom prst="rect">
            <a:avLst/>
          </a:prstGeom>
        </p:spPr>
        <p:txBody>
          <a:bodyPr wrap="square">
            <a:spAutoFit/>
          </a:bodyPr>
          <a:lstStyle/>
          <a:p>
            <a:pPr algn="just"/>
            <a:r>
              <a:rPr lang="en-US" sz="2200" b="1" u="sng" dirty="0" smtClean="0">
                <a:solidFill>
                  <a:srgbClr val="434343"/>
                </a:solidFill>
                <a:latin typeface="Arial" panose="020B0604020202020204" pitchFamily="34" charset="0"/>
                <a:cs typeface="Arial" panose="020B0604020202020204" pitchFamily="34" charset="0"/>
              </a:rPr>
              <a:t>Biosafety:</a:t>
            </a:r>
            <a:r>
              <a:rPr lang="en-US" sz="2200" dirty="0" smtClean="0">
                <a:solidFill>
                  <a:srgbClr val="434343"/>
                </a:solidFill>
                <a:latin typeface="Arial" panose="020B0604020202020204" pitchFamily="34" charset="0"/>
                <a:cs typeface="Arial" panose="020B0604020202020204" pitchFamily="34" charset="0"/>
              </a:rPr>
              <a:t> </a:t>
            </a:r>
            <a:r>
              <a:rPr lang="en-US" sz="2000" dirty="0" smtClean="0">
                <a:solidFill>
                  <a:srgbClr val="333333"/>
                </a:solidFill>
                <a:latin typeface="Arial" panose="020B0604020202020204" pitchFamily="34" charset="0"/>
                <a:cs typeface="Arial" panose="020B0604020202020204" pitchFamily="34" charset="0"/>
              </a:rPr>
              <a:t>is the </a:t>
            </a:r>
            <a:r>
              <a:rPr lang="en-US" sz="2000" u="sng" dirty="0" smtClean="0">
                <a:solidFill>
                  <a:srgbClr val="333333"/>
                </a:solidFill>
                <a:latin typeface="Arial" panose="020B0604020202020204" pitchFamily="34" charset="0"/>
                <a:cs typeface="Arial" panose="020B0604020202020204" pitchFamily="34" charset="0"/>
              </a:rPr>
              <a:t>safe handling </a:t>
            </a:r>
            <a:r>
              <a:rPr lang="en-US" sz="2000" dirty="0" smtClean="0">
                <a:solidFill>
                  <a:srgbClr val="333333"/>
                </a:solidFill>
                <a:latin typeface="Arial" panose="020B0604020202020204" pitchFamily="34" charset="0"/>
                <a:cs typeface="Arial" panose="020B0604020202020204" pitchFamily="34" charset="0"/>
              </a:rPr>
              <a:t>and containment of infectious microorganisms and hazardous biological materials.  This includes how we handle animals, plants, cell culture, bacteria, viruses, fungi, parasites and public health crisis such as </a:t>
            </a:r>
            <a:r>
              <a:rPr lang="en-US" sz="2000" dirty="0" err="1" smtClean="0">
                <a:solidFill>
                  <a:srgbClr val="333333"/>
                </a:solidFill>
                <a:latin typeface="Arial" panose="020B0604020202020204" pitchFamily="34" charset="0"/>
                <a:cs typeface="Arial" panose="020B0604020202020204" pitchFamily="34" charset="0"/>
              </a:rPr>
              <a:t>CoVID</a:t>
            </a:r>
            <a:r>
              <a:rPr lang="en-US" sz="2000" dirty="0" smtClean="0">
                <a:solidFill>
                  <a:srgbClr val="333333"/>
                </a:solidFill>
                <a:latin typeface="Arial" panose="020B0604020202020204" pitchFamily="34" charset="0"/>
                <a:cs typeface="Arial" panose="020B0604020202020204" pitchFamily="34" charset="0"/>
              </a:rPr>
              <a:t>-19.</a:t>
            </a:r>
          </a:p>
          <a:p>
            <a:pPr algn="just"/>
            <a:endParaRPr lang="en-US" sz="2000" dirty="0" smtClean="0">
              <a:solidFill>
                <a:srgbClr val="333333"/>
              </a:solidFill>
              <a:latin typeface="Arial" panose="020B0604020202020204" pitchFamily="34" charset="0"/>
              <a:cs typeface="Arial" panose="020B0604020202020204" pitchFamily="34" charset="0"/>
            </a:endParaRPr>
          </a:p>
          <a:p>
            <a:pPr algn="just"/>
            <a:r>
              <a:rPr lang="en-US" sz="2000" dirty="0" smtClean="0">
                <a:solidFill>
                  <a:srgbClr val="333333"/>
                </a:solidFill>
                <a:latin typeface="Arial" panose="020B0604020202020204" pitchFamily="34" charset="0"/>
                <a:cs typeface="Arial" panose="020B0604020202020204" pitchFamily="34" charset="0"/>
              </a:rPr>
              <a:t>       The goal of biosafety is to reduce or eliminate exposure of lab personnel, the community and the environment to potentially infectious or hazardous agents and this is achieved via the principles of containment and risk assessment.</a:t>
            </a:r>
            <a:r>
              <a:rPr lang="en-US" sz="2400" dirty="0" smtClean="0">
                <a:solidFill>
                  <a:srgbClr val="333333"/>
                </a:solidFill>
                <a:latin typeface="Arial" panose="020B0604020202020204" pitchFamily="34" charset="0"/>
                <a:cs typeface="Arial" panose="020B0604020202020204" pitchFamily="34" charset="0"/>
              </a:rPr>
              <a:t> </a:t>
            </a:r>
            <a:endParaRPr lang="en-US" sz="2200" dirty="0">
              <a:latin typeface="Arial" panose="020B0604020202020204" pitchFamily="34" charset="0"/>
              <a:cs typeface="Arial" panose="020B0604020202020204" pitchFamily="34" charset="0"/>
            </a:endParaRPr>
          </a:p>
        </p:txBody>
      </p:sp>
      <p:sp>
        <p:nvSpPr>
          <p:cNvPr id="3" name="مستطيل 2"/>
          <p:cNvSpPr/>
          <p:nvPr/>
        </p:nvSpPr>
        <p:spPr>
          <a:xfrm>
            <a:off x="466920" y="3861048"/>
            <a:ext cx="8280920" cy="1969770"/>
          </a:xfrm>
          <a:prstGeom prst="rect">
            <a:avLst/>
          </a:prstGeom>
        </p:spPr>
        <p:txBody>
          <a:bodyPr wrap="square">
            <a:spAutoFit/>
          </a:bodyPr>
          <a:lstStyle/>
          <a:p>
            <a:pPr algn="just"/>
            <a:r>
              <a:rPr lang="en-US" sz="2200" b="1" u="sng" dirty="0" smtClean="0">
                <a:solidFill>
                  <a:srgbClr val="333333"/>
                </a:solidFill>
                <a:latin typeface="Arial" panose="020B0604020202020204" pitchFamily="34" charset="0"/>
                <a:cs typeface="Arial" panose="020B0604020202020204" pitchFamily="34" charset="0"/>
              </a:rPr>
              <a:t>Biosecurity:</a:t>
            </a:r>
            <a:r>
              <a:rPr lang="en-US" sz="2200" dirty="0" smtClean="0">
                <a:solidFill>
                  <a:srgbClr val="333333"/>
                </a:solidFill>
                <a:latin typeface="Arial" panose="020B0604020202020204" pitchFamily="34" charset="0"/>
                <a:cs typeface="Arial" panose="020B0604020202020204" pitchFamily="34" charset="0"/>
              </a:rPr>
              <a:t> </a:t>
            </a:r>
            <a:r>
              <a:rPr lang="en-US" sz="2000" dirty="0">
                <a:solidFill>
                  <a:srgbClr val="333333"/>
                </a:solidFill>
                <a:latin typeface="Arial" panose="020B0604020202020204" pitchFamily="34" charset="0"/>
                <a:cs typeface="Arial" panose="020B0604020202020204" pitchFamily="34" charset="0"/>
              </a:rPr>
              <a:t>is defined as the strategic approach to analyzing and managing risks to human heath, animal and plant life and the associated risks to the </a:t>
            </a:r>
            <a:r>
              <a:rPr lang="en-US" sz="2000" dirty="0" smtClean="0">
                <a:solidFill>
                  <a:srgbClr val="333333"/>
                </a:solidFill>
                <a:latin typeface="Arial" panose="020B0604020202020204" pitchFamily="34" charset="0"/>
                <a:cs typeface="Arial" panose="020B0604020202020204" pitchFamily="34" charset="0"/>
              </a:rPr>
              <a:t>environment.</a:t>
            </a:r>
          </a:p>
          <a:p>
            <a:pPr algn="just"/>
            <a:r>
              <a:rPr lang="en-US" sz="2000" dirty="0" smtClean="0">
                <a:solidFill>
                  <a:srgbClr val="333333"/>
                </a:solidFill>
                <a:latin typeface="Arial" panose="020B0604020202020204" pitchFamily="34" charset="0"/>
                <a:cs typeface="Arial" panose="020B0604020202020204" pitchFamily="34" charset="0"/>
              </a:rPr>
              <a:t>       laboratory </a:t>
            </a:r>
            <a:r>
              <a:rPr lang="en-US" sz="2000" dirty="0">
                <a:solidFill>
                  <a:srgbClr val="333333"/>
                </a:solidFill>
                <a:latin typeface="Arial" panose="020B0604020202020204" pitchFamily="34" charset="0"/>
                <a:cs typeface="Arial" panose="020B0604020202020204" pitchFamily="34" charset="0"/>
              </a:rPr>
              <a:t>biosecurity is a set of systems and practices employed in research facilities to protect microbial agents from loss, theft, diversion or intentional misuse.</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1500046"/>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7504" y="116632"/>
            <a:ext cx="8856984" cy="6524863"/>
          </a:xfrm>
          <a:prstGeom prst="rect">
            <a:avLst/>
          </a:prstGeom>
        </p:spPr>
        <p:txBody>
          <a:bodyPr wrap="square">
            <a:spAutoFit/>
          </a:bodyPr>
          <a:lstStyle/>
          <a:p>
            <a:pPr algn="ctr"/>
            <a:r>
              <a:rPr lang="en-US" sz="2400" b="1" dirty="0" smtClean="0">
                <a:solidFill>
                  <a:srgbClr val="444444"/>
                </a:solidFill>
                <a:latin typeface="Arial" panose="020B0604020202020204" pitchFamily="34" charset="0"/>
                <a:cs typeface="Arial" panose="020B0604020202020204" pitchFamily="34" charset="0"/>
              </a:rPr>
              <a:t>Laboratory Biosafety Barriers</a:t>
            </a:r>
          </a:p>
          <a:p>
            <a:pPr algn="ctr"/>
            <a:endParaRPr lang="en-US" sz="2400" b="1" dirty="0" smtClean="0">
              <a:solidFill>
                <a:srgbClr val="444444"/>
              </a:solidFill>
              <a:latin typeface="Arial" panose="020B0604020202020204" pitchFamily="34" charset="0"/>
              <a:cs typeface="Arial" panose="020B0604020202020204" pitchFamily="34" charset="0"/>
            </a:endParaRPr>
          </a:p>
          <a:p>
            <a:pPr algn="just"/>
            <a:endParaRPr lang="en-US" sz="2000" b="1" dirty="0">
              <a:solidFill>
                <a:srgbClr val="444444"/>
              </a:solidFill>
              <a:latin typeface="Arial" panose="020B0604020202020204" pitchFamily="34" charset="0"/>
              <a:cs typeface="Arial" panose="020B0604020202020204" pitchFamily="34" charset="0"/>
            </a:endParaRPr>
          </a:p>
          <a:p>
            <a:pPr algn="just"/>
            <a:r>
              <a:rPr lang="en-US" sz="2000" b="1" u="sng" dirty="0" smtClean="0">
                <a:solidFill>
                  <a:srgbClr val="444444"/>
                </a:solidFill>
                <a:latin typeface="Arial" panose="020B0604020202020204" pitchFamily="34" charset="0"/>
                <a:cs typeface="Arial" panose="020B0604020202020204" pitchFamily="34" charset="0"/>
              </a:rPr>
              <a:t>Primary </a:t>
            </a:r>
            <a:r>
              <a:rPr lang="en-US" sz="2000" b="1" u="sng" dirty="0">
                <a:solidFill>
                  <a:srgbClr val="444444"/>
                </a:solidFill>
                <a:latin typeface="Arial" panose="020B0604020202020204" pitchFamily="34" charset="0"/>
                <a:cs typeface="Arial" panose="020B0604020202020204" pitchFamily="34" charset="0"/>
              </a:rPr>
              <a:t>barriers:</a:t>
            </a:r>
            <a:r>
              <a:rPr lang="en-US" sz="2000" b="1" dirty="0">
                <a:solidFill>
                  <a:srgbClr val="444444"/>
                </a:solidFill>
                <a:latin typeface="Arial" panose="020B0604020202020204" pitchFamily="34" charset="0"/>
                <a:cs typeface="Arial" panose="020B0604020202020204" pitchFamily="34" charset="0"/>
              </a:rPr>
              <a:t> </a:t>
            </a:r>
            <a:endParaRPr lang="en-US" sz="2000" b="1" dirty="0" smtClean="0">
              <a:solidFill>
                <a:srgbClr val="444444"/>
              </a:solidFill>
              <a:latin typeface="Arial" panose="020B0604020202020204" pitchFamily="34" charset="0"/>
              <a:cs typeface="Arial" panose="020B0604020202020204" pitchFamily="34" charset="0"/>
            </a:endParaRPr>
          </a:p>
          <a:p>
            <a:pPr algn="just">
              <a:lnSpc>
                <a:spcPct val="150000"/>
              </a:lnSpc>
            </a:pPr>
            <a:r>
              <a:rPr lang="en-US" sz="2000" dirty="0" smtClean="0">
                <a:solidFill>
                  <a:srgbClr val="444444"/>
                </a:solidFill>
                <a:latin typeface="Arial" panose="020B0604020202020204" pitchFamily="34" charset="0"/>
                <a:cs typeface="Arial" panose="020B0604020202020204" pitchFamily="34" charset="0"/>
              </a:rPr>
              <a:t>Physical </a:t>
            </a:r>
            <a:r>
              <a:rPr lang="en-US" sz="2000" dirty="0">
                <a:solidFill>
                  <a:srgbClr val="444444"/>
                </a:solidFill>
                <a:latin typeface="Arial" panose="020B0604020202020204" pitchFamily="34" charset="0"/>
                <a:cs typeface="Arial" panose="020B0604020202020204" pitchFamily="34" charset="0"/>
              </a:rPr>
              <a:t>barriers or personal protective equipment between lab worker and </a:t>
            </a:r>
            <a:r>
              <a:rPr lang="en-US" sz="2000" dirty="0" smtClean="0">
                <a:solidFill>
                  <a:srgbClr val="444444"/>
                </a:solidFill>
                <a:latin typeface="Arial" panose="020B0604020202020204" pitchFamily="34" charset="0"/>
                <a:cs typeface="Arial" panose="020B0604020202020204" pitchFamily="34" charset="0"/>
              </a:rPr>
              <a:t>pathogen. Gloves</a:t>
            </a:r>
            <a:r>
              <a:rPr lang="en-US" sz="2000" dirty="0">
                <a:solidFill>
                  <a:srgbClr val="444444"/>
                </a:solidFill>
                <a:latin typeface="Arial" panose="020B0604020202020204" pitchFamily="34" charset="0"/>
                <a:cs typeface="Arial" panose="020B0604020202020204" pitchFamily="34" charset="0"/>
              </a:rPr>
              <a:t>, masks, special breathing </a:t>
            </a:r>
            <a:r>
              <a:rPr lang="en-US" sz="2000" dirty="0" smtClean="0">
                <a:solidFill>
                  <a:srgbClr val="444444"/>
                </a:solidFill>
                <a:latin typeface="Arial" panose="020B0604020202020204" pitchFamily="34" charset="0"/>
                <a:cs typeface="Arial" panose="020B0604020202020204" pitchFamily="34" charset="0"/>
              </a:rPr>
              <a:t>apparatuses.</a:t>
            </a:r>
            <a:r>
              <a:rPr lang="en-US" sz="2000" dirty="0">
                <a:solidFill>
                  <a:srgbClr val="444444"/>
                </a:solidFill>
                <a:latin typeface="Arial" panose="020B0604020202020204" pitchFamily="34" charset="0"/>
                <a:cs typeface="Arial" panose="020B0604020202020204" pitchFamily="34" charset="0"/>
              </a:rPr>
              <a:t> Laboratorians use these types of safety equipment to protect themselves directly when working with organisms</a:t>
            </a:r>
            <a:r>
              <a:rPr lang="en-US" sz="2000" dirty="0" smtClean="0">
                <a:solidFill>
                  <a:srgbClr val="444444"/>
                </a:solidFill>
                <a:latin typeface="Arial" panose="020B0604020202020204" pitchFamily="34" charset="0"/>
                <a:cs typeface="Arial" panose="020B0604020202020204" pitchFamily="34" charset="0"/>
              </a:rPr>
              <a:t>.</a:t>
            </a:r>
          </a:p>
          <a:p>
            <a:pPr algn="just"/>
            <a:endParaRPr lang="en-US" sz="2000" dirty="0">
              <a:solidFill>
                <a:srgbClr val="444444"/>
              </a:solidFill>
              <a:latin typeface="Arial" panose="020B0604020202020204" pitchFamily="34" charset="0"/>
              <a:cs typeface="Arial" panose="020B0604020202020204" pitchFamily="34" charset="0"/>
            </a:endParaRPr>
          </a:p>
          <a:p>
            <a:pPr algn="just"/>
            <a:endParaRPr lang="en-US" sz="2000" dirty="0" smtClean="0">
              <a:solidFill>
                <a:srgbClr val="444444"/>
              </a:solidFill>
              <a:latin typeface="Arial" panose="020B0604020202020204" pitchFamily="34" charset="0"/>
              <a:cs typeface="Arial" panose="020B0604020202020204" pitchFamily="34" charset="0"/>
            </a:endParaRPr>
          </a:p>
          <a:p>
            <a:pPr algn="just"/>
            <a:r>
              <a:rPr lang="en-US" sz="2000" b="1" u="sng" dirty="0" smtClean="0">
                <a:solidFill>
                  <a:srgbClr val="444444"/>
                </a:solidFill>
                <a:latin typeface="Arial" panose="020B0604020202020204" pitchFamily="34" charset="0"/>
                <a:cs typeface="Arial" panose="020B0604020202020204" pitchFamily="34" charset="0"/>
              </a:rPr>
              <a:t>Secondary barriers:</a:t>
            </a:r>
            <a:r>
              <a:rPr lang="en-US" sz="2000" b="1" dirty="0" smtClean="0">
                <a:solidFill>
                  <a:srgbClr val="444444"/>
                </a:solidFill>
                <a:latin typeface="Arial" panose="020B0604020202020204" pitchFamily="34" charset="0"/>
                <a:cs typeface="Arial" panose="020B0604020202020204" pitchFamily="34" charset="0"/>
              </a:rPr>
              <a:t> </a:t>
            </a:r>
          </a:p>
          <a:p>
            <a:pPr algn="just">
              <a:lnSpc>
                <a:spcPct val="150000"/>
              </a:lnSpc>
            </a:pPr>
            <a:r>
              <a:rPr lang="en-US" sz="2000" dirty="0" smtClean="0">
                <a:solidFill>
                  <a:srgbClr val="444444"/>
                </a:solidFill>
                <a:latin typeface="Arial" panose="020B0604020202020204" pitchFamily="34" charset="0"/>
                <a:cs typeface="Arial" panose="020B0604020202020204" pitchFamily="34" charset="0"/>
              </a:rPr>
              <a:t>Are </a:t>
            </a:r>
            <a:r>
              <a:rPr lang="en-US" sz="2000" dirty="0">
                <a:solidFill>
                  <a:srgbClr val="444444"/>
                </a:solidFill>
                <a:latin typeface="Arial" panose="020B0604020202020204" pitchFamily="34" charset="0"/>
                <a:cs typeface="Arial" panose="020B0604020202020204" pitchFamily="34" charset="0"/>
              </a:rPr>
              <a:t>structural aspects of the laboratory itself that make the working environment safer against the risk of infection; these include sinks for handwashing, special containment areas for working directly with organisms, and special air ventilation patterns designed to prevent contamination of other rooms and other workers in the building.</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7516024"/>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saturation sat="300000"/>
                    </a14:imgEffect>
                  </a14:imgLayer>
                </a14:imgProps>
              </a:ext>
              <a:ext uri="{28A0092B-C50C-407E-A947-70E740481C1C}">
                <a14:useLocalDpi xmlns:a14="http://schemas.microsoft.com/office/drawing/2010/main" val="0"/>
              </a:ext>
            </a:extLst>
          </a:blip>
          <a:srcRect b="8481"/>
          <a:stretch/>
        </p:blipFill>
        <p:spPr bwMode="auto">
          <a:xfrm>
            <a:off x="0" y="-3134"/>
            <a:ext cx="9144000" cy="6861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8916506"/>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27080" y="188640"/>
            <a:ext cx="8712968" cy="6456126"/>
          </a:xfrm>
          <a:prstGeom prst="rect">
            <a:avLst/>
          </a:prstGeom>
        </p:spPr>
        <p:txBody>
          <a:bodyPr wrap="square">
            <a:spAutoFit/>
          </a:bodyPr>
          <a:lstStyle/>
          <a:p>
            <a:pPr algn="ctr">
              <a:lnSpc>
                <a:spcPct val="115000"/>
              </a:lnSpc>
              <a:spcAft>
                <a:spcPts val="1000"/>
              </a:spcAft>
            </a:pPr>
            <a:r>
              <a:rPr lang="en-US" sz="2400" b="1" dirty="0" smtClean="0">
                <a:solidFill>
                  <a:srgbClr val="404B56"/>
                </a:solidFill>
                <a:latin typeface="Arial" panose="020B0604020202020204" pitchFamily="34" charset="0"/>
                <a:ea typeface="Times New Roman"/>
                <a:cs typeface="Arial" panose="020B0604020202020204" pitchFamily="34" charset="0"/>
              </a:rPr>
              <a:t>Biosafety Levels</a:t>
            </a:r>
          </a:p>
          <a:p>
            <a:pPr algn="ctr">
              <a:lnSpc>
                <a:spcPct val="115000"/>
              </a:lnSpc>
              <a:spcAft>
                <a:spcPts val="1000"/>
              </a:spcAft>
            </a:pPr>
            <a:endParaRPr lang="en-US" sz="2400" b="1" dirty="0">
              <a:solidFill>
                <a:srgbClr val="404B56"/>
              </a:solidFill>
              <a:latin typeface="Arial" panose="020B0604020202020204" pitchFamily="34" charset="0"/>
              <a:ea typeface="Times New Roman"/>
              <a:cs typeface="Arial" panose="020B0604020202020204" pitchFamily="34" charset="0"/>
            </a:endParaRPr>
          </a:p>
          <a:p>
            <a:pPr algn="just">
              <a:lnSpc>
                <a:spcPct val="115000"/>
              </a:lnSpc>
              <a:spcAft>
                <a:spcPts val="1000"/>
              </a:spcAft>
            </a:pPr>
            <a:r>
              <a:rPr lang="en-US" sz="2000" dirty="0" smtClean="0">
                <a:solidFill>
                  <a:srgbClr val="404B56"/>
                </a:solidFill>
                <a:latin typeface="Arial" panose="020B0604020202020204" pitchFamily="34" charset="0"/>
                <a:ea typeface="Times New Roman"/>
                <a:cs typeface="Arial" panose="020B0604020202020204" pitchFamily="34" charset="0"/>
              </a:rPr>
              <a:t>There </a:t>
            </a:r>
            <a:r>
              <a:rPr lang="en-US" sz="2000" dirty="0">
                <a:solidFill>
                  <a:srgbClr val="404B56"/>
                </a:solidFill>
                <a:latin typeface="Arial" panose="020B0604020202020204" pitchFamily="34" charset="0"/>
                <a:ea typeface="Times New Roman"/>
                <a:cs typeface="Arial" panose="020B0604020202020204" pitchFamily="34" charset="0"/>
              </a:rPr>
              <a:t>are four biosafety levels (</a:t>
            </a:r>
            <a:r>
              <a:rPr lang="en-US" sz="2000" dirty="0" err="1">
                <a:solidFill>
                  <a:srgbClr val="404B56"/>
                </a:solidFill>
                <a:latin typeface="Arial" panose="020B0604020202020204" pitchFamily="34" charset="0"/>
                <a:ea typeface="Times New Roman"/>
                <a:cs typeface="Arial" panose="020B0604020202020204" pitchFamily="34" charset="0"/>
              </a:rPr>
              <a:t>BSLs</a:t>
            </a:r>
            <a:r>
              <a:rPr lang="en-US" sz="2000" dirty="0">
                <a:solidFill>
                  <a:srgbClr val="404B56"/>
                </a:solidFill>
                <a:latin typeface="Arial" panose="020B0604020202020204" pitchFamily="34" charset="0"/>
                <a:ea typeface="Times New Roman"/>
                <a:cs typeface="Arial" panose="020B0604020202020204" pitchFamily="34" charset="0"/>
              </a:rPr>
              <a:t>) that define proper laboratory techniques, safety equipment, and design, depending on the types of agents being studied</a:t>
            </a:r>
            <a:r>
              <a:rPr lang="en-US" sz="2000" dirty="0" smtClean="0">
                <a:solidFill>
                  <a:srgbClr val="404B56"/>
                </a:solidFill>
                <a:latin typeface="Arial" panose="020B0604020202020204" pitchFamily="34" charset="0"/>
                <a:ea typeface="Times New Roman"/>
                <a:cs typeface="Arial" panose="020B0604020202020204" pitchFamily="34" charset="0"/>
              </a:rPr>
              <a:t>:</a:t>
            </a:r>
          </a:p>
          <a:p>
            <a:pPr algn="just">
              <a:lnSpc>
                <a:spcPct val="115000"/>
              </a:lnSpc>
              <a:spcAft>
                <a:spcPts val="1000"/>
              </a:spcAft>
            </a:pPr>
            <a:endParaRPr lang="en-US" sz="2000" dirty="0">
              <a:latin typeface="Arial" panose="020B0604020202020204" pitchFamily="34" charset="0"/>
              <a:ea typeface="Calibri"/>
              <a:cs typeface="Arial" panose="020B0604020202020204" pitchFamily="34" charset="0"/>
            </a:endParaRPr>
          </a:p>
          <a:p>
            <a:pPr algn="just" fontAlgn="base">
              <a:lnSpc>
                <a:spcPct val="150000"/>
              </a:lnSpc>
            </a:pPr>
            <a:r>
              <a:rPr lang="en-US" sz="2000" b="1" u="sng" dirty="0" smtClean="0">
                <a:solidFill>
                  <a:srgbClr val="464646"/>
                </a:solidFill>
                <a:latin typeface="Arial" panose="020B0604020202020204" pitchFamily="34" charset="0"/>
                <a:cs typeface="Arial" panose="020B0604020202020204" pitchFamily="34" charset="0"/>
              </a:rPr>
              <a:t>1. Biosafety </a:t>
            </a:r>
            <a:r>
              <a:rPr lang="en-US" sz="2000" b="1" u="sng" dirty="0">
                <a:solidFill>
                  <a:srgbClr val="464646"/>
                </a:solidFill>
                <a:latin typeface="Arial" panose="020B0604020202020204" pitchFamily="34" charset="0"/>
                <a:cs typeface="Arial" panose="020B0604020202020204" pitchFamily="34" charset="0"/>
              </a:rPr>
              <a:t>Level 1 (</a:t>
            </a:r>
            <a:r>
              <a:rPr lang="en-US" sz="2000" b="1" u="sng" dirty="0" err="1">
                <a:solidFill>
                  <a:srgbClr val="464646"/>
                </a:solidFill>
                <a:latin typeface="Arial" panose="020B0604020202020204" pitchFamily="34" charset="0"/>
                <a:cs typeface="Arial" panose="020B0604020202020204" pitchFamily="34" charset="0"/>
              </a:rPr>
              <a:t>BSL</a:t>
            </a:r>
            <a:r>
              <a:rPr lang="en-US" sz="2000" b="1" u="sng" dirty="0">
                <a:solidFill>
                  <a:srgbClr val="464646"/>
                </a:solidFill>
                <a:latin typeface="Arial" panose="020B0604020202020204" pitchFamily="34" charset="0"/>
                <a:cs typeface="Arial" panose="020B0604020202020204" pitchFamily="34" charset="0"/>
              </a:rPr>
              <a:t>-1)</a:t>
            </a:r>
            <a:endParaRPr lang="en-US" sz="2000" u="sng" dirty="0">
              <a:solidFill>
                <a:srgbClr val="464646"/>
              </a:solidFill>
              <a:latin typeface="Arial" panose="020B0604020202020204" pitchFamily="34" charset="0"/>
              <a:cs typeface="Arial" panose="020B0604020202020204" pitchFamily="34" charset="0"/>
            </a:endParaRPr>
          </a:p>
          <a:p>
            <a:pPr algn="just" fontAlgn="base">
              <a:lnSpc>
                <a:spcPct val="150000"/>
              </a:lnSpc>
            </a:pPr>
            <a:r>
              <a:rPr lang="en-US" sz="2000" dirty="0">
                <a:solidFill>
                  <a:srgbClr val="464646"/>
                </a:solidFill>
                <a:latin typeface="Arial" panose="020B0604020202020204" pitchFamily="34" charset="0"/>
                <a:cs typeface="Arial" panose="020B0604020202020204" pitchFamily="34" charset="0"/>
              </a:rPr>
              <a:t>The lowest of the four biosafety levels, biosafety level 1 (</a:t>
            </a:r>
            <a:r>
              <a:rPr lang="en-US" sz="2000" dirty="0" err="1">
                <a:solidFill>
                  <a:srgbClr val="464646"/>
                </a:solidFill>
                <a:latin typeface="Arial" panose="020B0604020202020204" pitchFamily="34" charset="0"/>
                <a:cs typeface="Arial" panose="020B0604020202020204" pitchFamily="34" charset="0"/>
              </a:rPr>
              <a:t>BSL</a:t>
            </a:r>
            <a:r>
              <a:rPr lang="en-US" sz="2000" dirty="0">
                <a:solidFill>
                  <a:srgbClr val="464646"/>
                </a:solidFill>
                <a:latin typeface="Arial" panose="020B0604020202020204" pitchFamily="34" charset="0"/>
                <a:cs typeface="Arial" panose="020B0604020202020204" pitchFamily="34" charset="0"/>
              </a:rPr>
              <a:t>-1) applies to laboratory settings in which personnel work with </a:t>
            </a:r>
            <a:r>
              <a:rPr lang="en-US" sz="2000" b="1" u="sng" dirty="0">
                <a:solidFill>
                  <a:srgbClr val="464646"/>
                </a:solidFill>
                <a:latin typeface="Arial" panose="020B0604020202020204" pitchFamily="34" charset="0"/>
                <a:cs typeface="Arial" panose="020B0604020202020204" pitchFamily="34" charset="0"/>
              </a:rPr>
              <a:t>low-risk microbes </a:t>
            </a:r>
            <a:r>
              <a:rPr lang="en-US" sz="2000" dirty="0">
                <a:solidFill>
                  <a:srgbClr val="464646"/>
                </a:solidFill>
                <a:latin typeface="Arial" panose="020B0604020202020204" pitchFamily="34" charset="0"/>
                <a:cs typeface="Arial" panose="020B0604020202020204" pitchFamily="34" charset="0"/>
              </a:rPr>
              <a:t>that pose little to no threat of infection in healthy adults — for example, a </a:t>
            </a:r>
            <a:r>
              <a:rPr lang="en-US" sz="2000" dirty="0" err="1">
                <a:solidFill>
                  <a:srgbClr val="464646"/>
                </a:solidFill>
                <a:latin typeface="Arial" panose="020B0604020202020204" pitchFamily="34" charset="0"/>
                <a:cs typeface="Arial" panose="020B0604020202020204" pitchFamily="34" charset="0"/>
              </a:rPr>
              <a:t>BSL</a:t>
            </a:r>
            <a:r>
              <a:rPr lang="en-US" sz="2000" dirty="0">
                <a:solidFill>
                  <a:srgbClr val="464646"/>
                </a:solidFill>
                <a:latin typeface="Arial" panose="020B0604020202020204" pitchFamily="34" charset="0"/>
                <a:cs typeface="Arial" panose="020B0604020202020204" pitchFamily="34" charset="0"/>
              </a:rPr>
              <a:t>-1 laboratory might work with a nonpathogenic strain of E.coli. </a:t>
            </a:r>
            <a:r>
              <a:rPr lang="en-US" sz="2000" dirty="0" err="1">
                <a:solidFill>
                  <a:srgbClr val="464646"/>
                </a:solidFill>
                <a:latin typeface="Arial" panose="020B0604020202020204" pitchFamily="34" charset="0"/>
                <a:cs typeface="Arial" panose="020B0604020202020204" pitchFamily="34" charset="0"/>
              </a:rPr>
              <a:t>BSL</a:t>
            </a:r>
            <a:r>
              <a:rPr lang="en-US" sz="2000" dirty="0">
                <a:solidFill>
                  <a:srgbClr val="464646"/>
                </a:solidFill>
                <a:latin typeface="Arial" panose="020B0604020202020204" pitchFamily="34" charset="0"/>
                <a:cs typeface="Arial" panose="020B0604020202020204" pitchFamily="34" charset="0"/>
              </a:rPr>
              <a:t>-1 labs typically conduct research on benches, do not use special contaminant equipment, and do not need to be isolated from surrounding facilities.</a:t>
            </a:r>
          </a:p>
          <a:p>
            <a:pPr lvl="0" algn="just">
              <a:lnSpc>
                <a:spcPct val="115000"/>
              </a:lnSpc>
              <a:spcAft>
                <a:spcPts val="1000"/>
              </a:spcAft>
              <a:tabLst>
                <a:tab pos="457200" algn="l"/>
              </a:tabLst>
            </a:pPr>
            <a:endParaRPr lang="en-US" sz="2000" dirty="0">
              <a:solidFill>
                <a:srgbClr val="404B56"/>
              </a:solidFill>
              <a:latin typeface="Arial" panose="020B0604020202020204" pitchFamily="34" charset="0"/>
              <a:ea typeface="Calibri"/>
              <a:cs typeface="Arial" panose="020B0604020202020204" pitchFamily="34" charset="0"/>
            </a:endParaRPr>
          </a:p>
        </p:txBody>
      </p:sp>
    </p:spTree>
    <p:extLst>
      <p:ext uri="{BB962C8B-B14F-4D97-AF65-F5344CB8AC3E}">
        <p14:creationId xmlns:p14="http://schemas.microsoft.com/office/powerpoint/2010/main" val="3671913702"/>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95536" y="476672"/>
            <a:ext cx="8424936" cy="4708981"/>
          </a:xfrm>
          <a:prstGeom prst="rect">
            <a:avLst/>
          </a:prstGeom>
        </p:spPr>
        <p:txBody>
          <a:bodyPr wrap="square">
            <a:spAutoFit/>
          </a:bodyPr>
          <a:lstStyle/>
          <a:p>
            <a:pPr fontAlgn="base">
              <a:lnSpc>
                <a:spcPct val="150000"/>
              </a:lnSpc>
            </a:pPr>
            <a:r>
              <a:rPr lang="en-US" sz="2000" dirty="0">
                <a:solidFill>
                  <a:srgbClr val="464646"/>
                </a:solidFill>
                <a:latin typeface="Arial" panose="020B0604020202020204" pitchFamily="34" charset="0"/>
                <a:cs typeface="Arial" panose="020B0604020202020204" pitchFamily="34" charset="0"/>
              </a:rPr>
              <a:t>Safety protocols for biosafety level 1 labs — which require only standard microbial practices — include</a:t>
            </a:r>
            <a:r>
              <a:rPr lang="en-US" sz="2000" dirty="0" smtClean="0">
                <a:solidFill>
                  <a:srgbClr val="464646"/>
                </a:solidFill>
                <a:latin typeface="Arial" panose="020B0604020202020204" pitchFamily="34" charset="0"/>
                <a:cs typeface="Arial" panose="020B0604020202020204" pitchFamily="34" charset="0"/>
              </a:rPr>
              <a:t>:</a:t>
            </a:r>
          </a:p>
          <a:p>
            <a:pPr fontAlgn="base">
              <a:lnSpc>
                <a:spcPct val="150000"/>
              </a:lnSpc>
            </a:pPr>
            <a:endParaRPr lang="en-US" sz="2000" dirty="0">
              <a:solidFill>
                <a:srgbClr val="464646"/>
              </a:solidFill>
              <a:latin typeface="Arial" panose="020B0604020202020204" pitchFamily="34" charset="0"/>
              <a:cs typeface="Arial" panose="020B0604020202020204" pitchFamily="34" charset="0"/>
            </a:endParaRPr>
          </a:p>
          <a:p>
            <a:pPr algn="just" fontAlgn="base">
              <a:lnSpc>
                <a:spcPct val="150000"/>
              </a:lnSpc>
              <a:buFont typeface="Arial"/>
              <a:buChar char="•"/>
            </a:pPr>
            <a:r>
              <a:rPr lang="en-US" sz="2000" dirty="0">
                <a:solidFill>
                  <a:srgbClr val="464646"/>
                </a:solidFill>
                <a:latin typeface="Arial" panose="020B0604020202020204" pitchFamily="34" charset="0"/>
                <a:cs typeface="Arial" panose="020B0604020202020204" pitchFamily="34" charset="0"/>
              </a:rPr>
              <a:t>Mechanical pipetting (no mouth pipetting allowed</a:t>
            </a:r>
            <a:r>
              <a:rPr lang="en-US" sz="2000" dirty="0" smtClean="0">
                <a:solidFill>
                  <a:srgbClr val="464646"/>
                </a:solidFill>
                <a:latin typeface="Arial" panose="020B0604020202020204" pitchFamily="34" charset="0"/>
                <a:cs typeface="Arial" panose="020B0604020202020204" pitchFamily="34" charset="0"/>
              </a:rPr>
              <a:t>).</a:t>
            </a:r>
            <a:endParaRPr lang="en-US" sz="2000" dirty="0">
              <a:solidFill>
                <a:srgbClr val="464646"/>
              </a:solidFill>
              <a:latin typeface="Arial" panose="020B0604020202020204" pitchFamily="34" charset="0"/>
              <a:cs typeface="Arial" panose="020B0604020202020204" pitchFamily="34" charset="0"/>
            </a:endParaRPr>
          </a:p>
          <a:p>
            <a:pPr algn="just" fontAlgn="base">
              <a:lnSpc>
                <a:spcPct val="150000"/>
              </a:lnSpc>
              <a:buFont typeface="Arial"/>
              <a:buChar char="•"/>
            </a:pPr>
            <a:r>
              <a:rPr lang="en-US" sz="2000" dirty="0">
                <a:solidFill>
                  <a:srgbClr val="464646"/>
                </a:solidFill>
                <a:latin typeface="Arial" panose="020B0604020202020204" pitchFamily="34" charset="0"/>
                <a:cs typeface="Arial" panose="020B0604020202020204" pitchFamily="34" charset="0"/>
              </a:rPr>
              <a:t>Avoidance of splashes or </a:t>
            </a:r>
            <a:r>
              <a:rPr lang="en-US" sz="2000" dirty="0" smtClean="0">
                <a:solidFill>
                  <a:srgbClr val="464646"/>
                </a:solidFill>
                <a:latin typeface="Arial" panose="020B0604020202020204" pitchFamily="34" charset="0"/>
                <a:cs typeface="Arial" panose="020B0604020202020204" pitchFamily="34" charset="0"/>
              </a:rPr>
              <a:t>aerosols.</a:t>
            </a:r>
            <a:endParaRPr lang="en-US" sz="2000" dirty="0">
              <a:solidFill>
                <a:srgbClr val="464646"/>
              </a:solidFill>
              <a:latin typeface="Arial" panose="020B0604020202020204" pitchFamily="34" charset="0"/>
              <a:cs typeface="Arial" panose="020B0604020202020204" pitchFamily="34" charset="0"/>
            </a:endParaRPr>
          </a:p>
          <a:p>
            <a:pPr algn="just" fontAlgn="base">
              <a:lnSpc>
                <a:spcPct val="150000"/>
              </a:lnSpc>
              <a:buFont typeface="Arial"/>
              <a:buChar char="•"/>
            </a:pPr>
            <a:r>
              <a:rPr lang="en-US" sz="2000" dirty="0">
                <a:solidFill>
                  <a:srgbClr val="464646"/>
                </a:solidFill>
                <a:latin typeface="Arial" panose="020B0604020202020204" pitchFamily="34" charset="0"/>
                <a:cs typeface="Arial" panose="020B0604020202020204" pitchFamily="34" charset="0"/>
              </a:rPr>
              <a:t>Daily decontamination of all work surfaces when work is </a:t>
            </a:r>
            <a:r>
              <a:rPr lang="en-US" sz="2000" dirty="0" smtClean="0">
                <a:solidFill>
                  <a:srgbClr val="464646"/>
                </a:solidFill>
                <a:latin typeface="Arial" panose="020B0604020202020204" pitchFamily="34" charset="0"/>
                <a:cs typeface="Arial" panose="020B0604020202020204" pitchFamily="34" charset="0"/>
              </a:rPr>
              <a:t>complete.</a:t>
            </a:r>
            <a:endParaRPr lang="en-US" sz="2000" dirty="0">
              <a:solidFill>
                <a:srgbClr val="464646"/>
              </a:solidFill>
              <a:latin typeface="Arial" panose="020B0604020202020204" pitchFamily="34" charset="0"/>
              <a:cs typeface="Arial" panose="020B0604020202020204" pitchFamily="34" charset="0"/>
            </a:endParaRPr>
          </a:p>
          <a:p>
            <a:pPr algn="just" fontAlgn="base">
              <a:lnSpc>
                <a:spcPct val="150000"/>
              </a:lnSpc>
              <a:buFont typeface="Arial"/>
              <a:buChar char="•"/>
            </a:pPr>
            <a:r>
              <a:rPr lang="en-US" sz="2000" dirty="0">
                <a:solidFill>
                  <a:srgbClr val="464646"/>
                </a:solidFill>
                <a:latin typeface="Arial" panose="020B0604020202020204" pitchFamily="34" charset="0"/>
                <a:cs typeface="Arial" panose="020B0604020202020204" pitchFamily="34" charset="0"/>
              </a:rPr>
              <a:t>Regular </a:t>
            </a:r>
            <a:r>
              <a:rPr lang="en-US" sz="2000" dirty="0" smtClean="0">
                <a:solidFill>
                  <a:srgbClr val="464646"/>
                </a:solidFill>
                <a:latin typeface="Arial" panose="020B0604020202020204" pitchFamily="34" charset="0"/>
                <a:cs typeface="Arial" panose="020B0604020202020204" pitchFamily="34" charset="0"/>
              </a:rPr>
              <a:t>handwashing.</a:t>
            </a:r>
            <a:endParaRPr lang="en-US" sz="2000" dirty="0">
              <a:solidFill>
                <a:srgbClr val="464646"/>
              </a:solidFill>
              <a:latin typeface="Arial" panose="020B0604020202020204" pitchFamily="34" charset="0"/>
              <a:cs typeface="Arial" panose="020B0604020202020204" pitchFamily="34" charset="0"/>
            </a:endParaRPr>
          </a:p>
          <a:p>
            <a:pPr algn="just" fontAlgn="base">
              <a:lnSpc>
                <a:spcPct val="150000"/>
              </a:lnSpc>
              <a:buFont typeface="Arial"/>
              <a:buChar char="•"/>
            </a:pPr>
            <a:r>
              <a:rPr lang="en-US" sz="2000" dirty="0" smtClean="0">
                <a:solidFill>
                  <a:srgbClr val="464646"/>
                </a:solidFill>
                <a:latin typeface="Arial" panose="020B0604020202020204" pitchFamily="34" charset="0"/>
                <a:cs typeface="Arial" panose="020B0604020202020204" pitchFamily="34" charset="0"/>
              </a:rPr>
              <a:t>Prevention </a:t>
            </a:r>
            <a:r>
              <a:rPr lang="en-US" sz="2000" dirty="0">
                <a:solidFill>
                  <a:srgbClr val="464646"/>
                </a:solidFill>
                <a:latin typeface="Arial" panose="020B0604020202020204" pitchFamily="34" charset="0"/>
                <a:cs typeface="Arial" panose="020B0604020202020204" pitchFamily="34" charset="0"/>
              </a:rPr>
              <a:t>of food, drink, and smoking </a:t>
            </a:r>
            <a:r>
              <a:rPr lang="en-US" sz="2000" dirty="0" smtClean="0">
                <a:solidFill>
                  <a:srgbClr val="464646"/>
                </a:solidFill>
                <a:latin typeface="Arial" panose="020B0604020202020204" pitchFamily="34" charset="0"/>
                <a:cs typeface="Arial" panose="020B0604020202020204" pitchFamily="34" charset="0"/>
              </a:rPr>
              <a:t>materials.</a:t>
            </a:r>
            <a:endParaRPr lang="en-US" sz="2000" dirty="0">
              <a:solidFill>
                <a:srgbClr val="464646"/>
              </a:solidFill>
              <a:latin typeface="Arial" panose="020B0604020202020204" pitchFamily="34" charset="0"/>
              <a:cs typeface="Arial" panose="020B0604020202020204" pitchFamily="34" charset="0"/>
            </a:endParaRPr>
          </a:p>
          <a:p>
            <a:pPr algn="just" fontAlgn="base">
              <a:lnSpc>
                <a:spcPct val="150000"/>
              </a:lnSpc>
              <a:buFont typeface="Arial"/>
              <a:buChar char="•"/>
            </a:pPr>
            <a:r>
              <a:rPr lang="en-US" sz="2000" dirty="0">
                <a:solidFill>
                  <a:srgbClr val="464646"/>
                </a:solidFill>
                <a:latin typeface="Arial" panose="020B0604020202020204" pitchFamily="34" charset="0"/>
                <a:cs typeface="Arial" panose="020B0604020202020204" pitchFamily="34" charset="0"/>
              </a:rPr>
              <a:t>The use of </a:t>
            </a:r>
            <a:r>
              <a:rPr lang="en-US" sz="2000" dirty="0" smtClean="0">
                <a:solidFill>
                  <a:srgbClr val="464646"/>
                </a:solidFill>
                <a:latin typeface="Arial" panose="020B0604020202020204" pitchFamily="34" charset="0"/>
                <a:cs typeface="Arial" panose="020B0604020202020204" pitchFamily="34" charset="0"/>
              </a:rPr>
              <a:t>PPE, such </a:t>
            </a:r>
            <a:r>
              <a:rPr lang="en-US" sz="2000" dirty="0">
                <a:solidFill>
                  <a:srgbClr val="464646"/>
                </a:solidFill>
                <a:latin typeface="Arial" panose="020B0604020202020204" pitchFamily="34" charset="0"/>
                <a:cs typeface="Arial" panose="020B0604020202020204" pitchFamily="34" charset="0"/>
              </a:rPr>
              <a:t>as goggles, gloves, and a lab coat or </a:t>
            </a:r>
            <a:r>
              <a:rPr lang="en-US" sz="2000" dirty="0" smtClean="0">
                <a:solidFill>
                  <a:srgbClr val="464646"/>
                </a:solidFill>
                <a:latin typeface="Arial" panose="020B0604020202020204" pitchFamily="34" charset="0"/>
                <a:cs typeface="Arial" panose="020B0604020202020204" pitchFamily="34" charset="0"/>
              </a:rPr>
              <a:t>gown.</a:t>
            </a:r>
            <a:endParaRPr lang="en-US" sz="2000" dirty="0">
              <a:solidFill>
                <a:srgbClr val="464646"/>
              </a:solidFill>
              <a:latin typeface="Arial" panose="020B0604020202020204" pitchFamily="34" charset="0"/>
              <a:cs typeface="Arial" panose="020B0604020202020204" pitchFamily="34" charset="0"/>
            </a:endParaRPr>
          </a:p>
          <a:p>
            <a:pPr algn="just" fontAlgn="base">
              <a:lnSpc>
                <a:spcPct val="150000"/>
              </a:lnSpc>
              <a:buFont typeface="Arial"/>
              <a:buChar char="•"/>
            </a:pPr>
            <a:r>
              <a:rPr lang="en-US" sz="2000" dirty="0">
                <a:solidFill>
                  <a:srgbClr val="464646"/>
                </a:solidFill>
                <a:latin typeface="Arial" panose="020B0604020202020204" pitchFamily="34" charset="0"/>
                <a:cs typeface="Arial" panose="020B0604020202020204" pitchFamily="34" charset="0"/>
              </a:rPr>
              <a:t>Biohazard </a:t>
            </a:r>
            <a:r>
              <a:rPr lang="en-US" sz="2000" dirty="0" smtClean="0">
                <a:solidFill>
                  <a:srgbClr val="464646"/>
                </a:solidFill>
                <a:latin typeface="Arial" panose="020B0604020202020204" pitchFamily="34" charset="0"/>
                <a:cs typeface="Arial" panose="020B0604020202020204" pitchFamily="34" charset="0"/>
              </a:rPr>
              <a:t>signs.</a:t>
            </a:r>
            <a:endParaRPr lang="en-US" sz="2000" b="0" i="0" dirty="0">
              <a:solidFill>
                <a:srgbClr val="464646"/>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536278"/>
      </p:ext>
    </p:extLst>
  </p:cSld>
  <p:clrMapOvr>
    <a:masterClrMapping/>
  </p:clrMapOvr>
  <p:transition spd="slow">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291</TotalTime>
  <Words>1600</Words>
  <Application>Microsoft Office PowerPoint</Application>
  <PresentationFormat>عرض على الشاشة (3:4)‏</PresentationFormat>
  <Paragraphs>123</Paragraphs>
  <Slides>28</Slides>
  <Notes>0</Notes>
  <HiddenSlides>0</HiddenSlides>
  <MMClips>0</MMClips>
  <ScaleCrop>false</ScaleCrop>
  <HeadingPairs>
    <vt:vector size="4" baseType="variant">
      <vt:variant>
        <vt:lpstr>نسق</vt:lpstr>
      </vt:variant>
      <vt:variant>
        <vt:i4>1</vt:i4>
      </vt:variant>
      <vt:variant>
        <vt:lpstr>عناوين الشرائح</vt:lpstr>
      </vt:variant>
      <vt:variant>
        <vt:i4>28</vt:i4>
      </vt:variant>
    </vt:vector>
  </HeadingPairs>
  <TitlesOfParts>
    <vt:vector size="29" baseType="lpstr">
      <vt:lpstr>تدفق</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Enjoy My Fine Releases.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HUMAM</dc:creator>
  <cp:lastModifiedBy>HUMAM</cp:lastModifiedBy>
  <cp:revision>21</cp:revision>
  <dcterms:created xsi:type="dcterms:W3CDTF">2024-10-11T11:22:07Z</dcterms:created>
  <dcterms:modified xsi:type="dcterms:W3CDTF">2024-11-15T09:52:54Z</dcterms:modified>
</cp:coreProperties>
</file>