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9" r:id="rId26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61922" y="4856522"/>
            <a:ext cx="6071236" cy="764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95" dirty="0" smtClean="0">
                <a:latin typeface="Verdana"/>
                <a:cs typeface="Verdana"/>
              </a:rPr>
              <a:t>By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95" dirty="0" smtClean="0">
                <a:latin typeface="Verdana"/>
                <a:cs typeface="Verdana"/>
              </a:rPr>
              <a:t>Assist. Prof. Dr. Humam Kasem Hussein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5591" y="533400"/>
            <a:ext cx="8470900" cy="998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13335" rIns="0" bIns="0" rtlCol="0">
            <a:spAutoFit/>
          </a:bodyPr>
          <a:lstStyle/>
          <a:p>
            <a:pPr marL="389255" algn="ctr">
              <a:lnSpc>
                <a:spcPct val="100000"/>
              </a:lnSpc>
              <a:spcBef>
                <a:spcPts val="50"/>
              </a:spcBef>
            </a:pPr>
            <a:r>
              <a:rPr lang="en-US" sz="3200" dirty="0" smtClean="0">
                <a:latin typeface="Times New Roman"/>
                <a:ea typeface="Times New Roman"/>
              </a:rPr>
              <a:t>Introduction </a:t>
            </a:r>
            <a:r>
              <a:rPr lang="en-US" sz="3200" dirty="0">
                <a:latin typeface="Times New Roman"/>
                <a:ea typeface="Times New Roman"/>
              </a:rPr>
              <a:t>to cell biology:  Prokaryotic and Eukaryotic cells.</a:t>
            </a:r>
            <a:endParaRPr sz="3200" dirty="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721" y="1828800"/>
            <a:ext cx="5120640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358"/>
            <a:ext cx="9144000" cy="6825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908302"/>
            <a:ext cx="5041391" cy="59115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00" y="2286761"/>
            <a:ext cx="5080635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EU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TRUE,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</a:tabLst>
            </a:pPr>
            <a:r>
              <a:rPr sz="2800" spc="-10" dirty="0">
                <a:latin typeface="Calibri"/>
                <a:cs typeface="Calibri"/>
              </a:rPr>
              <a:t>KARYO=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NUCLEUS,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buFont typeface="Wingdings"/>
              <a:buChar char=""/>
              <a:tabLst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Have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TRUE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 smtClean="0">
                <a:latin typeface="Calibri"/>
                <a:cs typeface="Calibri"/>
              </a:rPr>
              <a:t>nucleus</a:t>
            </a:r>
            <a:r>
              <a:rPr lang="en-US" sz="2800" b="1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2110" marR="5080" indent="-360045">
              <a:lnSpc>
                <a:spcPct val="100000"/>
              </a:lnSpc>
              <a:buFont typeface="Wingdings"/>
              <a:buChar char=""/>
              <a:tabLst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enclosed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nuclear </a:t>
            </a:r>
            <a:r>
              <a:rPr sz="2800" dirty="0">
                <a:latin typeface="Calibri"/>
                <a:cs typeface="Calibri"/>
              </a:rPr>
              <a:t>envelope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0" dirty="0" smtClean="0">
                <a:latin typeface="Calibri"/>
                <a:cs typeface="Calibri"/>
              </a:rPr>
              <a:t>nucleus</a:t>
            </a:r>
            <a:r>
              <a:rPr lang="en-US" sz="2800" spc="-10" dirty="0" smtClean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3360"/>
              </a:spcBef>
              <a:buFont typeface="Wingdings"/>
              <a:buChar char=""/>
              <a:tabLst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Has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linea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DNA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strands.</a:t>
            </a:r>
            <a:endParaRPr sz="2800" dirty="0">
              <a:latin typeface="Calibri"/>
              <a:cs typeface="Calibri"/>
            </a:endParaRPr>
          </a:p>
          <a:p>
            <a:pPr marL="372110" marR="247650" indent="-36004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DNA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associated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histone protein.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204" y="117347"/>
            <a:ext cx="6120765" cy="791210"/>
          </a:xfrm>
          <a:custGeom>
            <a:avLst/>
            <a:gdLst/>
            <a:ahLst/>
            <a:cxnLst/>
            <a:rect l="l" t="t" r="r" b="b"/>
            <a:pathLst>
              <a:path w="6120765" h="791210">
                <a:moveTo>
                  <a:pt x="6120384" y="0"/>
                </a:moveTo>
                <a:lnTo>
                  <a:pt x="0" y="0"/>
                </a:lnTo>
                <a:lnTo>
                  <a:pt x="0" y="790955"/>
                </a:lnTo>
                <a:lnTo>
                  <a:pt x="6120384" y="790955"/>
                </a:lnTo>
                <a:lnTo>
                  <a:pt x="6120384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39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CHARACTERISTICS</a:t>
            </a:r>
            <a:r>
              <a:rPr sz="2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EUKARYOTIC</a:t>
            </a:r>
            <a:r>
              <a:rPr sz="28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0" y="1219200"/>
            <a:ext cx="4550563" cy="3708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72110" algn="l"/>
              </a:tabLst>
            </a:pPr>
            <a:r>
              <a:rPr sz="2400" dirty="0">
                <a:latin typeface="Calibri"/>
                <a:cs typeface="Calibri"/>
              </a:rPr>
              <a:t>CELL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WALL:</a:t>
            </a:r>
            <a:endParaRPr sz="2400" dirty="0">
              <a:latin typeface="Calibri"/>
              <a:cs typeface="Calibri"/>
            </a:endParaRPr>
          </a:p>
          <a:p>
            <a:pPr marL="829310" lvl="1" indent="-35941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829310" algn="l"/>
              </a:tabLst>
            </a:pPr>
            <a:r>
              <a:rPr sz="2400" dirty="0">
                <a:latin typeface="Calibri"/>
                <a:cs typeface="Calibri"/>
              </a:rPr>
              <a:t>Cell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absent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animal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cells.</a:t>
            </a:r>
            <a:endParaRPr sz="2400" dirty="0">
              <a:latin typeface="Calibri"/>
              <a:cs typeface="Calibri"/>
            </a:endParaRPr>
          </a:p>
          <a:p>
            <a:pPr marL="829310" lvl="1" indent="-359410">
              <a:lnSpc>
                <a:spcPct val="100000"/>
              </a:lnSpc>
              <a:spcBef>
                <a:spcPts val="2880"/>
              </a:spcBef>
              <a:buFont typeface="Wingdings"/>
              <a:buChar char=""/>
              <a:tabLst>
                <a:tab pos="829310" algn="l"/>
              </a:tabLst>
            </a:pPr>
            <a:r>
              <a:rPr sz="2400" dirty="0">
                <a:latin typeface="Calibri"/>
                <a:cs typeface="Calibri"/>
              </a:rPr>
              <a:t>Some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eukaryotic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consist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wall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1286510" lvl="2" indent="-359410">
              <a:lnSpc>
                <a:spcPct val="100000"/>
              </a:lnSpc>
              <a:buFont typeface="Wingdings"/>
              <a:buChar char=""/>
              <a:tabLst>
                <a:tab pos="1286510" algn="l"/>
              </a:tabLst>
            </a:pPr>
            <a:r>
              <a:rPr sz="2400" b="1" dirty="0" smtClean="0">
                <a:solidFill>
                  <a:srgbClr val="00AF50"/>
                </a:solidFill>
                <a:latin typeface="Calibri"/>
                <a:cs typeface="Calibri"/>
              </a:rPr>
              <a:t>Cellulose</a:t>
            </a:r>
            <a:r>
              <a:rPr sz="2400" b="1" spc="-5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cell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wall</a:t>
            </a:r>
            <a:r>
              <a:rPr sz="24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plant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cells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algae</a:t>
            </a:r>
            <a:r>
              <a:rPr lang="en-US" sz="24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86510" lvl="2" indent="-359410">
              <a:lnSpc>
                <a:spcPct val="100000"/>
              </a:lnSpc>
              <a:buFont typeface="Wingdings"/>
              <a:buChar char=""/>
              <a:tabLst>
                <a:tab pos="1286510" algn="l"/>
                <a:tab pos="2616835" algn="l"/>
              </a:tabLst>
            </a:pP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Chitinous</a:t>
            </a:r>
            <a:r>
              <a:rPr sz="2400" b="1" dirty="0">
                <a:solidFill>
                  <a:srgbClr val="E36C09"/>
                </a:solidFill>
                <a:latin typeface="Calibri"/>
                <a:cs typeface="Calibri"/>
              </a:rPr>
              <a:t>	cell</a:t>
            </a:r>
            <a:r>
              <a:rPr sz="2400" b="1" spc="-6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36C09"/>
                </a:solidFill>
                <a:latin typeface="Calibri"/>
                <a:cs typeface="Calibri"/>
              </a:rPr>
              <a:t>wall</a:t>
            </a:r>
            <a:r>
              <a:rPr sz="2400" b="1" spc="-5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fungi.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204" y="117347"/>
            <a:ext cx="6120765" cy="864235"/>
          </a:xfrm>
          <a:custGeom>
            <a:avLst/>
            <a:gdLst/>
            <a:ahLst/>
            <a:cxnLst/>
            <a:rect l="l" t="t" r="r" b="b"/>
            <a:pathLst>
              <a:path w="6120765" h="864235">
                <a:moveTo>
                  <a:pt x="6120384" y="0"/>
                </a:moveTo>
                <a:lnTo>
                  <a:pt x="0" y="0"/>
                </a:lnTo>
                <a:lnTo>
                  <a:pt x="0" y="864107"/>
                </a:lnTo>
                <a:lnTo>
                  <a:pt x="6120384" y="864107"/>
                </a:lnTo>
                <a:lnTo>
                  <a:pt x="6120384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04" y="264963"/>
            <a:ext cx="5117592" cy="569001"/>
          </a:xfrm>
          <a:prstGeom prst="rect">
            <a:avLst/>
          </a:prstGeom>
        </p:spPr>
        <p:txBody>
          <a:bodyPr vert="horz" wrap="square" lIns="0" tIns="197738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5"/>
              </a:spcBef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CHARACTERISTICS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4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EUKARYOTIC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4001729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189737"/>
            <a:ext cx="8353425" cy="1007744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5715" rIns="0" bIns="0" rtlCol="0">
            <a:spAutoFit/>
          </a:bodyPr>
          <a:lstStyle/>
          <a:p>
            <a:pPr marL="3073400" marR="412750" indent="-2655570">
              <a:lnSpc>
                <a:spcPts val="3840"/>
              </a:lnSpc>
              <a:spcBef>
                <a:spcPts val="45"/>
              </a:spcBef>
            </a:pPr>
            <a:r>
              <a:rPr sz="3200" spc="-20" dirty="0">
                <a:latin typeface="Calibri"/>
                <a:cs typeface="Calibri"/>
              </a:rPr>
              <a:t>COMPARISON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PROKARYOTES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EUKARYOTES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31" y="2285745"/>
            <a:ext cx="416687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28955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Both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prokaryotic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eukaryotic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cells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buAutoNum type="arabicPeriod"/>
              <a:tabLst>
                <a:tab pos="984885" algn="l"/>
              </a:tabLst>
            </a:pPr>
            <a:r>
              <a:rPr sz="2800" dirty="0">
                <a:latin typeface="Calibri"/>
                <a:cs typeface="Calibri"/>
              </a:rPr>
              <a:t>Cell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wall</a:t>
            </a:r>
            <a:endParaRPr sz="2800" dirty="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84885" algn="l"/>
              </a:tabLst>
            </a:pPr>
            <a:r>
              <a:rPr sz="2800" dirty="0">
                <a:latin typeface="Calibri"/>
                <a:cs typeface="Calibri"/>
              </a:rPr>
              <a:t>Plasma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membrane</a:t>
            </a:r>
            <a:endParaRPr sz="2800" dirty="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buAutoNum type="arabicPeriod"/>
              <a:tabLst>
                <a:tab pos="984885" algn="l"/>
              </a:tabLst>
            </a:pPr>
            <a:r>
              <a:rPr sz="2800" spc="-25" dirty="0">
                <a:latin typeface="Calibri"/>
                <a:cs typeface="Calibri"/>
              </a:rPr>
              <a:t>DNA</a:t>
            </a:r>
            <a:endParaRPr sz="2800" dirty="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buAutoNum type="arabicPeriod"/>
              <a:tabLst>
                <a:tab pos="984885" algn="l"/>
              </a:tabLst>
            </a:pPr>
            <a:r>
              <a:rPr sz="2800" spc="-10" dirty="0">
                <a:latin typeface="Calibri"/>
                <a:cs typeface="Calibri"/>
              </a:rPr>
              <a:t>Ribosome</a:t>
            </a:r>
            <a:endParaRPr sz="2800" dirty="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buAutoNum type="arabicPeriod"/>
              <a:tabLst>
                <a:tab pos="984885" algn="l"/>
              </a:tabLst>
            </a:pPr>
            <a:r>
              <a:rPr sz="2800" spc="-10" dirty="0">
                <a:latin typeface="Calibri"/>
                <a:cs typeface="Calibri"/>
              </a:rPr>
              <a:t>Cytoplasm</a:t>
            </a:r>
            <a:endParaRPr sz="2800" dirty="0">
              <a:latin typeface="Calibri"/>
              <a:cs typeface="Calibri"/>
            </a:endParaRPr>
          </a:p>
          <a:p>
            <a:pPr marL="984885" marR="5080" lvl="1" indent="-515620">
              <a:lnSpc>
                <a:spcPct val="100000"/>
              </a:lnSpc>
              <a:buAutoNum type="arabicPeriod"/>
              <a:tabLst>
                <a:tab pos="984885" algn="l"/>
              </a:tabLst>
            </a:pPr>
            <a:r>
              <a:rPr sz="2800" dirty="0">
                <a:latin typeface="Calibri"/>
                <a:cs typeface="Calibri"/>
              </a:rPr>
              <a:t>Flagella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sperms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eukaryotic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cell</a:t>
            </a:r>
            <a:r>
              <a:rPr lang="en-US" sz="2800" spc="-10" dirty="0" smtClean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1" y="1447800"/>
            <a:ext cx="4519212" cy="5105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7868" y="1584960"/>
            <a:ext cx="2016760" cy="585470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203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Similarities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52" y="188976"/>
            <a:ext cx="8769350" cy="69215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860"/>
              </a:spcBef>
            </a:pPr>
            <a:r>
              <a:rPr sz="2800" dirty="0">
                <a:solidFill>
                  <a:srgbClr val="E36C09"/>
                </a:solidFill>
                <a:latin typeface="Calibri"/>
                <a:cs typeface="Calibri"/>
              </a:rPr>
              <a:t>DIFFERENCES</a:t>
            </a:r>
            <a:r>
              <a:rPr sz="2800" spc="-9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36C09"/>
                </a:solidFill>
                <a:latin typeface="Calibri"/>
                <a:cs typeface="Calibri"/>
              </a:rPr>
              <a:t>BETWEEN</a:t>
            </a:r>
            <a:r>
              <a:rPr sz="2800" spc="-10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E36C09"/>
                </a:solidFill>
                <a:latin typeface="Calibri"/>
                <a:cs typeface="Calibri"/>
              </a:rPr>
              <a:t>PROKARYOTES</a:t>
            </a:r>
            <a:r>
              <a:rPr sz="2800" spc="-9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36C09"/>
                </a:solidFill>
                <a:latin typeface="Calibri"/>
                <a:cs typeface="Calibri"/>
              </a:rPr>
              <a:t>AND</a:t>
            </a:r>
            <a:r>
              <a:rPr sz="2800" spc="-8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36C09"/>
                </a:solidFill>
                <a:latin typeface="Calibri"/>
                <a:cs typeface="Calibri"/>
              </a:rPr>
              <a:t>EUKARYOTES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27731"/>
              </p:ext>
            </p:extLst>
          </p:nvPr>
        </p:nvGraphicFramePr>
        <p:xfrm>
          <a:off x="245173" y="1406397"/>
          <a:ext cx="8642349" cy="4971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/>
                <a:gridCol w="3522345"/>
                <a:gridCol w="3535679"/>
              </a:tblGrid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FEATURES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PROKARYOTIC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CELLS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EUKARYOTIC</a:t>
                      </a:r>
                      <a:r>
                        <a:rPr sz="20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CELLS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615950" marR="224790" indent="-3848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cell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Fundamentally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single-celled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Mostly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multicellular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Cell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size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Smaller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size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0.5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µm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Larger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cells: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µm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Nucleus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nucleus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163830" indent="4826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true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nucleus,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bounded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distinct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double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membrane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perforated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nuclear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pores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363220" marR="355600" indent="30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Genetic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material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73990" marR="165735" indent="-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Circular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DNA</a:t>
                      </a:r>
                      <a:r>
                        <a:rPr sz="2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lay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cytoplasm;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supported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histone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proteins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257810" indent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DNA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combined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histone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proteins; contained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nucleus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Organelles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Few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organelles;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surrounded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membrane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envelope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232535" marR="351790" indent="-85851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Many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membrane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bounded organelles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7150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Cell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wall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composition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Peptidoglycan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murein</a:t>
                      </a:r>
                      <a:r>
                        <a:rPr lang="en-US" sz="2000" spc="-10" dirty="0" smtClean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Cellulose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(plants)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chitin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5875" algn="ctr" rtl="1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(fungi)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47723"/>
              </p:ext>
            </p:extLst>
          </p:nvPr>
        </p:nvGraphicFramePr>
        <p:xfrm>
          <a:off x="245173" y="110236"/>
          <a:ext cx="8641715" cy="4872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/>
                <a:gridCol w="3384550"/>
                <a:gridCol w="3528695"/>
              </a:tblGrid>
              <a:tr h="3962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FEATURES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PROKARYOTIC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CELLS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EUKARYOTIC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CELLS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Flagella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and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cilia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114935" indent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simple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flagella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(single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protein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fibre/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flagellin);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9+0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arrangement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microtubules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25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complex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cilia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and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flagella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(tubulin);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9+2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arrangement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microtubules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108585" marR="99695" indent="3562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Genetic recombination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215265" marR="2070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Sexual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reproduction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involves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transfer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DNA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cell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another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227329" indent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Sexual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involves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nuclear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fusion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between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gametes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equal contribution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nuclei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391795" marR="384175" indent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Protein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synthesis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868044" marR="648335" indent="-212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Synthesised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ribosomes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508760" marR="167640" indent="-13309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Synthesised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ribosomes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Capsule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Capsule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present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Capsule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absent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338455" marR="234950" indent="-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Examples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organisms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Bacteria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cyanobacteria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Plants,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animals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fungi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23" y="34988"/>
            <a:ext cx="3946455" cy="9738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572" y="-35289"/>
            <a:ext cx="7498080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886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Nucleus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635" y="44196"/>
            <a:ext cx="3653364" cy="30266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6827" y="1078484"/>
            <a:ext cx="7651115" cy="537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Structure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Largest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organelle.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Consist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  <a:p>
            <a:pPr marL="927100" marR="3411854" lvl="1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Nuclear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envelope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double membrane</a:t>
            </a:r>
            <a:endParaRPr sz="2000" dirty="0">
              <a:latin typeface="Arial MT"/>
              <a:cs typeface="Arial MT"/>
            </a:endParaRPr>
          </a:p>
          <a:p>
            <a:pPr marL="927100" marR="2866390" lvl="1" indent="-457200">
              <a:lnSpc>
                <a:spcPct val="100000"/>
              </a:lnSpc>
              <a:buFont typeface="Arial MT"/>
              <a:buChar char="•"/>
              <a:tabLst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Nuclear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pores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control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exit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substances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such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RNA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and </a:t>
            </a:r>
            <a:r>
              <a:rPr sz="2000" dirty="0">
                <a:latin typeface="Arial MT"/>
                <a:cs typeface="Arial MT"/>
              </a:rPr>
              <a:t>ribosomes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nucleus</a:t>
            </a:r>
            <a:endParaRPr sz="2000" dirty="0">
              <a:latin typeface="Arial MT"/>
              <a:cs typeface="Arial MT"/>
            </a:endParaRPr>
          </a:p>
          <a:p>
            <a:pPr marL="927100" marR="2951480" lvl="1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Nucleoplasm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interior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full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 </a:t>
            </a:r>
            <a:r>
              <a:rPr sz="2000" spc="-10" dirty="0">
                <a:latin typeface="Arial MT"/>
                <a:cs typeface="Arial MT"/>
              </a:rPr>
              <a:t>chromatin</a:t>
            </a:r>
            <a:endParaRPr sz="2000" dirty="0">
              <a:latin typeface="Arial MT"/>
              <a:cs typeface="Arial MT"/>
            </a:endParaRPr>
          </a:p>
          <a:p>
            <a:pPr marL="927100" marR="3370579" lvl="1" indent="-457200">
              <a:lnSpc>
                <a:spcPct val="100000"/>
              </a:lnSpc>
              <a:buFont typeface="Arial MT"/>
              <a:buChar char="•"/>
              <a:tabLst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Nucleolus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dark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chromatin,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involved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making ribosomes</a:t>
            </a:r>
            <a:r>
              <a:rPr sz="2400" spc="-1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 marL="104139">
              <a:lnSpc>
                <a:spcPct val="100000"/>
              </a:lnSpc>
              <a:spcBef>
                <a:spcPts val="1045"/>
              </a:spcBef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endParaRPr sz="2200" dirty="0">
              <a:latin typeface="Arial"/>
              <a:cs typeface="Arial"/>
            </a:endParaRPr>
          </a:p>
          <a:p>
            <a:pPr marL="447040" marR="5080" indent="-342900">
              <a:lnSpc>
                <a:spcPct val="100000"/>
              </a:lnSpc>
              <a:buChar char="•"/>
              <a:tabLst>
                <a:tab pos="447040" algn="l"/>
              </a:tabLst>
            </a:pPr>
            <a:r>
              <a:rPr sz="2200" dirty="0">
                <a:latin typeface="Arial MT"/>
                <a:cs typeface="Arial MT"/>
              </a:rPr>
              <a:t>Contains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DNA</a:t>
            </a:r>
            <a:r>
              <a:rPr sz="2200" spc="-1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carrying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genetic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information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that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can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be </a:t>
            </a:r>
            <a:r>
              <a:rPr sz="2200" dirty="0">
                <a:latin typeface="Arial MT"/>
                <a:cs typeface="Arial MT"/>
              </a:rPr>
              <a:t>passed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from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one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generation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another.</a:t>
            </a: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80261"/>
            <a:ext cx="8106409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b="1" dirty="0">
                <a:latin typeface="Calibri"/>
                <a:cs typeface="Calibri"/>
              </a:rPr>
              <a:t>Smallest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most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numerous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organelle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Composed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protein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 err="1" smtClean="0">
                <a:latin typeface="Calibri"/>
                <a:cs typeface="Calibri"/>
              </a:rPr>
              <a:t>rRNA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Manufactured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nucleolus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nucleus.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2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Some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found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freely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attached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surface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endoplasmic reticulum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Often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found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groups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called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polysomes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polyribosomes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45"/>
              </a:spcBef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Function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Synthesis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proteins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(polypeptide)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translation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41842" y="4499990"/>
            <a:ext cx="6400165" cy="2174240"/>
            <a:chOff x="2041842" y="4499990"/>
            <a:chExt cx="6400165" cy="2174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303" y="4509515"/>
              <a:ext cx="6380988" cy="21549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46604" y="4504753"/>
              <a:ext cx="6390640" cy="2164715"/>
            </a:xfrm>
            <a:custGeom>
              <a:avLst/>
              <a:gdLst/>
              <a:ahLst/>
              <a:cxnLst/>
              <a:rect l="l" t="t" r="r" b="b"/>
              <a:pathLst>
                <a:path w="6390640" h="2164715">
                  <a:moveTo>
                    <a:pt x="0" y="2164461"/>
                  </a:moveTo>
                  <a:lnTo>
                    <a:pt x="6390513" y="2164461"/>
                  </a:lnTo>
                  <a:lnTo>
                    <a:pt x="6390513" y="0"/>
                  </a:lnTo>
                  <a:lnTo>
                    <a:pt x="0" y="0"/>
                  </a:lnTo>
                  <a:lnTo>
                    <a:pt x="0" y="21644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31" y="108052"/>
            <a:ext cx="3515147" cy="85518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331" y="0"/>
            <a:ext cx="7498080" cy="1143000"/>
          </a:xfrm>
          <a:prstGeom prst="rect">
            <a:avLst/>
          </a:prstGeom>
        </p:spPr>
        <p:txBody>
          <a:bodyPr vert="horz" wrap="square" lIns="0" tIns="96011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Ribosomes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138427"/>
            <a:ext cx="4384548" cy="3067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1320990"/>
            <a:ext cx="5846445" cy="49428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</a:t>
            </a:r>
            <a:endParaRPr sz="2400">
              <a:latin typeface="Calibri"/>
              <a:cs typeface="Calibri"/>
            </a:endParaRPr>
          </a:p>
          <a:p>
            <a:pPr marL="299085" marR="1805305" indent="-28702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membranous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interconnected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flattened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sacs,</a:t>
            </a:r>
            <a:endParaRPr sz="2400">
              <a:latin typeface="Calibri"/>
              <a:cs typeface="Calibri"/>
            </a:endParaRPr>
          </a:p>
          <a:p>
            <a:pPr marL="355600" marR="197866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Continuous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nuclear envelope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sacs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cisternae</a:t>
            </a:r>
            <a:endParaRPr sz="2400">
              <a:latin typeface="Calibri"/>
              <a:cs typeface="Calibri"/>
            </a:endParaRPr>
          </a:p>
          <a:p>
            <a:pPr marL="299085" marR="1191895" indent="-28702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Studded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numerous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ribosome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rough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appearance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84455">
              <a:lnSpc>
                <a:spcPts val="2800"/>
              </a:lnSpc>
              <a:spcBef>
                <a:spcPts val="5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370840" lvl="1" indent="-286385">
              <a:lnSpc>
                <a:spcPts val="2660"/>
              </a:lnSpc>
              <a:buFont typeface="Arial MT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Site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synthesis.</a:t>
            </a:r>
            <a:endParaRPr sz="2400">
              <a:latin typeface="Calibri"/>
              <a:cs typeface="Calibri"/>
            </a:endParaRPr>
          </a:p>
          <a:p>
            <a:pPr marL="370840" lvl="1" indent="-286385">
              <a:lnSpc>
                <a:spcPts val="2735"/>
              </a:lnSpc>
              <a:buFont typeface="Arial MT"/>
              <a:buChar char="•"/>
              <a:tabLst>
                <a:tab pos="370840" algn="l"/>
              </a:tabLst>
            </a:pPr>
            <a:r>
              <a:rPr sz="2400" spc="-20" dirty="0">
                <a:latin typeface="Calibri"/>
                <a:cs typeface="Calibri"/>
              </a:rPr>
              <a:t>Transport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synthesized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ribosomes.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5" y="124955"/>
            <a:ext cx="6281166" cy="10447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163" y="102411"/>
            <a:ext cx="7498080" cy="633378"/>
          </a:xfrm>
          <a:prstGeom prst="rect">
            <a:avLst/>
          </a:prstGeom>
        </p:spPr>
        <p:txBody>
          <a:bodyPr vert="horz" wrap="square" lIns="0" tIns="139572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Rough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endoplasmic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reticulum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394536"/>
            <a:ext cx="40830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</a:t>
            </a:r>
            <a:endParaRPr sz="2400" dirty="0">
              <a:latin typeface="Calibri"/>
              <a:cs typeface="Calibri"/>
            </a:endParaRPr>
          </a:p>
          <a:p>
            <a:pPr marL="355600" marR="58166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membranous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interconnected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tubules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Outer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surface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lacks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ribosomes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2688" y="1655064"/>
            <a:ext cx="4175760" cy="31318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4504182"/>
            <a:ext cx="80657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Site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lipid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drug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metabolisms.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synthesis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lipids,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phospholipids,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steroids.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2892425" algn="l"/>
              </a:tabLst>
            </a:pPr>
            <a:r>
              <a:rPr sz="2400" spc="-20" dirty="0">
                <a:latin typeface="Calibri"/>
                <a:cs typeface="Calibri"/>
              </a:rPr>
              <a:t>Transport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materials</a:t>
            </a:r>
            <a:r>
              <a:rPr sz="2400" dirty="0">
                <a:latin typeface="Calibri"/>
                <a:cs typeface="Calibri"/>
              </a:rPr>
              <a:t>	mainly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lipids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carbohydrate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184" y="152208"/>
            <a:ext cx="6185426" cy="8539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67" y="152208"/>
            <a:ext cx="7498080" cy="633378"/>
          </a:xfrm>
          <a:prstGeom prst="rect">
            <a:avLst/>
          </a:prstGeom>
        </p:spPr>
        <p:txBody>
          <a:bodyPr vert="horz" wrap="square" lIns="0" tIns="139572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Smooth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endoplasmic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reticulum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637" y="0"/>
            <a:ext cx="3951077" cy="8199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2994" y="37592"/>
            <a:ext cx="3575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</a:rPr>
              <a:t>CELL</a:t>
            </a:r>
            <a:r>
              <a:rPr sz="4000" spc="-95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THEORY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02437" y="852296"/>
            <a:ext cx="7549515" cy="31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Three</a:t>
            </a:r>
            <a:r>
              <a:rPr sz="3600" b="1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principles</a:t>
            </a:r>
            <a:r>
              <a:rPr sz="36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6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</a:t>
            </a:r>
            <a:r>
              <a:rPr sz="36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theory</a:t>
            </a:r>
            <a:endParaRPr sz="36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3404"/>
              </a:spcBef>
              <a:buAutoNum type="arabicPeriod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All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organisms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made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cells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800" dirty="0" smtClean="0">
                <a:latin typeface="Calibri"/>
                <a:cs typeface="Calibri"/>
              </a:rPr>
              <a:t>Cells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units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structure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living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things.</a:t>
            </a:r>
            <a:endParaRPr sz="2800" dirty="0">
              <a:latin typeface="Calibri"/>
              <a:cs typeface="Calibri"/>
            </a:endParaRPr>
          </a:p>
          <a:p>
            <a:pPr marL="469900" marR="4233545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800" dirty="0" smtClean="0">
                <a:latin typeface="Calibri"/>
                <a:cs typeface="Calibri"/>
              </a:rPr>
              <a:t>All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cells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derive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from</a:t>
            </a:r>
            <a:r>
              <a:rPr lang="en-US" sz="2800" spc="-20" dirty="0" smtClean="0">
                <a:latin typeface="Calibri"/>
                <a:cs typeface="Calibri"/>
              </a:rPr>
              <a:t> </a:t>
            </a:r>
            <a:r>
              <a:rPr sz="2800" spc="-30" dirty="0" smtClean="0">
                <a:latin typeface="Calibri"/>
                <a:cs typeface="Calibri"/>
              </a:rPr>
              <a:t>pre-</a:t>
            </a:r>
            <a:r>
              <a:rPr sz="2800" dirty="0" smtClean="0">
                <a:latin typeface="Calibri"/>
                <a:cs typeface="Calibri"/>
              </a:rPr>
              <a:t>existing</a:t>
            </a:r>
            <a:r>
              <a:rPr sz="2800" spc="-110" dirty="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cells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251" y="3124200"/>
            <a:ext cx="4319016" cy="3270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30" y="152208"/>
            <a:ext cx="3519825" cy="853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230" y="169024"/>
            <a:ext cx="7498080" cy="633378"/>
          </a:xfrm>
          <a:prstGeom prst="rect">
            <a:avLst/>
          </a:prstGeom>
        </p:spPr>
        <p:txBody>
          <a:bodyPr vert="horz" wrap="square" lIns="0" tIns="139572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Golgi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apparatus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7720" y="493776"/>
            <a:ext cx="4194047" cy="39380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267" y="1282446"/>
            <a:ext cx="6989445" cy="529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</a:t>
            </a:r>
            <a:endParaRPr sz="2400" dirty="0">
              <a:latin typeface="Calibri"/>
              <a:cs typeface="Calibri"/>
            </a:endParaRPr>
          </a:p>
          <a:p>
            <a:pPr marL="469900" marR="3690620" indent="-4572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Also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Golgi </a:t>
            </a:r>
            <a:r>
              <a:rPr sz="2400" b="1" dirty="0">
                <a:latin typeface="Calibri"/>
                <a:cs typeface="Calibri"/>
              </a:rPr>
              <a:t>complex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olgi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body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400" spc="-20" dirty="0">
                <a:latin typeface="Calibri"/>
                <a:cs typeface="Calibri"/>
              </a:rPr>
              <a:t>Membrane-</a:t>
            </a:r>
            <a:r>
              <a:rPr sz="2400" dirty="0">
                <a:latin typeface="Calibri"/>
                <a:cs typeface="Calibri"/>
              </a:rPr>
              <a:t>bound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organelle</a:t>
            </a:r>
            <a:endParaRPr sz="2400" dirty="0">
              <a:latin typeface="Calibri"/>
              <a:cs typeface="Calibri"/>
            </a:endParaRPr>
          </a:p>
          <a:p>
            <a:pPr marL="469900" marR="3201035" indent="-4572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Made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series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flattened,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stacked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pouches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cisternae</a:t>
            </a:r>
            <a:endParaRPr sz="2400" dirty="0">
              <a:latin typeface="Calibri"/>
              <a:cs typeface="Calibri"/>
            </a:endParaRPr>
          </a:p>
          <a:p>
            <a:pPr marL="504825" marR="332105" indent="-457200">
              <a:lnSpc>
                <a:spcPct val="100000"/>
              </a:lnSpc>
              <a:spcBef>
                <a:spcPts val="2075"/>
              </a:spcBef>
              <a:buFont typeface="Arial MT"/>
              <a:buChar char="•"/>
              <a:tabLst>
                <a:tab pos="504825" algn="l"/>
              </a:tabLst>
            </a:pPr>
            <a:r>
              <a:rPr sz="2400" dirty="0">
                <a:latin typeface="Calibri"/>
                <a:cs typeface="Calibri"/>
              </a:rPr>
              <a:t>Located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cytoplasm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endoplasmic </a:t>
            </a:r>
            <a:r>
              <a:rPr sz="2400" dirty="0">
                <a:latin typeface="Calibri"/>
                <a:cs typeface="Calibri"/>
              </a:rPr>
              <a:t>reticulum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nucleus</a:t>
            </a:r>
            <a:endParaRPr sz="2400" dirty="0">
              <a:latin typeface="Calibri"/>
              <a:cs typeface="Calibri"/>
            </a:endParaRPr>
          </a:p>
          <a:p>
            <a:pPr marL="549910" indent="-457200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549910" algn="l"/>
              </a:tabLst>
            </a:pPr>
            <a:r>
              <a:rPr sz="2400" dirty="0">
                <a:latin typeface="Calibri"/>
                <a:cs typeface="Calibri"/>
              </a:rPr>
              <a:t>While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several</a:t>
            </a:r>
            <a:endParaRPr sz="2400" dirty="0">
              <a:latin typeface="Calibri"/>
              <a:cs typeface="Calibri"/>
            </a:endParaRPr>
          </a:p>
          <a:p>
            <a:pPr marL="54991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Golgi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apparatus,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hundreds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143201"/>
            <a:ext cx="434657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Function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336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Responsible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Modifying, </a:t>
            </a:r>
            <a:r>
              <a:rPr sz="2800" dirty="0">
                <a:latin typeface="Calibri"/>
                <a:cs typeface="Calibri"/>
              </a:rPr>
              <a:t>Packaging,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Sorting</a:t>
            </a:r>
            <a:r>
              <a:rPr sz="2800" spc="7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proteins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</a:t>
            </a:r>
            <a:endParaRPr sz="2800" dirty="0">
              <a:latin typeface="Calibri"/>
              <a:cs typeface="Calibri"/>
            </a:endParaRPr>
          </a:p>
          <a:p>
            <a:pPr marL="469900" marR="9017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lipids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vesicles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then </a:t>
            </a:r>
            <a:r>
              <a:rPr sz="2800" spc="-10" dirty="0">
                <a:latin typeface="Calibri"/>
                <a:cs typeface="Calibri"/>
              </a:rPr>
              <a:t>transporting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vesicle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target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destinations.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053083"/>
            <a:ext cx="4195539" cy="39380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230" y="152208"/>
            <a:ext cx="3519825" cy="8539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405" y="262489"/>
            <a:ext cx="3515650" cy="633378"/>
          </a:xfrm>
          <a:prstGeom prst="rect">
            <a:avLst/>
          </a:prstGeom>
        </p:spPr>
        <p:txBody>
          <a:bodyPr vert="horz" wrap="square" lIns="0" tIns="139572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Golgi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apparatus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1209878"/>
            <a:ext cx="8390890" cy="523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Has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cis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face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trans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face.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b="1" i="1" dirty="0">
                <a:latin typeface="Calibri"/>
                <a:cs typeface="Calibri"/>
              </a:rPr>
              <a:t>Cis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face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812165" algn="l"/>
              </a:tabLst>
            </a:pP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endoplasmic</a:t>
            </a:r>
            <a:r>
              <a:rPr sz="2400" spc="-10" dirty="0">
                <a:latin typeface="Calibri"/>
                <a:cs typeface="Calibri"/>
              </a:rPr>
              <a:t> reticulum</a:t>
            </a:r>
            <a:endParaRPr sz="2400">
              <a:latin typeface="Calibri"/>
              <a:cs typeface="Calibri"/>
            </a:endParaRPr>
          </a:p>
          <a:p>
            <a:pPr marL="812800" marR="4636770" lvl="1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812800" algn="l"/>
              </a:tabLst>
            </a:pPr>
            <a:r>
              <a:rPr sz="2400" spc="-10" dirty="0">
                <a:latin typeface="Calibri"/>
                <a:cs typeface="Calibri"/>
              </a:rPr>
              <a:t>receives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vesicles </a:t>
            </a:r>
            <a:r>
              <a:rPr sz="2400" dirty="0">
                <a:latin typeface="Calibri"/>
                <a:cs typeface="Calibri"/>
              </a:rPr>
              <a:t>containing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unprocessed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products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00">
              <a:latin typeface="Calibri"/>
              <a:cs typeface="Calibri"/>
            </a:endParaRPr>
          </a:p>
          <a:p>
            <a:pPr marL="499109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99109" algn="l"/>
              </a:tabLst>
            </a:pPr>
            <a:r>
              <a:rPr sz="2400" b="1" i="1" spc="-10" dirty="0">
                <a:latin typeface="Calibri"/>
                <a:cs typeface="Calibri"/>
              </a:rPr>
              <a:t>Trans</a:t>
            </a:r>
            <a:r>
              <a:rPr sz="2400" b="1" i="1" spc="-10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face</a:t>
            </a:r>
            <a:r>
              <a:rPr sz="2400" spc="-2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56310" lvl="1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956310" algn="l"/>
              </a:tabLst>
            </a:pPr>
            <a:r>
              <a:rPr sz="2400" dirty="0">
                <a:latin typeface="Calibri"/>
                <a:cs typeface="Calibri"/>
              </a:rPr>
              <a:t>positioned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plasma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membrane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cell</a:t>
            </a:r>
            <a:endParaRPr sz="2400">
              <a:latin typeface="Calibri"/>
              <a:cs typeface="Calibri"/>
            </a:endParaRPr>
          </a:p>
          <a:p>
            <a:pPr marL="956944" marR="5080" lvl="1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956944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modified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(such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proteins)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exit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smaller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detached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vesicles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59" y="477012"/>
            <a:ext cx="4535424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802093"/>
            <a:ext cx="4408805" cy="58978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630"/>
              </a:spcBef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Structure</a:t>
            </a:r>
            <a:endParaRPr sz="2200">
              <a:latin typeface="Arial"/>
              <a:cs typeface="Arial"/>
            </a:endParaRPr>
          </a:p>
          <a:p>
            <a:pPr marL="369570" marR="431165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69570" algn="l"/>
              </a:tabLst>
            </a:pPr>
            <a:r>
              <a:rPr sz="2200" dirty="0">
                <a:latin typeface="Arial MT"/>
                <a:cs typeface="Arial MT"/>
              </a:rPr>
              <a:t>Small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membrane-</a:t>
            </a:r>
            <a:r>
              <a:rPr sz="2200" spc="-10" dirty="0">
                <a:latin typeface="Arial MT"/>
                <a:cs typeface="Arial MT"/>
              </a:rPr>
              <a:t>bound </a:t>
            </a:r>
            <a:r>
              <a:rPr sz="2200" dirty="0">
                <a:latin typeface="Arial MT"/>
                <a:cs typeface="Arial MT"/>
              </a:rPr>
              <a:t>vesicles</a:t>
            </a:r>
            <a:r>
              <a:rPr sz="2200" spc="-1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containing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hydrolytic enzymes.</a:t>
            </a:r>
            <a:endParaRPr sz="2200">
              <a:latin typeface="Arial MT"/>
              <a:cs typeface="Arial MT"/>
            </a:endParaRPr>
          </a:p>
          <a:p>
            <a:pPr marL="368935" indent="-342265">
              <a:lnSpc>
                <a:spcPct val="100000"/>
              </a:lnSpc>
              <a:spcBef>
                <a:spcPts val="530"/>
              </a:spcBef>
              <a:buChar char="•"/>
              <a:tabLst>
                <a:tab pos="368935" algn="l"/>
              </a:tabLst>
            </a:pPr>
            <a:r>
              <a:rPr sz="2200" dirty="0">
                <a:latin typeface="Arial MT"/>
                <a:cs typeface="Arial MT"/>
              </a:rPr>
              <a:t>Secretory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vesicle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produced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by</a:t>
            </a:r>
            <a:endParaRPr sz="2200">
              <a:latin typeface="Arial MT"/>
              <a:cs typeface="Arial MT"/>
            </a:endParaRPr>
          </a:p>
          <a:p>
            <a:pPr marL="36957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 MT"/>
                <a:cs typeface="Arial MT"/>
              </a:rPr>
              <a:t>Golgi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body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endParaRPr sz="2200">
              <a:latin typeface="Arial"/>
              <a:cs typeface="Arial"/>
            </a:endParaRPr>
          </a:p>
          <a:p>
            <a:pPr marL="355600" marR="145415" indent="-343535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Carry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out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intracellular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digestion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variety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circumstances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by </a:t>
            </a:r>
            <a:r>
              <a:rPr sz="2200" spc="-10" dirty="0">
                <a:latin typeface="Arial MT"/>
                <a:cs typeface="Arial MT"/>
              </a:rPr>
              <a:t>phagocytosis</a:t>
            </a:r>
            <a:endParaRPr sz="220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Undergo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autophagy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: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recycle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the </a:t>
            </a:r>
            <a:r>
              <a:rPr sz="2200" dirty="0">
                <a:latin typeface="Arial MT"/>
                <a:cs typeface="Arial MT"/>
              </a:rPr>
              <a:t>cell’s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own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organic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material.</a:t>
            </a:r>
            <a:endParaRPr sz="2200">
              <a:latin typeface="Arial MT"/>
              <a:cs typeface="Arial MT"/>
            </a:endParaRPr>
          </a:p>
          <a:p>
            <a:pPr marL="355600" marR="190500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Self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digestion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may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occur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if </a:t>
            </a:r>
            <a:r>
              <a:rPr sz="2200" dirty="0">
                <a:latin typeface="Arial MT"/>
                <a:cs typeface="Arial MT"/>
              </a:rPr>
              <a:t>excessive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leakage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from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large </a:t>
            </a:r>
            <a:r>
              <a:rPr sz="2200" dirty="0">
                <a:latin typeface="Arial MT"/>
                <a:cs typeface="Arial MT"/>
              </a:rPr>
              <a:t>number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lysosome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4647" y="2997706"/>
            <a:ext cx="3744467" cy="37429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9144"/>
            <a:ext cx="3038094" cy="10447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9124" y="160115"/>
            <a:ext cx="18713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Lysosome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251631"/>
            <a:ext cx="3240023" cy="2554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3718559"/>
            <a:ext cx="6211824" cy="31272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" y="9144"/>
            <a:ext cx="3220974" cy="10447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1287" y="152400"/>
            <a:ext cx="25267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Mitochondria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3824" y="948689"/>
            <a:ext cx="8853805" cy="4606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Structure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Surrounded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double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membrane</a:t>
            </a:r>
            <a:r>
              <a:rPr sz="2000" spc="-10" dirty="0"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b="1" dirty="0">
                <a:latin typeface="Arial"/>
                <a:cs typeface="Arial"/>
              </a:rPr>
              <a:t>outer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membrane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simple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quite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permeable</a:t>
            </a:r>
            <a:endParaRPr sz="2000" dirty="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b="1" dirty="0">
                <a:latin typeface="Arial"/>
                <a:cs typeface="Arial"/>
              </a:rPr>
              <a:t>inner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membrane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highly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folded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cristae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gives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large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surface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area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Inner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membrane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surrounding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fluid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region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called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spc="-10" dirty="0">
                <a:latin typeface="Arial"/>
                <a:cs typeface="Arial"/>
              </a:rPr>
              <a:t>matrix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Lots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enzymes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found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surface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inner</a:t>
            </a:r>
            <a:r>
              <a:rPr sz="2000" spc="-10" dirty="0">
                <a:latin typeface="Arial MT"/>
                <a:cs typeface="Arial MT"/>
              </a:rPr>
              <a:t> membrane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Has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circular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DNA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simple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ribosomes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000" dirty="0">
              <a:latin typeface="Arial MT"/>
              <a:cs typeface="Arial MT"/>
            </a:endParaRPr>
          </a:p>
          <a:p>
            <a:pPr marL="69850">
              <a:lnSpc>
                <a:spcPct val="100000"/>
              </a:lnSpc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endParaRPr sz="2200" dirty="0">
              <a:latin typeface="Arial"/>
              <a:cs typeface="Arial"/>
            </a:endParaRPr>
          </a:p>
          <a:p>
            <a:pPr marL="413384" marR="6149340" indent="-343535">
              <a:lnSpc>
                <a:spcPts val="2380"/>
              </a:lnSpc>
              <a:spcBef>
                <a:spcPts val="560"/>
              </a:spcBef>
              <a:buChar char="•"/>
              <a:tabLst>
                <a:tab pos="413384" algn="l"/>
              </a:tabLst>
            </a:pPr>
            <a:r>
              <a:rPr sz="2200" dirty="0">
                <a:latin typeface="Arial MT"/>
                <a:cs typeface="Arial MT"/>
              </a:rPr>
              <a:t>Site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aerobic </a:t>
            </a:r>
            <a:r>
              <a:rPr sz="2200" dirty="0">
                <a:latin typeface="Arial MT"/>
                <a:cs typeface="Arial MT"/>
              </a:rPr>
              <a:t>respiration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/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site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of </a:t>
            </a:r>
            <a:r>
              <a:rPr sz="2200" spc="-45" dirty="0">
                <a:latin typeface="Arial MT"/>
                <a:cs typeface="Arial MT"/>
              </a:rPr>
              <a:t>ATP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synthesis</a:t>
            </a: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84045"/>
            <a:ext cx="6188208" cy="8510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286838"/>
            <a:ext cx="6101336" cy="645433"/>
          </a:xfrm>
          <a:prstGeom prst="rect">
            <a:avLst/>
          </a:prstGeom>
        </p:spPr>
        <p:txBody>
          <a:bodyPr vert="horz" wrap="square" lIns="0" tIns="151511" rIns="0" bIns="0" rtlCol="0">
            <a:spAutoFit/>
          </a:bodyPr>
          <a:lstStyle/>
          <a:p>
            <a:pPr marL="1752600" algn="ctr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</a:rPr>
              <a:t>TWO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TYPES</a:t>
            </a:r>
            <a:r>
              <a:rPr sz="3200" spc="-5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OF</a:t>
            </a:r>
            <a:r>
              <a:rPr sz="3200" spc="-50" dirty="0">
                <a:solidFill>
                  <a:srgbClr val="FFFFFF"/>
                </a:solidFill>
              </a:rPr>
              <a:t> </a:t>
            </a:r>
            <a:r>
              <a:rPr sz="3200" spc="-20" dirty="0">
                <a:solidFill>
                  <a:srgbClr val="FFFFFF"/>
                </a:solidFill>
              </a:rPr>
              <a:t>CELL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484375"/>
            <a:ext cx="8614733" cy="4523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371600"/>
            <a:ext cx="4876799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73885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Prokaryote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origin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Greek </a:t>
            </a:r>
            <a:r>
              <a:rPr sz="2400" dirty="0">
                <a:latin typeface="Calibri"/>
                <a:cs typeface="Calibri"/>
              </a:rPr>
              <a:t>words;pro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before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karyon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nucleus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true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nucleus</a:t>
            </a:r>
            <a:r>
              <a:rPr sz="2400" dirty="0">
                <a:latin typeface="Calibri"/>
                <a:cs typeface="Calibri"/>
              </a:rPr>
              <a:t>!!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DNA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called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NUCLEOID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85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bacterium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Bacteria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usually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small</a:t>
            </a:r>
            <a:r>
              <a:rPr sz="2400" spc="-60" dirty="0">
                <a:latin typeface="Calibri"/>
                <a:cs typeface="Calibri"/>
              </a:rPr>
              <a:t> </a:t>
            </a:r>
            <a:endParaRPr lang="en-US" sz="2400" spc="-60" dirty="0" smtClean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tabLst>
                <a:tab pos="469265" algn="l"/>
              </a:tabLst>
            </a:pPr>
            <a:r>
              <a:rPr lang="en-US" sz="2400" spc="-60" dirty="0">
                <a:latin typeface="Calibri"/>
                <a:cs typeface="Calibri"/>
              </a:rPr>
              <a:t> </a:t>
            </a:r>
            <a:r>
              <a:rPr lang="en-US" sz="2400" spc="-60" dirty="0" smtClean="0">
                <a:latin typeface="Calibri"/>
                <a:cs typeface="Calibri"/>
              </a:rPr>
              <a:t>         </a:t>
            </a:r>
            <a:r>
              <a:rPr sz="2400" dirty="0" smtClean="0">
                <a:latin typeface="Calibri"/>
                <a:cs typeface="Calibri"/>
              </a:rPr>
              <a:t>in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(0.5-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 err="1" smtClean="0">
                <a:latin typeface="Calibri"/>
                <a:cs typeface="Calibri"/>
              </a:rPr>
              <a:t>μm</a:t>
            </a:r>
            <a:r>
              <a:rPr lang="en-US" sz="2400" spc="-25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97372" cy="8473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831" y="65023"/>
            <a:ext cx="7040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</a:rPr>
              <a:t>CELL</a:t>
            </a:r>
            <a:r>
              <a:rPr sz="4000" spc="-15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TYPE</a:t>
            </a:r>
            <a:r>
              <a:rPr sz="4000" spc="-8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:</a:t>
            </a:r>
            <a:r>
              <a:rPr sz="4000" spc="-8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Prokaryotic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cell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076" y="896056"/>
            <a:ext cx="4166549" cy="5401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354" y="3319183"/>
            <a:ext cx="3156640" cy="3196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4669" y="620523"/>
            <a:ext cx="3863340" cy="1783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263" y="114300"/>
            <a:ext cx="6551930" cy="73914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13271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45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CHARACTERISTICS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PROKARYOTIC</a:t>
            </a:r>
            <a:r>
              <a:rPr sz="28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699" y="1098042"/>
            <a:ext cx="381507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72110" algn="l"/>
              </a:tabLst>
            </a:pPr>
            <a:r>
              <a:rPr sz="2800" b="1" dirty="0">
                <a:latin typeface="Calibri"/>
                <a:cs typeface="Calibri"/>
              </a:rPr>
              <a:t>DNA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circular</a:t>
            </a:r>
            <a:endParaRPr sz="2800">
              <a:latin typeface="Calibri"/>
              <a:cs typeface="Calibri"/>
            </a:endParaRPr>
          </a:p>
          <a:p>
            <a:pPr marL="372110" marR="5080" indent="-360045">
              <a:lnSpc>
                <a:spcPct val="100000"/>
              </a:lnSpc>
              <a:buFont typeface="Wingdings"/>
              <a:buChar char=""/>
              <a:tabLst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DNA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enclosed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 </a:t>
            </a:r>
            <a:r>
              <a:rPr sz="2800" b="1" spc="-10" dirty="0">
                <a:latin typeface="Calibri"/>
                <a:cs typeface="Calibri"/>
              </a:rPr>
              <a:t>nucleus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699" y="2501010"/>
            <a:ext cx="8700135" cy="818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nucleoid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region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(the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area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enclosed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by the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green</a:t>
            </a: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dashed</a:t>
            </a:r>
            <a:r>
              <a:rPr sz="1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line)</a:t>
            </a: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condensed</a:t>
            </a:r>
            <a:r>
              <a:rPr sz="1200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area</a:t>
            </a:r>
            <a:r>
              <a:rPr sz="1200" spc="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200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DNA</a:t>
            </a:r>
            <a:r>
              <a:rPr sz="1200" spc="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found</a:t>
            </a:r>
            <a:r>
              <a:rPr sz="1200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within</a:t>
            </a:r>
            <a:r>
              <a:rPr sz="1200" spc="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prokaryotic</a:t>
            </a:r>
            <a:r>
              <a:rPr sz="1200" spc="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 smtClean="0">
                <a:solidFill>
                  <a:srgbClr val="006FC0"/>
                </a:solidFill>
                <a:latin typeface="Calibri"/>
                <a:cs typeface="Calibri"/>
              </a:rPr>
              <a:t>cells.</a:t>
            </a:r>
            <a:r>
              <a:rPr sz="1200" spc="13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endParaRPr lang="en-US" sz="1200" spc="-10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372110" indent="-359410" rtl="0">
              <a:lnSpc>
                <a:spcPts val="3350"/>
              </a:lnSpc>
              <a:buFont typeface="Wingdings"/>
              <a:buChar char=""/>
              <a:tabLst>
                <a:tab pos="372110" algn="l"/>
              </a:tabLst>
            </a:pPr>
            <a:r>
              <a:rPr sz="2800" dirty="0" smtClean="0">
                <a:latin typeface="Calibri"/>
                <a:cs typeface="Calibri"/>
              </a:rPr>
              <a:t>It</a:t>
            </a:r>
            <a:r>
              <a:rPr sz="2800" spc="-45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lies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freely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in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cytoplasm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(in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nucleoid</a:t>
            </a:r>
            <a:r>
              <a:rPr sz="2800" b="1" spc="-35" dirty="0" smtClean="0">
                <a:latin typeface="Calibri"/>
                <a:cs typeface="Calibri"/>
              </a:rPr>
              <a:t> </a:t>
            </a:r>
            <a:r>
              <a:rPr sz="2800" b="1" spc="-10" dirty="0" smtClean="0">
                <a:latin typeface="Calibri"/>
                <a:cs typeface="Calibri"/>
              </a:rPr>
              <a:t>region</a:t>
            </a:r>
            <a:r>
              <a:rPr lang="en-US" sz="2800" spc="-10" dirty="0" smtClean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699" y="4298950"/>
            <a:ext cx="39789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DNA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ASSOCIATED</a:t>
            </a:r>
            <a:endParaRPr sz="28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with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histone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protein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0" y="4176776"/>
            <a:ext cx="1136903" cy="1123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79" y="970915"/>
            <a:ext cx="7688580" cy="3849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membrane-</a:t>
            </a:r>
            <a:r>
              <a:rPr sz="2400" b="1" dirty="0">
                <a:latin typeface="Calibri"/>
                <a:cs typeface="Calibri"/>
              </a:rPr>
              <a:t>bounded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organelles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mitochondria, nucleus,..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5"/>
              </a:spcBef>
            </a:pPr>
            <a:endParaRPr sz="2400" dirty="0">
              <a:latin typeface="Calibri"/>
              <a:cs typeface="Calibri"/>
            </a:endParaRPr>
          </a:p>
          <a:p>
            <a:pPr marL="469900" marR="3333115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Has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another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DNA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called </a:t>
            </a:r>
            <a:r>
              <a:rPr sz="2200" b="1" dirty="0">
                <a:latin typeface="Calibri"/>
                <a:cs typeface="Calibri"/>
              </a:rPr>
              <a:t>plasmid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DNA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carry </a:t>
            </a:r>
            <a:r>
              <a:rPr sz="2200" dirty="0">
                <a:latin typeface="Calibri"/>
                <a:cs typeface="Calibri"/>
              </a:rPr>
              <a:t>genes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confer advantageous</a:t>
            </a:r>
            <a:endParaRPr sz="2200" dirty="0">
              <a:latin typeface="Calibri"/>
              <a:cs typeface="Calibri"/>
            </a:endParaRPr>
          </a:p>
          <a:p>
            <a:pPr marL="469900" marR="4366895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traits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antibiotic </a:t>
            </a:r>
            <a:r>
              <a:rPr sz="2200" spc="-10" dirty="0" smtClean="0">
                <a:latin typeface="Calibri"/>
                <a:cs typeface="Calibri"/>
              </a:rPr>
              <a:t>resistance</a:t>
            </a:r>
            <a:r>
              <a:rPr lang="en-US" sz="2200" spc="-1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469900" marR="389001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They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important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for </a:t>
            </a:r>
            <a:r>
              <a:rPr sz="2200" spc="-20" dirty="0">
                <a:latin typeface="Calibri"/>
                <a:cs typeface="Calibri"/>
              </a:rPr>
              <a:t>SURVIVAL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organism</a:t>
            </a:r>
            <a:r>
              <a:rPr lang="en-US" sz="2200" spc="-1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68" y="106679"/>
            <a:ext cx="6553200" cy="739140"/>
          </a:xfrm>
          <a:custGeom>
            <a:avLst/>
            <a:gdLst/>
            <a:ahLst/>
            <a:cxnLst/>
            <a:rect l="l" t="t" r="r" b="b"/>
            <a:pathLst>
              <a:path w="6553200" h="739140">
                <a:moveTo>
                  <a:pt x="6553200" y="0"/>
                </a:moveTo>
                <a:lnTo>
                  <a:pt x="0" y="0"/>
                </a:lnTo>
                <a:lnTo>
                  <a:pt x="0" y="739140"/>
                </a:lnTo>
                <a:lnTo>
                  <a:pt x="6553200" y="739140"/>
                </a:lnTo>
                <a:lnTo>
                  <a:pt x="65532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379" y="228322"/>
            <a:ext cx="7498080" cy="495853"/>
          </a:xfrm>
          <a:prstGeom prst="rect">
            <a:avLst/>
          </a:prstGeom>
        </p:spPr>
        <p:txBody>
          <a:bodyPr vert="horz" wrap="square" lIns="0" tIns="125298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CHARACTERISTICS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4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PROKARYOTIC</a:t>
            </a:r>
            <a:r>
              <a:rPr sz="24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1" y="1524000"/>
            <a:ext cx="4585340" cy="4766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3793" y="685800"/>
            <a:ext cx="3944111" cy="3810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647" y="536193"/>
            <a:ext cx="7863840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849370" indent="-4572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plasma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membrane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used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control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exchange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substances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like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gases,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nutrients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products.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95"/>
              </a:spcBef>
              <a:buFont typeface="Wingdings"/>
              <a:buChar char=""/>
            </a:pPr>
            <a:endParaRPr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cell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wall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made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peptidoglycan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469900" marR="3156585" indent="-457200">
              <a:lnSpc>
                <a:spcPct val="100000"/>
              </a:lnSpc>
              <a:spcBef>
                <a:spcPts val="2645"/>
              </a:spcBef>
              <a:buFont typeface="Wingdings"/>
              <a:buChar char=""/>
              <a:tabLst>
                <a:tab pos="469900" algn="l"/>
              </a:tabLst>
            </a:pPr>
            <a:r>
              <a:rPr sz="2200" spc="-9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maintain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cell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shape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bacteria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prevent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cell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burst</a:t>
            </a:r>
            <a:r>
              <a:rPr lang="en-US" sz="2200" spc="-1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90"/>
              </a:spcBef>
              <a:buFont typeface="Wingdings"/>
              <a:buChar char=""/>
            </a:pPr>
            <a:endParaRPr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Also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fimbria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Plural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fimbriae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attachment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host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cell</a:t>
            </a:r>
            <a:r>
              <a:rPr sz="2200" spc="-25" dirty="0">
                <a:latin typeface="Calibri"/>
                <a:cs typeface="Calibri"/>
              </a:rPr>
              <a:t> or</a:t>
            </a:r>
            <a:endParaRPr sz="2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bacteria.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95"/>
              </a:spcBef>
            </a:pPr>
            <a:endParaRPr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Some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bacteria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flagellum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(plural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flagella)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movement</a:t>
            </a:r>
            <a:r>
              <a:rPr lang="en-US" sz="2200" spc="-1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537464"/>
            <a:ext cx="50228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Prokaryotic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mesosome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carry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mitochondria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eukaryotic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3098038"/>
            <a:ext cx="49936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Some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bacteria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produce 	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capsule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contribute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microbe’s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pathogenicity</a:t>
            </a:r>
            <a:r>
              <a:rPr lang="en-US"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200" y="4622501"/>
            <a:ext cx="5225085" cy="22052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537464"/>
            <a:ext cx="3366516" cy="3538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02611"/>
            <a:ext cx="74828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55219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EU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true,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Karyo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nucleus… </a:t>
            </a:r>
            <a:r>
              <a:rPr sz="2400" b="1" dirty="0">
                <a:latin typeface="Calibri"/>
                <a:cs typeface="Calibri"/>
              </a:rPr>
              <a:t>SO….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TRUE </a:t>
            </a:r>
            <a:r>
              <a:rPr sz="2400" b="1" spc="-10" dirty="0">
                <a:latin typeface="Calibri"/>
                <a:cs typeface="Calibri"/>
              </a:rPr>
              <a:t>nucleus.</a:t>
            </a:r>
            <a:endParaRPr sz="2400">
              <a:latin typeface="Calibri"/>
              <a:cs typeface="Calibri"/>
            </a:endParaRPr>
          </a:p>
          <a:p>
            <a:pPr marL="469900" marR="3642995" indent="-4572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DNA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surrounded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nuclear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membrane.</a:t>
            </a:r>
            <a:endParaRPr sz="2400">
              <a:latin typeface="Calibri"/>
              <a:cs typeface="Calibri"/>
            </a:endParaRPr>
          </a:p>
          <a:p>
            <a:pPr marL="469265" marR="3401060" indent="-456565">
              <a:lnSpc>
                <a:spcPct val="100000"/>
              </a:lnSpc>
              <a:spcBef>
                <a:spcPts val="2885"/>
              </a:spcBef>
              <a:buFont typeface="Arial MT"/>
              <a:buChar char="•"/>
              <a:tabLst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living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organisms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spc="-10" dirty="0">
                <a:latin typeface="Calibri"/>
                <a:cs typeface="Calibri"/>
              </a:rPr>
              <a:t>eukaryotic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except 	</a:t>
            </a:r>
            <a:r>
              <a:rPr sz="2400" dirty="0">
                <a:latin typeface="Calibri"/>
                <a:cs typeface="Calibri"/>
              </a:rPr>
              <a:t>bacteria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archaebacteria.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usually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larger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size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compared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bacteria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cells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59106" cy="8461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528" y="64769"/>
            <a:ext cx="6842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</a:rPr>
              <a:t>CELL</a:t>
            </a:r>
            <a:r>
              <a:rPr sz="4000" spc="-15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TYPE</a:t>
            </a:r>
            <a:r>
              <a:rPr sz="4000" spc="-7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:</a:t>
            </a:r>
            <a:r>
              <a:rPr sz="4000" spc="-7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Eukaryotic</a:t>
            </a:r>
            <a:r>
              <a:rPr sz="4000" spc="-50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cell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3558" y="981454"/>
            <a:ext cx="4782627" cy="5038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1058</Words>
  <Application>Microsoft Office PowerPoint</Application>
  <PresentationFormat>عرض على الشاشة (3:4)‏</PresentationFormat>
  <Paragraphs>197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انقلاب</vt:lpstr>
      <vt:lpstr>Introduction to cell biology:  Prokaryotic and Eukaryotic cells.</vt:lpstr>
      <vt:lpstr>CELL THEORY</vt:lpstr>
      <vt:lpstr>TWO TYPES OF CELL</vt:lpstr>
      <vt:lpstr>CELL TYPE : Prokaryotic cell</vt:lpstr>
      <vt:lpstr>CHARACTERISTICS OF PROKARYOTIC CELLS</vt:lpstr>
      <vt:lpstr>CHARACTERISTICS OF PROKARYOTIC CELLS</vt:lpstr>
      <vt:lpstr>عرض تقديمي في PowerPoint</vt:lpstr>
      <vt:lpstr>عرض تقديمي في PowerPoint</vt:lpstr>
      <vt:lpstr>CELL TYPE : Eukaryotic cell</vt:lpstr>
      <vt:lpstr>عرض تقديمي في PowerPoint</vt:lpstr>
      <vt:lpstr>CHARACTERISTICS OF EUKARYOTIC CELL</vt:lpstr>
      <vt:lpstr>CHARACTERISTICS OF EUKARYOTIC CELL</vt:lpstr>
      <vt:lpstr>COMPARISON BETWEEN PROKARYOTES AND EUKARYOTES</vt:lpstr>
      <vt:lpstr>DIFFERENCES BETWEEN PROKARYOTES AND EUKARYOTES</vt:lpstr>
      <vt:lpstr>عرض تقديمي في PowerPoint</vt:lpstr>
      <vt:lpstr>Nucleus</vt:lpstr>
      <vt:lpstr>Ribosomes</vt:lpstr>
      <vt:lpstr>Rough endoplasmic reticulum</vt:lpstr>
      <vt:lpstr>Smooth endoplasmic reticulum</vt:lpstr>
      <vt:lpstr>Golgi apparatus</vt:lpstr>
      <vt:lpstr>Golgi apparatus</vt:lpstr>
      <vt:lpstr>عرض تقديمي في PowerPoint</vt:lpstr>
      <vt:lpstr>Lysosome</vt:lpstr>
      <vt:lpstr>Mitochondria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idris</dc:creator>
  <cp:lastModifiedBy>HUMAM</cp:lastModifiedBy>
  <cp:revision>6</cp:revision>
  <dcterms:created xsi:type="dcterms:W3CDTF">2024-10-06T15:48:23Z</dcterms:created>
  <dcterms:modified xsi:type="dcterms:W3CDTF">2024-10-20T11:23:47Z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2024-10-06T00:00:00Z</vt:filetime>
  </property>
  <property fmtid="{D5CDD505-2E9C-101B-9397-08002B2CF9AE}" pid="5" name="Producer">
    <vt:lpwstr>Microsoft® PowerPoint® 2019</vt:lpwstr>
  </property>
</Properties>
</file>