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B88A58F-80B3-4474-B21C-73CF8FA5FE89}" type="datetimeFigureOut">
              <a:rPr lang="ar-IQ" smtClean="0"/>
              <a:t>05/04/1446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E88451-7096-4567-B114-87F4AEA0740F}"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B88A58F-80B3-4474-B21C-73CF8FA5FE89}" type="datetimeFigureOut">
              <a:rPr lang="ar-IQ" smtClean="0"/>
              <a:t>05/04/1446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E88451-7096-4567-B114-87F4AEA0740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B88A58F-80B3-4474-B21C-73CF8FA5FE89}" type="datetimeFigureOut">
              <a:rPr lang="ar-IQ" smtClean="0"/>
              <a:t>05/04/1446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E88451-7096-4567-B114-87F4AEA0740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B88A58F-80B3-4474-B21C-73CF8FA5FE89}" type="datetimeFigureOut">
              <a:rPr lang="ar-IQ" smtClean="0"/>
              <a:t>05/04/1446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E88451-7096-4567-B114-87F4AEA0740F}"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5B88A58F-80B3-4474-B21C-73CF8FA5FE89}" type="datetimeFigureOut">
              <a:rPr lang="ar-IQ" smtClean="0"/>
              <a:t>05/04/1446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E88451-7096-4567-B114-87F4AEA0740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B88A58F-80B3-4474-B21C-73CF8FA5FE89}" type="datetimeFigureOut">
              <a:rPr lang="ar-IQ" smtClean="0"/>
              <a:t>05/04/1446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DE88451-7096-4567-B114-87F4AEA0740F}" type="slidenum">
              <a:rPr lang="ar-IQ" smtClean="0"/>
              <a:t>‹#›</a:t>
            </a:fld>
            <a:endParaRPr lang="ar-IQ"/>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5B88A58F-80B3-4474-B21C-73CF8FA5FE89}" type="datetimeFigureOut">
              <a:rPr lang="ar-IQ" smtClean="0"/>
              <a:t>05/04/1446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DE88451-7096-4567-B114-87F4AEA0740F}" type="slidenum">
              <a:rPr lang="ar-IQ" smtClean="0"/>
              <a:t>‹#›</a:t>
            </a:fld>
            <a:endParaRPr lang="ar-IQ"/>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5B88A58F-80B3-4474-B21C-73CF8FA5FE89}" type="datetimeFigureOut">
              <a:rPr lang="ar-IQ" smtClean="0"/>
              <a:t>05/04/1446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DE88451-7096-4567-B114-87F4AEA0740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8A58F-80B3-4474-B21C-73CF8FA5FE89}" type="datetimeFigureOut">
              <a:rPr lang="ar-IQ" smtClean="0"/>
              <a:t>05/04/1446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DE88451-7096-4567-B114-87F4AEA0740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B88A58F-80B3-4474-B21C-73CF8FA5FE89}" type="datetimeFigureOut">
              <a:rPr lang="ar-IQ" smtClean="0"/>
              <a:t>05/04/1446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DE88451-7096-4567-B114-87F4AEA0740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B88A58F-80B3-4474-B21C-73CF8FA5FE89}" type="datetimeFigureOut">
              <a:rPr lang="ar-IQ" smtClean="0"/>
              <a:t>05/04/1446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DE88451-7096-4567-B114-87F4AEA0740F}"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B88A58F-80B3-4474-B21C-73CF8FA5FE89}" type="datetimeFigureOut">
              <a:rPr lang="ar-IQ" smtClean="0"/>
              <a:t>05/04/1446</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DE88451-7096-4567-B114-87F4AEA0740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03648" y="3645024"/>
            <a:ext cx="6512511" cy="1656184"/>
          </a:xfrm>
        </p:spPr>
        <p:txBody>
          <a:bodyPr/>
          <a:lstStyle/>
          <a:p>
            <a:pPr algn="l"/>
            <a:r>
              <a:rPr lang="ar-IQ" dirty="0" smtClean="0"/>
              <a:t>للأستاذ الدكتور </a:t>
            </a:r>
            <a:br>
              <a:rPr lang="ar-IQ" dirty="0" smtClean="0"/>
            </a:br>
            <a:r>
              <a:rPr lang="ar-IQ" dirty="0" smtClean="0"/>
              <a:t>انتصار عويد علي </a:t>
            </a:r>
            <a:endParaRPr lang="ar-IQ" dirty="0"/>
          </a:p>
        </p:txBody>
      </p:sp>
      <p:sp>
        <p:nvSpPr>
          <p:cNvPr id="3" name="عنصر نائب للمحتوى 2"/>
          <p:cNvSpPr>
            <a:spLocks noGrp="1"/>
          </p:cNvSpPr>
          <p:nvPr>
            <p:ph sz="quarter" idx="13"/>
          </p:nvPr>
        </p:nvSpPr>
        <p:spPr>
          <a:xfrm>
            <a:off x="755576" y="731520"/>
            <a:ext cx="7272808" cy="1905392"/>
          </a:xfrm>
        </p:spPr>
        <p:txBody>
          <a:bodyPr/>
          <a:lstStyle/>
          <a:p>
            <a:pPr lvl="1"/>
            <a:r>
              <a:rPr lang="ar-IQ" sz="3200" b="1" dirty="0" smtClean="0"/>
              <a:t>القدرات </a:t>
            </a:r>
            <a:r>
              <a:rPr lang="ar-IQ" sz="3200" b="1" dirty="0"/>
              <a:t>البدنية والقدرات الحركية </a:t>
            </a:r>
            <a:endParaRPr lang="en-US" sz="3200" dirty="0"/>
          </a:p>
          <a:p>
            <a:endParaRPr lang="ar-IQ" dirty="0"/>
          </a:p>
        </p:txBody>
      </p:sp>
    </p:spTree>
    <p:extLst>
      <p:ext uri="{BB962C8B-B14F-4D97-AF65-F5344CB8AC3E}">
        <p14:creationId xmlns:p14="http://schemas.microsoft.com/office/powerpoint/2010/main" val="3669939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548680"/>
            <a:ext cx="7560840" cy="5632311"/>
          </a:xfrm>
          <a:prstGeom prst="rect">
            <a:avLst/>
          </a:prstGeom>
        </p:spPr>
        <p:txBody>
          <a:bodyPr wrap="square">
            <a:spAutoFit/>
          </a:bodyPr>
          <a:lstStyle/>
          <a:p>
            <a:pPr lvl="0"/>
            <a:r>
              <a:rPr lang="ar-IQ" sz="2400" b="1" u="sng" dirty="0" smtClean="0"/>
              <a:t>1- التوازن </a:t>
            </a:r>
            <a:r>
              <a:rPr lang="ar-IQ" sz="2400" b="1" u="sng" dirty="0"/>
              <a:t>:</a:t>
            </a:r>
            <a:endParaRPr lang="en-US" sz="2400" dirty="0"/>
          </a:p>
          <a:p>
            <a:r>
              <a:rPr lang="ar-IQ" sz="2400" dirty="0"/>
              <a:t>تعتمد هذه الصفة على العلاقة بين مركز ثقل الجسم وقاعدة الاستناد عند الثبات والحركة .وان هذه العلاقة تنبع من قدرة الجهاز العصبي المركزي والمحيطي  في التحكم في كمية الاستثارات الموجه لمختلف المجاميع العضلية للحصول على حالة التوازن </a:t>
            </a:r>
            <a:r>
              <a:rPr lang="ar-IQ" sz="2400" dirty="0" smtClean="0"/>
              <a:t>.</a:t>
            </a:r>
          </a:p>
          <a:p>
            <a:r>
              <a:rPr lang="ar-IQ" sz="2400" b="1" u="sng" dirty="0"/>
              <a:t>وهناك نوعان من التوازن:</a:t>
            </a:r>
            <a:endParaRPr lang="en-US" sz="2400" dirty="0"/>
          </a:p>
          <a:p>
            <a:pPr lvl="0"/>
            <a:r>
              <a:rPr lang="ar-IQ" sz="2400" b="1" u="sng" dirty="0"/>
              <a:t>التوازن الثابت :</a:t>
            </a:r>
            <a:endParaRPr lang="en-US" sz="2400" dirty="0"/>
          </a:p>
          <a:p>
            <a:r>
              <a:rPr lang="ar-IQ" sz="2400" dirty="0"/>
              <a:t>وهو يعني ايقاف جزء او اجزاء الجسم في حالة ثبات .</a:t>
            </a:r>
            <a:endParaRPr lang="en-US" sz="2400" dirty="0"/>
          </a:p>
          <a:p>
            <a:r>
              <a:rPr lang="ar-IQ" sz="2400" dirty="0"/>
              <a:t> </a:t>
            </a:r>
            <a:endParaRPr lang="en-US" sz="2400" dirty="0"/>
          </a:p>
          <a:p>
            <a:pPr lvl="0"/>
            <a:r>
              <a:rPr lang="ar-IQ" sz="2400" b="1" u="sng" dirty="0"/>
              <a:t>التوازن المتحرك: </a:t>
            </a:r>
            <a:endParaRPr lang="en-US" sz="2400" dirty="0"/>
          </a:p>
          <a:p>
            <a:r>
              <a:rPr lang="ar-IQ" sz="2400" dirty="0"/>
              <a:t>وهو القدرة على الاحتفاظ بالعلاقة بين مركز ثقل الجسم وقاعدة الارتكاز اثناء اداء الحركة .</a:t>
            </a:r>
            <a:endParaRPr lang="en-US" sz="2400" dirty="0"/>
          </a:p>
          <a:p>
            <a:endParaRPr lang="en-US" sz="2400" dirty="0"/>
          </a:p>
          <a:p>
            <a:r>
              <a:rPr lang="ar-IQ" sz="2400" dirty="0"/>
              <a:t> </a:t>
            </a:r>
            <a:endParaRPr lang="en-US" sz="2400" dirty="0"/>
          </a:p>
        </p:txBody>
      </p:sp>
    </p:spTree>
    <p:extLst>
      <p:ext uri="{BB962C8B-B14F-4D97-AF65-F5344CB8AC3E}">
        <p14:creationId xmlns:p14="http://schemas.microsoft.com/office/powerpoint/2010/main" val="358567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548680"/>
            <a:ext cx="8064896" cy="2308324"/>
          </a:xfrm>
          <a:prstGeom prst="rect">
            <a:avLst/>
          </a:prstGeom>
        </p:spPr>
        <p:txBody>
          <a:bodyPr wrap="square">
            <a:spAutoFit/>
          </a:bodyPr>
          <a:lstStyle/>
          <a:p>
            <a:pPr lvl="0"/>
            <a:r>
              <a:rPr lang="ar-IQ" sz="2400" b="1" u="sng" dirty="0" smtClean="0"/>
              <a:t>2- التوافق</a:t>
            </a:r>
            <a:r>
              <a:rPr lang="ar-IQ" sz="2400" b="1" u="sng" dirty="0"/>
              <a:t>: </a:t>
            </a:r>
            <a:endParaRPr lang="en-US" sz="2400" dirty="0"/>
          </a:p>
          <a:p>
            <a:r>
              <a:rPr lang="ar-IQ" sz="2400" dirty="0"/>
              <a:t>هو احد القدرات الحركية المهمة للألعاب الرياضية .فهو يعتمد على قدرة الجهاز الحركي والجهاز العصبي المركزي الذي تتم فيه عملية فهم واستيعاب وتحليل وادراك الحركة او البرنامج الحركي  لأداء عدة حركات في وقت واحد وبدرجة عالية من الدقة والرشاقة والمرونة والانسيابية .</a:t>
            </a:r>
            <a:endParaRPr lang="en-US" sz="2400" dirty="0"/>
          </a:p>
        </p:txBody>
      </p:sp>
      <p:sp>
        <p:nvSpPr>
          <p:cNvPr id="3" name="مستطيل 2"/>
          <p:cNvSpPr/>
          <p:nvPr/>
        </p:nvSpPr>
        <p:spPr>
          <a:xfrm>
            <a:off x="323528" y="3140968"/>
            <a:ext cx="8280920" cy="2677656"/>
          </a:xfrm>
          <a:prstGeom prst="rect">
            <a:avLst/>
          </a:prstGeom>
        </p:spPr>
        <p:txBody>
          <a:bodyPr wrap="square">
            <a:spAutoFit/>
          </a:bodyPr>
          <a:lstStyle/>
          <a:p>
            <a:pPr lvl="0"/>
            <a:r>
              <a:rPr lang="ar-IQ" sz="2400" b="1" u="sng" dirty="0" smtClean="0"/>
              <a:t>4- الرشاقة </a:t>
            </a:r>
            <a:r>
              <a:rPr lang="ar-IQ" sz="2400" b="1" u="sng" dirty="0"/>
              <a:t>:</a:t>
            </a:r>
            <a:endParaRPr lang="en-US" sz="2400" dirty="0"/>
          </a:p>
          <a:p>
            <a:r>
              <a:rPr lang="ar-IQ" sz="2400" dirty="0"/>
              <a:t>  هي القدرة على التغير والتحكم في حركة الجسم .</a:t>
            </a:r>
            <a:endParaRPr lang="en-US" sz="2400" dirty="0"/>
          </a:p>
          <a:p>
            <a:r>
              <a:rPr lang="ar-IQ" sz="2400" dirty="0"/>
              <a:t>وهذا التغيير والتحكم يعني ان كل من الجهاز العصبي المركزي والجهاز العصبي المحيطي يعملان سويا في استثارة عمل المجاميع العضلية المطلوبة للعمل وكبح عمل المجاميع العضلية الاخرى غير مطلوبة في تغير اتجاه الحركة .</a:t>
            </a:r>
            <a:endParaRPr lang="en-US" sz="2400" dirty="0"/>
          </a:p>
          <a:p>
            <a:r>
              <a:rPr lang="ar-IQ" sz="2400" dirty="0"/>
              <a:t> </a:t>
            </a:r>
            <a:endParaRPr lang="en-US" sz="2400" dirty="0"/>
          </a:p>
        </p:txBody>
      </p:sp>
    </p:spTree>
    <p:extLst>
      <p:ext uri="{BB962C8B-B14F-4D97-AF65-F5344CB8AC3E}">
        <p14:creationId xmlns:p14="http://schemas.microsoft.com/office/powerpoint/2010/main" val="3260671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620689"/>
            <a:ext cx="7776864" cy="2677656"/>
          </a:xfrm>
          <a:prstGeom prst="rect">
            <a:avLst/>
          </a:prstGeom>
        </p:spPr>
        <p:txBody>
          <a:bodyPr wrap="square">
            <a:spAutoFit/>
          </a:bodyPr>
          <a:lstStyle/>
          <a:p>
            <a:pPr lvl="0"/>
            <a:r>
              <a:rPr lang="ar-IQ" sz="2400" b="1" u="sng" dirty="0" smtClean="0"/>
              <a:t>4- الدقة </a:t>
            </a:r>
            <a:r>
              <a:rPr lang="ar-IQ" sz="2400" b="1" u="sng" dirty="0"/>
              <a:t>الحركية :</a:t>
            </a:r>
            <a:endParaRPr lang="en-US" sz="2400" dirty="0"/>
          </a:p>
          <a:p>
            <a:r>
              <a:rPr lang="ar-IQ" sz="2400" dirty="0"/>
              <a:t>   وهي تعني المسارات الحركية المطلوبة للأداء الحركي .  وتعتمد الدقة الحركية على ثلاثة عوامل هي :</a:t>
            </a:r>
            <a:endParaRPr lang="en-US" sz="2400" dirty="0"/>
          </a:p>
          <a:p>
            <a:pPr lvl="0"/>
            <a:r>
              <a:rPr lang="ar-IQ" sz="2400" dirty="0"/>
              <a:t>عدد الوحدات الحركية المستثارة ( كون الوحدة الحركية =العصب الحركي +الالياف العضلية المرتبطة بها).</a:t>
            </a:r>
            <a:endParaRPr lang="en-US" sz="2400" dirty="0"/>
          </a:p>
          <a:p>
            <a:pPr lvl="0"/>
            <a:r>
              <a:rPr lang="ar-IQ" sz="2400" dirty="0"/>
              <a:t>درجة الاستثارة .</a:t>
            </a:r>
            <a:endParaRPr lang="en-US" sz="2400" dirty="0"/>
          </a:p>
          <a:p>
            <a:pPr lvl="0"/>
            <a:r>
              <a:rPr lang="ar-IQ" sz="2400" dirty="0"/>
              <a:t>زمن الاستشارة .</a:t>
            </a:r>
            <a:endParaRPr lang="en-US" sz="2400" dirty="0"/>
          </a:p>
        </p:txBody>
      </p:sp>
      <p:sp>
        <p:nvSpPr>
          <p:cNvPr id="3" name="مستطيل 2"/>
          <p:cNvSpPr/>
          <p:nvPr/>
        </p:nvSpPr>
        <p:spPr>
          <a:xfrm>
            <a:off x="827584" y="3298345"/>
            <a:ext cx="7776864" cy="2308324"/>
          </a:xfrm>
          <a:prstGeom prst="rect">
            <a:avLst/>
          </a:prstGeom>
        </p:spPr>
        <p:txBody>
          <a:bodyPr wrap="square">
            <a:spAutoFit/>
          </a:bodyPr>
          <a:lstStyle/>
          <a:p>
            <a:r>
              <a:rPr lang="ar-IQ" sz="2400" dirty="0"/>
              <a:t>ومن اجل دقة الاداء لابد من تناغم العوامل الثلاثة اعلاه </a:t>
            </a:r>
            <a:endParaRPr lang="ar-IQ" sz="2400" dirty="0" smtClean="0"/>
          </a:p>
          <a:p>
            <a:endParaRPr lang="ar-IQ" sz="2400" b="1" u="sng" dirty="0"/>
          </a:p>
          <a:p>
            <a:r>
              <a:rPr lang="ar-IQ" sz="2400" b="1" u="sng" dirty="0" smtClean="0"/>
              <a:t>.</a:t>
            </a:r>
            <a:r>
              <a:rPr lang="ar-IQ" sz="2400" b="1" u="sng" dirty="0"/>
              <a:t>فــــــمثلا</a:t>
            </a:r>
            <a:r>
              <a:rPr lang="ar-IQ" sz="2400" dirty="0"/>
              <a:t>:</a:t>
            </a:r>
            <a:endParaRPr lang="en-US" sz="2400" dirty="0"/>
          </a:p>
          <a:p>
            <a:r>
              <a:rPr lang="ar-IQ" sz="2400" dirty="0"/>
              <a:t>في حالة تنفيذ الرمية الحرة بكرة السلة .</a:t>
            </a:r>
            <a:endParaRPr lang="en-US" sz="2400" dirty="0"/>
          </a:p>
          <a:p>
            <a:r>
              <a:rPr lang="ar-IQ" sz="2400" dirty="0"/>
              <a:t>يجب تحديد الوحدات الحركية المطلوبة لتنفيذ الرمية .مع الشدة المطلوبة للتنفيذ خلال الزمن المطلوب للتنفيذ.</a:t>
            </a:r>
            <a:endParaRPr lang="en-US" sz="2400" dirty="0"/>
          </a:p>
        </p:txBody>
      </p:sp>
    </p:spTree>
    <p:extLst>
      <p:ext uri="{BB962C8B-B14F-4D97-AF65-F5344CB8AC3E}">
        <p14:creationId xmlns:p14="http://schemas.microsoft.com/office/powerpoint/2010/main" val="273721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15616" y="1628800"/>
            <a:ext cx="7632848" cy="3384376"/>
          </a:xfrm>
        </p:spPr>
        <p:txBody>
          <a:bodyPr/>
          <a:lstStyle/>
          <a:p>
            <a:pPr algn="ctr"/>
            <a:r>
              <a:rPr lang="ar-IQ" sz="6000" b="0" dirty="0" smtClean="0">
                <a:effectLst/>
              </a:rPr>
              <a:t>دلالات </a:t>
            </a:r>
            <a:r>
              <a:rPr lang="ar-IQ" sz="6000" b="0" dirty="0">
                <a:effectLst/>
              </a:rPr>
              <a:t>وبراهين اثبات التصنيف بين القدرات الحركية والبدنية </a:t>
            </a:r>
            <a:r>
              <a:rPr lang="en-US" sz="6000" b="0" dirty="0">
                <a:effectLst/>
              </a:rPr>
              <a:t/>
            </a:r>
            <a:br>
              <a:rPr lang="en-US" sz="6000" b="0" dirty="0">
                <a:effectLst/>
              </a:rPr>
            </a:br>
            <a:endParaRPr lang="ar-IQ" sz="6000" b="0" dirty="0"/>
          </a:p>
        </p:txBody>
      </p:sp>
    </p:spTree>
    <p:extLst>
      <p:ext uri="{BB962C8B-B14F-4D97-AF65-F5344CB8AC3E}">
        <p14:creationId xmlns:p14="http://schemas.microsoft.com/office/powerpoint/2010/main" val="1258856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6092" y="980728"/>
            <a:ext cx="8208912" cy="3416320"/>
          </a:xfrm>
          <a:prstGeom prst="rect">
            <a:avLst/>
          </a:prstGeom>
        </p:spPr>
        <p:txBody>
          <a:bodyPr wrap="square">
            <a:spAutoFit/>
          </a:bodyPr>
          <a:lstStyle/>
          <a:p>
            <a:pPr lvl="0"/>
            <a:r>
              <a:rPr lang="ar-IQ" sz="2400" dirty="0" smtClean="0"/>
              <a:t>1- تعتمد</a:t>
            </a:r>
            <a:r>
              <a:rPr lang="ar-IQ" sz="2400" b="1" dirty="0" smtClean="0"/>
              <a:t> </a:t>
            </a:r>
            <a:r>
              <a:rPr lang="ar-IQ" sz="2400" b="1" dirty="0"/>
              <a:t>(القدرات الحركية )</a:t>
            </a:r>
            <a:r>
              <a:rPr lang="ar-IQ" sz="2400" dirty="0"/>
              <a:t> على سلامة الجهازين العصبيين ( المركزي والمحيطي)</a:t>
            </a:r>
            <a:r>
              <a:rPr lang="ar-IQ" sz="2400" b="1" dirty="0"/>
              <a:t>.</a:t>
            </a:r>
            <a:endParaRPr lang="en-US" sz="2400" dirty="0"/>
          </a:p>
          <a:p>
            <a:r>
              <a:rPr lang="ar-IQ" sz="2400" b="1" dirty="0"/>
              <a:t>بينما تعتمد (القدرات البدنية )</a:t>
            </a:r>
            <a:r>
              <a:rPr lang="ar-IQ" sz="2400" dirty="0"/>
              <a:t> على الأجهزة البدنية والوظيفية للجسم .</a:t>
            </a:r>
            <a:r>
              <a:rPr lang="ar-IQ" sz="2400" b="1" dirty="0"/>
              <a:t>وقد  </a:t>
            </a:r>
            <a:r>
              <a:rPr lang="ar-IQ" sz="2400" dirty="0"/>
              <a:t>اثبتت الدراسات :</a:t>
            </a:r>
            <a:endParaRPr lang="en-US" sz="2400" dirty="0"/>
          </a:p>
          <a:p>
            <a:pPr lvl="0"/>
            <a:r>
              <a:rPr lang="ar-IQ" sz="2400" dirty="0"/>
              <a:t>انه من الممكن تطوير القدرات البدنية من ( قوة / سرعة / تحمل / مرونة ) لدى المتخلفين عقليا او بطيء التعلم .كون هذه القدرات لا تعتمد العقل بشكل فاعل مقارنتا بتعلم المهارات الحركية التي تتطلب (الرشاقة / التوافق / الدقة الحركية / التوازن )</a:t>
            </a:r>
            <a:endParaRPr lang="en-US" sz="2400" dirty="0"/>
          </a:p>
          <a:p>
            <a:pPr lvl="0"/>
            <a:r>
              <a:rPr lang="ar-IQ" sz="2400" dirty="0"/>
              <a:t>وجود علاقة قوية بين الذكاء وداء المهارة .</a:t>
            </a:r>
            <a:endParaRPr lang="en-US" sz="2400" dirty="0"/>
          </a:p>
        </p:txBody>
      </p:sp>
    </p:spTree>
    <p:extLst>
      <p:ext uri="{BB962C8B-B14F-4D97-AF65-F5344CB8AC3E}">
        <p14:creationId xmlns:p14="http://schemas.microsoft.com/office/powerpoint/2010/main" val="1610070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764704"/>
            <a:ext cx="7704856" cy="2308324"/>
          </a:xfrm>
          <a:prstGeom prst="rect">
            <a:avLst/>
          </a:prstGeom>
        </p:spPr>
        <p:txBody>
          <a:bodyPr wrap="square">
            <a:spAutoFit/>
          </a:bodyPr>
          <a:lstStyle/>
          <a:p>
            <a:pPr lvl="0"/>
            <a:r>
              <a:rPr lang="ar-IQ" sz="2400" dirty="0" smtClean="0"/>
              <a:t>2- ان </a:t>
            </a:r>
            <a:r>
              <a:rPr lang="ar-IQ" sz="2400" dirty="0"/>
              <a:t>القدرات </a:t>
            </a:r>
            <a:r>
              <a:rPr lang="ar-IQ" sz="2400" dirty="0" smtClean="0"/>
              <a:t>الحركية </a:t>
            </a:r>
            <a:r>
              <a:rPr lang="ar-IQ" sz="2400" dirty="0"/>
              <a:t>من ( الدقة / / الرشاقة / التوافق / التوازن ) تتأثر عند الشعور بالخوف او الغضب .وهذا دليل ارتباط القدرات الحركية بالجهاز العصبي المركزي والجهاز العصبي المحيطي مقارنتا بعدم تأثير الخوف والغضب على القدرات البدنية من ( سرعة / قوت / مرونة / تحمل )بل على العكس يعمل على زيادة هرمون الادرنالين . </a:t>
            </a:r>
            <a:endParaRPr lang="en-US" sz="2400" dirty="0"/>
          </a:p>
        </p:txBody>
      </p:sp>
      <p:sp>
        <p:nvSpPr>
          <p:cNvPr id="3" name="مستطيل 2"/>
          <p:cNvSpPr/>
          <p:nvPr/>
        </p:nvSpPr>
        <p:spPr>
          <a:xfrm>
            <a:off x="1043608" y="3429000"/>
            <a:ext cx="7200800" cy="1569660"/>
          </a:xfrm>
          <a:prstGeom prst="rect">
            <a:avLst/>
          </a:prstGeom>
        </p:spPr>
        <p:txBody>
          <a:bodyPr wrap="square">
            <a:spAutoFit/>
          </a:bodyPr>
          <a:lstStyle/>
          <a:p>
            <a:pPr lvl="0"/>
            <a:r>
              <a:rPr lang="ar-IQ" sz="2400" dirty="0" smtClean="0"/>
              <a:t>3- عادة </a:t>
            </a:r>
            <a:r>
              <a:rPr lang="ar-IQ" sz="2400" dirty="0"/>
              <a:t>تعطي القدرات البدنية خلال فترة الاعداد العام في حين تعطى القدرات الحركية من (الرشاقة / التوافق / الدقة الحركية / التوازن ) </a:t>
            </a:r>
            <a:r>
              <a:rPr lang="ar-IQ" sz="2400" dirty="0" smtClean="0"/>
              <a:t>في </a:t>
            </a:r>
            <a:r>
              <a:rPr lang="ar-IQ" sz="2400" dirty="0"/>
              <a:t>الاعداد الخاص لأنها عبارة عن خطوة متقدمة نحو الاعداد المهارى. </a:t>
            </a:r>
            <a:endParaRPr lang="en-US" sz="2400" dirty="0"/>
          </a:p>
        </p:txBody>
      </p:sp>
    </p:spTree>
    <p:extLst>
      <p:ext uri="{BB962C8B-B14F-4D97-AF65-F5344CB8AC3E}">
        <p14:creationId xmlns:p14="http://schemas.microsoft.com/office/powerpoint/2010/main" val="1253245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58053" y="2276872"/>
            <a:ext cx="8064896" cy="2308324"/>
          </a:xfrm>
          <a:prstGeom prst="rect">
            <a:avLst/>
          </a:prstGeom>
        </p:spPr>
        <p:txBody>
          <a:bodyPr wrap="square">
            <a:spAutoFit/>
          </a:bodyPr>
          <a:lstStyle/>
          <a:p>
            <a:pPr lvl="0"/>
            <a:r>
              <a:rPr lang="ar-IQ" sz="2400" dirty="0" smtClean="0"/>
              <a:t>4- ان </a:t>
            </a:r>
            <a:r>
              <a:rPr lang="ar-IQ" sz="2400" dirty="0"/>
              <a:t>لكل قدرة بدنية جهاز خاص يتحكم به في حين ان جميع القدرات الحركية تحت سيطرة الجهازين العصبي المركزي والمحيطي . </a:t>
            </a:r>
            <a:endParaRPr lang="en-US" sz="2400" dirty="0"/>
          </a:p>
          <a:p>
            <a:pPr lvl="0"/>
            <a:r>
              <a:rPr lang="ar-IQ" sz="2400" dirty="0" smtClean="0"/>
              <a:t>5- ان </a:t>
            </a:r>
            <a:r>
              <a:rPr lang="ar-IQ" sz="2400" dirty="0"/>
              <a:t>لكل قدرة بدنية اختبارها الخاص .وهذا يعني ان الارتباط بين القدرات البدنية ضعيفا .</a:t>
            </a:r>
            <a:endParaRPr lang="en-US" sz="2400" dirty="0"/>
          </a:p>
          <a:p>
            <a:r>
              <a:rPr lang="ar-IQ" sz="2400" dirty="0"/>
              <a:t>وهذا يعني ان سريع الحركة قد لا يتمتع بالمرونة العالية .</a:t>
            </a:r>
            <a:endParaRPr lang="en-US" sz="2400" dirty="0"/>
          </a:p>
        </p:txBody>
      </p:sp>
    </p:spTree>
    <p:extLst>
      <p:ext uri="{BB962C8B-B14F-4D97-AF65-F5344CB8AC3E}">
        <p14:creationId xmlns:p14="http://schemas.microsoft.com/office/powerpoint/2010/main" val="2961079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764704"/>
            <a:ext cx="7920880" cy="4154984"/>
          </a:xfrm>
          <a:prstGeom prst="rect">
            <a:avLst/>
          </a:prstGeom>
        </p:spPr>
        <p:txBody>
          <a:bodyPr wrap="square">
            <a:spAutoFit/>
          </a:bodyPr>
          <a:lstStyle/>
          <a:p>
            <a:r>
              <a:rPr lang="ar-IQ" sz="2400" dirty="0"/>
              <a:t>بينما ترتبط القدرات الحركية ببعضها كونها تحت سيطرة الجهاز العصبي .فاللاعب رشيق الحركة لا شك ان يكون دقيق في التحرك والتوازن وذات انسيابية واضحة .</a:t>
            </a:r>
            <a:endParaRPr lang="en-US" sz="2400" dirty="0"/>
          </a:p>
          <a:p>
            <a:r>
              <a:rPr lang="ar-IQ" sz="2400" dirty="0"/>
              <a:t>وبهذا يكتفي الخبراء باختبار الرشاقة للتعبير عن القدرات الحركية الاخرى في حين يضعوا الاختبار الخاص لكل قدرة بدنية . </a:t>
            </a:r>
            <a:endParaRPr lang="en-US" sz="2400" dirty="0"/>
          </a:p>
          <a:p>
            <a:r>
              <a:rPr lang="ar-IQ" sz="2400" dirty="0"/>
              <a:t>وقد اظهرت لنا مصفوفة العلاقات بين الاختبارات البدنية والاختبارات الحركية </a:t>
            </a:r>
            <a:endParaRPr lang="en-US" sz="2400" dirty="0"/>
          </a:p>
          <a:p>
            <a:r>
              <a:rPr lang="ar-IQ" sz="2400" dirty="0"/>
              <a:t>بضعف العلاقات بين  الاختبارات البدنية وقوة العلاقات بين الاختبارات الحركية</a:t>
            </a:r>
            <a:endParaRPr lang="en-US" sz="2400" dirty="0"/>
          </a:p>
          <a:p>
            <a:r>
              <a:rPr lang="ar-IQ" sz="2400" b="1" dirty="0"/>
              <a:t> </a:t>
            </a:r>
            <a:endParaRPr lang="en-US" sz="2400" dirty="0"/>
          </a:p>
        </p:txBody>
      </p:sp>
    </p:spTree>
    <p:extLst>
      <p:ext uri="{BB962C8B-B14F-4D97-AF65-F5344CB8AC3E}">
        <p14:creationId xmlns:p14="http://schemas.microsoft.com/office/powerpoint/2010/main" val="363159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7" y="2924944"/>
            <a:ext cx="7560840" cy="2590224"/>
          </a:xfrm>
        </p:spPr>
        <p:txBody>
          <a:bodyPr/>
          <a:lstStyle/>
          <a:p>
            <a:r>
              <a:rPr lang="ar-IQ" dirty="0">
                <a:effectLst/>
              </a:rPr>
              <a:t>شكرا </a:t>
            </a:r>
            <a:r>
              <a:rPr lang="ar-IQ" dirty="0" smtClean="0">
                <a:effectLst/>
              </a:rPr>
              <a:t>لحسن استماعكن </a:t>
            </a:r>
            <a:endParaRPr lang="ar-IQ" dirty="0"/>
          </a:p>
        </p:txBody>
      </p:sp>
    </p:spTree>
    <p:extLst>
      <p:ext uri="{BB962C8B-B14F-4D97-AF65-F5344CB8AC3E}">
        <p14:creationId xmlns:p14="http://schemas.microsoft.com/office/powerpoint/2010/main" val="1301417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6672"/>
            <a:ext cx="8208912" cy="5078313"/>
          </a:xfrm>
          <a:prstGeom prst="rect">
            <a:avLst/>
          </a:prstGeom>
        </p:spPr>
        <p:txBody>
          <a:bodyPr wrap="square">
            <a:spAutoFit/>
          </a:bodyPr>
          <a:lstStyle/>
          <a:p>
            <a:r>
              <a:rPr lang="ar-IQ" sz="3600" b="1" u="sng" dirty="0"/>
              <a:t>القدرات البدنية والقدرات الحركية :</a:t>
            </a:r>
            <a:endParaRPr lang="en-US" sz="3600" dirty="0"/>
          </a:p>
          <a:p>
            <a:r>
              <a:rPr lang="ar-IQ" sz="3600" dirty="0"/>
              <a:t>     اثبتت الدراسات العلمية ان اي اداء حركي يعتمد على بعض من القدرات التي ترتبط بالحالة الفسلجية والبعض الاخر مرتبط بقدرة التحكم والسيطرة في الحركة والتي تعتمد على الجهاز العصبي المركزي والمحيطي </a:t>
            </a:r>
            <a:endParaRPr lang="en-US" sz="3600" dirty="0"/>
          </a:p>
          <a:p>
            <a:r>
              <a:rPr lang="ar-IQ" sz="3600" dirty="0"/>
              <a:t>وعلية يجب معرفة الفرق بين ( القدرات البدنية )و( القدرات الحركية ).</a:t>
            </a:r>
            <a:endParaRPr lang="en-US" sz="3600" dirty="0"/>
          </a:p>
        </p:txBody>
      </p:sp>
    </p:spTree>
    <p:extLst>
      <p:ext uri="{BB962C8B-B14F-4D97-AF65-F5344CB8AC3E}">
        <p14:creationId xmlns:p14="http://schemas.microsoft.com/office/powerpoint/2010/main" val="3048937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331640" y="3356992"/>
            <a:ext cx="6408712" cy="1170151"/>
          </a:xfrm>
        </p:spPr>
        <p:txBody>
          <a:bodyPr>
            <a:normAutofit fontScale="77500" lnSpcReduction="20000"/>
          </a:bodyPr>
          <a:lstStyle/>
          <a:p>
            <a:r>
              <a:rPr lang="ar-IQ" sz="3600" dirty="0"/>
              <a:t>وهي القدرات ذات العلاقة بالحالة الفسلجية لمختلف اجهزة الجسم ومكوناته والتي هي </a:t>
            </a:r>
            <a:r>
              <a:rPr lang="ar-IQ" dirty="0"/>
              <a:t>:</a:t>
            </a:r>
            <a:endParaRPr lang="en-US" dirty="0"/>
          </a:p>
          <a:p>
            <a:endParaRPr lang="ar-IQ" dirty="0"/>
          </a:p>
        </p:txBody>
      </p:sp>
      <p:sp>
        <p:nvSpPr>
          <p:cNvPr id="3" name="عنوان 2"/>
          <p:cNvSpPr>
            <a:spLocks noGrp="1"/>
          </p:cNvSpPr>
          <p:nvPr>
            <p:ph type="ctrTitle"/>
          </p:nvPr>
        </p:nvSpPr>
        <p:spPr>
          <a:xfrm>
            <a:off x="971600" y="1268760"/>
            <a:ext cx="7488832" cy="1721159"/>
          </a:xfrm>
        </p:spPr>
        <p:txBody>
          <a:bodyPr/>
          <a:lstStyle/>
          <a:p>
            <a:r>
              <a:rPr lang="ar-IQ" u="sng" dirty="0">
                <a:effectLst/>
              </a:rPr>
              <a:t>اولا- القدرات البدنية (</a:t>
            </a:r>
            <a:r>
              <a:rPr lang="en-US" u="sng" dirty="0">
                <a:effectLst/>
              </a:rPr>
              <a:t>Physical Abilities</a:t>
            </a:r>
            <a:r>
              <a:rPr lang="ar-IQ" u="sng" dirty="0">
                <a:effectLst/>
              </a:rPr>
              <a:t>):</a:t>
            </a:r>
            <a:r>
              <a:rPr lang="en-US" dirty="0">
                <a:effectLst/>
              </a:rPr>
              <a:t/>
            </a:r>
            <a:br>
              <a:rPr lang="en-US" dirty="0">
                <a:effectLst/>
              </a:rPr>
            </a:br>
            <a:endParaRPr lang="ar-IQ" dirty="0"/>
          </a:p>
        </p:txBody>
      </p:sp>
    </p:spTree>
    <p:extLst>
      <p:ext uri="{BB962C8B-B14F-4D97-AF65-F5344CB8AC3E}">
        <p14:creationId xmlns:p14="http://schemas.microsoft.com/office/powerpoint/2010/main" val="2047569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39552" y="404664"/>
            <a:ext cx="8064896" cy="4832092"/>
          </a:xfrm>
          <a:prstGeom prst="rect">
            <a:avLst/>
          </a:prstGeom>
        </p:spPr>
        <p:txBody>
          <a:bodyPr wrap="square">
            <a:spAutoFit/>
          </a:bodyPr>
          <a:lstStyle/>
          <a:p>
            <a:pPr lvl="0"/>
            <a:r>
              <a:rPr lang="ar-IQ" sz="2800" b="1" u="sng" smtClean="0"/>
              <a:t>1- السرعة </a:t>
            </a:r>
            <a:r>
              <a:rPr lang="ar-IQ" sz="2800" b="1" u="sng" dirty="0"/>
              <a:t>:</a:t>
            </a:r>
            <a:endParaRPr lang="en-US" sz="2800" dirty="0"/>
          </a:p>
          <a:p>
            <a:r>
              <a:rPr lang="ar-IQ" sz="2800" dirty="0"/>
              <a:t>          </a:t>
            </a:r>
            <a:endParaRPr lang="en-US" sz="2800" dirty="0"/>
          </a:p>
          <a:p>
            <a:pPr lvl="0"/>
            <a:r>
              <a:rPr lang="ar-IQ" sz="2800" dirty="0"/>
              <a:t>ان السرعة من منظور ( علم الحركة ) هي درجة التردد الحاصل في المجاميع العضلية من سرعة انقباض وانبساط للعضلات  والتي تعتمد على نوع الالياف العضلية .</a:t>
            </a:r>
            <a:endParaRPr lang="en-US" sz="2800" dirty="0"/>
          </a:p>
          <a:p>
            <a:r>
              <a:rPr lang="ar-IQ" sz="2800" dirty="0"/>
              <a:t>ان كل فرد يمتلك نوعين من المجاميع العضلية ولكن تختلف من حيث النسبة من فرد الى اخر ويعود  هذا الى عامل الوراثة .</a:t>
            </a:r>
            <a:endParaRPr lang="en-US" sz="2800" dirty="0"/>
          </a:p>
          <a:p>
            <a:pPr lvl="0"/>
            <a:r>
              <a:rPr lang="ar-IQ" sz="2800" dirty="0"/>
              <a:t>فهناك نوع من ( الالياف الحمراء ) وتسمى احيانا بـ( الالياف البطيئة ) لأنها تعمل ببطي و لفترة طويلة .</a:t>
            </a:r>
            <a:endParaRPr lang="en-US" sz="2800" dirty="0"/>
          </a:p>
        </p:txBody>
      </p:sp>
    </p:spTree>
    <p:extLst>
      <p:ext uri="{BB962C8B-B14F-4D97-AF65-F5344CB8AC3E}">
        <p14:creationId xmlns:p14="http://schemas.microsoft.com/office/powerpoint/2010/main" val="1276370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404664"/>
            <a:ext cx="8280920" cy="4832092"/>
          </a:xfrm>
          <a:prstGeom prst="rect">
            <a:avLst/>
          </a:prstGeom>
        </p:spPr>
        <p:txBody>
          <a:bodyPr wrap="square">
            <a:spAutoFit/>
          </a:bodyPr>
          <a:lstStyle/>
          <a:p>
            <a:pPr lvl="0"/>
            <a:r>
              <a:rPr lang="ar-IQ" sz="2800" dirty="0"/>
              <a:t>اما النوع الاخر من الالياف فهي ( الالياف البيضاء) وتسمى احيانا بـ( الالياف السريعة ) كونها تمتاز بسرعة الانقباض والانبساط ولكنها قلية التحمل .</a:t>
            </a:r>
            <a:endParaRPr lang="en-US" sz="2800" dirty="0"/>
          </a:p>
          <a:p>
            <a:pPr lvl="0"/>
            <a:r>
              <a:rPr lang="ar-IQ" sz="2800" dirty="0"/>
              <a:t> ومن خلال الدراسات اثبت لنا (لو كانت نسبة الالياف البيضاء السريعة الانقباض) هي النسبة الغالبة في العضلات الفرد يكون  سريعا في الحركة ولكنه سريع التعب  ايضا ومثل هكذا فرد يكون اكثر ملائمة للمهارات الرياضية التي تحتاج السرعة .</a:t>
            </a:r>
            <a:endParaRPr lang="en-US" sz="2800" dirty="0"/>
          </a:p>
          <a:p>
            <a:pPr lvl="0"/>
            <a:r>
              <a:rPr lang="ar-IQ" sz="2800" dirty="0"/>
              <a:t>  اما الافراد (ذي الالياف العضلية الحمراء البطيئة ) يتميز بالحركة البطيئة وعدم ظهور التعب عليه بسهولة وهكذا فرد يكون اكثر ملائمة للرياضات التي تعتمد ( التحمل).</a:t>
            </a:r>
            <a:endParaRPr lang="en-US" sz="2800" dirty="0"/>
          </a:p>
        </p:txBody>
      </p:sp>
    </p:spTree>
    <p:extLst>
      <p:ext uri="{BB962C8B-B14F-4D97-AF65-F5344CB8AC3E}">
        <p14:creationId xmlns:p14="http://schemas.microsoft.com/office/powerpoint/2010/main" val="3433318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692696"/>
            <a:ext cx="7704856" cy="3108543"/>
          </a:xfrm>
          <a:prstGeom prst="rect">
            <a:avLst/>
          </a:prstGeom>
        </p:spPr>
        <p:txBody>
          <a:bodyPr wrap="square">
            <a:spAutoFit/>
          </a:bodyPr>
          <a:lstStyle/>
          <a:p>
            <a:pPr lvl="0"/>
            <a:r>
              <a:rPr lang="ar-IQ" sz="2800" b="1" u="sng" dirty="0" smtClean="0"/>
              <a:t>2- الـــقوة </a:t>
            </a:r>
            <a:r>
              <a:rPr lang="ar-IQ" sz="2800" b="1" u="sng" dirty="0"/>
              <a:t>:</a:t>
            </a:r>
            <a:endParaRPr lang="en-US" sz="2800" dirty="0"/>
          </a:p>
          <a:p>
            <a:pPr lvl="0"/>
            <a:r>
              <a:rPr lang="ar-IQ" sz="2800" dirty="0"/>
              <a:t>ان القوة  تعتمد على المقطع العرضي للعضلة وعدد الوحدات الحركية العاملة عند تنفيذ مقامة معينه .</a:t>
            </a:r>
            <a:endParaRPr lang="en-US" sz="2800" dirty="0"/>
          </a:p>
          <a:p>
            <a:pPr lvl="0"/>
            <a:r>
              <a:rPr lang="ar-IQ" sz="2800" dirty="0"/>
              <a:t> والتدريب على القوة يؤدي الى زيادة المقطع العرضي للعضلة وذلك من خلال انتفاخ الالياف العضلية مع تعزيز قدرة الجهاز العصبي على استثارة اكبر عدد ممكن من الالياف العضلية .</a:t>
            </a:r>
            <a:endParaRPr lang="en-US" sz="2800" dirty="0"/>
          </a:p>
        </p:txBody>
      </p:sp>
    </p:spTree>
    <p:extLst>
      <p:ext uri="{BB962C8B-B14F-4D97-AF65-F5344CB8AC3E}">
        <p14:creationId xmlns:p14="http://schemas.microsoft.com/office/powerpoint/2010/main" val="1176847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476672"/>
            <a:ext cx="8064896" cy="4154984"/>
          </a:xfrm>
          <a:prstGeom prst="rect">
            <a:avLst/>
          </a:prstGeom>
        </p:spPr>
        <p:txBody>
          <a:bodyPr wrap="square">
            <a:spAutoFit/>
          </a:bodyPr>
          <a:lstStyle/>
          <a:p>
            <a:pPr lvl="0"/>
            <a:r>
              <a:rPr lang="ar-IQ" sz="2400" b="1" u="sng" dirty="0" smtClean="0"/>
              <a:t>3- التـحمل</a:t>
            </a:r>
            <a:r>
              <a:rPr lang="ar-IQ" sz="2400" b="1" u="sng" dirty="0"/>
              <a:t>:</a:t>
            </a:r>
            <a:endParaRPr lang="en-US" sz="2400" dirty="0"/>
          </a:p>
          <a:p>
            <a:pPr lvl="0"/>
            <a:r>
              <a:rPr lang="ar-IQ" sz="2400" dirty="0"/>
              <a:t> ان هذه الصفة تعتمد عل كل من كفاية القلب والجهاز الدوري التنفسي فضلا عن قابلية الالياف العضلية على استثمار الاوكسجين .</a:t>
            </a:r>
            <a:endParaRPr lang="en-US" sz="2400" dirty="0"/>
          </a:p>
          <a:p>
            <a:pPr lvl="0"/>
            <a:r>
              <a:rPr lang="ar-IQ" sz="2400" dirty="0"/>
              <a:t>وعادة ان التدريب لفترات طويلة يودي الى تكيف القلب والدم من خلال زيادة التجويف في القلب وهذه الزيادة تؤدي الى دفع كمية اكبر من الدم خلال الضربة الواحدة وبهذا اظهرت الدراسات ان الافراد الذين يتدربون على التحمل يتمتعون بضربات اقل مع تحسن قابلية الدم على امتصاص كمية الاوكسجين من الرئتين لتزويد العضلات العاملة بالطاقة مقارنة مع  الافراد الاخرين في الدقيقة الواحدة .</a:t>
            </a:r>
            <a:endParaRPr lang="en-US" sz="2400" dirty="0"/>
          </a:p>
        </p:txBody>
      </p:sp>
    </p:spTree>
    <p:extLst>
      <p:ext uri="{BB962C8B-B14F-4D97-AF65-F5344CB8AC3E}">
        <p14:creationId xmlns:p14="http://schemas.microsoft.com/office/powerpoint/2010/main" val="1984201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260649"/>
            <a:ext cx="8568952" cy="2677656"/>
          </a:xfrm>
          <a:prstGeom prst="rect">
            <a:avLst/>
          </a:prstGeom>
        </p:spPr>
        <p:txBody>
          <a:bodyPr wrap="square">
            <a:spAutoFit/>
          </a:bodyPr>
          <a:lstStyle/>
          <a:p>
            <a:pPr lvl="0"/>
            <a:r>
              <a:rPr lang="ar-IQ" sz="2400" b="1" u="sng" dirty="0" smtClean="0"/>
              <a:t>4- المرونة </a:t>
            </a:r>
            <a:r>
              <a:rPr lang="ar-IQ" sz="2400" b="1" u="sng" dirty="0"/>
              <a:t>:</a:t>
            </a:r>
            <a:endParaRPr lang="en-US" sz="2400" dirty="0"/>
          </a:p>
          <a:p>
            <a:pPr lvl="0"/>
            <a:r>
              <a:rPr lang="ar-IQ" sz="2400" dirty="0"/>
              <a:t> تعتمد المرونة العضلية ( والتي يقصد بها السعة الحركية للمفاصل). اعتمادا اساسيا على درجة مطاطية الانسجة حول المفصل .</a:t>
            </a:r>
            <a:endParaRPr lang="en-US" sz="2400" dirty="0"/>
          </a:p>
          <a:p>
            <a:pPr lvl="0"/>
            <a:r>
              <a:rPr lang="ar-IQ" sz="2400" dirty="0"/>
              <a:t>اذ يوجد انسجة عضلية وانسجة شحمية فضلا عن الاوتار العضلية الرباطات بين رؤوس العظام .</a:t>
            </a:r>
            <a:endParaRPr lang="en-US" sz="2400" dirty="0"/>
          </a:p>
          <a:p>
            <a:pPr lvl="0"/>
            <a:r>
              <a:rPr lang="ar-IQ" sz="2400" dirty="0"/>
              <a:t>اذا ان تطوير هذه الصفة يعتمد على تمارين تمطيه الانسجة حول المفصل من اجل زيادة السعة الحركية للمفصل .</a:t>
            </a:r>
            <a:endParaRPr lang="en-US" sz="2400" dirty="0"/>
          </a:p>
        </p:txBody>
      </p:sp>
      <p:sp>
        <p:nvSpPr>
          <p:cNvPr id="3" name="مستطيل 2"/>
          <p:cNvSpPr/>
          <p:nvPr/>
        </p:nvSpPr>
        <p:spPr>
          <a:xfrm>
            <a:off x="251520" y="3140968"/>
            <a:ext cx="8496944" cy="2677656"/>
          </a:xfrm>
          <a:prstGeom prst="rect">
            <a:avLst/>
          </a:prstGeom>
        </p:spPr>
        <p:txBody>
          <a:bodyPr wrap="square">
            <a:spAutoFit/>
          </a:bodyPr>
          <a:lstStyle/>
          <a:p>
            <a:r>
              <a:rPr lang="ar-IQ" sz="2400" b="1" dirty="0"/>
              <a:t>اذا ان الصفات السابقة الذكر ترتبط ارتباطا قويا مع الحالة البدنية وقليلا مع الجهاز العصبي المركزي .فهي لا تحتاج الى الذكاء او الاستخدام العالي للجهاز العصبي المركزي والمحيطي .</a:t>
            </a:r>
            <a:endParaRPr lang="en-US" sz="2400" dirty="0"/>
          </a:p>
          <a:p>
            <a:r>
              <a:rPr lang="ar-IQ" sz="2400" b="1" dirty="0"/>
              <a:t>والدليل على ذلك من الممكن تطوير القوة والمرونة لدى المتخلفين ذهنيا او بطيء التعلم . ولكن لا نستطيع ان نطور عندهم  القدرات الحركية من توافق / توازن /رشاقة حركية .</a:t>
            </a:r>
            <a:endParaRPr lang="en-US" sz="2400" dirty="0"/>
          </a:p>
        </p:txBody>
      </p:sp>
    </p:spTree>
    <p:extLst>
      <p:ext uri="{BB962C8B-B14F-4D97-AF65-F5344CB8AC3E}">
        <p14:creationId xmlns:p14="http://schemas.microsoft.com/office/powerpoint/2010/main" val="3797577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79712" y="692696"/>
            <a:ext cx="5966666" cy="2423346"/>
          </a:xfrm>
        </p:spPr>
        <p:txBody>
          <a:bodyPr/>
          <a:lstStyle/>
          <a:p>
            <a:r>
              <a:rPr lang="ar-IQ" u="sng" dirty="0">
                <a:effectLst/>
              </a:rPr>
              <a:t>القدرات الحركية (</a:t>
            </a:r>
            <a:r>
              <a:rPr lang="en-US" u="sng" dirty="0">
                <a:effectLst/>
              </a:rPr>
              <a:t>Motor Abilities</a:t>
            </a:r>
            <a:r>
              <a:rPr lang="ar-IQ" u="sng" dirty="0">
                <a:effectLst/>
              </a:rPr>
              <a:t>): </a:t>
            </a:r>
            <a:r>
              <a:rPr lang="en-US" dirty="0">
                <a:effectLst/>
              </a:rPr>
              <a:t/>
            </a:r>
            <a:br>
              <a:rPr lang="en-US" dirty="0">
                <a:effectLst/>
              </a:rPr>
            </a:br>
            <a:endParaRPr lang="ar-IQ" dirty="0"/>
          </a:p>
        </p:txBody>
      </p:sp>
      <p:sp>
        <p:nvSpPr>
          <p:cNvPr id="3" name="عنصر نائب للنص 2"/>
          <p:cNvSpPr>
            <a:spLocks noGrp="1"/>
          </p:cNvSpPr>
          <p:nvPr>
            <p:ph type="body" idx="1"/>
          </p:nvPr>
        </p:nvSpPr>
        <p:spPr>
          <a:xfrm>
            <a:off x="1043608" y="3140968"/>
            <a:ext cx="6984776" cy="2808312"/>
          </a:xfrm>
        </p:spPr>
        <p:txBody>
          <a:bodyPr>
            <a:normAutofit fontScale="70000" lnSpcReduction="20000"/>
          </a:bodyPr>
          <a:lstStyle/>
          <a:p>
            <a:r>
              <a:rPr lang="ar-IQ" dirty="0"/>
              <a:t> </a:t>
            </a:r>
            <a:r>
              <a:rPr lang="ar-IQ" sz="3800" dirty="0"/>
              <a:t>ان  القدرات الحركية هي القدرات التي تعتمد استثمار( الاحساس الحركي ) واستعمال ( الجهاز العصبي والمركزي والمحيطي من اجل التحكم الحركي ) .</a:t>
            </a:r>
            <a:endParaRPr lang="en-US" sz="3800" dirty="0"/>
          </a:p>
          <a:p>
            <a:r>
              <a:rPr lang="ar-IQ" sz="3800" dirty="0"/>
              <a:t>وقد حدد العالم (كلا هيو ) بعض القدرات الحركية بـ( التوازن / التوفق/ الرشاقة الحركية / الدقة الحركية ) وفيما يلي شرح لهذه القدرات :</a:t>
            </a:r>
          </a:p>
        </p:txBody>
      </p:sp>
    </p:spTree>
    <p:extLst>
      <p:ext uri="{BB962C8B-B14F-4D97-AF65-F5344CB8AC3E}">
        <p14:creationId xmlns:p14="http://schemas.microsoft.com/office/powerpoint/2010/main" val="3255128463"/>
      </p:ext>
    </p:extLst>
  </p:cSld>
  <p:clrMapOvr>
    <a:masterClrMapping/>
  </p:clrMapOvr>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41</TotalTime>
  <Words>1106</Words>
  <Application>Microsoft Office PowerPoint</Application>
  <PresentationFormat>عرض على الشاشة (3:4)‏</PresentationFormat>
  <Paragraphs>72</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دفق الهواء</vt:lpstr>
      <vt:lpstr>للأستاذ الدكتور  انتصار عويد علي </vt:lpstr>
      <vt:lpstr>عرض تقديمي في PowerPoint</vt:lpstr>
      <vt:lpstr>اولا- القدرات البدنية (Physical Abilities): </vt:lpstr>
      <vt:lpstr>عرض تقديمي في PowerPoint</vt:lpstr>
      <vt:lpstr>عرض تقديمي في PowerPoint</vt:lpstr>
      <vt:lpstr>عرض تقديمي في PowerPoint</vt:lpstr>
      <vt:lpstr>عرض تقديمي في PowerPoint</vt:lpstr>
      <vt:lpstr>عرض تقديمي في PowerPoint</vt:lpstr>
      <vt:lpstr>القدرات الحركية (Motor Abilities):  </vt:lpstr>
      <vt:lpstr>عرض تقديمي في PowerPoint</vt:lpstr>
      <vt:lpstr>عرض تقديمي في PowerPoint</vt:lpstr>
      <vt:lpstr>عرض تقديمي في PowerPoint</vt:lpstr>
      <vt:lpstr>دلالات وبراهين اثبات التصنيف بين القدرات الحركية والبدنية  </vt:lpstr>
      <vt:lpstr>عرض تقديمي في PowerPoint</vt:lpstr>
      <vt:lpstr>عرض تقديمي في PowerPoint</vt:lpstr>
      <vt:lpstr>عرض تقديمي في PowerPoint</vt:lpstr>
      <vt:lpstr>عرض تقديمي في PowerPoint</vt:lpstr>
      <vt:lpstr>شكرا لحسن استماعكن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للأستاذ الدكتور  انتصار عويد علي</dc:title>
  <dc:creator>Dr.Intesar</dc:creator>
  <cp:lastModifiedBy>Dr.Intesar</cp:lastModifiedBy>
  <cp:revision>19</cp:revision>
  <dcterms:created xsi:type="dcterms:W3CDTF">2024-10-08T12:36:34Z</dcterms:created>
  <dcterms:modified xsi:type="dcterms:W3CDTF">2024-10-08T13:35:33Z</dcterms:modified>
</cp:coreProperties>
</file>