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73" r:id="rId4"/>
    <p:sldId id="260" r:id="rId5"/>
    <p:sldId id="267" r:id="rId6"/>
    <p:sldId id="263" r:id="rId7"/>
    <p:sldId id="264" r:id="rId8"/>
    <p:sldId id="265" r:id="rId9"/>
    <p:sldId id="266" r:id="rId10"/>
    <p:sldId id="268" r:id="rId11"/>
    <p:sldId id="274" r:id="rId12"/>
    <p:sldId id="272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52A67EBA-5A64-714E-A1F0-13F0DB165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3952A95F-DE02-AD49-B9C6-12926A9D2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8C3BBF5-F7B4-2448-8587-89FA39DE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FA0-14B1-4F4B-9384-E0AFF8C4897F}" type="datetimeFigureOut">
              <a:rPr lang="ar-AE" smtClean="0"/>
              <a:pPr/>
              <a:t>17/11/1442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940BBB5-B33D-A94E-B265-EA1069AC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730D19FA-F91F-0A4D-8D69-CB3D7B8B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0333-C819-7049-ABDA-07408CCBEF8D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211736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A729FFD-A592-4349-8AD7-C691D24D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4FC351A7-3187-F646-97E6-834152744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A6F0392E-6349-B24D-8CBE-797E2F11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FA0-14B1-4F4B-9384-E0AFF8C4897F}" type="datetimeFigureOut">
              <a:rPr lang="ar-AE" smtClean="0"/>
              <a:pPr/>
              <a:t>17/11/1442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CC243A13-B23A-4E4D-AF32-53F6E9F9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7F21D9AA-203B-6F4A-9DF1-9E4940C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0333-C819-7049-ABDA-07408CCBEF8D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128750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8D671441-C3F7-C743-A776-00EB3D02E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2C47E150-2427-0E45-B553-3CC4B34F4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0A4ED189-0CC9-AF4E-A1D4-F3D73BB5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FA0-14B1-4F4B-9384-E0AFF8C4897F}" type="datetimeFigureOut">
              <a:rPr lang="ar-AE" smtClean="0"/>
              <a:pPr/>
              <a:t>17/11/1442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40905627-A8EB-874E-9925-DD78A8A7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968BCAC5-6B8E-534A-B129-4BDC0101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0333-C819-7049-ABDA-07408CCBEF8D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413492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7B289F0F-8CBE-B547-A5D3-3AED61E4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CCC5CC52-296A-8E4D-B89C-5648F8063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1CBF18CA-7F04-294C-BB1C-207FF415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FA0-14B1-4F4B-9384-E0AFF8C4897F}" type="datetimeFigureOut">
              <a:rPr lang="ar-AE" smtClean="0"/>
              <a:pPr/>
              <a:t>17/11/1442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E74AC8EF-82FF-5546-81CF-A31CF184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3503AF0-F9D4-CF4C-898D-3705AF33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0333-C819-7049-ABDA-07408CCBEF8D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169040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2787E08-D9C0-C242-AFB0-0D5609462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E20C8F69-C06B-2E45-9C10-C291A367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8F90FD02-592D-824D-9FE9-7C015124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FA0-14B1-4F4B-9384-E0AFF8C4897F}" type="datetimeFigureOut">
              <a:rPr lang="ar-AE" smtClean="0"/>
              <a:pPr/>
              <a:t>17/11/1442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0AD7CB94-D49C-2141-8346-0437A03D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30BFE17B-170F-F545-A93A-956C5AE8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0333-C819-7049-ABDA-07408CCBEF8D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117310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F47870B0-E5C2-5345-8405-2121A6D0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2093AA98-DAA3-4B43-B527-65EBC8AAB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BD5BE6FA-D453-6443-88B3-C8539A701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2A9333FC-769E-A346-8BE7-EB435AF2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FA0-14B1-4F4B-9384-E0AFF8C4897F}" type="datetimeFigureOut">
              <a:rPr lang="ar-AE" smtClean="0"/>
              <a:pPr/>
              <a:t>17/11/1442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28271B76-E31C-C545-ADDE-BEC16999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86F83554-CFE5-3642-9067-51EFA56D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0333-C819-7049-ABDA-07408CCBEF8D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400050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CE9C08E-BC1A-C74A-AC5E-F5938340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3B879ECF-B2BC-EF46-B214-5021013E2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AB18ABB6-89C1-F345-B8FA-E5F3926F8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107769AF-CCB2-CE4F-83E5-DE4039976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3AF12464-F6E7-0445-A6C9-EF99C2CAC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17FFAA15-621A-9A4E-9C45-FB9CAEE7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FA0-14B1-4F4B-9384-E0AFF8C4897F}" type="datetimeFigureOut">
              <a:rPr lang="ar-AE" smtClean="0"/>
              <a:pPr/>
              <a:t>17/11/1442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F421C468-C82B-DD43-BA5F-211B7244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D2CB0F14-6994-4F49-A696-5F893B78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0333-C819-7049-ABDA-07408CCBEF8D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59099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58FF0304-FB27-8B41-9363-31A8DFE8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54D8E69D-8431-9C44-A608-505058EAE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FA0-14B1-4F4B-9384-E0AFF8C4897F}" type="datetimeFigureOut">
              <a:rPr lang="ar-AE" smtClean="0"/>
              <a:pPr/>
              <a:t>17/11/1442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21176987-5DDA-0242-A88F-1AB43383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DF11C15C-BE2B-4E4A-B917-45BF6EE6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0333-C819-7049-ABDA-07408CCBEF8D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324970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042F4E1E-CB99-4B4B-A889-1B3C194C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FA0-14B1-4F4B-9384-E0AFF8C4897F}" type="datetimeFigureOut">
              <a:rPr lang="ar-AE" smtClean="0"/>
              <a:pPr/>
              <a:t>17/11/1442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5F53037F-3D46-2A4D-B2CC-B3C43FAC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355020DA-B113-0C44-B394-17A2B697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0333-C819-7049-ABDA-07408CCBEF8D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39477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02CB4B0-5A6D-F24C-8705-7A92EC60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3FCE5A94-EE3C-B246-AAB9-EDF086126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52FABE0E-C981-D547-A86F-427318E7B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36F980C8-8352-964F-A474-38283C6E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FA0-14B1-4F4B-9384-E0AFF8C4897F}" type="datetimeFigureOut">
              <a:rPr lang="ar-AE" smtClean="0"/>
              <a:pPr/>
              <a:t>17/11/1442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54C1E015-EE3F-F448-B731-597F1E51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E8C76A05-4A9B-954E-8101-3205ADFB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0333-C819-7049-ABDA-07408CCBEF8D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277462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77252D3-9B1B-5A48-9DD3-62CC8F4E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C4BFAD8C-31CE-0641-BB82-D1E3784A1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D80BACF1-CE1A-9B43-9A64-A39F0AD4C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B372F75F-8E6A-A146-9156-447410FF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FA0-14B1-4F4B-9384-E0AFF8C4897F}" type="datetimeFigureOut">
              <a:rPr lang="ar-AE" smtClean="0"/>
              <a:pPr/>
              <a:t>17/11/1442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56CD7637-5FD9-9743-90D1-4C531B3D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812AC932-ECAD-2644-AE7D-7D2915CB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0333-C819-7049-ABDA-07408CCBEF8D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307131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257CEB0A-7700-744E-ACF4-CEEBDD82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5E80C348-6774-0449-B882-3D36BDC97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2E503F69-71B4-8A4A-84EF-71B2C2F75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9FA0-14B1-4F4B-9384-E0AFF8C4897F}" type="datetimeFigureOut">
              <a:rPr lang="ar-AE" smtClean="0"/>
              <a:pPr/>
              <a:t>17/11/1442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C5F9E319-102D-A542-84A8-20AA7C1FD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FBDE0A37-9C4C-CD42-8210-A21EC827B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10333-C819-7049-ABDA-07408CCBEF8D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33472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A6583A4-B444-DA48-AD5D-BB921FA7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-SA" dirty="0" smtClean="0"/>
              <a:t>Lab</a:t>
            </a:r>
            <a:endParaRPr lang="ar-AE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C304202C-35AE-2F4F-8AD9-45B19B21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600"/>
            <a:ext cx="9812481" cy="4191000"/>
          </a:xfrm>
        </p:spPr>
        <p:txBody>
          <a:bodyPr/>
          <a:lstStyle/>
          <a:p>
            <a:pPr algn="l" rtl="0"/>
            <a:r>
              <a:rPr lang="af-ZA" dirty="0"/>
              <a:t> Kingdom Protista</a:t>
            </a:r>
            <a:endParaRPr lang="ar-SA" dirty="0"/>
          </a:p>
          <a:p>
            <a:pPr algn="l" rtl="0"/>
            <a:r>
              <a:rPr lang="af-ZA" dirty="0"/>
              <a:t> Sub kingdom Protozoa</a:t>
            </a:r>
            <a:endParaRPr lang="ar-SA" dirty="0"/>
          </a:p>
          <a:p>
            <a:pPr algn="l" rtl="0"/>
            <a:r>
              <a:rPr lang="af-ZA" dirty="0"/>
              <a:t> Phylum Ciliophora</a:t>
            </a:r>
            <a:endParaRPr lang="ar-SA" dirty="0"/>
          </a:p>
          <a:p>
            <a:pPr algn="l" rtl="0"/>
            <a:r>
              <a:rPr lang="af-ZA" dirty="0"/>
              <a:t> Subphylum : Ciliata </a:t>
            </a:r>
            <a:endParaRPr lang="ar-SA" dirty="0"/>
          </a:p>
          <a:p>
            <a:pPr algn="l" rtl="0"/>
            <a:r>
              <a:rPr lang="af-ZA" dirty="0"/>
              <a:t>Class : Holotricha</a:t>
            </a:r>
            <a:endParaRPr lang="ar-SA" dirty="0"/>
          </a:p>
          <a:p>
            <a:pPr lvl="0" algn="l" rtl="0"/>
            <a:r>
              <a:rPr lang="af-ZA" dirty="0"/>
              <a:t> </a:t>
            </a:r>
            <a:r>
              <a:rPr lang="af-ZA" dirty="0" smtClean="0"/>
              <a:t> Genus: </a:t>
            </a:r>
            <a:r>
              <a:rPr lang="af-ZA" b="1" u="sng" dirty="0" smtClean="0"/>
              <a:t>Paramecium</a:t>
            </a:r>
            <a:r>
              <a:rPr lang="af-ZA" dirty="0" smtClean="0"/>
              <a:t> </a:t>
            </a:r>
            <a:endParaRPr lang="en-US" dirty="0" smtClean="0"/>
          </a:p>
          <a:p>
            <a:pPr lvl="0" algn="l" rtl="0"/>
            <a:r>
              <a:rPr lang="af-ZA" dirty="0" smtClean="0"/>
              <a:t> Species : </a:t>
            </a:r>
            <a:r>
              <a:rPr lang="af-ZA" b="1" u="sng" dirty="0" smtClean="0"/>
              <a:t>P</a:t>
            </a:r>
            <a:r>
              <a:rPr lang="af-ZA" dirty="0" smtClean="0"/>
              <a:t>. </a:t>
            </a:r>
            <a:r>
              <a:rPr lang="af-ZA" b="1" u="sng" dirty="0" smtClean="0"/>
              <a:t>caudatum</a:t>
            </a:r>
            <a:r>
              <a:rPr lang="af-ZA" dirty="0" smtClean="0"/>
              <a:t> </a:t>
            </a:r>
            <a:endParaRPr lang="en-US" dirty="0" smtClean="0"/>
          </a:p>
          <a:p>
            <a:pPr lvl="0" algn="l" rtl="0"/>
            <a:r>
              <a:rPr lang="af-ZA" dirty="0" smtClean="0"/>
              <a:t>Species 2 : </a:t>
            </a:r>
            <a:r>
              <a:rPr lang="af-ZA" b="1" u="sng" dirty="0" smtClean="0"/>
              <a:t>P</a:t>
            </a:r>
            <a:r>
              <a:rPr lang="af-ZA" dirty="0" smtClean="0"/>
              <a:t>.</a:t>
            </a:r>
            <a:r>
              <a:rPr lang="af-ZA" b="1" u="sng" dirty="0" smtClean="0"/>
              <a:t>bursaria</a:t>
            </a:r>
            <a:r>
              <a:rPr lang="af-Z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0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9BAA991C-8173-8045-B003-686F29FD3887}"/>
              </a:ext>
            </a:extLst>
          </p:cNvPr>
          <p:cNvSpPr txBox="1"/>
          <p:nvPr/>
        </p:nvSpPr>
        <p:spPr>
          <a:xfrm>
            <a:off x="461405" y="797510"/>
            <a:ext cx="1104281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af-ZA" sz="2800" dirty="0" smtClean="0"/>
              <a:t>Species : </a:t>
            </a:r>
            <a:r>
              <a:rPr lang="af-ZA" sz="2800" b="1" u="sng" dirty="0" smtClean="0"/>
              <a:t>Balantidium  coli</a:t>
            </a:r>
            <a:r>
              <a:rPr lang="af-ZA" sz="2800" dirty="0" smtClean="0"/>
              <a:t>: </a:t>
            </a:r>
            <a:endParaRPr lang="en-US" sz="2800" dirty="0" smtClean="0"/>
          </a:p>
          <a:p>
            <a:pPr algn="l" rtl="0"/>
            <a:r>
              <a:rPr lang="af-ZA" sz="2800" dirty="0" smtClean="0"/>
              <a:t>is the </a:t>
            </a:r>
            <a:r>
              <a:rPr lang="af-ZA" sz="2800" b="1" dirty="0" smtClean="0"/>
              <a:t>largest protozoa</a:t>
            </a:r>
            <a:r>
              <a:rPr lang="af-ZA" sz="2800" dirty="0" smtClean="0"/>
              <a:t> parasite inhabit in the large intestine of man caused </a:t>
            </a:r>
            <a:r>
              <a:rPr lang="af-ZA" sz="2800" b="1" dirty="0" smtClean="0"/>
              <a:t>Balantidiasis</a:t>
            </a:r>
            <a:r>
              <a:rPr lang="af-ZA" sz="2800" dirty="0" smtClean="0"/>
              <a:t> . It has two stage in their life cycle :</a:t>
            </a:r>
            <a:endParaRPr lang="en-US" sz="2800" dirty="0" smtClean="0"/>
          </a:p>
          <a:p>
            <a:pPr lvl="0" algn="l" rtl="0"/>
            <a:r>
              <a:rPr lang="af-ZA" sz="2800" b="1" dirty="0" smtClean="0"/>
              <a:t>1- Trophozoite stage</a:t>
            </a:r>
            <a:r>
              <a:rPr lang="af-ZA" sz="2800" dirty="0" smtClean="0"/>
              <a:t> : Oval in shape , the anterior end is pointed and has groove leading to a mouth ( </a:t>
            </a:r>
            <a:r>
              <a:rPr lang="af-ZA" sz="2800" b="1" dirty="0" smtClean="0"/>
              <a:t>cytostome</a:t>
            </a:r>
            <a:r>
              <a:rPr lang="af-ZA" sz="2800" dirty="0" smtClean="0"/>
              <a:t> ) . The posterior end is broadly rounded and has an excretory opening known as </a:t>
            </a:r>
            <a:r>
              <a:rPr lang="af-ZA" sz="2800" b="1" dirty="0" smtClean="0"/>
              <a:t>cytopyge</a:t>
            </a:r>
            <a:r>
              <a:rPr lang="af-ZA" sz="2800" dirty="0" smtClean="0"/>
              <a:t> . The cytoplasm has : a - </a:t>
            </a:r>
            <a:r>
              <a:rPr lang="af-ZA" sz="2800" b="1" dirty="0" smtClean="0"/>
              <a:t>two nuclei</a:t>
            </a:r>
            <a:r>
              <a:rPr lang="af-ZA" sz="2800" dirty="0" smtClean="0"/>
              <a:t> , a macronucleus which is large and present in the middle of the body, It may kidney shaped and curved . The micronucleus is a small round and lies in close to the macronucleus . b - </a:t>
            </a:r>
            <a:r>
              <a:rPr lang="af-ZA" sz="2800" b="1" dirty="0" smtClean="0"/>
              <a:t>two contractile</a:t>
            </a:r>
            <a:r>
              <a:rPr lang="af-ZA" sz="2800" dirty="0" smtClean="0"/>
              <a:t> </a:t>
            </a:r>
            <a:r>
              <a:rPr lang="af-ZA" sz="2800" b="1" dirty="0" smtClean="0"/>
              <a:t>vacuoles</a:t>
            </a:r>
            <a:r>
              <a:rPr lang="af-ZA" sz="2800" dirty="0" smtClean="0"/>
              <a:t> which may lie side by side or one above the other e - food vacuoles which have food particles such as bacteria , starch granules . RBC , .... ect . The body covered with delicate </a:t>
            </a:r>
            <a:r>
              <a:rPr lang="af-ZA" sz="2800" b="1" dirty="0" smtClean="0"/>
              <a:t>pellicle</a:t>
            </a:r>
            <a:r>
              <a:rPr lang="af-ZA" sz="2800" dirty="0" smtClean="0"/>
              <a:t> embedded with it short cilia 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85387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مختبرات\ابتدائيات\2021 labs\Balantidia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8286750" cy="5905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مختبرات\ابتدائيات\Class_+Ciliophora+Balantidium+coli+Trophozoite+stained+by+haematoxlin.jpg"/>
          <p:cNvPicPr>
            <a:picLocks noChangeAspect="1" noChangeArrowheads="1"/>
          </p:cNvPicPr>
          <p:nvPr/>
        </p:nvPicPr>
        <p:blipFill>
          <a:blip r:embed="rId2"/>
          <a:srcRect l="10830" r="2534" b="7379"/>
          <a:stretch>
            <a:fillRect/>
          </a:stretch>
        </p:blipFill>
        <p:spPr bwMode="auto">
          <a:xfrm>
            <a:off x="4038600" y="0"/>
            <a:ext cx="8153400" cy="6539706"/>
          </a:xfrm>
          <a:prstGeom prst="rect">
            <a:avLst/>
          </a:prstGeom>
          <a:noFill/>
        </p:spPr>
      </p:pic>
      <p:pic>
        <p:nvPicPr>
          <p:cNvPr id="3" name="Picture 3" descr="F:\مختبرات\ابتدائيات\2021 labs\balantidium-parasite.jpg.crdownload"/>
          <p:cNvPicPr>
            <a:picLocks noChangeAspect="1" noChangeArrowheads="1"/>
          </p:cNvPicPr>
          <p:nvPr/>
        </p:nvPicPr>
        <p:blipFill>
          <a:blip r:embed="rId3"/>
          <a:srcRect l="31132" t="17450" r="32075"/>
          <a:stretch>
            <a:fillRect/>
          </a:stretch>
        </p:blipFill>
        <p:spPr bwMode="auto">
          <a:xfrm>
            <a:off x="228600" y="381000"/>
            <a:ext cx="3733800" cy="588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="" xmlns:a16="http://schemas.microsoft.com/office/drawing/2014/main" id="{EAA7D530-7D7D-EA4A-9833-256297B60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582"/>
          <a:stretch>
            <a:fillRect/>
          </a:stretch>
        </p:blipFill>
        <p:spPr>
          <a:xfrm>
            <a:off x="0" y="0"/>
            <a:ext cx="5715000" cy="6065750"/>
          </a:xfrm>
          <a:prstGeom prst="rect">
            <a:avLst/>
          </a:prstGeom>
        </p:spPr>
      </p:pic>
      <p:pic>
        <p:nvPicPr>
          <p:cNvPr id="5122" name="Picture 2" descr="F:\مختبرات\ابتدائيات\balantidum coli trophozoite.jpg"/>
          <p:cNvPicPr>
            <a:picLocks noChangeAspect="1" noChangeArrowheads="1"/>
          </p:cNvPicPr>
          <p:nvPr/>
        </p:nvPicPr>
        <p:blipFill>
          <a:blip r:embed="rId3"/>
          <a:srcRect l="24528" t="23899" r="27673" b="34591"/>
          <a:stretch>
            <a:fillRect/>
          </a:stretch>
        </p:blipFill>
        <p:spPr bwMode="auto">
          <a:xfrm>
            <a:off x="7010400" y="1676400"/>
            <a:ext cx="4036291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464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9507B4B7-CA1C-694C-87F4-42A73CBB6964}"/>
              </a:ext>
            </a:extLst>
          </p:cNvPr>
          <p:cNvSpPr txBox="1"/>
          <p:nvPr/>
        </p:nvSpPr>
        <p:spPr>
          <a:xfrm>
            <a:off x="696437" y="1074935"/>
            <a:ext cx="1046141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/>
            <a:r>
              <a:rPr lang="en-US" sz="3200" dirty="0" smtClean="0"/>
              <a:t> </a:t>
            </a:r>
            <a:r>
              <a:rPr lang="af-ZA" sz="3200" b="1" dirty="0" smtClean="0"/>
              <a:t>Cyst stage</a:t>
            </a:r>
            <a:r>
              <a:rPr lang="af-ZA" sz="3200" dirty="0" smtClean="0"/>
              <a:t> : Spherical or oval surrounded by a thick double - layered </a:t>
            </a:r>
            <a:r>
              <a:rPr lang="af-ZA" sz="3200" b="1" dirty="0" smtClean="0"/>
              <a:t>wall</a:t>
            </a:r>
            <a:r>
              <a:rPr lang="af-ZA" sz="3200" dirty="0" smtClean="0"/>
              <a:t> . In the mature cyst the cilia are absorbed , macronucleus micronucleus , and vacuoles are present in the cyst .</a:t>
            </a:r>
          </a:p>
          <a:p>
            <a:pPr lvl="0" algn="l" rtl="0"/>
            <a:r>
              <a:rPr lang="af-ZA" sz="3200" b="1" dirty="0" smtClean="0"/>
              <a:t>Pathogenicity</a:t>
            </a:r>
            <a:r>
              <a:rPr lang="af-ZA" sz="3200" dirty="0" smtClean="0"/>
              <a:t> : Most infection with B.coli are harmless Rarely the trophpzoites invade the mucosa and submucosa of the large intestine and produce ulcers or abscesses extend to the muscular layer . The ulcer round and covered with pus and necrotic material </a:t>
            </a:r>
            <a:endParaRPr lang="en-US" sz="3200" dirty="0" smtClean="0"/>
          </a:p>
          <a:p>
            <a:pPr algn="l" rtl="0"/>
            <a:r>
              <a:rPr lang="af-ZA" sz="3200" b="1" dirty="0" smtClean="0"/>
              <a:t>Diagnosis</a:t>
            </a:r>
            <a:r>
              <a:rPr lang="af-ZA" sz="3200" dirty="0" smtClean="0"/>
              <a:t> : G.S.E. </a:t>
            </a:r>
            <a:endParaRPr lang="ar-AE" sz="3200" dirty="0"/>
          </a:p>
        </p:txBody>
      </p:sp>
    </p:spTree>
    <p:extLst>
      <p:ext uri="{BB962C8B-B14F-4D97-AF65-F5344CB8AC3E}">
        <p14:creationId xmlns="" xmlns:p14="http://schemas.microsoft.com/office/powerpoint/2010/main" val="81784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="" xmlns:a16="http://schemas.microsoft.com/office/drawing/2014/main" id="{500C68AE-3A0F-544A-976C-9AEADF141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6248400" cy="6302658"/>
          </a:xfrm>
          <a:prstGeom prst="rect">
            <a:avLst/>
          </a:prstGeom>
        </p:spPr>
      </p:pic>
      <p:pic>
        <p:nvPicPr>
          <p:cNvPr id="6146" name="Picture 2" descr="F:\مختبرات\ابتدائيات\balantidium coli cy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0"/>
            <a:ext cx="5334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297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DE95E53D-8250-6740-9AB6-9FF34D22FD3F}"/>
              </a:ext>
            </a:extLst>
          </p:cNvPr>
          <p:cNvSpPr txBox="1"/>
          <p:nvPr/>
        </p:nvSpPr>
        <p:spPr>
          <a:xfrm>
            <a:off x="1002599" y="973731"/>
            <a:ext cx="1018680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af-ZA" sz="2800" b="1" u="sng" dirty="0" smtClean="0"/>
              <a:t>Paramecium</a:t>
            </a:r>
            <a:r>
              <a:rPr lang="af-ZA" sz="2800" dirty="0" smtClean="0"/>
              <a:t> is prevalent in freshwater , though some species can thrive in marine environment. </a:t>
            </a:r>
            <a:r>
              <a:rPr lang="af-ZA" sz="2800" b="1" u="sng" dirty="0" smtClean="0"/>
              <a:t>Paramecium</a:t>
            </a:r>
            <a:r>
              <a:rPr lang="af-ZA" sz="2800" dirty="0" smtClean="0"/>
              <a:t> is a slipper - shaped and </a:t>
            </a:r>
            <a:r>
              <a:rPr lang="af-ZA" sz="2800" dirty="0" smtClean="0"/>
              <a:t>have </a:t>
            </a:r>
            <a:r>
              <a:rPr lang="af-ZA" sz="2800" dirty="0" smtClean="0"/>
              <a:t>two nuclei ( a large </a:t>
            </a:r>
            <a:r>
              <a:rPr lang="af-ZA" sz="2800" b="1" dirty="0" smtClean="0"/>
              <a:t>macronucleus</a:t>
            </a:r>
            <a:r>
              <a:rPr lang="af-ZA" sz="2800" dirty="0" smtClean="0"/>
              <a:t> and a single compact </a:t>
            </a:r>
            <a:r>
              <a:rPr lang="af-ZA" sz="2800" b="1" dirty="0" smtClean="0"/>
              <a:t>micronucleus</a:t>
            </a:r>
            <a:r>
              <a:rPr lang="af-ZA" sz="2800" dirty="0" smtClean="0"/>
              <a:t> ) . They cannot survive without the macronucleus and cannot reproduce without the </a:t>
            </a:r>
            <a:r>
              <a:rPr lang="af-ZA" sz="2800" dirty="0" smtClean="0"/>
              <a:t>micronucleus </a:t>
            </a:r>
            <a:r>
              <a:rPr lang="af-ZA" sz="2800" dirty="0" smtClean="0"/>
              <a:t>. Like all ciliates, the </a:t>
            </a:r>
            <a:r>
              <a:rPr lang="af-ZA" sz="2800" b="1" dirty="0" smtClean="0"/>
              <a:t>cilia</a:t>
            </a:r>
            <a:r>
              <a:rPr lang="af-ZA" sz="2800" dirty="0" smtClean="0"/>
              <a:t> plays a crucial role in the overall functioning of a paramecium body . While in water , groups of cilia orient in a particular direction , allowing the cell to propel forward or backward . The oral groove (</a:t>
            </a:r>
            <a:r>
              <a:rPr lang="af-ZA" sz="2800" b="1" dirty="0" smtClean="0"/>
              <a:t>cytostome</a:t>
            </a:r>
            <a:r>
              <a:rPr lang="af-ZA" sz="2800" dirty="0" smtClean="0"/>
              <a:t> or </a:t>
            </a:r>
            <a:r>
              <a:rPr lang="af-ZA" sz="2800" b="1" dirty="0" smtClean="0"/>
              <a:t>peristome</a:t>
            </a:r>
            <a:r>
              <a:rPr lang="af-ZA" sz="2800" dirty="0" smtClean="0"/>
              <a:t> ) is lined by compound cilia , which help in drawing foods inside the cell . Basically , paramecium feeds on bacteria , yeast and small algae . Thus , cilia serve as locomotory and feeding part of this unicellular organism .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253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="" xmlns:a16="http://schemas.microsoft.com/office/drawing/2014/main" id="{2EA0853C-3C3D-DD4C-9CE1-5AFA7A30C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6150181" cy="4177459"/>
          </a:xfrm>
          <a:prstGeom prst="rect">
            <a:avLst/>
          </a:prstGeom>
        </p:spPr>
      </p:pic>
      <p:pic>
        <p:nvPicPr>
          <p:cNvPr id="1026" name="Picture 2" descr="F:\مختبرات\ابتدائيات\129344344-anatomy-of-paramecium-caudatum-vector-diagram-for-educational-science-and-biological-use.jpg"/>
          <p:cNvPicPr>
            <a:picLocks noChangeAspect="1" noChangeArrowheads="1"/>
          </p:cNvPicPr>
          <p:nvPr/>
        </p:nvPicPr>
        <p:blipFill>
          <a:blip r:embed="rId3"/>
          <a:srcRect l="18068" r="16610"/>
          <a:stretch>
            <a:fillRect/>
          </a:stretch>
        </p:blipFill>
        <p:spPr bwMode="auto">
          <a:xfrm>
            <a:off x="7162800" y="228600"/>
            <a:ext cx="4191000" cy="6421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765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8C74B03A-DC10-A048-97E7-9CBC7F8F473D}"/>
              </a:ext>
            </a:extLst>
          </p:cNvPr>
          <p:cNvSpPr txBox="1"/>
          <p:nvPr/>
        </p:nvSpPr>
        <p:spPr>
          <a:xfrm>
            <a:off x="943840" y="510995"/>
            <a:ext cx="1064697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af-ZA" sz="3200" b="1" u="sng" dirty="0" smtClean="0"/>
              <a:t>paramecium</a:t>
            </a:r>
            <a:r>
              <a:rPr lang="af-ZA" sz="3200" dirty="0" smtClean="0"/>
              <a:t> reproduce asexually , by </a:t>
            </a:r>
            <a:r>
              <a:rPr lang="af-ZA" sz="3200" b="1" dirty="0" smtClean="0"/>
              <a:t>binary fission</a:t>
            </a:r>
            <a:r>
              <a:rPr lang="af-ZA" sz="3200" dirty="0" smtClean="0"/>
              <a:t> . During reproduction , the macronucleus splits by a type of mitosis , and the micronuclei undergo mitosis . The cell then divides transversally , and each new cell obtains a copy of the micronucleus and the macronucleus , and it's reproduce sexually , by </a:t>
            </a:r>
            <a:r>
              <a:rPr lang="af-ZA" sz="3200" b="1" dirty="0" smtClean="0"/>
              <a:t>conjugation</a:t>
            </a:r>
            <a:r>
              <a:rPr lang="af-ZA" sz="3200" dirty="0" smtClean="0"/>
              <a:t> , During conjugation , the micronuclei of each conjugant divide by meiosis and the haploid gametes pass from one individual to the other . The gametes of ench organism then fuse to form diploid micronuclei . The old macronuclei are destroyed , and new ones are developed from the new micronuclei .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140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="" xmlns:a16="http://schemas.microsoft.com/office/drawing/2014/main" id="{B35F4B0C-B455-8E40-930E-89C61122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4808" cy="6290653"/>
          </a:xfrm>
          <a:prstGeom prst="rect">
            <a:avLst/>
          </a:prstGeom>
        </p:spPr>
      </p:pic>
      <p:pic>
        <p:nvPicPr>
          <p:cNvPr id="2050" name="Picture 2" descr="F:\مختبرات\ابتدائيات\paramecium fiss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0"/>
            <a:ext cx="5715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92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1DC72474-9244-8945-B723-E8E396290260}"/>
              </a:ext>
            </a:extLst>
          </p:cNvPr>
          <p:cNvSpPr txBox="1"/>
          <p:nvPr/>
        </p:nvSpPr>
        <p:spPr>
          <a:xfrm>
            <a:off x="649431" y="595112"/>
            <a:ext cx="1057027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af-ZA" sz="2800" b="1" u="sng" dirty="0" smtClean="0"/>
              <a:t>Paramecium</a:t>
            </a:r>
            <a:r>
              <a:rPr lang="af-ZA" sz="2800" b="1" dirty="0" smtClean="0"/>
              <a:t>  </a:t>
            </a:r>
            <a:r>
              <a:rPr lang="af-ZA" sz="2800" b="1" u="sng" dirty="0" smtClean="0"/>
              <a:t>bursaria</a:t>
            </a:r>
            <a:r>
              <a:rPr lang="af-ZA" sz="2800" b="1" i="1" dirty="0" smtClean="0"/>
              <a:t> </a:t>
            </a:r>
            <a:r>
              <a:rPr lang="af-ZA" sz="2800" dirty="0" smtClean="0"/>
              <a:t>is a species of ciliate protozoan that has a </a:t>
            </a:r>
            <a:r>
              <a:rPr lang="af-ZA" sz="2800" b="1" dirty="0" smtClean="0"/>
              <a:t>mutualistic symbiotic relationship</a:t>
            </a:r>
            <a:r>
              <a:rPr lang="af-ZA" sz="2800" dirty="0" smtClean="0"/>
              <a:t> with green algae called Zoochlorella . The algae live inside the Paramecium in its cytoplasm </a:t>
            </a:r>
            <a:r>
              <a:rPr lang="af-ZA" sz="2800" dirty="0" smtClean="0"/>
              <a:t>provide </a:t>
            </a:r>
            <a:r>
              <a:rPr lang="af-ZA" sz="2800" dirty="0" smtClean="0"/>
              <a:t>it with food , while the Paramecium provides the algae with movement and protection . P. bursaria is 80-150 um long , with a wide oral groove , two contractile vacuoles , and a single micronucleus as well as a single macronucleus . P bursaria is the only species of Paramecium that forms symbiotic relationships with algae , and it is often used in biology classrooms both as an example of a protozoan and also as an example of symbiosis .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90495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="" xmlns:a16="http://schemas.microsoft.com/office/drawing/2014/main" id="{4D76945C-7AB4-E84E-BECB-F68E077ED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7012907" cy="4881495"/>
          </a:xfrm>
          <a:prstGeom prst="rect">
            <a:avLst/>
          </a:prstGeom>
        </p:spPr>
      </p:pic>
      <p:pic>
        <p:nvPicPr>
          <p:cNvPr id="3074" name="Picture 2" descr="F:\مختبرات\ابتدائيات\paramecium bursa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457200"/>
            <a:ext cx="51435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780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06A3C0C6-C8B7-0B43-80BC-F03D66C562BC}"/>
              </a:ext>
            </a:extLst>
          </p:cNvPr>
          <p:cNvSpPr txBox="1"/>
          <p:nvPr/>
        </p:nvSpPr>
        <p:spPr>
          <a:xfrm>
            <a:off x="1562347" y="1208578"/>
            <a:ext cx="959550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af-ZA" sz="2800" b="1" u="sng" dirty="0" smtClean="0"/>
              <a:t>Paramecium </a:t>
            </a:r>
            <a:r>
              <a:rPr lang="af-ZA" sz="2800" b="1" dirty="0" smtClean="0"/>
              <a:t> </a:t>
            </a:r>
            <a:r>
              <a:rPr lang="af-ZA" sz="2800" b="1" u="sng" dirty="0" smtClean="0"/>
              <a:t>caudatum</a:t>
            </a:r>
            <a:r>
              <a:rPr lang="af-ZA" sz="2800" b="1" i="1" dirty="0" smtClean="0"/>
              <a:t> </a:t>
            </a:r>
            <a:r>
              <a:rPr lang="af-ZA" sz="2800" dirty="0" smtClean="0"/>
              <a:t>is 120-330 um long . The cell body is roughly cigar shaped , rounded at the front , tapering at the posterior to a blunt point . The pellicle is uniformly covered with cilia , and has a long oral groove , leading to deeply embedded oral cavity , lined with cilin . P. caudatum has two star - shape contractile vacuoles , and a cell envelope ( </a:t>
            </a:r>
            <a:r>
              <a:rPr lang="af-ZA" sz="2800" b="1" dirty="0" smtClean="0"/>
              <a:t>cortex</a:t>
            </a:r>
            <a:r>
              <a:rPr lang="af-ZA" sz="2800" dirty="0" smtClean="0"/>
              <a:t> ) densely studded with spindle - shaped extrusomes called </a:t>
            </a:r>
            <a:r>
              <a:rPr lang="af-ZA" sz="2800" b="1" dirty="0" smtClean="0"/>
              <a:t>trichocysts</a:t>
            </a:r>
            <a:r>
              <a:rPr lang="af-ZA" sz="2800" dirty="0" smtClean="0"/>
              <a:t> . The species is very common , and widespread in marine , brackish and freshwater environments.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46988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="" xmlns:a16="http://schemas.microsoft.com/office/drawing/2014/main" id="{519EFFA9-33BC-CC49-913C-ADA7166BD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5727859" cy="5573979"/>
          </a:xfrm>
          <a:prstGeom prst="rect">
            <a:avLst/>
          </a:prstGeom>
        </p:spPr>
      </p:pic>
      <p:pic>
        <p:nvPicPr>
          <p:cNvPr id="4098" name="Picture 2" descr="F:\مختبرات\ابتدائيات\paramecium caudat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0"/>
            <a:ext cx="5715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52308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728</Words>
  <Application>Microsoft Office PowerPoint</Application>
  <PresentationFormat>Custom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نسق Office</vt:lpstr>
      <vt:lpstr>Lab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6</dc:title>
  <dc:creator>mariamsessam53@gmail.com</dc:creator>
  <cp:lastModifiedBy>Firas</cp:lastModifiedBy>
  <cp:revision>22</cp:revision>
  <dcterms:created xsi:type="dcterms:W3CDTF">2020-05-29T18:55:19Z</dcterms:created>
  <dcterms:modified xsi:type="dcterms:W3CDTF">2021-06-26T18:38:42Z</dcterms:modified>
</cp:coreProperties>
</file>