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65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Protozoa lab</a:t>
            </a:r>
            <a:br>
              <a:rPr lang="en-US" dirty="0" smtClean="0"/>
            </a:br>
            <a:r>
              <a:rPr lang="en-US" dirty="0" smtClean="0"/>
              <a:t>DR. </a:t>
            </a:r>
            <a:r>
              <a:rPr lang="en-US" dirty="0" err="1" smtClean="0"/>
              <a:t>Aveen</a:t>
            </a:r>
            <a:r>
              <a:rPr lang="en-US" dirty="0" smtClean="0"/>
              <a:t> </a:t>
            </a:r>
            <a:r>
              <a:rPr lang="en-US" dirty="0" err="1" smtClean="0"/>
              <a:t>Ramadhan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Lab3</a:t>
            </a:r>
            <a:r>
              <a:rPr lang="en-US" dirty="0" smtClean="0"/>
              <a:t> </a:t>
            </a:r>
          </a:p>
          <a:p>
            <a:r>
              <a:rPr lang="en-US" b="1" dirty="0" smtClean="0"/>
              <a:t>Kingdom: </a:t>
            </a:r>
            <a:r>
              <a:rPr lang="en-US" b="1" dirty="0" err="1" smtClean="0"/>
              <a:t>Protista</a:t>
            </a:r>
            <a:r>
              <a:rPr lang="en-US" b="1" dirty="0" smtClean="0"/>
              <a:t>	</a:t>
            </a:r>
          </a:p>
          <a:p>
            <a:r>
              <a:rPr lang="en-US" dirty="0" smtClean="0"/>
              <a:t>Sub kingdom: Protozoa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Phylum: </a:t>
            </a:r>
            <a:r>
              <a:rPr lang="en-US" dirty="0" err="1" smtClean="0"/>
              <a:t>Sarcomastigophora</a:t>
            </a:r>
            <a:r>
              <a:rPr lang="en-US" dirty="0" smtClean="0"/>
              <a:t> (</a:t>
            </a:r>
            <a:r>
              <a:rPr lang="en-US" dirty="0" err="1" smtClean="0"/>
              <a:t>Sarcomastigina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• Sub phylum: </a:t>
            </a:r>
            <a:r>
              <a:rPr lang="en-US" dirty="0" err="1" smtClean="0"/>
              <a:t>Mastigophora</a:t>
            </a:r>
            <a:r>
              <a:rPr lang="en-US" dirty="0" smtClean="0"/>
              <a:t> (</a:t>
            </a:r>
            <a:r>
              <a:rPr lang="en-US" dirty="0" err="1" smtClean="0"/>
              <a:t>Flagellata</a:t>
            </a:r>
            <a:r>
              <a:rPr lang="en-US" dirty="0" smtClean="0"/>
              <a:t>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•Class</a:t>
            </a:r>
            <a:r>
              <a:rPr lang="en-US" dirty="0" smtClean="0"/>
              <a:t>: </a:t>
            </a:r>
            <a:r>
              <a:rPr lang="en-US" dirty="0" err="1" smtClean="0"/>
              <a:t>zoomastigina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zooflgellata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Order: </a:t>
            </a:r>
            <a:r>
              <a:rPr lang="en-US" dirty="0" err="1" smtClean="0"/>
              <a:t>Protomonadina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13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588984" cy="620236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B-</a:t>
            </a:r>
            <a:r>
              <a:rPr lang="en-US" b="1" u="sng" dirty="0" err="1" smtClean="0"/>
              <a:t>Trypanosoma</a:t>
            </a:r>
            <a:r>
              <a:rPr lang="en-US" dirty="0" smtClean="0"/>
              <a:t> </a:t>
            </a:r>
            <a:r>
              <a:rPr lang="en-US" b="1" u="sng" dirty="0" err="1" smtClean="0"/>
              <a:t>cruzi</a:t>
            </a:r>
            <a:r>
              <a:rPr lang="en-US" b="1" u="sng" dirty="0" smtClean="0"/>
              <a:t>:</a:t>
            </a:r>
            <a:r>
              <a:rPr lang="en-US" dirty="0" smtClean="0"/>
              <a:t> Causes </a:t>
            </a:r>
            <a:r>
              <a:rPr lang="en-US" b="1" dirty="0" smtClean="0"/>
              <a:t>American </a:t>
            </a:r>
            <a:r>
              <a:rPr lang="en-US" b="1" dirty="0" err="1" smtClean="0"/>
              <a:t>trypanosomiasis</a:t>
            </a:r>
            <a:r>
              <a:rPr lang="en-US" dirty="0" smtClean="0"/>
              <a:t> ( </a:t>
            </a:r>
            <a:r>
              <a:rPr lang="en-US" dirty="0" err="1" smtClean="0"/>
              <a:t>Chagas</a:t>
            </a:r>
            <a:r>
              <a:rPr lang="en-US" dirty="0" smtClean="0"/>
              <a:t> disease )in human and animal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Transmissison</a:t>
            </a:r>
            <a:r>
              <a:rPr lang="en-US" dirty="0" smtClean="0"/>
              <a:t>  </a:t>
            </a:r>
            <a:r>
              <a:rPr lang="en-US" dirty="0" smtClean="0"/>
              <a:t>occur when the </a:t>
            </a:r>
            <a:r>
              <a:rPr lang="en-US" dirty="0" err="1" smtClean="0"/>
              <a:t>reduviid</a:t>
            </a:r>
            <a:r>
              <a:rPr lang="en-US" dirty="0" smtClean="0"/>
              <a:t> (</a:t>
            </a:r>
            <a:r>
              <a:rPr lang="en-US" b="1" dirty="0" err="1" smtClean="0"/>
              <a:t>Triatomine</a:t>
            </a:r>
            <a:r>
              <a:rPr lang="en-US" b="1" dirty="0" smtClean="0"/>
              <a:t> bug</a:t>
            </a:r>
            <a:r>
              <a:rPr lang="en-US" dirty="0" smtClean="0"/>
              <a:t>) deposits feces on skin and subsequently  bites.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14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8686800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4038600" cy="5745163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most reliable method for differentiating the </a:t>
            </a:r>
            <a:r>
              <a:rPr lang="en-US" sz="2000" dirty="0" err="1" smtClean="0"/>
              <a:t>trypomastigotes</a:t>
            </a:r>
            <a:r>
              <a:rPr lang="en-US" sz="2000" dirty="0" smtClean="0"/>
              <a:t> (motile blood stage forms) of </a:t>
            </a:r>
            <a:r>
              <a:rPr lang="en-US" sz="2000" i="1" dirty="0" smtClean="0"/>
              <a:t>T. </a:t>
            </a:r>
            <a:r>
              <a:rPr lang="en-US" sz="2000" i="1" dirty="0" err="1" smtClean="0"/>
              <a:t>brucei</a:t>
            </a:r>
            <a:r>
              <a:rPr lang="en-US" sz="2000" dirty="0" smtClean="0"/>
              <a:t> and </a:t>
            </a:r>
            <a:r>
              <a:rPr lang="en-US" sz="2000" i="1" dirty="0" smtClean="0"/>
              <a:t>T. </a:t>
            </a:r>
            <a:r>
              <a:rPr lang="en-US" sz="2000" i="1" dirty="0" err="1" smtClean="0"/>
              <a:t>cruzi</a:t>
            </a:r>
            <a:r>
              <a:rPr lang="en-US" sz="2000" dirty="0" smtClean="0"/>
              <a:t> </a:t>
            </a:r>
            <a:r>
              <a:rPr lang="en-US" sz="2000" b="1" dirty="0" smtClean="0"/>
              <a:t>is </a:t>
            </a:r>
            <a:r>
              <a:rPr lang="en-US" sz="2000" b="1" dirty="0" smtClean="0"/>
              <a:t>by:</a:t>
            </a:r>
          </a:p>
          <a:p>
            <a:r>
              <a:rPr lang="en-US" sz="2000" b="1" dirty="0" smtClean="0"/>
              <a:t> </a:t>
            </a:r>
            <a:r>
              <a:rPr lang="en-US" sz="2000" b="1" dirty="0" smtClean="0"/>
              <a:t>the size of the </a:t>
            </a:r>
            <a:r>
              <a:rPr lang="en-US" sz="2000" b="1" dirty="0" err="1" smtClean="0"/>
              <a:t>kinetoplast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see </a:t>
            </a:r>
            <a:r>
              <a:rPr lang="en-US" sz="2000" dirty="0" smtClean="0"/>
              <a:t>arrows</a:t>
            </a:r>
            <a:r>
              <a:rPr lang="en-US" sz="2000" dirty="0" smtClean="0"/>
              <a:t>).</a:t>
            </a:r>
            <a:r>
              <a:rPr lang="en-US" sz="2000" i="1" dirty="0" smtClean="0"/>
              <a:t>T</a:t>
            </a:r>
            <a:r>
              <a:rPr lang="en-US" sz="2000" b="1" i="1" dirty="0" smtClean="0"/>
              <a:t>. </a:t>
            </a:r>
            <a:r>
              <a:rPr lang="en-US" sz="2000" b="1" i="1" dirty="0" err="1" smtClean="0"/>
              <a:t>brucei</a:t>
            </a:r>
            <a:r>
              <a:rPr lang="en-US" sz="2000" dirty="0" smtClean="0"/>
              <a:t> has a relatively </a:t>
            </a:r>
            <a:r>
              <a:rPr lang="en-US" sz="2000" b="1" dirty="0" smtClean="0"/>
              <a:t>small </a:t>
            </a:r>
            <a:r>
              <a:rPr lang="en-US" sz="2000" b="1" dirty="0" err="1" smtClean="0"/>
              <a:t>kinetoplast</a:t>
            </a:r>
            <a:r>
              <a:rPr lang="en-US" sz="2000" dirty="0" smtClean="0"/>
              <a:t>, while </a:t>
            </a:r>
            <a:r>
              <a:rPr lang="en-US" sz="2000" b="1" i="1" dirty="0" smtClean="0"/>
              <a:t>T. </a:t>
            </a:r>
            <a:r>
              <a:rPr lang="en-US" sz="2000" b="1" i="1" dirty="0" err="1" smtClean="0"/>
              <a:t>cruzi</a:t>
            </a:r>
            <a:r>
              <a:rPr lang="en-US" sz="2000" dirty="0" smtClean="0"/>
              <a:t> has a </a:t>
            </a:r>
            <a:r>
              <a:rPr lang="en-US" sz="2000" b="1" dirty="0" smtClean="0"/>
              <a:t>larger </a:t>
            </a:r>
            <a:r>
              <a:rPr lang="en-US" sz="2000" b="1" dirty="0" err="1" smtClean="0"/>
              <a:t>kinetoplast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 </a:t>
            </a:r>
            <a:r>
              <a:rPr lang="en-US" sz="2000" i="1" dirty="0" smtClean="0"/>
              <a:t>T</a:t>
            </a:r>
            <a:r>
              <a:rPr lang="en-US" sz="2000" b="1" i="1" dirty="0" smtClean="0"/>
              <a:t>. </a:t>
            </a:r>
            <a:r>
              <a:rPr lang="en-US" sz="2000" b="1" i="1" dirty="0" err="1" smtClean="0"/>
              <a:t>cruzi</a:t>
            </a:r>
            <a:r>
              <a:rPr lang="en-US" sz="2000" dirty="0" smtClean="0"/>
              <a:t> </a:t>
            </a:r>
            <a:r>
              <a:rPr lang="en-US" sz="2000" b="1" dirty="0" err="1" smtClean="0"/>
              <a:t>trypomastigotes</a:t>
            </a:r>
            <a:r>
              <a:rPr lang="en-US" sz="2000" dirty="0" smtClean="0"/>
              <a:t> also commonly form a </a:t>
            </a:r>
            <a:r>
              <a:rPr lang="en-US" sz="2000" b="1" dirty="0" smtClean="0"/>
              <a:t>"C" shape</a:t>
            </a:r>
            <a:r>
              <a:rPr lang="en-US" sz="2000" dirty="0" smtClean="0"/>
              <a:t>, although this is a less reliable feature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Finally, </a:t>
            </a:r>
            <a:r>
              <a:rPr lang="en-US" sz="2000" b="1" i="1" dirty="0" smtClean="0"/>
              <a:t>T. </a:t>
            </a:r>
            <a:r>
              <a:rPr lang="en-US" sz="2000" b="1" i="1" dirty="0" err="1" smtClean="0"/>
              <a:t>cruzi</a:t>
            </a:r>
            <a:r>
              <a:rPr lang="en-US" sz="2000" b="1" dirty="0" smtClean="0"/>
              <a:t> </a:t>
            </a:r>
            <a:r>
              <a:rPr lang="en-US" sz="2000" dirty="0" smtClean="0"/>
              <a:t>may also be found as a non-motile </a:t>
            </a:r>
            <a:r>
              <a:rPr lang="en-US" sz="2000" b="1" dirty="0" err="1" smtClean="0"/>
              <a:t>amastigote</a:t>
            </a:r>
            <a:r>
              <a:rPr lang="en-US" sz="2000" dirty="0" smtClean="0"/>
              <a:t> form in various tissues, while </a:t>
            </a:r>
            <a:r>
              <a:rPr lang="en-US" sz="2000" b="1" i="1" dirty="0" smtClean="0"/>
              <a:t>T. </a:t>
            </a:r>
            <a:r>
              <a:rPr lang="en-US" sz="2000" b="1" i="1" dirty="0" err="1" smtClean="0"/>
              <a:t>brucei</a:t>
            </a:r>
            <a:r>
              <a:rPr lang="en-US" sz="2000" b="1" dirty="0" smtClean="0"/>
              <a:t> </a:t>
            </a:r>
            <a:r>
              <a:rPr lang="en-US" sz="2000" dirty="0" smtClean="0"/>
              <a:t>is only found in the </a:t>
            </a:r>
            <a:r>
              <a:rPr lang="en-US" sz="2000" b="1" dirty="0" err="1" smtClean="0"/>
              <a:t>trypomastigote</a:t>
            </a:r>
            <a:r>
              <a:rPr lang="en-US" sz="2000" dirty="0" smtClean="0"/>
              <a:t> form in humans.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1026" name="Picture 2" descr="F:\مختبرات\ابتدائيات\1c1fe363b184960945026508cd25b3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577747"/>
            <a:ext cx="4038600" cy="2570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1-Genus </a:t>
            </a:r>
            <a:r>
              <a:rPr lang="en-US" dirty="0" smtClean="0"/>
              <a:t>;</a:t>
            </a:r>
            <a:r>
              <a:rPr lang="en-US" u="heavy" dirty="0" err="1" smtClean="0"/>
              <a:t>Leishmania</a:t>
            </a:r>
            <a:r>
              <a:rPr lang="en-US" u="heavy" dirty="0" smtClean="0"/>
              <a:t/>
            </a:r>
            <a:br>
              <a:rPr lang="en-US" u="heavy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sz="2600" b="1" u="sng" dirty="0" err="1" smtClean="0"/>
              <a:t>Leishmania</a:t>
            </a:r>
            <a:r>
              <a:rPr lang="en-US" sz="2600" dirty="0" smtClean="0"/>
              <a:t> a parasite genus responsible for the disease </a:t>
            </a:r>
            <a:r>
              <a:rPr lang="en-US" sz="2600" b="1" dirty="0" smtClean="0"/>
              <a:t>Leishmaniasis</a:t>
            </a:r>
            <a:r>
              <a:rPr lang="en-US" sz="2600" dirty="0" smtClean="0"/>
              <a:t>1-</a:t>
            </a:r>
            <a:r>
              <a:rPr lang="en-US" sz="2600" b="1" dirty="0" smtClean="0"/>
              <a:t>Genus ;</a:t>
            </a:r>
            <a:r>
              <a:rPr lang="en-US" sz="2600" b="1" u="heavy" dirty="0" err="1" smtClean="0"/>
              <a:t>Leishmania</a:t>
            </a:r>
            <a:endParaRPr lang="en-US" sz="2600" dirty="0" smtClean="0"/>
          </a:p>
          <a:p>
            <a:r>
              <a:rPr lang="en-US" sz="2600" b="1" u="sng" dirty="0" err="1" smtClean="0"/>
              <a:t>Leishmania</a:t>
            </a:r>
            <a:r>
              <a:rPr lang="en-US" sz="2600" dirty="0" smtClean="0"/>
              <a:t> a parasite genus responsible for the disease </a:t>
            </a:r>
            <a:r>
              <a:rPr lang="en-US" sz="2600" b="1" dirty="0" err="1" smtClean="0"/>
              <a:t>Leishmaniasis</a:t>
            </a:r>
            <a:r>
              <a:rPr lang="en-US" sz="2600" dirty="0" smtClean="0"/>
              <a:t> .</a:t>
            </a:r>
          </a:p>
          <a:p>
            <a:r>
              <a:rPr lang="en-US" sz="2600" dirty="0" smtClean="0"/>
              <a:t> It spread through </a:t>
            </a:r>
            <a:r>
              <a:rPr lang="en-US" sz="2600" b="1" dirty="0" smtClean="0"/>
              <a:t>sand flies</a:t>
            </a:r>
            <a:r>
              <a:rPr lang="en-US" sz="2600" dirty="0" smtClean="0"/>
              <a:t> of the genius </a:t>
            </a:r>
            <a:r>
              <a:rPr lang="en-US" sz="2600" b="1" dirty="0" err="1" smtClean="0"/>
              <a:t>Phlebotomus</a:t>
            </a:r>
            <a:r>
              <a:rPr lang="en-US" sz="2600" dirty="0" smtClean="0"/>
              <a:t> (intermediate host) and their final hosts are vertebrate such as rodents ;humans:</a:t>
            </a:r>
          </a:p>
          <a:p>
            <a:r>
              <a:rPr lang="en-US" sz="2600" dirty="0" smtClean="0"/>
              <a:t>This parasite have two stages in its life cycle : </a:t>
            </a:r>
          </a:p>
          <a:p>
            <a:r>
              <a:rPr lang="en-US" sz="2600" dirty="0" smtClean="0"/>
              <a:t>1_</a:t>
            </a:r>
            <a:r>
              <a:rPr lang="en-US" sz="2600" b="1" dirty="0" smtClean="0"/>
              <a:t>Amastigote stage</a:t>
            </a:r>
            <a:r>
              <a:rPr lang="en-US" sz="2600" dirty="0" smtClean="0"/>
              <a:t> - Round - non motile , which have Oval </a:t>
            </a:r>
            <a:r>
              <a:rPr lang="en-US" sz="2600" b="1" dirty="0" smtClean="0"/>
              <a:t>nucleus</a:t>
            </a:r>
            <a:r>
              <a:rPr lang="en-US" sz="2600" dirty="0" smtClean="0"/>
              <a:t> present near the middle of the body, </a:t>
            </a:r>
            <a:r>
              <a:rPr lang="en-US" sz="2600" b="1" dirty="0" err="1" smtClean="0"/>
              <a:t>kinetoplast</a:t>
            </a:r>
            <a:r>
              <a:rPr lang="en-US" sz="2600" dirty="0" smtClean="0"/>
              <a:t> present in front of nucleus extend from it short  </a:t>
            </a:r>
            <a:r>
              <a:rPr lang="en-US" sz="2600" b="1" dirty="0" smtClean="0"/>
              <a:t>flagellum</a:t>
            </a:r>
            <a:r>
              <a:rPr lang="en-US" sz="2600" dirty="0" smtClean="0"/>
              <a:t> and not have undulating membrane.</a:t>
            </a:r>
          </a:p>
          <a:p>
            <a:r>
              <a:rPr lang="en-US" sz="2600" dirty="0" smtClean="0"/>
              <a:t>2_</a:t>
            </a:r>
            <a:r>
              <a:rPr lang="en-US" sz="2600" b="1" dirty="0" smtClean="0"/>
              <a:t>Promastigote stage</a:t>
            </a:r>
            <a:r>
              <a:rPr lang="en-US" sz="2600" dirty="0" smtClean="0"/>
              <a:t> : Spindle shape </a:t>
            </a:r>
            <a:r>
              <a:rPr lang="en-US" sz="2600" b="1" dirty="0" smtClean="0"/>
              <a:t>nucleus</a:t>
            </a:r>
            <a:r>
              <a:rPr lang="en-US" sz="2600" dirty="0" smtClean="0"/>
              <a:t> present in the middle of the body . The </a:t>
            </a:r>
            <a:r>
              <a:rPr lang="en-US" sz="2600" b="1" dirty="0" err="1" smtClean="0"/>
              <a:t>kinetoplast</a:t>
            </a:r>
            <a:r>
              <a:rPr lang="en-US" sz="2600" dirty="0" smtClean="0"/>
              <a:t> is located in front of the nucleus, near the anterior end of the body. The </a:t>
            </a:r>
            <a:r>
              <a:rPr lang="en-US" sz="2600" b="1" dirty="0" smtClean="0"/>
              <a:t>flagellum</a:t>
            </a:r>
            <a:r>
              <a:rPr lang="en-US" sz="2600" dirty="0" smtClean="0"/>
              <a:t> is found in the anterior of the nucleus and not attached to the cell body, this stage not have </a:t>
            </a:r>
            <a:r>
              <a:rPr lang="en-US" sz="2600" dirty="0" smtClean="0"/>
              <a:t>undulating </a:t>
            </a:r>
            <a:r>
              <a:rPr lang="en-US" sz="2600" dirty="0" smtClean="0"/>
              <a:t>membrane</a:t>
            </a:r>
          </a:p>
          <a:p>
            <a:pPr rtl="1">
              <a:buNone/>
            </a:pPr>
            <a:endParaRPr lang="en-US" sz="5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</a:t>
            </a:r>
            <a:r>
              <a:rPr lang="en-US" b="1" u="sng" dirty="0" err="1" smtClean="0"/>
              <a:t>Leishmania</a:t>
            </a:r>
            <a:r>
              <a:rPr lang="en-US" b="1" dirty="0" smtClean="0"/>
              <a:t> </a:t>
            </a:r>
            <a:r>
              <a:rPr lang="en-US" b="1" u="sng" dirty="0" err="1" smtClean="0"/>
              <a:t>donovani</a:t>
            </a:r>
            <a:r>
              <a:rPr lang="en-US" dirty="0" smtClean="0"/>
              <a:t> Causes </a:t>
            </a:r>
            <a:r>
              <a:rPr lang="en-US" b="1" dirty="0" smtClean="0"/>
              <a:t>visceral </a:t>
            </a:r>
            <a:r>
              <a:rPr lang="en-US" b="1" dirty="0" err="1" smtClean="0"/>
              <a:t>leishmaniasis</a:t>
            </a:r>
            <a:r>
              <a:rPr lang="en-US" dirty="0" smtClean="0"/>
              <a:t>	</a:t>
            </a:r>
            <a:r>
              <a:rPr lang="en-US" dirty="0" smtClean="0"/>
              <a:t>(</a:t>
            </a:r>
            <a:r>
              <a:rPr lang="en-US" dirty="0" smtClean="0"/>
              <a:t>Kala </a:t>
            </a:r>
            <a:r>
              <a:rPr lang="en-US" dirty="0" err="1" smtClean="0"/>
              <a:t>azar</a:t>
            </a:r>
            <a:r>
              <a:rPr lang="en-US" dirty="0" smtClean="0"/>
              <a:t> 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 smtClean="0"/>
              <a:t>affecting the </a:t>
            </a:r>
            <a:r>
              <a:rPr lang="en-US" dirty="0" smtClean="0"/>
              <a:t>spleen; liver: </a:t>
            </a:r>
            <a:r>
              <a:rPr lang="en-US" dirty="0" smtClean="0"/>
              <a:t>bone </a:t>
            </a:r>
            <a:r>
              <a:rPr lang="en-US" dirty="0" smtClean="0"/>
              <a:t>marrow; lymph </a:t>
            </a:r>
            <a:r>
              <a:rPr lang="en-US" dirty="0" smtClean="0"/>
              <a:t>nodes : lymphoid tissues Involved and resulting in severe </a:t>
            </a:r>
            <a:r>
              <a:rPr lang="en-US" dirty="0" err="1" smtClean="0"/>
              <a:t>hepatosplenomegaly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mage2.jpe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67962"/>
            <a:ext cx="4038600" cy="3190438"/>
          </a:xfrm>
          <a:prstGeom prst="rect">
            <a:avLst/>
          </a:prstGeom>
        </p:spPr>
      </p:pic>
      <p:pic>
        <p:nvPicPr>
          <p:cNvPr id="6" name="image1.jpeg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30930" y="1600200"/>
            <a:ext cx="3873139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B-</a:t>
            </a:r>
            <a:r>
              <a:rPr lang="en-US" b="1" u="sng" dirty="0" err="1" smtClean="0"/>
              <a:t>Leishmania</a:t>
            </a:r>
            <a:r>
              <a:rPr lang="en-US" b="1" dirty="0" smtClean="0"/>
              <a:t> </a:t>
            </a:r>
            <a:r>
              <a:rPr lang="en-US" b="1" u="sng" dirty="0" err="1" smtClean="0"/>
              <a:t>tropica</a:t>
            </a:r>
            <a:r>
              <a:rPr lang="en-US" dirty="0" smtClean="0"/>
              <a:t> : causes </a:t>
            </a:r>
            <a:r>
              <a:rPr lang="en-US" b="1" dirty="0" err="1" smtClean="0"/>
              <a:t>cutaneous</a:t>
            </a:r>
            <a:r>
              <a:rPr lang="en-US" b="1" dirty="0" smtClean="0"/>
              <a:t> </a:t>
            </a:r>
            <a:r>
              <a:rPr lang="en-US" b="1" dirty="0" err="1" smtClean="0"/>
              <a:t>leishmaniasis</a:t>
            </a:r>
            <a:r>
              <a:rPr lang="en-US" dirty="0" smtClean="0"/>
              <a:t> which is develops at the site of a sand fly bite (the primary host) 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sand fly carries the </a:t>
            </a:r>
            <a:r>
              <a:rPr lang="en-US" dirty="0" err="1" smtClean="0"/>
              <a:t>promastigote</a:t>
            </a:r>
            <a:r>
              <a:rPr lang="en-US" dirty="0" smtClean="0"/>
              <a:t> stage of  </a:t>
            </a:r>
            <a:r>
              <a:rPr lang="en-US" u="sng" dirty="0" smtClean="0"/>
              <a:t>L</a:t>
            </a:r>
            <a:r>
              <a:rPr lang="en-US" dirty="0" smtClean="0"/>
              <a:t> . </a:t>
            </a:r>
            <a:r>
              <a:rPr lang="en-US" u="sng" dirty="0" err="1" smtClean="0"/>
              <a:t>tropica</a:t>
            </a:r>
            <a:r>
              <a:rPr lang="en-US" dirty="0" smtClean="0"/>
              <a:t> in its blood ,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3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524000"/>
            <a:ext cx="73152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C-</a:t>
            </a:r>
            <a:r>
              <a:rPr lang="en-US" b="1" u="heavy" dirty="0" err="1" smtClean="0"/>
              <a:t>Leishmania</a:t>
            </a:r>
            <a:r>
              <a:rPr lang="en-US" b="1" dirty="0" smtClean="0"/>
              <a:t> </a:t>
            </a:r>
            <a:r>
              <a:rPr lang="en-US" b="1" u="heavy" dirty="0" err="1" smtClean="0"/>
              <a:t>braziliensis</a:t>
            </a:r>
            <a:r>
              <a:rPr lang="en-US" dirty="0" smtClean="0"/>
              <a:t>: It can causes </a:t>
            </a:r>
            <a:r>
              <a:rPr lang="en-US" b="1" dirty="0" err="1" smtClean="0"/>
              <a:t>mucocutaneous</a:t>
            </a:r>
            <a:r>
              <a:rPr lang="en-US" b="1" dirty="0" smtClean="0"/>
              <a:t> </a:t>
            </a:r>
            <a:r>
              <a:rPr lang="en-US" b="1" dirty="0" err="1" smtClean="0"/>
              <a:t>lesihmaniasis</a:t>
            </a:r>
            <a:r>
              <a:rPr lang="en-US" dirty="0" smtClean="0"/>
              <a:t> ( American </a:t>
            </a:r>
            <a:r>
              <a:rPr lang="en-US" dirty="0" err="1" smtClean="0"/>
              <a:t>lesihmaniasis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2-Genus: </a:t>
            </a:r>
            <a:r>
              <a:rPr lang="en-US" b="1" dirty="0" err="1" smtClean="0"/>
              <a:t>Trypanosoma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 </a:t>
            </a:r>
            <a:r>
              <a:rPr lang="en-US" b="1" u="sng" dirty="0" err="1" smtClean="0">
                <a:latin typeface="+mj-lt"/>
              </a:rPr>
              <a:t>Trypanosoma</a:t>
            </a:r>
            <a:r>
              <a:rPr lang="en-US" dirty="0" smtClean="0"/>
              <a:t> </a:t>
            </a:r>
            <a:r>
              <a:rPr lang="en-US" dirty="0" smtClean="0"/>
              <a:t>spp. is parasitic and </a:t>
            </a:r>
            <a:r>
              <a:rPr lang="en-US" b="1" dirty="0" err="1" smtClean="0"/>
              <a:t>heteroxenous</a:t>
            </a:r>
            <a:r>
              <a:rPr lang="en-US" dirty="0" smtClean="0"/>
              <a:t> (Requiring more than one obligatory host to complete life cycle) transmitted via vector.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majority of its species are transmitted by blood feeding invertebrates, but there are different mechanisms among the varying species.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the invertebrate host they are generally found in the intestine but normally occupy the bloodstream or in intracellular environment in the Mammalian host.</a:t>
            </a:r>
          </a:p>
          <a:p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</a:t>
            </a:r>
            <a:r>
              <a:rPr lang="en-US" b="1" u="sng" dirty="0" err="1" smtClean="0"/>
              <a:t>Trypanosoma</a:t>
            </a:r>
            <a:r>
              <a:rPr lang="en-US" dirty="0" smtClean="0"/>
              <a:t> </a:t>
            </a:r>
            <a:r>
              <a:rPr lang="en-US" b="1" u="sng" dirty="0" err="1" smtClean="0"/>
              <a:t>brucei</a:t>
            </a:r>
            <a:r>
              <a:rPr lang="en-US" dirty="0" smtClean="0"/>
              <a:t>: cases the </a:t>
            </a:r>
            <a:r>
              <a:rPr lang="en-US" b="1" dirty="0" smtClean="0"/>
              <a:t>African </a:t>
            </a:r>
            <a:r>
              <a:rPr lang="en-US" b="1" dirty="0" err="1" smtClean="0"/>
              <a:t>Trypanosomiasis</a:t>
            </a:r>
            <a:r>
              <a:rPr lang="en-US" dirty="0" smtClean="0"/>
              <a:t> (or sleeping sickness) in human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transmitted by </a:t>
            </a:r>
            <a:r>
              <a:rPr lang="en-US" b="1" dirty="0" err="1" smtClean="0"/>
              <a:t>Glossina</a:t>
            </a:r>
            <a:r>
              <a:rPr lang="en-US" dirty="0" smtClean="0"/>
              <a:t>( tsetse fly).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135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Protozoa lab DR. Aveen Ramadhan</vt:lpstr>
      <vt:lpstr>1-Genus ;Leishmania </vt:lpstr>
      <vt:lpstr>Slide 3</vt:lpstr>
      <vt:lpstr>Slide 4</vt:lpstr>
      <vt:lpstr>Slide 5</vt:lpstr>
      <vt:lpstr>Slide 6</vt:lpstr>
      <vt:lpstr>Slide 7</vt:lpstr>
      <vt:lpstr>2-Genus: Trypanosoma 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Firas</dc:creator>
  <cp:lastModifiedBy>Firas</cp:lastModifiedBy>
  <cp:revision>24</cp:revision>
  <dcterms:created xsi:type="dcterms:W3CDTF">2006-08-16T00:00:00Z</dcterms:created>
  <dcterms:modified xsi:type="dcterms:W3CDTF">2021-06-05T13:33:02Z</dcterms:modified>
</cp:coreProperties>
</file>