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Protozoa lab </a:t>
            </a:r>
            <a:br>
              <a:rPr lang="en-US" dirty="0"/>
            </a:br>
            <a:r>
              <a:rPr lang="en-US" dirty="0"/>
              <a:t>Lab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696200" cy="41148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•Kingdom: </a:t>
            </a:r>
            <a:r>
              <a:rPr lang="en-US" dirty="0" err="1">
                <a:solidFill>
                  <a:schemeClr val="tx1"/>
                </a:solidFill>
              </a:rPr>
              <a:t>Protista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•Sub kingdom : Protozoa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•Phylum : </a:t>
            </a:r>
            <a:r>
              <a:rPr lang="en-US" dirty="0" err="1">
                <a:solidFill>
                  <a:schemeClr val="tx1"/>
                </a:solidFill>
              </a:rPr>
              <a:t>Sarcomastigophora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Sarcomastigina</a:t>
            </a:r>
            <a:r>
              <a:rPr lang="en-US" dirty="0">
                <a:solidFill>
                  <a:schemeClr val="tx1"/>
                </a:solidFill>
              </a:rPr>
              <a:t>) 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 phylum : </a:t>
            </a:r>
            <a:r>
              <a:rPr lang="en-US" dirty="0" err="1">
                <a:solidFill>
                  <a:schemeClr val="tx1"/>
                </a:solidFill>
              </a:rPr>
              <a:t>Sarcodina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Rhizopodia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•Class : </a:t>
            </a:r>
            <a:r>
              <a:rPr lang="en-US" dirty="0" err="1">
                <a:solidFill>
                  <a:schemeClr val="tx1"/>
                </a:solidFill>
              </a:rPr>
              <a:t>Amoebina</a:t>
            </a:r>
            <a:r>
              <a:rPr lang="en-US" dirty="0">
                <a:solidFill>
                  <a:schemeClr val="tx1"/>
                </a:solidFill>
              </a:rPr>
              <a:t> ( naked Amoeba 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•Genus 1: </a:t>
            </a:r>
            <a:r>
              <a:rPr lang="en-US" u="sng" dirty="0">
                <a:solidFill>
                  <a:schemeClr val="tx1"/>
                </a:solidFill>
              </a:rPr>
              <a:t>Amoeba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•Species : </a:t>
            </a:r>
            <a:r>
              <a:rPr lang="en-US" u="sng" dirty="0">
                <a:solidFill>
                  <a:schemeClr val="tx1"/>
                </a:solidFill>
              </a:rPr>
              <a:t>Amoeba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u="sng" dirty="0" err="1">
                <a:solidFill>
                  <a:schemeClr val="tx1"/>
                </a:solidFill>
              </a:rPr>
              <a:t>proteus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0844"/>
          <a:stretch>
            <a:fillRect/>
          </a:stretch>
        </p:blipFill>
        <p:spPr bwMode="auto">
          <a:xfrm>
            <a:off x="228600" y="304800"/>
            <a:ext cx="4724400" cy="30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Trophozoite of Entamoeba coli, stained with iodine. | Download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505200" cy="3505200"/>
          </a:xfrm>
          <a:prstGeom prst="rect">
            <a:avLst/>
          </a:prstGeom>
          <a:noFill/>
        </p:spPr>
      </p:pic>
      <p:pic>
        <p:nvPicPr>
          <p:cNvPr id="4102" name="Picture 6" descr="Entamoeba coli parasite | Medical Laborator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810000"/>
            <a:ext cx="3667125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Immature cysts contain glycogen vacuole and sharp ended </a:t>
            </a:r>
            <a:r>
              <a:rPr lang="en-US" sz="2400" dirty="0" err="1"/>
              <a:t>chromatoidal</a:t>
            </a:r>
            <a:r>
              <a:rPr lang="en-US" sz="2400" dirty="0"/>
              <a:t> bodies . But in mature cyst , the glycogen and the </a:t>
            </a:r>
            <a:r>
              <a:rPr lang="en-US" sz="2400" dirty="0" err="1"/>
              <a:t>chromatoidals</a:t>
            </a:r>
            <a:r>
              <a:rPr lang="en-US" sz="2400" dirty="0"/>
              <a:t> appear less or disappear and containing 8 nuclei with eccentric </a:t>
            </a:r>
            <a:r>
              <a:rPr lang="en-US" sz="2400" dirty="0" err="1"/>
              <a:t>karyosomes</a:t>
            </a:r>
            <a:r>
              <a:rPr lang="en-US" sz="2400" dirty="0"/>
              <a:t> 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9288"/>
          <a:stretch>
            <a:fillRect/>
          </a:stretch>
        </p:blipFill>
        <p:spPr bwMode="auto">
          <a:xfrm>
            <a:off x="838200" y="2129481"/>
            <a:ext cx="3394472" cy="35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Entamoeba coli cyst (8nuclei) |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330" y="2129481"/>
            <a:ext cx="3657600" cy="3509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B31F-1E6A-41CE-A825-B24EFD4C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Species 3: </a:t>
            </a:r>
            <a:r>
              <a:rPr lang="en-US" b="1" u="sng" dirty="0"/>
              <a:t>Entamoeba</a:t>
            </a:r>
            <a:r>
              <a:rPr lang="en-US" b="1" dirty="0"/>
              <a:t>  </a:t>
            </a:r>
            <a:r>
              <a:rPr lang="en-US" b="1" u="sng" dirty="0" err="1"/>
              <a:t>gingivalis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6D21-F990-49F6-8D1B-62728D63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lives harmlessly in the mouth of the man , feeding on the bacteria around the bases of the teeth 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8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Amoeba proteus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- is free living organism in fresh and marine water, and many of them live in soil</a:t>
            </a:r>
          </a:p>
          <a:p>
            <a:pPr marL="0" indent="0">
              <a:buNone/>
            </a:pPr>
            <a:r>
              <a:rPr lang="en-US" sz="2000" dirty="0"/>
              <a:t>- their body is tiny whitish flexible mass of protoplasm and change continuously with movement, </a:t>
            </a:r>
          </a:p>
          <a:p>
            <a:pPr marL="0" indent="0">
              <a:buNone/>
            </a:pPr>
            <a:r>
              <a:rPr lang="en-US" sz="2000" dirty="0"/>
              <a:t>- consist of clear </a:t>
            </a:r>
            <a:r>
              <a:rPr lang="en-US" sz="2000" b="1" dirty="0"/>
              <a:t>ectoplasm</a:t>
            </a:r>
            <a:r>
              <a:rPr lang="en-US" sz="2000" dirty="0"/>
              <a:t> and granular </a:t>
            </a:r>
            <a:r>
              <a:rPr lang="en-US" sz="2000" b="1" dirty="0"/>
              <a:t>endoplasm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with many </a:t>
            </a:r>
            <a:r>
              <a:rPr lang="en-US" sz="2000" b="1" dirty="0"/>
              <a:t>food vacuole </a:t>
            </a:r>
            <a:r>
              <a:rPr lang="en-US" sz="2000" dirty="0"/>
              <a:t>(contain digestive enzyme), </a:t>
            </a:r>
            <a:r>
              <a:rPr lang="en-US" sz="2000" b="1" dirty="0"/>
              <a:t>contractile vacuole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has discoid shape </a:t>
            </a:r>
            <a:r>
              <a:rPr lang="en-US" sz="2000" b="1" dirty="0"/>
              <a:t>nucleus</a:t>
            </a:r>
            <a:r>
              <a:rPr lang="en-US" sz="2000" dirty="0"/>
              <a:t> in the center of the organisms</a:t>
            </a:r>
          </a:p>
          <a:p>
            <a:pPr marL="0" indent="0">
              <a:buNone/>
            </a:pPr>
            <a:r>
              <a:rPr lang="en-US" sz="2000" dirty="0"/>
              <a:t>- amoeboid movement and food capture by </a:t>
            </a:r>
            <a:r>
              <a:rPr lang="en-US" sz="2000" b="1" dirty="0"/>
              <a:t>pseudopodia</a:t>
            </a:r>
            <a:r>
              <a:rPr lang="en-US" sz="2000" dirty="0"/>
              <a:t> (</a:t>
            </a:r>
            <a:r>
              <a:rPr lang="en-US" sz="2000" dirty="0" err="1"/>
              <a:t>lobopodia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 - asexually reproduction by </a:t>
            </a:r>
            <a:r>
              <a:rPr lang="en-US" sz="2000" b="1" dirty="0"/>
              <a:t>binary fission </a:t>
            </a:r>
          </a:p>
          <a:p>
            <a:pPr marL="0" indent="0">
              <a:buNone/>
            </a:pPr>
            <a:r>
              <a:rPr lang="en-US" sz="2000" u="sng" dirty="0"/>
              <a:t>- Amoeba</a:t>
            </a:r>
            <a:r>
              <a:rPr lang="en-US" sz="2000" dirty="0"/>
              <a:t> can </a:t>
            </a:r>
            <a:r>
              <a:rPr lang="en-US" sz="2000" dirty="0" err="1"/>
              <a:t>encyste</a:t>
            </a:r>
            <a:r>
              <a:rPr lang="en-US" sz="2000" dirty="0"/>
              <a:t> with difficult condition.</a:t>
            </a:r>
          </a:p>
        </p:txBody>
      </p:sp>
      <p:pic>
        <p:nvPicPr>
          <p:cNvPr id="4" name="Picture 8" descr="Amoeba Proteus With Nucleus Contractile Vacuole Other Organelles ...">
            <a:extLst>
              <a:ext uri="{FF2B5EF4-FFF2-40B4-BE49-F238E27FC236}">
                <a16:creationId xmlns:a16="http://schemas.microsoft.com/office/drawing/2014/main" id="{842BF2D9-DC6F-4EF5-AC01-919D86CF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267200"/>
            <a:ext cx="3581400" cy="277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866873" cy="273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Wholesale amoeba prepared slides whole mount - Xinxiang Happy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1000"/>
            <a:ext cx="3279774" cy="3417499"/>
          </a:xfrm>
          <a:prstGeom prst="rect">
            <a:avLst/>
          </a:prstGeom>
          <a:noFill/>
        </p:spPr>
      </p:pic>
      <p:pic>
        <p:nvPicPr>
          <p:cNvPr id="1032" name="Picture 8" descr="Amoeba Proteus With Nucleus Contractile Vacuole Other Organelle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86820"/>
            <a:ext cx="7239000" cy="2771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/>
              <a:t>Genus2:</a:t>
            </a:r>
            <a:r>
              <a:rPr lang="en-US" b="1" u="sng" dirty="0"/>
              <a:t>Entamoeba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535"/>
            <a:ext cx="8229600" cy="5943600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There are three common species for this genus : </a:t>
            </a:r>
          </a:p>
          <a:p>
            <a:pPr algn="just"/>
            <a:r>
              <a:rPr lang="en-US" b="1" dirty="0"/>
              <a:t>Species l</a:t>
            </a:r>
            <a:r>
              <a:rPr lang="en-US" dirty="0"/>
              <a:t> : </a:t>
            </a:r>
            <a:r>
              <a:rPr lang="en-US" b="1" u="sng" dirty="0"/>
              <a:t>Entamoeba histolytica</a:t>
            </a:r>
          </a:p>
          <a:p>
            <a:pPr algn="just"/>
            <a:r>
              <a:rPr lang="en-US" dirty="0"/>
              <a:t>is pathogenic parasite , causing </a:t>
            </a:r>
            <a:r>
              <a:rPr lang="en-US" b="1" dirty="0"/>
              <a:t>amoebiasis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which includes amoebic dysentery and amoebic liver abscesses ) , by feeding on the tissues and red blood cells ,</a:t>
            </a:r>
          </a:p>
          <a:p>
            <a:pPr algn="just"/>
            <a:r>
              <a:rPr lang="en-US" dirty="0"/>
              <a:t> particularly in the lumen of large intestine ( colon)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ntamoeba histolytica ( or E. dispar) Trophozoite characteristics ...">
            <a:extLst>
              <a:ext uri="{FF2B5EF4-FFF2-40B4-BE49-F238E27FC236}">
                <a16:creationId xmlns:a16="http://schemas.microsoft.com/office/drawing/2014/main" id="{90EB72E2-6E7E-4E8C-936F-4B4B4EAC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5261757" y="4267200"/>
            <a:ext cx="3857625" cy="28575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5106C-51EB-445D-B066-5F9985EE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common stage of this species recognized in the stool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C8E7C-6387-44B0-93BF-92276E04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sz="1800" b="1" dirty="0"/>
              <a:t>1 </a:t>
            </a:r>
            <a:r>
              <a:rPr lang="en-US" sz="1800" dirty="0"/>
              <a:t>–</a:t>
            </a:r>
            <a:r>
              <a:rPr lang="en-US" sz="1800" b="1" dirty="0"/>
              <a:t>Trophozoite stage </a:t>
            </a:r>
            <a:r>
              <a:rPr lang="en-US" sz="1800" dirty="0"/>
              <a:t>:</a:t>
            </a:r>
          </a:p>
          <a:p>
            <a:pPr marL="0" indent="0" algn="just">
              <a:buNone/>
            </a:pPr>
            <a:r>
              <a:rPr lang="en-US" sz="1800" dirty="0"/>
              <a:t>is small in size, simple structure with very thin clear outer ectoplasm </a:t>
            </a:r>
          </a:p>
          <a:p>
            <a:pPr marL="0" indent="0" algn="just">
              <a:buNone/>
            </a:pPr>
            <a:r>
              <a:rPr lang="en-US" sz="1800" dirty="0"/>
              <a:t>an inner finely granular endoplasm </a:t>
            </a:r>
          </a:p>
          <a:p>
            <a:pPr marL="0" indent="0" algn="just">
              <a:buNone/>
            </a:pPr>
            <a:r>
              <a:rPr lang="en-US" sz="1800" dirty="0"/>
              <a:t>in which food vacuoles present that full with red blood cells , </a:t>
            </a:r>
          </a:p>
          <a:p>
            <a:pPr marL="0" indent="0" algn="just">
              <a:buNone/>
            </a:pPr>
            <a:r>
              <a:rPr lang="en-US" sz="1800" dirty="0"/>
              <a:t>lack contractile vacuoles , </a:t>
            </a:r>
          </a:p>
          <a:p>
            <a:pPr marL="0" indent="0" algn="just">
              <a:buNone/>
            </a:pPr>
            <a:r>
              <a:rPr lang="en-US" sz="1800" dirty="0"/>
              <a:t>it nucleus spherical in shape relatively large shows a central </a:t>
            </a:r>
            <a:r>
              <a:rPr lang="en-US" sz="1800" dirty="0" err="1"/>
              <a:t>karyosome</a:t>
            </a:r>
            <a:r>
              <a:rPr lang="en-US" sz="1800" dirty="0"/>
              <a:t> </a:t>
            </a:r>
          </a:p>
          <a:p>
            <a:pPr marL="0" indent="0" algn="just">
              <a:buNone/>
            </a:pPr>
            <a:r>
              <a:rPr lang="en-US" sz="1800" dirty="0"/>
              <a:t>the nuclear membrane is delicate and is lined by a single layer of fine chromatin granules. </a:t>
            </a:r>
          </a:p>
          <a:p>
            <a:pPr marL="0" indent="0" algn="just">
              <a:buNone/>
            </a:pPr>
            <a:r>
              <a:rPr lang="en-US" sz="1800" dirty="0"/>
              <a:t>Trophozoites are motile and movement often very slowly by throwing out short blunt </a:t>
            </a:r>
            <a:r>
              <a:rPr lang="en-US" sz="1800" dirty="0" err="1"/>
              <a:t>pseuelopodia</a:t>
            </a:r>
            <a:r>
              <a:rPr lang="en-US" sz="1800" dirty="0"/>
              <a:t> ( </a:t>
            </a:r>
            <a:r>
              <a:rPr lang="en-US" sz="1800" dirty="0" err="1"/>
              <a:t>lobopodia</a:t>
            </a:r>
            <a:r>
              <a:rPr lang="en-US" sz="1800" dirty="0"/>
              <a:t>) only one or two ,</a:t>
            </a:r>
          </a:p>
          <a:p>
            <a:pPr marL="0" indent="0" algn="just">
              <a:buNone/>
            </a:pPr>
            <a:r>
              <a:rPr lang="en-US" sz="1800" dirty="0"/>
              <a:t>asexual reproduction by binary fission. 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10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32" r="19264" b="31106"/>
          <a:stretch>
            <a:fillRect/>
          </a:stretch>
        </p:blipFill>
        <p:spPr bwMode="auto">
          <a:xfrm>
            <a:off x="228600" y="304800"/>
            <a:ext cx="4038600" cy="31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Entamoeba histolytica ( or E. dispar) Trophozoite characteristics ...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381000" y="3657600"/>
            <a:ext cx="3857625" cy="2857500"/>
          </a:xfrm>
          <a:prstGeom prst="rect">
            <a:avLst/>
          </a:prstGeom>
          <a:noFill/>
        </p:spPr>
      </p:pic>
      <p:pic>
        <p:nvPicPr>
          <p:cNvPr id="2054" name="Picture 6" descr="Entamoeba histolytica, trophozoite - ingested RBC's are diagnostic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4800"/>
            <a:ext cx="4489372" cy="3105151"/>
          </a:xfrm>
          <a:prstGeom prst="rect">
            <a:avLst/>
          </a:prstGeom>
          <a:noFill/>
        </p:spPr>
      </p:pic>
      <p:pic>
        <p:nvPicPr>
          <p:cNvPr id="2056" name="Picture 8" descr="Entamoeba histolytica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4000" y="3124200"/>
            <a:ext cx="28003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Species l</a:t>
            </a:r>
            <a:r>
              <a:rPr lang="en-US" dirty="0"/>
              <a:t> : </a:t>
            </a:r>
            <a:r>
              <a:rPr lang="en-US" b="1" u="sng" dirty="0"/>
              <a:t>Entamoeba histolytica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dirty="0"/>
          </a:p>
          <a:p>
            <a:pPr algn="just">
              <a:buNone/>
            </a:pPr>
            <a:r>
              <a:rPr lang="en-US" b="1" dirty="0"/>
              <a:t>2-</a:t>
            </a:r>
            <a:r>
              <a:rPr lang="en-US" dirty="0"/>
              <a:t> </a:t>
            </a:r>
            <a:r>
              <a:rPr lang="en-US" b="1" dirty="0"/>
              <a:t>Cyst stage </a:t>
            </a:r>
            <a:r>
              <a:rPr lang="en-US" dirty="0"/>
              <a:t>: it is has two forms are  </a:t>
            </a:r>
          </a:p>
          <a:p>
            <a:pPr algn="just">
              <a:buNone/>
            </a:pPr>
            <a:r>
              <a:rPr lang="en-US" b="1" dirty="0"/>
              <a:t>A- </a:t>
            </a:r>
            <a:r>
              <a:rPr lang="en-US" b="1" dirty="0" err="1"/>
              <a:t>lmmature</a:t>
            </a:r>
            <a:r>
              <a:rPr lang="en-US" b="1" dirty="0"/>
              <a:t> cys</a:t>
            </a:r>
            <a:r>
              <a:rPr lang="en-US" dirty="0"/>
              <a:t>t( pre cyst ) uninucleate or binucleate Cyst </a:t>
            </a:r>
          </a:p>
          <a:p>
            <a:pPr algn="just">
              <a:buNone/>
            </a:pPr>
            <a:r>
              <a:rPr lang="en-US" b="1" dirty="0"/>
              <a:t>B- Mature cysts </a:t>
            </a:r>
            <a:r>
              <a:rPr lang="en-US" dirty="0" err="1"/>
              <a:t>quadrinucleate</a:t>
            </a:r>
            <a:r>
              <a:rPr lang="en-US" dirty="0"/>
              <a:t> cysts </a:t>
            </a:r>
          </a:p>
          <a:p>
            <a:pPr algn="just">
              <a:buNone/>
            </a:pPr>
            <a:r>
              <a:rPr lang="en-US" dirty="0"/>
              <a:t>    The cyst is spherical in shape and surrounded by thick wall which make it highly resistance to the gastric acid.</a:t>
            </a:r>
          </a:p>
          <a:p>
            <a:pPr algn="just">
              <a:buNone/>
            </a:pPr>
            <a:r>
              <a:rPr lang="en-US" dirty="0"/>
              <a:t>    The cytoplasm contains Vacuoles(in young  Cysts ) with dark stained glycogen sausage shaped  bars called (</a:t>
            </a:r>
            <a:r>
              <a:rPr lang="en-US" dirty="0" err="1"/>
              <a:t>chromatoid</a:t>
            </a:r>
            <a:r>
              <a:rPr lang="en-US" dirty="0"/>
              <a:t> bodies). The  mature infective cyst contain four nuclei.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606" t="209" r="3548" b="44283"/>
          <a:stretch>
            <a:fillRect/>
          </a:stretch>
        </p:blipFill>
        <p:spPr bwMode="auto">
          <a:xfrm>
            <a:off x="228599" y="248529"/>
            <a:ext cx="469736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Amoebiasis, Entamoeba Histolytica, Life cycle and Diagnos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084" y="3471687"/>
            <a:ext cx="4603258" cy="2794178"/>
          </a:xfrm>
          <a:prstGeom prst="rect">
            <a:avLst/>
          </a:prstGeom>
          <a:noFill/>
        </p:spPr>
      </p:pic>
      <p:pic>
        <p:nvPicPr>
          <p:cNvPr id="4098" name="Picture 2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48529"/>
            <a:ext cx="3124200" cy="3223158"/>
          </a:xfrm>
          <a:prstGeom prst="rect">
            <a:avLst/>
          </a:prstGeom>
          <a:noFill/>
        </p:spPr>
      </p:pic>
      <p:pic>
        <p:nvPicPr>
          <p:cNvPr id="1026" name="Picture 2" descr="Image result for E. Histolytica Cyst">
            <a:extLst>
              <a:ext uri="{FF2B5EF4-FFF2-40B4-BE49-F238E27FC236}">
                <a16:creationId xmlns:a16="http://schemas.microsoft.com/office/drawing/2014/main" id="{88E04622-BCB9-43FB-8668-4515D7B8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200399" cy="26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b="1" dirty="0"/>
              <a:t>Species 2 </a:t>
            </a:r>
            <a:r>
              <a:rPr lang="en-US" dirty="0"/>
              <a:t>: </a:t>
            </a:r>
            <a:r>
              <a:rPr lang="en-US" b="1" u="sng" dirty="0"/>
              <a:t>Entamoeba </a:t>
            </a:r>
            <a:r>
              <a:rPr lang="en-US" b="1" dirty="0"/>
              <a:t> </a:t>
            </a:r>
            <a:r>
              <a:rPr lang="en-US" b="1" u="sng" dirty="0"/>
              <a:t>coli </a:t>
            </a:r>
            <a:r>
              <a:rPr lang="en-US" i="1" dirty="0"/>
              <a:t> </a:t>
            </a:r>
          </a:p>
          <a:p>
            <a:pPr algn="just"/>
            <a:r>
              <a:rPr lang="en-US" dirty="0"/>
              <a:t>it lives normally in the lumen of large intestine of man and is non pathogenic . </a:t>
            </a:r>
          </a:p>
          <a:p>
            <a:pPr algn="just"/>
            <a:r>
              <a:rPr lang="en-US" dirty="0"/>
              <a:t>The trophozoite is colorless , the ectoplasm is usually difficult to distinguish from the granular and vacuolated endoplasm . </a:t>
            </a:r>
          </a:p>
          <a:p>
            <a:pPr algn="just"/>
            <a:r>
              <a:rPr lang="en-US" dirty="0"/>
              <a:t>within the endoplasm there are few food vacuoles usually contain bacteria.</a:t>
            </a:r>
          </a:p>
          <a:p>
            <a:pPr algn="just"/>
            <a:r>
              <a:rPr lang="en-US" dirty="0"/>
              <a:t>The round nucleus has a thick membrane lined with irregular of coarse chromatin granules and large eccentric </a:t>
            </a:r>
            <a:r>
              <a:rPr lang="en-US" dirty="0" err="1"/>
              <a:t>karyosomne</a:t>
            </a:r>
            <a:r>
              <a:rPr lang="en-US" dirty="0"/>
              <a:t> .</a:t>
            </a:r>
          </a:p>
          <a:p>
            <a:pPr algn="just"/>
            <a:r>
              <a:rPr lang="en-US" dirty="0"/>
              <a:t> The pseudopodia are short and granular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520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Protozoa lab  Lab 4</vt:lpstr>
      <vt:lpstr>Amoeba proteus</vt:lpstr>
      <vt:lpstr>PowerPoint Presentation</vt:lpstr>
      <vt:lpstr>Genus2:Entamoeba </vt:lpstr>
      <vt:lpstr>The common stage of this species recognized in the stool are</vt:lpstr>
      <vt:lpstr>PowerPoint Presentation</vt:lpstr>
      <vt:lpstr>Species l : Entamoeba histolytica </vt:lpstr>
      <vt:lpstr>PowerPoint Presentation</vt:lpstr>
      <vt:lpstr>PowerPoint Presentation</vt:lpstr>
      <vt:lpstr>PowerPoint Presentation</vt:lpstr>
      <vt:lpstr>Immature cysts contain glycogen vacuole and sharp ended chromatoidal bodies . But in mature cyst , the glycogen and the chromatoidals appear less or disappear and containing 8 nuclei with eccentric karyosomes .</vt:lpstr>
      <vt:lpstr>Species 3: Entamoeba  gingivalis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4</dc:title>
  <dc:creator>Firas</dc:creator>
  <cp:lastModifiedBy>user</cp:lastModifiedBy>
  <cp:revision>19</cp:revision>
  <dcterms:created xsi:type="dcterms:W3CDTF">2006-08-16T00:00:00Z</dcterms:created>
  <dcterms:modified xsi:type="dcterms:W3CDTF">2021-06-12T12:46:24Z</dcterms:modified>
</cp:coreProperties>
</file>