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1"/>
  </p:notesMasterIdLst>
  <p:sldIdLst>
    <p:sldId id="265" r:id="rId2"/>
    <p:sldId id="267" r:id="rId3"/>
    <p:sldId id="268" r:id="rId4"/>
    <p:sldId id="261" r:id="rId5"/>
    <p:sldId id="269" r:id="rId6"/>
    <p:sldId id="270" r:id="rId7"/>
    <p:sldId id="271" r:id="rId8"/>
    <p:sldId id="272" r:id="rId9"/>
    <p:sldId id="273" r:id="rId10"/>
    <p:sldId id="274" r:id="rId11"/>
    <p:sldId id="275" r:id="rId12"/>
    <p:sldId id="276" r:id="rId13"/>
    <p:sldId id="277" r:id="rId14"/>
    <p:sldId id="278" r:id="rId15"/>
    <p:sldId id="279" r:id="rId16"/>
    <p:sldId id="283" r:id="rId17"/>
    <p:sldId id="282" r:id="rId18"/>
    <p:sldId id="280" r:id="rId19"/>
    <p:sldId id="281" r:id="rId20"/>
    <p:sldId id="284" r:id="rId21"/>
    <p:sldId id="285" r:id="rId22"/>
    <p:sldId id="286" r:id="rId23"/>
    <p:sldId id="287" r:id="rId24"/>
    <p:sldId id="288" r:id="rId25"/>
    <p:sldId id="290" r:id="rId26"/>
    <p:sldId id="291" r:id="rId27"/>
    <p:sldId id="292" r:id="rId28"/>
    <p:sldId id="293" r:id="rId29"/>
    <p:sldId id="294" r:id="rId3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147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DAB0C4-CF22-4089-A56D-C9448C33A136}" type="datetimeFigureOut">
              <a:rPr lang="en-US" smtClean="0"/>
              <a:t>10/15/2024</a:t>
            </a:fld>
            <a:endParaRPr lang="en-US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27791F7-1A8B-4299-9D8C-6D0F929DFB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83180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7791F7-1A8B-4299-9D8C-6D0F929DFB05}" type="slidenum">
              <a:rPr lang="en-US" smtClean="0"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7791F7-1A8B-4299-9D8C-6D0F929DFB05}" type="slidenum">
              <a:rPr lang="en-US" smtClean="0"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7791F7-1A8B-4299-9D8C-6D0F929DFB05}" type="slidenum">
              <a:rPr lang="en-US" smtClean="0"/>
              <a:t>27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1A3B1-D69A-431D-A93C-BD8E2663B1E2}" type="datetimeFigureOut">
              <a:rPr lang="en-US" smtClean="0"/>
              <a:pPr/>
              <a:t>10/15/2024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28CDB-021B-47EF-A0A2-E1FBEDE1E3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1A3B1-D69A-431D-A93C-BD8E2663B1E2}" type="datetimeFigureOut">
              <a:rPr lang="en-US" smtClean="0"/>
              <a:pPr/>
              <a:t>10/15/2024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28CDB-021B-47EF-A0A2-E1FBEDE1E3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1A3B1-D69A-431D-A93C-BD8E2663B1E2}" type="datetimeFigureOut">
              <a:rPr lang="en-US" smtClean="0"/>
              <a:pPr/>
              <a:t>10/15/2024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28CDB-021B-47EF-A0A2-E1FBEDE1E3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1A3B1-D69A-431D-A93C-BD8E2663B1E2}" type="datetimeFigureOut">
              <a:rPr lang="en-US" smtClean="0"/>
              <a:pPr/>
              <a:t>10/15/2024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28CDB-021B-47EF-A0A2-E1FBEDE1E3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1A3B1-D69A-431D-A93C-BD8E2663B1E2}" type="datetimeFigureOut">
              <a:rPr lang="en-US" smtClean="0"/>
              <a:pPr/>
              <a:t>10/15/2024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28CDB-021B-47EF-A0A2-E1FBEDE1E3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1A3B1-D69A-431D-A93C-BD8E2663B1E2}" type="datetimeFigureOut">
              <a:rPr lang="en-US" smtClean="0"/>
              <a:pPr/>
              <a:t>10/15/2024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28CDB-021B-47EF-A0A2-E1FBEDE1E3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1A3B1-D69A-431D-A93C-BD8E2663B1E2}" type="datetimeFigureOut">
              <a:rPr lang="en-US" smtClean="0"/>
              <a:pPr/>
              <a:t>10/15/2024</a:t>
            </a:fld>
            <a:endParaRPr lang="en-US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28CDB-021B-47EF-A0A2-E1FBEDE1E3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1A3B1-D69A-431D-A93C-BD8E2663B1E2}" type="datetimeFigureOut">
              <a:rPr lang="en-US" smtClean="0"/>
              <a:pPr/>
              <a:t>10/15/2024</a:t>
            </a:fld>
            <a:endParaRPr lang="en-US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28CDB-021B-47EF-A0A2-E1FBEDE1E3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1A3B1-D69A-431D-A93C-BD8E2663B1E2}" type="datetimeFigureOut">
              <a:rPr lang="en-US" smtClean="0"/>
              <a:pPr/>
              <a:t>10/15/2024</a:t>
            </a:fld>
            <a:endParaRPr lang="en-US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28CDB-021B-47EF-A0A2-E1FBEDE1E3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1A3B1-D69A-431D-A93C-BD8E2663B1E2}" type="datetimeFigureOut">
              <a:rPr lang="en-US" smtClean="0"/>
              <a:pPr/>
              <a:t>10/15/2024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28CDB-021B-47EF-A0A2-E1FBEDE1E3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1A3B1-D69A-431D-A93C-BD8E2663B1E2}" type="datetimeFigureOut">
              <a:rPr lang="en-US" smtClean="0"/>
              <a:pPr/>
              <a:t>10/15/2024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28CDB-021B-47EF-A0A2-E1FBEDE1E3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1A3B1-D69A-431D-A93C-BD8E2663B1E2}" type="datetimeFigureOut">
              <a:rPr lang="en-US" smtClean="0"/>
              <a:pPr/>
              <a:t>10/15/2024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128CDB-021B-47EF-A0A2-E1FBEDE1E3A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file:///F:\ee\&#1580;&#1605;&#1610;&#1593;%20&#1575;&#1604;&#1576;&#1581;&#1608;&#1579;\uv-visible\UV-visible%20absorption%20spectra_files\colourwheel.gif" TargetMode="External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8.png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ChangeArrowheads="1"/>
          </p:cNvSpPr>
          <p:nvPr/>
        </p:nvSpPr>
        <p:spPr bwMode="auto">
          <a:xfrm>
            <a:off x="152400" y="0"/>
            <a:ext cx="8763000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Low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UV-VISIBLE ABSORPTION SPECTRA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justLow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This page explains what happens when organic compounds absorb UV or visible light, and why the wavelength of light absorbed varies from compound to compound.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justLow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What happens when light is absorbed by molecules?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justLow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Promotion of electrons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justLow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When we were talking about the various sorts of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orbitals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present in organic compounds on the introductory page you will have come across this diagram showing their relative energies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: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3" name="صورة 2" descr="levels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" y="3124200"/>
            <a:ext cx="8305800" cy="3352800"/>
          </a:xfrm>
          <a:prstGeom prst="rect">
            <a:avLst/>
          </a:prstGeom>
          <a:solidFill>
            <a:schemeClr val="bg1"/>
          </a:solidFill>
          <a:ln w="9525">
            <a:gradFill>
              <a:gsLst>
                <a:gs pos="0">
                  <a:srgbClr val="03D4A8"/>
                </a:gs>
                <a:gs pos="25000">
                  <a:srgbClr val="21D6E0"/>
                </a:gs>
                <a:gs pos="75000">
                  <a:srgbClr val="0087E6"/>
                </a:gs>
                <a:gs pos="100000">
                  <a:srgbClr val="005CBF"/>
                </a:gs>
              </a:gsLst>
              <a:lin ang="5400000" scaled="0"/>
            </a:gra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ChangeArrowheads="1"/>
          </p:cNvSpPr>
          <p:nvPr/>
        </p:nvSpPr>
        <p:spPr bwMode="auto">
          <a:xfrm>
            <a:off x="0" y="0"/>
            <a:ext cx="9144000" cy="16619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The importance of conjugation and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delocalisation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in what wavelength is absorbed Consider these three molecules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: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6145" name="صورة 28" descr="ethbuthex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81200" y="1600200"/>
            <a:ext cx="5334000" cy="1219200"/>
          </a:xfrm>
          <a:prstGeom prst="rect">
            <a:avLst/>
          </a:prstGeom>
          <a:noFill/>
        </p:spPr>
      </p:pic>
      <p:sp>
        <p:nvSpPr>
          <p:cNvPr id="6147" name="Rectangle 3"/>
          <p:cNvSpPr>
            <a:spLocks noChangeArrowheads="1"/>
          </p:cNvSpPr>
          <p:nvPr/>
        </p:nvSpPr>
        <p:spPr bwMode="auto">
          <a:xfrm>
            <a:off x="0" y="9429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148" name="Rectangle 4"/>
          <p:cNvSpPr>
            <a:spLocks noChangeArrowheads="1"/>
          </p:cNvSpPr>
          <p:nvPr/>
        </p:nvSpPr>
        <p:spPr bwMode="auto">
          <a:xfrm>
            <a:off x="0" y="3048000"/>
            <a:ext cx="8763000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Ethene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contains a simple isolated carbon-carbon double bond, but the other two have conjugated double bonds. In these cases, there is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delocalisation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of the pi bonding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orbitals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over the whole molecule.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Now look at the wavelengths of the light which each of these molecules absorbs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جدول 1"/>
          <p:cNvGraphicFramePr>
            <a:graphicFrameLocks noGrp="1"/>
          </p:cNvGraphicFramePr>
          <p:nvPr/>
        </p:nvGraphicFramePr>
        <p:xfrm>
          <a:off x="1143000" y="533400"/>
          <a:ext cx="3886202" cy="5105402"/>
        </p:xfrm>
        <a:graphic>
          <a:graphicData uri="http://schemas.openxmlformats.org/drawingml/2006/table">
            <a:tbl>
              <a:tblPr/>
              <a:tblGrid>
                <a:gridCol w="1943101"/>
                <a:gridCol w="1943101"/>
              </a:tblGrid>
              <a:tr h="2223743">
                <a:tc>
                  <a:txBody>
                    <a:bodyPr/>
                    <a:lstStyle/>
                    <a:p>
                      <a:pPr marL="0" marR="0" algn="justLow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molecule</a:t>
                      </a:r>
                      <a:endParaRPr lang="en-US" sz="1200" dirty="0">
                        <a:latin typeface="Times New Roman"/>
                        <a:ea typeface="Times New Roman"/>
                      </a:endParaRPr>
                    </a:p>
                  </a:txBody>
                  <a:tcPr marL="47625" marR="47625" marT="47625" marB="476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Low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wavelength of maximum absorption (nm)</a:t>
                      </a:r>
                      <a:endParaRPr lang="en-US" sz="1200" dirty="0">
                        <a:latin typeface="Times New Roman"/>
                        <a:ea typeface="Times New Roman"/>
                      </a:endParaRPr>
                    </a:p>
                  </a:txBody>
                  <a:tcPr marL="47625" marR="47625" marT="47625" marB="476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</a:tr>
              <a:tr h="960553">
                <a:tc>
                  <a:txBody>
                    <a:bodyPr/>
                    <a:lstStyle/>
                    <a:p>
                      <a:pPr marL="0" marR="0" algn="justLow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ethene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</a:txBody>
                  <a:tcPr marL="47625" marR="47625" marT="47625" marB="476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Low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171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</a:txBody>
                  <a:tcPr marL="47625" marR="47625" marT="47625" marB="476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</a:tr>
              <a:tr h="960553">
                <a:tc>
                  <a:txBody>
                    <a:bodyPr/>
                    <a:lstStyle/>
                    <a:p>
                      <a:pPr marL="0" marR="0" algn="justLow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buta-1,3-diene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</a:txBody>
                  <a:tcPr marL="47625" marR="47625" marT="47625" marB="476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Low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217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</a:txBody>
                  <a:tcPr marL="47625" marR="47625" marT="47625" marB="476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</a:tr>
              <a:tr h="960553">
                <a:tc>
                  <a:txBody>
                    <a:bodyPr/>
                    <a:lstStyle/>
                    <a:p>
                      <a:pPr marL="0" marR="0" algn="justLow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hexa-1,3,5-triene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</a:txBody>
                  <a:tcPr marL="47625" marR="47625" marT="47625" marB="476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Low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258</a:t>
                      </a:r>
                      <a:endParaRPr lang="en-US" sz="1200" dirty="0">
                        <a:latin typeface="Times New Roman"/>
                        <a:ea typeface="Times New Roman"/>
                      </a:endParaRPr>
                    </a:p>
                  </a:txBody>
                  <a:tcPr marL="47625" marR="47625" marT="47625" marB="476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5121" name="Rectangle 1"/>
          <p:cNvSpPr>
            <a:spLocks noChangeArrowheads="1"/>
          </p:cNvSpPr>
          <p:nvPr/>
        </p:nvSpPr>
        <p:spPr bwMode="auto">
          <a:xfrm>
            <a:off x="5486400" y="381000"/>
            <a:ext cx="3276600" cy="41549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All of the molecules give similar UV-visible absorption spectra - the only difference being that the absorptions move to longer and longer wavelengths as the amount of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delocalisation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in the molecule increases.</a:t>
            </a:r>
            <a:endParaRPr kumimoji="0" lang="en-US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ChangeArrowheads="1"/>
          </p:cNvSpPr>
          <p:nvPr/>
        </p:nvSpPr>
        <p:spPr bwMode="auto">
          <a:xfrm>
            <a:off x="228600" y="338554"/>
            <a:ext cx="8382000" cy="58169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Low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You can actually work out what must be happening</a:t>
            </a:r>
          </a:p>
          <a:p>
            <a:pPr marL="457200" marR="0" lvl="0" indent="-457200" algn="justLow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q"/>
              <a:tabLst>
                <a:tab pos="457200" algn="l"/>
              </a:tabLst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The maximum absorption is moving to longer wavelengths as the amount of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delocalisation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increases.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457200" marR="0" lvl="0" indent="-457200" algn="justLow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q"/>
              <a:tabLst>
                <a:tab pos="457200" algn="l"/>
              </a:tabLst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Therefore maximum absorption is moving to shorter frequencies as the amount of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delocalisation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increases.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457200" marR="0" lvl="0" indent="-457200" algn="justLow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q"/>
              <a:tabLst>
                <a:tab pos="457200" algn="l"/>
              </a:tabLst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Therefore absorption needs less energy as the amount of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delocalisation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increases.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457200" marR="0" lvl="0" indent="-457200" algn="justLow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q"/>
              <a:tabLst>
                <a:tab pos="457200" algn="l"/>
              </a:tabLst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Therefore there must be less energy gap between the bonding and anti-bonding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orbitals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as the amount of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delocalisation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increases</a:t>
            </a: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0" y="0"/>
            <a:ext cx="9144000" cy="37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Low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4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Compare </a:t>
            </a:r>
            <a:r>
              <a:rPr kumimoji="0" lang="en-US" sz="4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ethene</a:t>
            </a:r>
            <a:r>
              <a:rPr kumimoji="0" lang="en-US" sz="4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with buta-1,3-diene. </a:t>
            </a:r>
          </a:p>
          <a:p>
            <a:pPr marL="0" marR="0" lvl="0" indent="0" algn="justLow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4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In </a:t>
            </a:r>
            <a:r>
              <a:rPr kumimoji="0" lang="en-US" sz="4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ethene</a:t>
            </a:r>
            <a:r>
              <a:rPr kumimoji="0" lang="en-US" sz="4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there is one pi bonding orbital and one pi anti-bonding orbital. In buta-1,3-diene, there are two pi bonding </a:t>
            </a:r>
            <a:r>
              <a:rPr kumimoji="0" lang="en-US" sz="4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orbitals</a:t>
            </a:r>
            <a:r>
              <a:rPr kumimoji="0" lang="en-US" sz="4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and two pi anti-bonding </a:t>
            </a:r>
            <a:r>
              <a:rPr kumimoji="0" lang="en-US" sz="4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orbitals</a:t>
            </a:r>
            <a:r>
              <a:rPr kumimoji="0" lang="en-US" sz="4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 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3" name="صورة 2" descr="jumps4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600200" y="4114800"/>
            <a:ext cx="5715000" cy="2362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304800" y="533400"/>
            <a:ext cx="84582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600" dirty="0" smtClean="0"/>
              <a:t>The highest occupied molecular orbital is often referred to as the HOMO - in these cases, it is a pi bonding orbital. The lowest unoccupied molecular orbital (the LUMO) is a pi anti-bonding orbital.</a:t>
            </a:r>
            <a:endParaRPr lang="en-US" sz="3600" dirty="0"/>
          </a:p>
        </p:txBody>
      </p:sp>
      <p:pic>
        <p:nvPicPr>
          <p:cNvPr id="3" name="صورة 2" descr="jumps5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2000" y="3657600"/>
            <a:ext cx="3251200" cy="24384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</p:pic>
      <p:sp>
        <p:nvSpPr>
          <p:cNvPr id="31745" name="Rectangle 1"/>
          <p:cNvSpPr>
            <a:spLocks noChangeArrowheads="1"/>
          </p:cNvSpPr>
          <p:nvPr/>
        </p:nvSpPr>
        <p:spPr bwMode="auto">
          <a:xfrm>
            <a:off x="4724400" y="3429000"/>
            <a:ext cx="4114800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Low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Notice that the gap between these has fallen. It takes less energy to excite an electron in the buta-1,3-diene case than with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ethene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 In the hexa-1,3,5-triene case, it is less still.</a:t>
            </a:r>
            <a:endParaRPr kumimoji="0" lang="en-US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1"/>
          <p:cNvSpPr>
            <a:spLocks noChangeArrowheads="1"/>
          </p:cNvSpPr>
          <p:nvPr/>
        </p:nvSpPr>
        <p:spPr bwMode="auto">
          <a:xfrm>
            <a:off x="0" y="0"/>
            <a:ext cx="8839200" cy="56938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Low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6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If you extend this to compounds with really</a:t>
            </a: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massive </a:t>
            </a:r>
            <a:r>
              <a:rPr kumimoji="0" lang="en-US" sz="36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delocalisation</a:t>
            </a: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en-US" sz="36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the wavelength absorbed will eventually be high enough to be in the </a:t>
            </a: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visible region </a:t>
            </a:r>
            <a:r>
              <a:rPr kumimoji="0" lang="en-US" sz="36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of the spectrum, and the compound will then be seen as </a:t>
            </a:r>
            <a:r>
              <a:rPr kumimoji="0" lang="en-US" sz="360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coloured</a:t>
            </a:r>
            <a:r>
              <a:rPr kumimoji="0" lang="en-US" sz="36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</a:t>
            </a:r>
          </a:p>
          <a:p>
            <a:pPr marL="0" marR="0" lvl="0" indent="0" algn="justLow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32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A good example of this is the </a:t>
            </a:r>
            <a:r>
              <a:rPr kumimoji="0" lang="en-US" sz="320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orange plant</a:t>
            </a:r>
            <a:r>
              <a:rPr kumimoji="0" lang="en-US" sz="32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pigment, 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beta-carotene</a:t>
            </a:r>
            <a:r>
              <a:rPr kumimoji="0" lang="en-US" sz="32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- present in carrots, for example</a:t>
            </a:r>
            <a:r>
              <a:rPr kumimoji="0" lang="en-US" sz="36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</a:t>
            </a:r>
            <a:endParaRPr kumimoji="0" lang="en-US" sz="36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justLow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4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Why is beta-carotene orange?</a:t>
            </a:r>
            <a:endParaRPr kumimoji="0" lang="en-US" sz="5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1"/>
          <p:cNvSpPr>
            <a:spLocks noChangeArrowheads="1"/>
          </p:cNvSpPr>
          <p:nvPr/>
        </p:nvSpPr>
        <p:spPr bwMode="auto">
          <a:xfrm>
            <a:off x="0" y="65544"/>
            <a:ext cx="9144000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Low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Why is beta-carotene orange?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justLow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Beta-carotene has the sort of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delocalisation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that we've just been looking at, but on a much greater scale with 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11 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carbon-carbon double bonds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conjugated together. The diagram shows the structure of beta-carotene with the alternating double and single bonds shown in 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red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</a:t>
            </a:r>
            <a:endParaRPr kumimoji="0" lang="en-US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3" name="صورة 2" descr="carotene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0" y="2971800"/>
            <a:ext cx="8382000" cy="2111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1"/>
          <p:cNvSpPr>
            <a:spLocks noChangeArrowheads="1"/>
          </p:cNvSpPr>
          <p:nvPr/>
        </p:nvSpPr>
        <p:spPr bwMode="auto">
          <a:xfrm>
            <a:off x="0" y="0"/>
            <a:ext cx="9144000" cy="56938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Low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The 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more </a:t>
            </a: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delocalisation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8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there is, the smaller the gap between the highest energy pi bonding orbital and the lowest energy pi anti-bonding orbital.</a:t>
            </a:r>
          </a:p>
          <a:p>
            <a:pPr marL="0" marR="0" lvl="0" indent="0" algn="justLow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800" dirty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sz="2800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 </a:t>
            </a:r>
            <a:r>
              <a:rPr kumimoji="0" lang="en-US" sz="28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To promote an electron therefore takes less energy in beta-carotene than in the cases we've looked at so far - because 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the</a:t>
            </a:r>
            <a:r>
              <a:rPr kumimoji="0" lang="en-US" sz="28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gap between the levels is less</a:t>
            </a:r>
            <a:r>
              <a:rPr kumimoji="0" lang="en-US" sz="28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</a:t>
            </a:r>
            <a:endParaRPr kumimoji="0" lang="en-US" sz="28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justLow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Remember that less energy means a lower frequency of light gets absorbed and that's equivalent to a longer wavelength</a:t>
            </a:r>
            <a:r>
              <a:rPr kumimoji="0" lang="en-US" sz="28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</a:t>
            </a:r>
            <a:endParaRPr kumimoji="0" lang="en-US" sz="28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justLow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Beta-carotene absorbs throughout the ultra-violet region into the violet - but particularly strongly in the visible region between about 400 and 500 nm with a peak about 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470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nm.</a:t>
            </a:r>
            <a:endParaRPr kumimoji="0" lang="en-US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1"/>
          <p:cNvSpPr>
            <a:spLocks noChangeArrowheads="1"/>
          </p:cNvSpPr>
          <p:nvPr/>
        </p:nvSpPr>
        <p:spPr bwMode="auto">
          <a:xfrm>
            <a:off x="0" y="0"/>
            <a:ext cx="9144000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Low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If you have read the page in this section about electromagnetic radiation, you might remember 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that the wavelengths associated with the various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colours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are approximately</a:t>
            </a:r>
            <a:endParaRPr kumimoji="0" lang="en-US" sz="40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3" name="جدول 2"/>
          <p:cNvGraphicFramePr>
            <a:graphicFrameLocks noGrp="1"/>
          </p:cNvGraphicFramePr>
          <p:nvPr/>
        </p:nvGraphicFramePr>
        <p:xfrm>
          <a:off x="533400" y="2057400"/>
          <a:ext cx="5334000" cy="2468880"/>
        </p:xfrm>
        <a:graphic>
          <a:graphicData uri="http://schemas.openxmlformats.org/drawingml/2006/table">
            <a:tbl>
              <a:tblPr/>
              <a:tblGrid>
                <a:gridCol w="2667000"/>
                <a:gridCol w="2667000"/>
              </a:tblGrid>
              <a:tr h="0">
                <a:tc>
                  <a:txBody>
                    <a:bodyPr/>
                    <a:lstStyle/>
                    <a:p>
                      <a:pPr marL="0" marR="0" algn="justLow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colour</a:t>
                      </a:r>
                      <a:r>
                        <a:rPr lang="en-US" sz="14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 region</a:t>
                      </a:r>
                      <a:endParaRPr lang="en-US" sz="1200" dirty="0">
                        <a:latin typeface="Times New Roman"/>
                        <a:ea typeface="Times New Roman"/>
                      </a:endParaRPr>
                    </a:p>
                  </a:txBody>
                  <a:tcPr marL="47625" marR="47625" marT="47625" marB="476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Low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wavelength (nm)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</a:txBody>
                  <a:tcPr marL="47625" marR="47625" marT="47625" marB="476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justLow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val="660066"/>
                          </a:solidFill>
                          <a:latin typeface="Times New Roman"/>
                          <a:ea typeface="Times New Roman"/>
                        </a:rPr>
                        <a:t>violet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</a:txBody>
                  <a:tcPr marL="47625" marR="47625" marT="47625" marB="476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Low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380 - 435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</a:txBody>
                  <a:tcPr marL="47625" marR="47625" marT="47625" marB="476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justLow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val="0000FF"/>
                          </a:solidFill>
                          <a:latin typeface="Times New Roman"/>
                          <a:ea typeface="Times New Roman"/>
                        </a:rPr>
                        <a:t>blue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</a:txBody>
                  <a:tcPr marL="47625" marR="47625" marT="47625" marB="476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Low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435 - 500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</a:txBody>
                  <a:tcPr marL="47625" marR="47625" marT="47625" marB="476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justLow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val="00FFFF"/>
                          </a:solidFill>
                          <a:latin typeface="Times New Roman"/>
                          <a:ea typeface="Times New Roman"/>
                        </a:rPr>
                        <a:t>cyan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</a:txBody>
                  <a:tcPr marL="47625" marR="47625" marT="47625" marB="476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Low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500 - 520</a:t>
                      </a:r>
                      <a:endParaRPr lang="en-US" sz="1200" dirty="0">
                        <a:latin typeface="Times New Roman"/>
                        <a:ea typeface="Times New Roman"/>
                      </a:endParaRPr>
                    </a:p>
                  </a:txBody>
                  <a:tcPr marL="47625" marR="47625" marT="47625" marB="476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justLow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9900"/>
                          </a:solidFill>
                          <a:latin typeface="Times New Roman"/>
                          <a:ea typeface="Times New Roman"/>
                        </a:rPr>
                        <a:t>green</a:t>
                      </a:r>
                      <a:endParaRPr lang="en-US" sz="1200" dirty="0">
                        <a:latin typeface="Times New Roman"/>
                        <a:ea typeface="Times New Roman"/>
                      </a:endParaRPr>
                    </a:p>
                  </a:txBody>
                  <a:tcPr marL="47625" marR="47625" marT="47625" marB="476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Low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520 - 565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</a:txBody>
                  <a:tcPr marL="47625" marR="47625" marT="47625" marB="476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justLow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val="FFFF00"/>
                          </a:solidFill>
                          <a:latin typeface="Times New Roman"/>
                          <a:ea typeface="Times New Roman"/>
                        </a:rPr>
                        <a:t>yellow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</a:txBody>
                  <a:tcPr marL="47625" marR="47625" marT="47625" marB="476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Low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565 - 590</a:t>
                      </a:r>
                      <a:endParaRPr lang="en-US" sz="1200" dirty="0">
                        <a:latin typeface="Times New Roman"/>
                        <a:ea typeface="Times New Roman"/>
                      </a:endParaRPr>
                    </a:p>
                  </a:txBody>
                  <a:tcPr marL="47625" marR="47625" marT="47625" marB="476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justLow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val="FF6600"/>
                          </a:solidFill>
                          <a:latin typeface="Times New Roman"/>
                          <a:ea typeface="Times New Roman"/>
                        </a:rPr>
                        <a:t>orange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</a:txBody>
                  <a:tcPr marL="47625" marR="47625" marT="47625" marB="476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Low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590 - 625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</a:txBody>
                  <a:tcPr marL="47625" marR="47625" marT="47625" marB="476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justLow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red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</a:txBody>
                  <a:tcPr marL="47625" marR="47625" marT="47625" marB="476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Low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625 - 740</a:t>
                      </a:r>
                      <a:endParaRPr lang="en-US" sz="1200" dirty="0">
                        <a:latin typeface="Times New Roman"/>
                        <a:ea typeface="Times New Roman"/>
                      </a:endParaRPr>
                    </a:p>
                  </a:txBody>
                  <a:tcPr marL="47625" marR="47625" marT="47625" marB="476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pic>
        <p:nvPicPr>
          <p:cNvPr id="4" name="صورة 3" descr="F:\ee\جميع البحوث\uv-visible\UV-visible absorption spectra_files\colourwheel.gif"/>
          <p:cNvPicPr/>
          <p:nvPr/>
        </p:nvPicPr>
        <p:blipFill>
          <a:blip r:embed="rId2" r:link="rId3">
            <a:lum contrast="-60000"/>
          </a:blip>
          <a:srcRect/>
          <a:stretch>
            <a:fillRect/>
          </a:stretch>
        </p:blipFill>
        <p:spPr bwMode="auto">
          <a:xfrm>
            <a:off x="6019800" y="1828800"/>
            <a:ext cx="2819400" cy="289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9698" name="Rectangle 2"/>
          <p:cNvSpPr>
            <a:spLocks noChangeArrowheads="1"/>
          </p:cNvSpPr>
          <p:nvPr/>
        </p:nvSpPr>
        <p:spPr bwMode="auto">
          <a:xfrm>
            <a:off x="1" y="5105400"/>
            <a:ext cx="91440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Low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So if the absorption is strongest in the violet to cyan region, what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colour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will you actually see? </a:t>
            </a:r>
            <a:endParaRPr kumimoji="0" lang="en-US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1"/>
          <p:cNvSpPr>
            <a:spLocks noChangeArrowheads="1"/>
          </p:cNvSpPr>
          <p:nvPr/>
        </p:nvSpPr>
        <p:spPr bwMode="auto">
          <a:xfrm>
            <a:off x="0" y="0"/>
            <a:ext cx="9144000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Low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Sometimes what you actually see is quite unexpected. Mixing different wavelengths of light doesn't give you the same result as mixing paints or other pigments.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justLow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You can, however, sometimes get some estimate of the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colour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you would see using the idea of </a:t>
            </a:r>
            <a:r>
              <a:rPr kumimoji="0" lang="en-US" sz="28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complementary </a:t>
            </a:r>
            <a:r>
              <a:rPr kumimoji="0" lang="en-US" sz="2800" b="1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colours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</a:t>
            </a:r>
            <a:endParaRPr kumimoji="0" lang="en-US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8674" name="Rectangle 2"/>
          <p:cNvSpPr>
            <a:spLocks noChangeArrowheads="1"/>
          </p:cNvSpPr>
          <p:nvPr/>
        </p:nvSpPr>
        <p:spPr bwMode="auto">
          <a:xfrm>
            <a:off x="0" y="2864584"/>
            <a:ext cx="9144000" cy="1631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Low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Complementary </a:t>
            </a:r>
            <a:r>
              <a:rPr kumimoji="0" lang="en-US" sz="2800" b="1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colours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justLow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If you arrange some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colours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in a circle, you get a "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colour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wheel". The diagram shows one possible version of this. An internet search will throw up many different versions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!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صورة 3" descr="colourwheel"/>
          <p:cNvPicPr/>
          <p:nvPr/>
        </p:nvPicPr>
        <p:blipFill>
          <a:blip r:embed="rId2">
            <a:lum contrast="-60000"/>
          </a:blip>
          <a:srcRect/>
          <a:stretch>
            <a:fillRect/>
          </a:stretch>
        </p:blipFill>
        <p:spPr bwMode="auto">
          <a:xfrm>
            <a:off x="4419600" y="4488559"/>
            <a:ext cx="4191000" cy="198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مستطيل 1"/>
          <p:cNvSpPr/>
          <p:nvPr/>
        </p:nvSpPr>
        <p:spPr>
          <a:xfrm>
            <a:off x="228600" y="4800600"/>
            <a:ext cx="32766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Low" fontAlgn="base">
              <a:spcBef>
                <a:spcPct val="0"/>
              </a:spcBef>
              <a:spcAft>
                <a:spcPct val="0"/>
              </a:spcAft>
            </a:pPr>
            <a:r>
              <a:rPr lang="en-US" b="1" dirty="0" smtClean="0">
                <a:solidFill>
                  <a:srgbClr val="FF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Complementary </a:t>
            </a:r>
            <a:r>
              <a:rPr lang="en-US" b="1" dirty="0" err="1">
                <a:solidFill>
                  <a:srgbClr val="FF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colours</a:t>
            </a:r>
            <a:r>
              <a:rPr lang="en-US" b="1" dirty="0">
                <a:solidFill>
                  <a:srgbClr val="FF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b="1" dirty="0" smtClean="0">
                <a:solidFill>
                  <a:srgbClr val="FF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Mean the </a:t>
            </a:r>
            <a:r>
              <a:rPr lang="en-US" b="1" dirty="0" err="1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Colours</a:t>
            </a:r>
            <a:r>
              <a:rPr lang="en-US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b="1" dirty="0">
                <a:latin typeface="Arial" pitchFamily="34" charset="0"/>
                <a:ea typeface="Times New Roman" pitchFamily="18" charset="0"/>
                <a:cs typeface="Arial" pitchFamily="34" charset="0"/>
              </a:rPr>
              <a:t>directly opposite each other on the </a:t>
            </a:r>
            <a:r>
              <a:rPr lang="en-US" b="1" dirty="0" err="1">
                <a:latin typeface="Arial" pitchFamily="34" charset="0"/>
                <a:ea typeface="Times New Roman" pitchFamily="18" charset="0"/>
                <a:cs typeface="Arial" pitchFamily="34" charset="0"/>
              </a:rPr>
              <a:t>colour</a:t>
            </a:r>
            <a:r>
              <a:rPr lang="en-US" b="1" dirty="0"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wheel.</a:t>
            </a:r>
            <a:endParaRPr lang="en-US" b="1" dirty="0">
              <a:latin typeface="Arial" pitchFamily="34" charset="0"/>
              <a:ea typeface="Times New Roman" pitchFamily="18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0" y="0"/>
            <a:ext cx="9144000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Low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When light passes through the compound, energy from the light is used to promote an electron from a bonding or non-bonding orbital into one of the empty anti-bonding orbitals.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justLow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The possible electron jumps that light might cause are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: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3" name="صورة 2" descr="jumps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0" y="2514600"/>
            <a:ext cx="4114800" cy="3505200"/>
          </a:xfrm>
          <a:prstGeom prst="rect">
            <a:avLst/>
          </a:prstGeom>
          <a:solidFill>
            <a:schemeClr val="bg1"/>
          </a:solidFill>
          <a:ln w="9525">
            <a:solidFill>
              <a:schemeClr val="accent3"/>
            </a:solidFill>
            <a:miter lim="800000"/>
            <a:headEnd/>
            <a:tailEnd/>
          </a:ln>
        </p:spPr>
      </p:pic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4648200" y="2514600"/>
            <a:ext cx="4191000" cy="3970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Low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In each possible case, an electron is excited from a full orbital into an empty anti-bonding orbital. Each jump takes energy from the light, and a big jump obviously needs more energy than a small one.</a:t>
            </a:r>
            <a:endParaRPr kumimoji="0" lang="en-US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1"/>
          <p:cNvSpPr>
            <a:spLocks noChangeArrowheads="1"/>
          </p:cNvSpPr>
          <p:nvPr/>
        </p:nvSpPr>
        <p:spPr bwMode="auto">
          <a:xfrm>
            <a:off x="381000" y="304800"/>
            <a:ext cx="8382000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Low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Colours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directly opposite each other on the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colour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wheel are said to be complementary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colours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</a:t>
            </a:r>
          </a:p>
          <a:p>
            <a:pPr marL="0" marR="0" lvl="0" indent="0" algn="justLow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</a:p>
          <a:p>
            <a:pPr marL="0" marR="0" lvl="0" indent="0" algn="justLow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400" b="1" dirty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sz="2400" b="1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    </a:t>
            </a:r>
            <a:r>
              <a:rPr kumimoji="0" lang="en-US" sz="24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Blue and yellow are complementary </a:t>
            </a:r>
            <a:r>
              <a:rPr kumimoji="0" lang="en-US" sz="240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colours</a:t>
            </a:r>
            <a:r>
              <a:rPr kumimoji="0" lang="en-US" sz="24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; red and cyan are complementary; and so are green and magenta.</a:t>
            </a:r>
            <a:endParaRPr kumimoji="0" lang="en-US" sz="24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justLow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Mixing together two complementary </a:t>
            </a:r>
            <a:r>
              <a:rPr kumimoji="0" lang="en-US" sz="240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colours</a:t>
            </a:r>
            <a:r>
              <a:rPr kumimoji="0" lang="en-US" sz="24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of light will give you white light. </a:t>
            </a:r>
            <a:endParaRPr kumimoji="0" lang="en-US" sz="36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6866" name="Rectangle 2"/>
          <p:cNvSpPr>
            <a:spLocks noChangeArrowheads="1"/>
          </p:cNvSpPr>
          <p:nvPr/>
        </p:nvSpPr>
        <p:spPr bwMode="auto">
          <a:xfrm>
            <a:off x="0" y="3276600"/>
            <a:ext cx="9144000" cy="20621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Low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What this all means is that if a particular </a:t>
            </a: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colour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is absorbed from white light, what your eye detects by mixing up all the other wavelengths of light is its complementary </a:t>
            </a: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colour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533400" y="381000"/>
            <a:ext cx="8229600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600" dirty="0" smtClean="0"/>
              <a:t>In the beta-carotene case, the situation is more confused because you are absorbing such a range of wavelengths. However, if you think of the peak absorption running from the</a:t>
            </a:r>
            <a:r>
              <a:rPr lang="en-US" sz="3600" b="1" dirty="0" smtClean="0"/>
              <a:t> blue into the cyan, </a:t>
            </a:r>
            <a:r>
              <a:rPr lang="en-US" sz="3600" dirty="0" smtClean="0"/>
              <a:t>it would be reasonable to think of the </a:t>
            </a:r>
            <a:r>
              <a:rPr lang="en-US" sz="3600" dirty="0" err="1" smtClean="0"/>
              <a:t>colour</a:t>
            </a:r>
            <a:r>
              <a:rPr lang="en-US" sz="3600" dirty="0" smtClean="0"/>
              <a:t> you would see as being opposite that where </a:t>
            </a:r>
            <a:r>
              <a:rPr lang="en-US" sz="3600" b="1" dirty="0" smtClean="0"/>
              <a:t>yellow runs into red - in other words, orange</a:t>
            </a:r>
            <a:endParaRPr lang="en-US" sz="3600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1"/>
          <p:cNvSpPr>
            <a:spLocks noChangeArrowheads="1"/>
          </p:cNvSpPr>
          <p:nvPr/>
        </p:nvSpPr>
        <p:spPr bwMode="auto">
          <a:xfrm>
            <a:off x="0" y="0"/>
            <a:ext cx="9144000" cy="3970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Low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Applying this to the </a:t>
            </a: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colour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changes of two indicators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justLow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Phenolphthalein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justLow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You have probably used phenolphthalein as an acid-base indicator, and will know that it is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colourless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in acidic conditions and magenta (bright pink) in an alkaline solution. How is this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colour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change related to changes in the molecule?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justLow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The structures of the two differently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coloured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forms are:</a:t>
            </a:r>
            <a:endParaRPr kumimoji="0" lang="en-US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3" name="صورة 2" descr="phph1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90600" y="4191000"/>
            <a:ext cx="6400800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1"/>
          <p:cNvSpPr>
            <a:spLocks noChangeArrowheads="1"/>
          </p:cNvSpPr>
          <p:nvPr/>
        </p:nvSpPr>
        <p:spPr bwMode="auto">
          <a:xfrm>
            <a:off x="0" y="0"/>
            <a:ext cx="9144000" cy="6370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Low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Both of these absorb light in the ultra-violet, but the one on the right also absorbs in the visible with a peak at 553 nm.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justLow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The molecule in acid solution is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colourless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because our eyes can't detect the fact that some light is being absorbed in the ultra-violet. However, our eyes do detect the absorption at 553 nm produced by the form in alkaline solution.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justLow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553 nm is in the green region of the spectrum. If you look back at the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colour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wheel, you will find that the complementary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colour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of green is magenta - and that's the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colour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you see.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justLow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So why does the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colour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change as the structure changes?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justLow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What we have is a shift to absorption at a higher wavelength in alkaline solution. As we've already seen, a shift to higher wavelength is associated with a greater degree of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delocalisation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justLow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Here is a modified diagram of the structure of the form in acidic solution - the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colourless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form. The extent of the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delocalisation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is shown in red.</a:t>
            </a:r>
            <a:endParaRPr kumimoji="0" lang="en-US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صورة 1" descr="phph2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38200" y="838200"/>
            <a:ext cx="4267200" cy="266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مستطيل 2"/>
          <p:cNvSpPr/>
          <p:nvPr/>
        </p:nvSpPr>
        <p:spPr>
          <a:xfrm>
            <a:off x="3886200" y="2349787"/>
            <a:ext cx="4572000" cy="3046988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justLow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dirty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But the </a:t>
            </a:r>
            <a:r>
              <a:rPr lang="en-US" sz="2400" dirty="0" err="1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delocalisation</a:t>
            </a:r>
            <a:r>
              <a:rPr lang="en-US" sz="2400" dirty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doesn't extend over the whole molecule. </a:t>
            </a:r>
            <a:endParaRPr lang="en-US" sz="2400" dirty="0" smtClean="0">
              <a:solidFill>
                <a:srgbClr val="000000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algn="justLow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 dirty="0">
              <a:solidFill>
                <a:srgbClr val="000000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algn="justLow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The </a:t>
            </a:r>
            <a:r>
              <a:rPr lang="en-US" sz="2400" dirty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carbon atom in the </a:t>
            </a:r>
            <a:r>
              <a:rPr lang="en-US" sz="2400" dirty="0" err="1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centre</a:t>
            </a:r>
            <a:r>
              <a:rPr lang="en-US" sz="2400" dirty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with its four single bonds prevents the three </a:t>
            </a:r>
            <a:r>
              <a:rPr lang="en-US" sz="2400" dirty="0" err="1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delocalised</a:t>
            </a:r>
            <a:r>
              <a:rPr lang="en-US" sz="2400" dirty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regions interacting with each other.</a:t>
            </a:r>
            <a:endParaRPr lang="en-US" sz="2400" dirty="0">
              <a:latin typeface="Arial" pitchFamily="34" charset="0"/>
              <a:ea typeface="Times New Roman" pitchFamily="18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457200" y="457200"/>
            <a:ext cx="83820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Low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3200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Now compare that with the magenta form:</a:t>
            </a:r>
            <a:endParaRPr lang="en-US" sz="2000" dirty="0" smtClean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3" name="صورة 2" descr="phph3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1000" y="1060713"/>
            <a:ext cx="5867400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3505200" y="3048000"/>
            <a:ext cx="4495800" cy="3539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Low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Notice that there is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delocalisation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over each of the three rings - extending out over the carbon-oxygen double bond, and to the various oxygen atoms because of their lone pairs.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1"/>
          <p:cNvSpPr>
            <a:spLocks noChangeArrowheads="1"/>
          </p:cNvSpPr>
          <p:nvPr/>
        </p:nvSpPr>
        <p:spPr bwMode="auto">
          <a:xfrm>
            <a:off x="609600" y="381000"/>
            <a:ext cx="8001000" cy="31085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Low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The rearrangement now lets the </a:t>
            </a:r>
            <a:r>
              <a:rPr kumimoji="0" lang="en-US" sz="280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delocalisation</a:t>
            </a:r>
            <a:r>
              <a:rPr kumimoji="0" lang="en-US" sz="28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extend over the entire ion. This greater </a:t>
            </a:r>
            <a:r>
              <a:rPr kumimoji="0" lang="en-US" sz="280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delocalisation</a:t>
            </a:r>
            <a:r>
              <a:rPr kumimoji="0" lang="en-US" sz="28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lowers the energy gap between the highest occupied molecular orbital and the lowest unoccupied pi anti-bonding orbital.</a:t>
            </a:r>
          </a:p>
          <a:p>
            <a:pPr marL="0" marR="0" lvl="0" indent="0" algn="justLow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80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It needs less energy to make the jump and so a longer wavelength of light is absorbed.</a:t>
            </a:r>
            <a:endParaRPr kumimoji="0" lang="en-US" sz="400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0962" name="Rectangle 2"/>
          <p:cNvSpPr>
            <a:spLocks noChangeArrowheads="1"/>
          </p:cNvSpPr>
          <p:nvPr/>
        </p:nvSpPr>
        <p:spPr bwMode="auto">
          <a:xfrm>
            <a:off x="1" y="3733800"/>
            <a:ext cx="9144000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Low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6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Remember: Increasing the amount of </a:t>
            </a:r>
            <a:r>
              <a:rPr kumimoji="0" lang="en-US" sz="3600" b="1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delocalisation</a:t>
            </a:r>
            <a:r>
              <a:rPr kumimoji="0" lang="en-US" sz="36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shifts the absorption peak to a higher wavelength</a:t>
            </a:r>
            <a:r>
              <a:rPr kumimoji="0" lang="en-US" sz="16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Rectangle 1"/>
          <p:cNvSpPr>
            <a:spLocks noChangeArrowheads="1"/>
          </p:cNvSpPr>
          <p:nvPr/>
        </p:nvSpPr>
        <p:spPr bwMode="auto">
          <a:xfrm>
            <a:off x="1" y="0"/>
            <a:ext cx="9144000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Low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Methyl orange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justLow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You will know that methyl orange is yellow in alkaline solutions and red in acidic ones.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justLow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The structure in alkaline solution is:</a:t>
            </a:r>
            <a:endParaRPr kumimoji="0" lang="en-US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3" name="صورة 2" descr="mobase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295400" y="1752600"/>
            <a:ext cx="54864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6082" name="Rectangle 2"/>
          <p:cNvSpPr>
            <a:spLocks noChangeArrowheads="1"/>
          </p:cNvSpPr>
          <p:nvPr/>
        </p:nvSpPr>
        <p:spPr bwMode="auto">
          <a:xfrm>
            <a:off x="228600" y="3352800"/>
            <a:ext cx="8534400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Low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In acid solution, a hydrogen ion is (perhaps unexpectedly) picked up on one of the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nitrogens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in the nitrogen-nitrogen double bond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صورة 4" descr="moacid2"/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895600" y="4876800"/>
            <a:ext cx="31242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Rectangle 1"/>
          <p:cNvSpPr>
            <a:spLocks noChangeArrowheads="1"/>
          </p:cNvSpPr>
          <p:nvPr/>
        </p:nvSpPr>
        <p:spPr bwMode="auto">
          <a:xfrm>
            <a:off x="685800" y="394157"/>
            <a:ext cx="8001000" cy="3539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Low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This now gets a lot more complicated! The positive charge on the nitrogen is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delocalised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(spread around over the structure) - especially out towards the right-hand end of the molecule as we've written it. </a:t>
            </a:r>
          </a:p>
          <a:p>
            <a:pPr marL="0" marR="0" lvl="0" indent="0" algn="justLow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800" dirty="0">
              <a:solidFill>
                <a:srgbClr val="000000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justLow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The normally drawn structure for the red form of methyl orange is . . .</a:t>
            </a:r>
            <a:endParaRPr kumimoji="0" lang="en-US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3" name="صورة 2" descr="moacid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0" y="4191000"/>
            <a:ext cx="6705600" cy="236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Rectangle 1"/>
          <p:cNvSpPr>
            <a:spLocks noChangeArrowheads="1"/>
          </p:cNvSpPr>
          <p:nvPr/>
        </p:nvSpPr>
        <p:spPr bwMode="auto">
          <a:xfrm>
            <a:off x="304800" y="-184666"/>
            <a:ext cx="8534400" cy="6370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Low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So which is the more </a:t>
            </a:r>
            <a:r>
              <a:rPr kumimoji="0" lang="en-US" sz="2400" b="1" i="1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delocalised</a:t>
            </a:r>
            <a:r>
              <a:rPr kumimoji="0" lang="en-US" sz="2400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structure - red or yellow?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justLow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Let's work backwards from the absorption spectra to see if that helps.</a:t>
            </a:r>
            <a:endParaRPr kumimoji="0" lang="en-US" sz="24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justLow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The yellow form has an absorption peak at about 440 nm. That's in the blue region of the spectrum, and the complementary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colour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of blue is yellow. 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That's exactly what you would expect.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justLow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The red form has an absorption peak at about 520 nm. That's at the edge of the cyan region of the spectrum, and the complementary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colour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of cyan is red. 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justLow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Notice that the change from the yellow form to the red form has produced an increase in the wavelength absorbed. An increase in wavelength suggests an increase in </a:t>
            </a:r>
            <a:r>
              <a:rPr kumimoji="0" lang="en-US" sz="240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delocalisation</a:t>
            </a:r>
            <a:r>
              <a:rPr kumimoji="0" lang="en-US" sz="24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</a:t>
            </a:r>
            <a:endParaRPr kumimoji="0" lang="en-US" sz="24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justLow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That means that there must be more </a:t>
            </a:r>
            <a:r>
              <a:rPr kumimoji="0" lang="en-US" sz="2400" b="1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delocalisation</a:t>
            </a:r>
            <a:r>
              <a:rPr kumimoji="0" lang="en-US" sz="24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in the red form than in the yellow one.</a:t>
            </a:r>
            <a:endParaRPr kumimoji="0" lang="en-US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0"/>
            <a:ext cx="9144000" cy="4401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Low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Each wavelength of light has a particular energy associated with it. 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If that particular amount of energy is just right for making one of these energy jumps, then that wavelength will be absorbed 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- its 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energy will have been used in promoting an electron.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justLow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We need to work out what the relationship is between the energy gap and the wavelength absorbed. Does, for example, 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a bigger energy gap mean that light of a lower wavelength will be absorbed - 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or what?</a:t>
            </a:r>
            <a:endParaRPr kumimoji="0" lang="en-US" sz="28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</p:txBody>
      </p:sp>
      <p:pic>
        <p:nvPicPr>
          <p:cNvPr id="3" name="صورة 2" descr="eequalshv1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410200" y="4724400"/>
            <a:ext cx="3200400" cy="1600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</p:pic>
      <p:sp>
        <p:nvSpPr>
          <p:cNvPr id="4" name="مستطيل 3"/>
          <p:cNvSpPr/>
          <p:nvPr/>
        </p:nvSpPr>
        <p:spPr>
          <a:xfrm>
            <a:off x="0" y="4495800"/>
            <a:ext cx="5181600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Low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It is easier to start with the relationship between the </a:t>
            </a:r>
            <a:r>
              <a:rPr kumimoji="0" lang="en-US" sz="32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frequency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of light absorbed and its energy:</a:t>
            </a:r>
            <a:endParaRPr kumimoji="0" lang="en-US" sz="4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1"/>
          <p:cNvSpPr>
            <a:spLocks noChangeArrowheads="1"/>
          </p:cNvSpPr>
          <p:nvPr/>
        </p:nvSpPr>
        <p:spPr bwMode="auto">
          <a:xfrm>
            <a:off x="0" y="0"/>
            <a:ext cx="9144000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You can see that if you want a high energy jump, you will have to absorb light of a higher frequency. 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The greater the frequency, the greater the energy.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That's easy - but unfortunately UV-visible absorption spectra are always given using wavelengths of light rather than frequency. That means that you need to know the relationship between wavelength and frequency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en-US" sz="4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3" name="صورة 2" descr="clambdanu3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0" y="4648200"/>
            <a:ext cx="2667000" cy="19050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</p:pic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3200400" y="4611231"/>
            <a:ext cx="5943600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Low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You can see from this that the higher the frequency is, the lower the wavelength </a:t>
            </a: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justLow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So . . . If you have a bigger energy jump, you will absorb light with a higher frequency - which is the same as saying that you will absorb light with a lower wavelength.</a:t>
            </a:r>
            <a:endParaRPr kumimoji="0" lang="en-US" sz="3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1"/>
          <p:cNvSpPr>
            <a:spLocks noChangeArrowheads="1"/>
          </p:cNvSpPr>
          <p:nvPr/>
        </p:nvSpPr>
        <p:spPr bwMode="auto">
          <a:xfrm>
            <a:off x="228600" y="307776"/>
            <a:ext cx="8610600" cy="31700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Some jumps are more important than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others for absorption spectrometry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justLow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An absorption spectrometer works in a range from about 200 nm (in the near ultra-violet) to about 800 nm (in the very near infra-red). </a:t>
            </a:r>
          </a:p>
          <a:p>
            <a:pPr marL="0" marR="0" lvl="0" indent="0" algn="justLow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Only a limited number of the possible electron jumps absorb light in that region.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justLow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Look again at the possible jumps. This time, the important jumps are shown 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in black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and a less important one in 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grey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 The grey dotted arrows show jumps which absorb light outside the region of the spectrum we are working i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n</a:t>
            </a: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3" name="صورة 2" descr="jumps2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1000" y="3477875"/>
            <a:ext cx="4495800" cy="311824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</p:pic>
      <p:sp>
        <p:nvSpPr>
          <p:cNvPr id="29698" name="Rectangle 2"/>
          <p:cNvSpPr>
            <a:spLocks noChangeArrowheads="1"/>
          </p:cNvSpPr>
          <p:nvPr/>
        </p:nvSpPr>
        <p:spPr bwMode="auto">
          <a:xfrm>
            <a:off x="5181600" y="3733800"/>
            <a:ext cx="3505200" cy="2862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Low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Remember that bigger jumps need more energy and so absorb light with a shorter wavelength.</a:t>
            </a:r>
          </a:p>
          <a:p>
            <a:pPr marL="0" marR="0" lvl="0" indent="0" algn="justLow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000" b="1" dirty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justLow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The jumps shown with grey dotted arrows absorb UV light of wavelength less that 200 nm.</a:t>
            </a:r>
            <a:endParaRPr kumimoji="0" lang="en-US" sz="32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1"/>
          <p:cNvSpPr>
            <a:spLocks noChangeArrowheads="1"/>
          </p:cNvSpPr>
          <p:nvPr/>
        </p:nvSpPr>
        <p:spPr bwMode="auto">
          <a:xfrm>
            <a:off x="228600" y="120134"/>
            <a:ext cx="8153400" cy="64325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Low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The important jumps are: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457200" marR="0" lvl="0" indent="-457200" algn="justLow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q"/>
              <a:tabLst>
                <a:tab pos="457200" algn="l"/>
              </a:tabLst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from pi bonding orbitals to pi anti-bonding orbitals  </a:t>
            </a:r>
            <a:r>
              <a:rPr kumimoji="0" lang="el-GR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π</a:t>
            </a:r>
            <a:r>
              <a:rPr lang="en-US" sz="2800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:</a:t>
            </a:r>
            <a:r>
              <a:rPr lang="el-GR" sz="2800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π</a:t>
            </a:r>
            <a:r>
              <a:rPr lang="en-US" sz="2800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* </a:t>
            </a:r>
          </a:p>
          <a:p>
            <a:pPr marL="457200" marR="0" lvl="0" indent="-457200" algn="justLow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q"/>
              <a:tabLst>
                <a:tab pos="457200" algn="l"/>
              </a:tabLst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from non-bonding orbitals to pi anti-bonding orbitals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n:</a:t>
            </a:r>
            <a:r>
              <a:rPr kumimoji="0" lang="el-GR" sz="2800" b="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π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*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457200" lvl="0" indent="-457200" algn="justLow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q"/>
              <a:tabLst>
                <a:tab pos="457200" algn="l"/>
              </a:tabLst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from non-bonding orbitals to sigma anti-bonding orbitals.</a:t>
            </a:r>
            <a:r>
              <a:rPr lang="el-GR" sz="2800" dirty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sz="2800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n : </a:t>
            </a:r>
            <a:r>
              <a:rPr lang="el-GR" sz="2800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σ</a:t>
            </a:r>
            <a:r>
              <a:rPr lang="en-US" sz="2800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*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justLow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justLow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That means that in order to absorb light in the region from 200 - 800 nm (which is where the spectra are measured), the molecule must contain either pi bonds or atoms with non-bonding orbitals. Remember that a non-bonding orbital is a lone pair on, say, oxygen, nitrogen or a halogen.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justLow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Groups in a molecule which absorb light are known as </a:t>
            </a:r>
            <a:r>
              <a:rPr kumimoji="0" lang="en-US" sz="2400" b="1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chromophores</a:t>
            </a: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1"/>
          <p:cNvSpPr>
            <a:spLocks noChangeArrowheads="1"/>
          </p:cNvSpPr>
          <p:nvPr/>
        </p:nvSpPr>
        <p:spPr bwMode="auto">
          <a:xfrm>
            <a:off x="0" y="0"/>
            <a:ext cx="9144000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Low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What does an absorption spectrum look like?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justLow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The diagram below shows a simple UV-visible absorption spectrum for buta-1,3-diene - a molecule we will talk more about later. Absorbance (on the vertical axis) is just a measure of the amount of light absorbed. 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The higher the value, the more of a particular wavelength is being absorbed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</a:t>
            </a:r>
            <a:endParaRPr kumimoji="0" lang="en-US" sz="36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3" name="صورة 2" descr="specbutadiene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2000" y="2590800"/>
            <a:ext cx="3067050" cy="32766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</p:pic>
      <p:sp>
        <p:nvSpPr>
          <p:cNvPr id="27650" name="Rectangle 2"/>
          <p:cNvSpPr>
            <a:spLocks noChangeArrowheads="1"/>
          </p:cNvSpPr>
          <p:nvPr/>
        </p:nvSpPr>
        <p:spPr bwMode="auto">
          <a:xfrm>
            <a:off x="4114800" y="2268379"/>
            <a:ext cx="4724400" cy="42780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Low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You will see that absorption peaks at a value of 217 nm. This is in the ultra-violet and so there would be no visible sign of any light being absorbed - buta-1,3-diene is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colourless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 </a:t>
            </a:r>
          </a:p>
          <a:p>
            <a:pPr marL="0" marR="0" lvl="0" indent="0" algn="justLow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>
              <a:solidFill>
                <a:srgbClr val="000000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justLow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You read the symbol on the graph as "lambda-max“</a:t>
            </a:r>
          </a:p>
          <a:p>
            <a:pPr marL="0" marR="0" lvl="0" indent="0" algn="justLow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justLow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In buta-1,3-diene, CH</a:t>
            </a:r>
            <a:r>
              <a:rPr kumimoji="0" lang="en-US" b="0" i="0" u="none" strike="noStrike" cap="none" normalizeH="0" baseline="-3000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2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=CH-CH=CH</a:t>
            </a:r>
            <a:r>
              <a:rPr kumimoji="0" lang="en-US" b="0" i="0" u="none" strike="noStrike" cap="none" normalizeH="0" baseline="-3000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2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there are no non-bonding electrons. That means that the only electron jumps taking place (within the range that the spectrometer can measure) are from pi bonding to pi anti-bonding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orbitals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</a:t>
            </a: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1"/>
          <p:cNvSpPr>
            <a:spLocks noChangeArrowheads="1"/>
          </p:cNvSpPr>
          <p:nvPr/>
        </p:nvSpPr>
        <p:spPr bwMode="auto">
          <a:xfrm>
            <a:off x="381000" y="76200"/>
            <a:ext cx="8382000" cy="58169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Low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A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chromophore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producing two peaks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justLow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A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chromophore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such as the carbon-oxygen double bond in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ethanal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for example, obviously has pi electrons as a part of the double bond, but also has lone pairs on the oxygen atom.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justLow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That means that both of the important absorptions from the last energy diagram are possible.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justLow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You can get an electron excited from a pi bonding to a pi anti-bonding orbital, or you can get one excited from an oxygen lone pair (a non-bonding orbital) into a pi anti-bonding orbital.</a:t>
            </a:r>
          </a:p>
          <a:p>
            <a:pPr lvl="0" algn="justLow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l-GR" sz="3600" dirty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π</a:t>
            </a:r>
            <a:r>
              <a:rPr lang="en-US" sz="3600" dirty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:</a:t>
            </a:r>
            <a:r>
              <a:rPr lang="el-GR" sz="3600" dirty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π</a:t>
            </a:r>
            <a:r>
              <a:rPr lang="en-US" sz="3600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*     and           n:</a:t>
            </a:r>
            <a:r>
              <a:rPr lang="el-GR" sz="3600" dirty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π</a:t>
            </a:r>
            <a:r>
              <a:rPr lang="en-US" sz="3600" dirty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*</a:t>
            </a:r>
            <a:endParaRPr lang="en-US" sz="3600" dirty="0" smtClean="0">
              <a:solidFill>
                <a:srgbClr val="000000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algn="justLow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600" dirty="0" smtClean="0">
              <a:solidFill>
                <a:srgbClr val="000000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algn="justLow" eaLnBrk="0" fontAlgn="base" hangingPunct="0">
              <a:spcBef>
                <a:spcPct val="0"/>
              </a:spcBef>
              <a:spcAft>
                <a:spcPct val="0"/>
              </a:spcAft>
            </a:pPr>
            <a:endParaRPr kumimoji="0" lang="en-US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3" name="صورة 2" descr="jumps3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810250" y="4114800"/>
            <a:ext cx="2952750" cy="24384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4800600"/>
            <a:ext cx="2228850" cy="1924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1"/>
          <p:cNvSpPr>
            <a:spLocks noChangeArrowheads="1"/>
          </p:cNvSpPr>
          <p:nvPr/>
        </p:nvSpPr>
        <p:spPr bwMode="auto">
          <a:xfrm>
            <a:off x="76200" y="196334"/>
            <a:ext cx="8839200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Low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The non-bonding orbital has a lower energy than a pi bonding orbital. That means that the jump from an oxygen lone pair into a pi anti-bonding orbital needs less energy. That means it absorbs light of a lower frequency and therefore a higher wavelength</a:t>
            </a: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170" name="Rectangle 2"/>
          <p:cNvSpPr>
            <a:spLocks noChangeArrowheads="1"/>
          </p:cNvSpPr>
          <p:nvPr/>
        </p:nvSpPr>
        <p:spPr bwMode="auto">
          <a:xfrm>
            <a:off x="76200" y="2433107"/>
            <a:ext cx="9144000" cy="42780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Ethanal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can therefore absorb light of two different wavelengths: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457200" indent="-4572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q"/>
              <a:tabLst>
                <a:tab pos="457200" algn="l"/>
              </a:tabLst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the pi bonding to pi anti-bonding absorption peaks at 180 nm;</a:t>
            </a:r>
            <a:r>
              <a:rPr lang="el-GR" sz="2800" dirty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π</a:t>
            </a:r>
            <a:r>
              <a:rPr lang="en-US" sz="2800" dirty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:</a:t>
            </a:r>
            <a:r>
              <a:rPr lang="el-GR" sz="2800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π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457200" indent="-4572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q"/>
              <a:tabLst>
                <a:tab pos="457200" algn="l"/>
              </a:tabLst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the non-bonding to pi anti-bonding absorption peaks at 290 nm.</a:t>
            </a:r>
            <a:r>
              <a:rPr lang="en-US" sz="2800" dirty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*     n:</a:t>
            </a:r>
            <a:r>
              <a:rPr lang="el-GR" sz="2800" dirty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π</a:t>
            </a:r>
            <a:r>
              <a:rPr lang="en-US" sz="2800" dirty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*</a:t>
            </a: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q"/>
              <a:tabLst>
                <a:tab pos="457200" algn="l"/>
              </a:tabLst>
            </a:pPr>
            <a:endParaRPr kumimoji="0" lang="en-US" sz="28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Both of these absorptions are in the ultra-violet, but most spectrometers won't pick up the one at 180 nm because they work in the range from 200 - 800 nm. </a:t>
            </a:r>
            <a:endParaRPr kumimoji="0" lang="en-US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342</TotalTime>
  <Words>2468</Words>
  <Application>Microsoft Office PowerPoint</Application>
  <PresentationFormat>عرض على الشاشة (3:4)‏</PresentationFormat>
  <Paragraphs>142</Paragraphs>
  <Slides>29</Slides>
  <Notes>3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29</vt:i4>
      </vt:variant>
    </vt:vector>
  </HeadingPairs>
  <TitlesOfParts>
    <vt:vector size="30" baseType="lpstr">
      <vt:lpstr>سمة Office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الشريحة 1</dc:title>
  <dc:creator>sadia</dc:creator>
  <cp:lastModifiedBy>user</cp:lastModifiedBy>
  <cp:revision>56</cp:revision>
  <dcterms:created xsi:type="dcterms:W3CDTF">2011-11-13T17:41:29Z</dcterms:created>
  <dcterms:modified xsi:type="dcterms:W3CDTF">2024-10-15T12:35:38Z</dcterms:modified>
</cp:coreProperties>
</file>