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BAAA981-D403-49F0-8397-67919E31B99A}" type="datetimeFigureOut">
              <a:rPr lang="ar-IQ" smtClean="0"/>
              <a:t>23/11/1446</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9B6AA97-8F72-43C1-B350-AB80E92CBD63}" type="slidenum">
              <a:rPr lang="ar-IQ" smtClean="0"/>
              <a:t>‹#›</a:t>
            </a:fld>
            <a:endParaRPr lang="ar-IQ"/>
          </a:p>
        </p:txBody>
      </p:sp>
    </p:spTree>
    <p:extLst>
      <p:ext uri="{BB962C8B-B14F-4D97-AF65-F5344CB8AC3E}">
        <p14:creationId xmlns:p14="http://schemas.microsoft.com/office/powerpoint/2010/main" val="169222270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IQ" dirty="0" smtClean="0"/>
              <a:t>يتم تثبيت المادة في مكانها بواسطة مرشحات معدنية ملبدة على طرفي الأنبوب.</a:t>
            </a:r>
            <a:endParaRPr lang="en-US" dirty="0"/>
          </a:p>
        </p:txBody>
      </p:sp>
      <p:sp>
        <p:nvSpPr>
          <p:cNvPr id="4" name="عنصر نائب لرقم الشريحة 3"/>
          <p:cNvSpPr>
            <a:spLocks noGrp="1"/>
          </p:cNvSpPr>
          <p:nvPr>
            <p:ph type="sldNum" sz="quarter" idx="10"/>
          </p:nvPr>
        </p:nvSpPr>
        <p:spPr/>
        <p:txBody>
          <a:bodyPr/>
          <a:lstStyle/>
          <a:p>
            <a:fld id="{7D45901E-D465-462E-A60A-E5751F3BF775}"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262277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23/11/1446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23/11/1446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23/11/1446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020443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49086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768750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747477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12469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520497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720000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994500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23/11/1446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8574160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496921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126560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23/11/1446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23/11/1446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23/11/1446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23/11/1446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23/11/1446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23/11/1446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23/11/1446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23/11/1446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835510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hyperlink" Target="http://chemdata.nist.gov/"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783" y="15156"/>
            <a:ext cx="3435684" cy="523220"/>
          </a:xfrm>
          <a:prstGeom prst="rect">
            <a:avLst/>
          </a:prstGeom>
        </p:spPr>
        <p:txBody>
          <a:bodyPr wrap="none">
            <a:spAutoFit/>
          </a:bodyPr>
          <a:lstStyle/>
          <a:p>
            <a:pPr algn="justLow" rtl="0"/>
            <a:r>
              <a:rPr lang="en-US" sz="2800" b="1" dirty="0">
                <a:solidFill>
                  <a:srgbClr val="FF0000"/>
                </a:solidFill>
              </a:rPr>
              <a:t>Flame ionization (FID)</a:t>
            </a:r>
            <a:endParaRPr lang="en-US" sz="2400" b="1" dirty="0">
              <a:solidFill>
                <a:srgbClr val="FF0000"/>
              </a:solidFill>
              <a:latin typeface="Times New Roman" panose="02020603050405020304" pitchFamily="18" charset="0"/>
              <a:ea typeface="Times New Roman" panose="02020603050405020304" pitchFamily="18" charset="0"/>
            </a:endParaRPr>
          </a:p>
        </p:txBody>
      </p:sp>
      <p:sp>
        <p:nvSpPr>
          <p:cNvPr id="5" name="Rectangle 4"/>
          <p:cNvSpPr/>
          <p:nvPr/>
        </p:nvSpPr>
        <p:spPr>
          <a:xfrm>
            <a:off x="251520" y="548680"/>
            <a:ext cx="8476628" cy="5632311"/>
          </a:xfrm>
          <a:prstGeom prst="rect">
            <a:avLst/>
          </a:prstGeom>
        </p:spPr>
        <p:txBody>
          <a:bodyPr wrap="square">
            <a:spAutoFit/>
          </a:bodyPr>
          <a:lstStyle/>
          <a:p>
            <a:pPr algn="justLow" rtl="0">
              <a:lnSpc>
                <a:spcPct val="150000"/>
              </a:lnSpc>
            </a:pPr>
            <a:r>
              <a:rPr lang="en-US" sz="2000" dirty="0">
                <a:solidFill>
                  <a:prstClr val="black"/>
                </a:solidFill>
                <a:latin typeface="Times New Roman" panose="02020603050405020304" pitchFamily="18" charset="0"/>
                <a:ea typeface="Times New Roman" panose="02020603050405020304" pitchFamily="18" charset="0"/>
              </a:rPr>
              <a:t>The effluent from the column is mixed with hydrogen and air, and ignited. Organic compounds burning in the flame produce ions and electrons which can conduct electricity through the flame.</a:t>
            </a:r>
            <a:endParaRPr lang="en-US" dirty="0">
              <a:solidFill>
                <a:prstClr val="black"/>
              </a:solidFill>
              <a:latin typeface="Times New Roman" panose="02020603050405020304" pitchFamily="18" charset="0"/>
              <a:ea typeface="Times New Roman" panose="02020603050405020304" pitchFamily="18" charset="0"/>
            </a:endParaRPr>
          </a:p>
          <a:p>
            <a:pPr algn="justLow" rtl="0">
              <a:lnSpc>
                <a:spcPct val="150000"/>
              </a:lnSpc>
            </a:pPr>
            <a:r>
              <a:rPr lang="en-US" sz="2000" dirty="0">
                <a:solidFill>
                  <a:prstClr val="black"/>
                </a:solidFill>
                <a:latin typeface="Times New Roman" panose="02020603050405020304" pitchFamily="18" charset="0"/>
                <a:ea typeface="Times New Roman" panose="02020603050405020304" pitchFamily="18" charset="0"/>
              </a:rPr>
              <a:t> A large electrical potential is applied at the burner tip, and a collector electrode is located above the flame. </a:t>
            </a:r>
            <a:endParaRPr lang="en-US" dirty="0">
              <a:solidFill>
                <a:prstClr val="black"/>
              </a:solidFill>
              <a:latin typeface="Times New Roman" panose="02020603050405020304" pitchFamily="18" charset="0"/>
              <a:ea typeface="Times New Roman" panose="02020603050405020304" pitchFamily="18" charset="0"/>
            </a:endParaRPr>
          </a:p>
          <a:p>
            <a:pPr algn="justLow" rtl="0">
              <a:lnSpc>
                <a:spcPct val="150000"/>
              </a:lnSpc>
            </a:pPr>
            <a:r>
              <a:rPr lang="en-US" sz="2000" dirty="0">
                <a:solidFill>
                  <a:prstClr val="black"/>
                </a:solidFill>
                <a:latin typeface="Times New Roman" panose="02020603050405020304" pitchFamily="18" charset="0"/>
                <a:ea typeface="Times New Roman" panose="02020603050405020304" pitchFamily="18" charset="0"/>
              </a:rPr>
              <a:t>The current resulting from the pyrolysis of any organic compounds is measured. FIDs are mass sensitive rather than concentration sensitive; </a:t>
            </a:r>
            <a:r>
              <a:rPr lang="en-US" sz="2000" b="1" dirty="0">
                <a:solidFill>
                  <a:srgbClr val="FF0000"/>
                </a:solidFill>
                <a:latin typeface="Times New Roman" panose="02020603050405020304" pitchFamily="18" charset="0"/>
                <a:ea typeface="Times New Roman" panose="02020603050405020304" pitchFamily="18" charset="0"/>
              </a:rPr>
              <a:t>this gives the advantage that changes in mobile phase flow rate do not affect the detector's response</a:t>
            </a:r>
            <a:r>
              <a:rPr lang="en-US" sz="2000" b="1" dirty="0" smtClean="0">
                <a:solidFill>
                  <a:srgbClr val="FF0000"/>
                </a:solidFill>
                <a:latin typeface="Times New Roman" panose="02020603050405020304" pitchFamily="18" charset="0"/>
                <a:ea typeface="Times New Roman" panose="02020603050405020304" pitchFamily="18" charset="0"/>
              </a:rPr>
              <a:t>.</a:t>
            </a:r>
          </a:p>
          <a:p>
            <a:pPr algn="justLow" rtl="0">
              <a:lnSpc>
                <a:spcPct val="150000"/>
              </a:lnSpc>
            </a:pPr>
            <a:r>
              <a:rPr lang="en-US" sz="2000" dirty="0" smtClean="0">
                <a:solidFill>
                  <a:prstClr val="black"/>
                </a:solidFill>
                <a:latin typeface="Times New Roman" panose="02020603050405020304" pitchFamily="18" charset="0"/>
                <a:ea typeface="Times New Roman" panose="02020603050405020304" pitchFamily="18" charset="0"/>
              </a:rPr>
              <a:t> </a:t>
            </a:r>
            <a:r>
              <a:rPr lang="en-US" sz="2000" b="1" dirty="0" smtClean="0">
                <a:solidFill>
                  <a:prstClr val="black"/>
                </a:solidFill>
                <a:latin typeface="Times New Roman" panose="02020603050405020304" pitchFamily="18" charset="0"/>
                <a:ea typeface="Times New Roman" panose="02020603050405020304" pitchFamily="18" charset="0"/>
              </a:rPr>
              <a:t>The FID is a useful general detector for the analysis of organic compounds; it has high sensitivity, a large linear response range, and low noise. It is also robust and easy to use, but unfortunately, it destroys the sample</a:t>
            </a:r>
            <a:r>
              <a:rPr lang="en-US" dirty="0" smtClean="0">
                <a:solidFill>
                  <a:prstClr val="black"/>
                </a:solidFill>
                <a:latin typeface="Times New Roman" panose="02020603050405020304" pitchFamily="18" charset="0"/>
                <a:ea typeface="Times New Roman" panose="02020603050405020304" pitchFamily="18" charset="0"/>
              </a:rPr>
              <a:t>.</a:t>
            </a:r>
            <a:endParaRPr lang="en-US" sz="16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26712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8010" y="0"/>
            <a:ext cx="8936478" cy="915635"/>
          </a:xfrm>
          <a:prstGeom prst="rect">
            <a:avLst/>
          </a:prstGeom>
        </p:spPr>
        <p:txBody>
          <a:bodyPr wrap="square">
            <a:spAutoFit/>
          </a:bodyPr>
          <a:lstStyle/>
          <a:p>
            <a:pPr algn="l" rtl="0">
              <a:lnSpc>
                <a:spcPts val="2100"/>
              </a:lnSpc>
              <a:spcBef>
                <a:spcPts val="1000"/>
              </a:spcBef>
            </a:pPr>
            <a:r>
              <a:rPr lang="en-US" sz="2400" b="1" dirty="0" smtClean="0">
                <a:solidFill>
                  <a:srgbClr val="122B46"/>
                </a:solidFill>
                <a:latin typeface="Arial"/>
                <a:ea typeface="Times New Roman"/>
                <a:cs typeface="Times New Roman"/>
              </a:rPr>
              <a:t>Glossary of GC terms</a:t>
            </a:r>
            <a:endParaRPr lang="en-US" sz="1600" b="1" dirty="0" smtClean="0">
              <a:solidFill>
                <a:srgbClr val="4F81BD"/>
              </a:solidFill>
              <a:latin typeface="Cambria"/>
              <a:ea typeface="Times New Roman"/>
              <a:cs typeface="Times New Roman"/>
            </a:endParaRPr>
          </a:p>
          <a:p>
            <a:pPr algn="l" rtl="0"/>
            <a:r>
              <a:rPr lang="en-US" dirty="0" smtClean="0">
                <a:solidFill>
                  <a:srgbClr val="7A7A7A"/>
                </a:solidFill>
                <a:latin typeface="Arial"/>
                <a:ea typeface="Times New Roman"/>
              </a:rPr>
              <a:t>The glossary will help you familiarize with the terminology in case you are not already familiar with  the gas chromatography working technique.</a:t>
            </a:r>
            <a:endParaRPr lang="en-US" dirty="0">
              <a:solidFill>
                <a:prstClr val="black"/>
              </a:solidFill>
              <a:latin typeface="Times New Roman"/>
              <a:ea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1614889018"/>
              </p:ext>
            </p:extLst>
          </p:nvPr>
        </p:nvGraphicFramePr>
        <p:xfrm>
          <a:off x="28011" y="915635"/>
          <a:ext cx="9115989" cy="6083781"/>
        </p:xfrm>
        <a:graphic>
          <a:graphicData uri="http://schemas.openxmlformats.org/drawingml/2006/table">
            <a:tbl>
              <a:tblPr firstRow="1" firstCol="1" bandRow="1">
                <a:tableStyleId>{5C22544A-7EE6-4342-B048-85BDC9FD1C3A}</a:tableStyleId>
              </a:tblPr>
              <a:tblGrid>
                <a:gridCol w="1015597"/>
                <a:gridCol w="8100392"/>
              </a:tblGrid>
              <a:tr h="634554">
                <a:tc>
                  <a:txBody>
                    <a:bodyPr/>
                    <a:lstStyle/>
                    <a:p>
                      <a:pPr marL="0" marR="0" algn="l" rtl="0">
                        <a:lnSpc>
                          <a:spcPct val="115000"/>
                        </a:lnSpc>
                        <a:spcBef>
                          <a:spcPts val="0"/>
                        </a:spcBef>
                        <a:spcAft>
                          <a:spcPts val="0"/>
                        </a:spcAft>
                      </a:pPr>
                      <a:r>
                        <a:rPr lang="en-US" sz="1200" dirty="0">
                          <a:effectLst/>
                        </a:rPr>
                        <a:t>Stationary Phase</a:t>
                      </a:r>
                      <a:endParaRPr lang="en-US" sz="1100" dirty="0">
                        <a:effectLst/>
                        <a:latin typeface="Times New Roman" panose="02020603050405020304" pitchFamily="18" charset="0"/>
                        <a:ea typeface="Times New Roman" panose="02020603050405020304" pitchFamily="18" charset="0"/>
                      </a:endParaRPr>
                    </a:p>
                  </a:txBody>
                  <a:tcPr marL="44057" marR="110142" marT="44057" marB="44057" anchor="ctr"/>
                </a:tc>
                <a:tc>
                  <a:txBody>
                    <a:bodyPr/>
                    <a:lstStyle/>
                    <a:p>
                      <a:pPr marL="0" marR="0" algn="l" rtl="0">
                        <a:lnSpc>
                          <a:spcPct val="115000"/>
                        </a:lnSpc>
                        <a:spcBef>
                          <a:spcPts val="0"/>
                        </a:spcBef>
                        <a:spcAft>
                          <a:spcPts val="0"/>
                        </a:spcAft>
                      </a:pPr>
                      <a:r>
                        <a:rPr lang="en-US" sz="1400" dirty="0">
                          <a:effectLst/>
                        </a:rPr>
                        <a:t>A solid phase which absorbs the sample components and later releases them in a sequential manner</a:t>
                      </a:r>
                      <a:endParaRPr lang="en-US" sz="1200" dirty="0">
                        <a:effectLst/>
                        <a:latin typeface="Times New Roman" panose="02020603050405020304" pitchFamily="18" charset="0"/>
                        <a:ea typeface="Times New Roman" panose="02020603050405020304" pitchFamily="18" charset="0"/>
                      </a:endParaRPr>
                    </a:p>
                  </a:txBody>
                  <a:tcPr marL="44057" marR="110142" marT="44057" marB="44057" anchor="ctr"/>
                </a:tc>
              </a:tr>
              <a:tr h="461599">
                <a:tc>
                  <a:txBody>
                    <a:bodyPr/>
                    <a:lstStyle/>
                    <a:p>
                      <a:pPr marL="0" marR="0" algn="l" rtl="0">
                        <a:lnSpc>
                          <a:spcPct val="115000"/>
                        </a:lnSpc>
                        <a:spcBef>
                          <a:spcPts val="0"/>
                        </a:spcBef>
                        <a:spcAft>
                          <a:spcPts val="0"/>
                        </a:spcAft>
                      </a:pPr>
                      <a:r>
                        <a:rPr lang="en-US" sz="1200">
                          <a:effectLst/>
                        </a:rPr>
                        <a:t>Mobile Phase</a:t>
                      </a:r>
                      <a:endParaRPr lang="en-US" sz="1100">
                        <a:effectLst/>
                        <a:latin typeface="Times New Roman" panose="02020603050405020304" pitchFamily="18" charset="0"/>
                        <a:ea typeface="Times New Roman" panose="02020603050405020304" pitchFamily="18" charset="0"/>
                      </a:endParaRPr>
                    </a:p>
                  </a:txBody>
                  <a:tcPr marL="44057" marR="44057" marT="44057" marB="44057"/>
                </a:tc>
                <a:tc>
                  <a:txBody>
                    <a:bodyPr/>
                    <a:lstStyle/>
                    <a:p>
                      <a:pPr marL="0" marR="0" algn="l" rtl="0">
                        <a:lnSpc>
                          <a:spcPct val="115000"/>
                        </a:lnSpc>
                        <a:spcBef>
                          <a:spcPts val="0"/>
                        </a:spcBef>
                        <a:spcAft>
                          <a:spcPts val="0"/>
                        </a:spcAft>
                      </a:pPr>
                      <a:r>
                        <a:rPr lang="en-US" sz="1400" dirty="0">
                          <a:effectLst/>
                        </a:rPr>
                        <a:t>A stream of carrier gas used for transporting sample from injection port to the column to the detector</a:t>
                      </a:r>
                      <a:endParaRPr lang="en-US" sz="1200" dirty="0">
                        <a:effectLst/>
                        <a:latin typeface="Times New Roman" panose="02020603050405020304" pitchFamily="18" charset="0"/>
                        <a:ea typeface="Times New Roman" panose="02020603050405020304" pitchFamily="18" charset="0"/>
                      </a:endParaRPr>
                    </a:p>
                  </a:txBody>
                  <a:tcPr marL="44057" marR="44057" marT="44057" marB="44057"/>
                </a:tc>
              </a:tr>
              <a:tr h="807509">
                <a:tc>
                  <a:txBody>
                    <a:bodyPr/>
                    <a:lstStyle/>
                    <a:p>
                      <a:pPr marL="0" marR="0" algn="l" rtl="0">
                        <a:lnSpc>
                          <a:spcPct val="115000"/>
                        </a:lnSpc>
                        <a:spcBef>
                          <a:spcPts val="0"/>
                        </a:spcBef>
                        <a:spcAft>
                          <a:spcPts val="0"/>
                        </a:spcAft>
                      </a:pPr>
                      <a:r>
                        <a:rPr lang="en-US" sz="1200">
                          <a:effectLst/>
                        </a:rPr>
                        <a:t>Column Oven</a:t>
                      </a:r>
                      <a:endParaRPr lang="en-US" sz="1100">
                        <a:effectLst/>
                        <a:latin typeface="Times New Roman" panose="02020603050405020304" pitchFamily="18" charset="0"/>
                        <a:ea typeface="Times New Roman" panose="02020603050405020304" pitchFamily="18" charset="0"/>
                      </a:endParaRPr>
                    </a:p>
                  </a:txBody>
                  <a:tcPr marL="44057" marR="44057" marT="44057" marB="44057"/>
                </a:tc>
                <a:tc>
                  <a:txBody>
                    <a:bodyPr/>
                    <a:lstStyle/>
                    <a:p>
                      <a:pPr marL="0" marR="0" algn="l" rtl="0">
                        <a:lnSpc>
                          <a:spcPct val="115000"/>
                        </a:lnSpc>
                        <a:spcBef>
                          <a:spcPts val="0"/>
                        </a:spcBef>
                        <a:spcAft>
                          <a:spcPts val="0"/>
                        </a:spcAft>
                      </a:pPr>
                      <a:r>
                        <a:rPr lang="en-US" sz="1400" dirty="0">
                          <a:effectLst/>
                        </a:rPr>
                        <a:t>A compartment inside which the column is mounted. It maintains a constant temperature or a varying temperature in response to a set temperature </a:t>
                      </a:r>
                      <a:r>
                        <a:rPr lang="en-US" sz="1400" dirty="0" err="1">
                          <a:effectLst/>
                        </a:rPr>
                        <a:t>programme</a:t>
                      </a:r>
                      <a:r>
                        <a:rPr lang="en-US" sz="1400" dirty="0">
                          <a:effectLst/>
                        </a:rPr>
                        <a:t>.</a:t>
                      </a:r>
                      <a:endParaRPr lang="en-US" sz="1200" dirty="0">
                        <a:effectLst/>
                        <a:latin typeface="Times New Roman" panose="02020603050405020304" pitchFamily="18" charset="0"/>
                        <a:ea typeface="Times New Roman" panose="02020603050405020304" pitchFamily="18" charset="0"/>
                      </a:endParaRPr>
                    </a:p>
                  </a:txBody>
                  <a:tcPr marL="44057" marR="44057" marT="44057" marB="44057"/>
                </a:tc>
              </a:tr>
              <a:tr h="461599">
                <a:tc>
                  <a:txBody>
                    <a:bodyPr/>
                    <a:lstStyle/>
                    <a:p>
                      <a:pPr marL="0" marR="0" algn="l" rtl="0">
                        <a:lnSpc>
                          <a:spcPct val="115000"/>
                        </a:lnSpc>
                        <a:spcBef>
                          <a:spcPts val="0"/>
                        </a:spcBef>
                        <a:spcAft>
                          <a:spcPts val="0"/>
                        </a:spcAft>
                      </a:pPr>
                      <a:r>
                        <a:rPr lang="en-US" sz="1200">
                          <a:effectLst/>
                        </a:rPr>
                        <a:t>Detector</a:t>
                      </a:r>
                      <a:endParaRPr lang="en-US" sz="1100">
                        <a:effectLst/>
                        <a:latin typeface="Times New Roman" panose="02020603050405020304" pitchFamily="18" charset="0"/>
                        <a:ea typeface="Times New Roman" panose="02020603050405020304" pitchFamily="18" charset="0"/>
                      </a:endParaRPr>
                    </a:p>
                  </a:txBody>
                  <a:tcPr marL="44057" marR="44057" marT="44057" marB="44057"/>
                </a:tc>
                <a:tc>
                  <a:txBody>
                    <a:bodyPr/>
                    <a:lstStyle/>
                    <a:p>
                      <a:pPr marL="0" marR="0" algn="l" rtl="0">
                        <a:lnSpc>
                          <a:spcPct val="115000"/>
                        </a:lnSpc>
                        <a:spcBef>
                          <a:spcPts val="0"/>
                        </a:spcBef>
                        <a:spcAft>
                          <a:spcPts val="0"/>
                        </a:spcAft>
                      </a:pPr>
                      <a:r>
                        <a:rPr lang="en-US" sz="1400" dirty="0">
                          <a:effectLst/>
                        </a:rPr>
                        <a:t>A device which gives the signal response in terms of area counts under a peak</a:t>
                      </a:r>
                      <a:endParaRPr lang="en-US" sz="1200" dirty="0">
                        <a:effectLst/>
                        <a:latin typeface="Times New Roman" panose="02020603050405020304" pitchFamily="18" charset="0"/>
                        <a:ea typeface="Times New Roman" panose="02020603050405020304" pitchFamily="18" charset="0"/>
                      </a:endParaRPr>
                    </a:p>
                  </a:txBody>
                  <a:tcPr marL="44057" marR="44057" marT="44057" marB="44057"/>
                </a:tc>
              </a:tr>
              <a:tr h="461599">
                <a:tc>
                  <a:txBody>
                    <a:bodyPr/>
                    <a:lstStyle/>
                    <a:p>
                      <a:pPr marL="0" marR="0" algn="l" rtl="0">
                        <a:lnSpc>
                          <a:spcPct val="115000"/>
                        </a:lnSpc>
                        <a:spcBef>
                          <a:spcPts val="0"/>
                        </a:spcBef>
                        <a:spcAft>
                          <a:spcPts val="0"/>
                        </a:spcAft>
                      </a:pPr>
                      <a:r>
                        <a:rPr lang="en-US" sz="1200">
                          <a:effectLst/>
                        </a:rPr>
                        <a:t>Column Efficiency</a:t>
                      </a:r>
                      <a:endParaRPr lang="en-US" sz="1100">
                        <a:effectLst/>
                        <a:latin typeface="Times New Roman" panose="02020603050405020304" pitchFamily="18" charset="0"/>
                        <a:ea typeface="Times New Roman" panose="02020603050405020304" pitchFamily="18" charset="0"/>
                      </a:endParaRPr>
                    </a:p>
                  </a:txBody>
                  <a:tcPr marL="44057" marR="44057" marT="44057" marB="44057"/>
                </a:tc>
                <a:tc>
                  <a:txBody>
                    <a:bodyPr/>
                    <a:lstStyle/>
                    <a:p>
                      <a:pPr marL="0" marR="0" algn="l" rtl="0">
                        <a:lnSpc>
                          <a:spcPct val="115000"/>
                        </a:lnSpc>
                        <a:spcBef>
                          <a:spcPts val="0"/>
                        </a:spcBef>
                        <a:spcAft>
                          <a:spcPts val="0"/>
                        </a:spcAft>
                      </a:pPr>
                      <a:r>
                        <a:rPr lang="en-US" sz="1400" dirty="0">
                          <a:effectLst/>
                        </a:rPr>
                        <a:t>Expressed in terms of HETP expresses the resolving power of the GC column</a:t>
                      </a:r>
                      <a:endParaRPr lang="en-US" sz="1200" dirty="0">
                        <a:effectLst/>
                        <a:latin typeface="Times New Roman" panose="02020603050405020304" pitchFamily="18" charset="0"/>
                        <a:ea typeface="Times New Roman" panose="02020603050405020304" pitchFamily="18" charset="0"/>
                      </a:endParaRPr>
                    </a:p>
                  </a:txBody>
                  <a:tcPr marL="44057" marR="44057" marT="44057" marB="44057"/>
                </a:tc>
              </a:tr>
              <a:tr h="461599">
                <a:tc>
                  <a:txBody>
                    <a:bodyPr/>
                    <a:lstStyle/>
                    <a:p>
                      <a:pPr marL="0" marR="0" algn="l" rtl="0">
                        <a:lnSpc>
                          <a:spcPct val="115000"/>
                        </a:lnSpc>
                        <a:spcBef>
                          <a:spcPts val="0"/>
                        </a:spcBef>
                        <a:spcAft>
                          <a:spcPts val="0"/>
                        </a:spcAft>
                      </a:pPr>
                      <a:r>
                        <a:rPr lang="en-US" sz="1200">
                          <a:effectLst/>
                        </a:rPr>
                        <a:t>Packed Column</a:t>
                      </a:r>
                      <a:endParaRPr lang="en-US" sz="1100">
                        <a:effectLst/>
                        <a:latin typeface="Times New Roman" panose="02020603050405020304" pitchFamily="18" charset="0"/>
                        <a:ea typeface="Times New Roman" panose="02020603050405020304" pitchFamily="18" charset="0"/>
                      </a:endParaRPr>
                    </a:p>
                  </a:txBody>
                  <a:tcPr marL="44057" marR="44057" marT="44057" marB="44057"/>
                </a:tc>
                <a:tc>
                  <a:txBody>
                    <a:bodyPr/>
                    <a:lstStyle/>
                    <a:p>
                      <a:pPr marL="0" marR="0" algn="l" rtl="0">
                        <a:lnSpc>
                          <a:spcPct val="115000"/>
                        </a:lnSpc>
                        <a:spcBef>
                          <a:spcPts val="0"/>
                        </a:spcBef>
                        <a:spcAft>
                          <a:spcPts val="0"/>
                        </a:spcAft>
                      </a:pPr>
                      <a:r>
                        <a:rPr lang="en-US" sz="1400" dirty="0">
                          <a:effectLst/>
                        </a:rPr>
                        <a:t>A steel or glass tube wound as a coil which holds the stationary phase</a:t>
                      </a:r>
                      <a:endParaRPr lang="en-US" sz="1200" dirty="0">
                        <a:effectLst/>
                        <a:latin typeface="Times New Roman" panose="02020603050405020304" pitchFamily="18" charset="0"/>
                        <a:ea typeface="Times New Roman" panose="02020603050405020304" pitchFamily="18" charset="0"/>
                      </a:endParaRPr>
                    </a:p>
                  </a:txBody>
                  <a:tcPr marL="44057" marR="44057" marT="44057" marB="44057"/>
                </a:tc>
              </a:tr>
              <a:tr h="461599">
                <a:tc>
                  <a:txBody>
                    <a:bodyPr/>
                    <a:lstStyle/>
                    <a:p>
                      <a:pPr marL="0" marR="0" algn="l" rtl="0">
                        <a:lnSpc>
                          <a:spcPct val="115000"/>
                        </a:lnSpc>
                        <a:spcBef>
                          <a:spcPts val="0"/>
                        </a:spcBef>
                        <a:spcAft>
                          <a:spcPts val="0"/>
                        </a:spcAft>
                      </a:pPr>
                      <a:r>
                        <a:rPr lang="en-US" sz="1200">
                          <a:effectLst/>
                        </a:rPr>
                        <a:t>Capillary Column</a:t>
                      </a:r>
                      <a:endParaRPr lang="en-US" sz="1100">
                        <a:effectLst/>
                        <a:latin typeface="Times New Roman" panose="02020603050405020304" pitchFamily="18" charset="0"/>
                        <a:ea typeface="Times New Roman" panose="02020603050405020304" pitchFamily="18" charset="0"/>
                      </a:endParaRPr>
                    </a:p>
                  </a:txBody>
                  <a:tcPr marL="44057" marR="44057" marT="44057" marB="44057"/>
                </a:tc>
                <a:tc>
                  <a:txBody>
                    <a:bodyPr/>
                    <a:lstStyle/>
                    <a:p>
                      <a:pPr marL="0" marR="0" algn="l" rtl="0">
                        <a:lnSpc>
                          <a:spcPct val="115000"/>
                        </a:lnSpc>
                        <a:spcBef>
                          <a:spcPts val="0"/>
                        </a:spcBef>
                        <a:spcAft>
                          <a:spcPts val="0"/>
                        </a:spcAft>
                      </a:pPr>
                      <a:r>
                        <a:rPr lang="en-US" sz="1400" dirty="0">
                          <a:effectLst/>
                        </a:rPr>
                        <a:t>A fused silica capillary column that holds the liquid absorbent on the tube on its walls</a:t>
                      </a:r>
                      <a:endParaRPr lang="en-US" sz="1200" dirty="0">
                        <a:effectLst/>
                        <a:latin typeface="Times New Roman" panose="02020603050405020304" pitchFamily="18" charset="0"/>
                        <a:ea typeface="Times New Roman" panose="02020603050405020304" pitchFamily="18" charset="0"/>
                      </a:endParaRPr>
                    </a:p>
                  </a:txBody>
                  <a:tcPr marL="44057" marR="44057" marT="44057" marB="44057"/>
                </a:tc>
              </a:tr>
              <a:tr h="807509">
                <a:tc>
                  <a:txBody>
                    <a:bodyPr/>
                    <a:lstStyle/>
                    <a:p>
                      <a:pPr marL="0" marR="0" algn="l" rtl="0">
                        <a:lnSpc>
                          <a:spcPct val="115000"/>
                        </a:lnSpc>
                        <a:spcBef>
                          <a:spcPts val="0"/>
                        </a:spcBef>
                        <a:spcAft>
                          <a:spcPts val="0"/>
                        </a:spcAft>
                      </a:pPr>
                      <a:r>
                        <a:rPr lang="en-US" sz="1200">
                          <a:effectLst/>
                        </a:rPr>
                        <a:t>Autosampler</a:t>
                      </a:r>
                      <a:endParaRPr lang="en-US" sz="1100">
                        <a:effectLst/>
                        <a:latin typeface="Times New Roman" panose="02020603050405020304" pitchFamily="18" charset="0"/>
                        <a:ea typeface="Times New Roman" panose="02020603050405020304" pitchFamily="18" charset="0"/>
                      </a:endParaRPr>
                    </a:p>
                  </a:txBody>
                  <a:tcPr marL="44057" marR="44057" marT="44057" marB="44057"/>
                </a:tc>
                <a:tc>
                  <a:txBody>
                    <a:bodyPr/>
                    <a:lstStyle/>
                    <a:p>
                      <a:pPr marL="0" marR="0" algn="l" rtl="0">
                        <a:lnSpc>
                          <a:spcPct val="115000"/>
                        </a:lnSpc>
                        <a:spcBef>
                          <a:spcPts val="0"/>
                        </a:spcBef>
                        <a:spcAft>
                          <a:spcPts val="0"/>
                        </a:spcAft>
                      </a:pPr>
                      <a:r>
                        <a:rPr lang="en-US" sz="1400" dirty="0">
                          <a:effectLst/>
                        </a:rPr>
                        <a:t>A device capable of holding several samples, standard vials and automatically injects a predetermined sample volume into the gas chromatograph</a:t>
                      </a:r>
                      <a:endParaRPr lang="en-US" sz="1200" dirty="0">
                        <a:effectLst/>
                        <a:latin typeface="Times New Roman" panose="02020603050405020304" pitchFamily="18" charset="0"/>
                        <a:ea typeface="Times New Roman" panose="02020603050405020304" pitchFamily="18" charset="0"/>
                      </a:endParaRPr>
                    </a:p>
                  </a:txBody>
                  <a:tcPr marL="44057" marR="44057" marT="44057" marB="44057"/>
                </a:tc>
              </a:tr>
              <a:tr h="461599">
                <a:tc>
                  <a:txBody>
                    <a:bodyPr/>
                    <a:lstStyle/>
                    <a:p>
                      <a:pPr marL="0" marR="0" algn="l" rtl="0">
                        <a:lnSpc>
                          <a:spcPct val="115000"/>
                        </a:lnSpc>
                        <a:spcBef>
                          <a:spcPts val="0"/>
                        </a:spcBef>
                        <a:spcAft>
                          <a:spcPts val="0"/>
                        </a:spcAft>
                      </a:pPr>
                      <a:r>
                        <a:rPr lang="en-US" sz="1200">
                          <a:effectLst/>
                        </a:rPr>
                        <a:t>Injector</a:t>
                      </a:r>
                      <a:endParaRPr lang="en-US" sz="1100">
                        <a:effectLst/>
                        <a:latin typeface="Times New Roman" panose="02020603050405020304" pitchFamily="18" charset="0"/>
                        <a:ea typeface="Times New Roman" panose="02020603050405020304" pitchFamily="18" charset="0"/>
                      </a:endParaRPr>
                    </a:p>
                  </a:txBody>
                  <a:tcPr marL="44057" marR="44057" marT="44057" marB="44057"/>
                </a:tc>
                <a:tc>
                  <a:txBody>
                    <a:bodyPr/>
                    <a:lstStyle/>
                    <a:p>
                      <a:pPr marL="0" marR="0" algn="l" rtl="0">
                        <a:lnSpc>
                          <a:spcPct val="115000"/>
                        </a:lnSpc>
                        <a:spcBef>
                          <a:spcPts val="0"/>
                        </a:spcBef>
                        <a:spcAft>
                          <a:spcPts val="0"/>
                        </a:spcAft>
                      </a:pPr>
                      <a:r>
                        <a:rPr lang="en-US" sz="1400" dirty="0">
                          <a:effectLst/>
                        </a:rPr>
                        <a:t>Manual or automated device for precise sample volume introduction</a:t>
                      </a:r>
                      <a:endParaRPr lang="en-US" sz="1200" dirty="0">
                        <a:effectLst/>
                        <a:latin typeface="Times New Roman" panose="02020603050405020304" pitchFamily="18" charset="0"/>
                        <a:ea typeface="Times New Roman" panose="02020603050405020304" pitchFamily="18" charset="0"/>
                      </a:endParaRPr>
                    </a:p>
                  </a:txBody>
                  <a:tcPr marL="44057" marR="44057" marT="44057" marB="44057"/>
                </a:tc>
              </a:tr>
              <a:tr h="461599">
                <a:tc>
                  <a:txBody>
                    <a:bodyPr/>
                    <a:lstStyle/>
                    <a:p>
                      <a:pPr marL="0" marR="0" algn="l" rtl="0">
                        <a:lnSpc>
                          <a:spcPct val="115000"/>
                        </a:lnSpc>
                        <a:spcBef>
                          <a:spcPts val="0"/>
                        </a:spcBef>
                        <a:spcAft>
                          <a:spcPts val="0"/>
                        </a:spcAft>
                      </a:pPr>
                      <a:r>
                        <a:rPr lang="en-US" sz="1200">
                          <a:effectLst/>
                        </a:rPr>
                        <a:t>FID</a:t>
                      </a:r>
                      <a:endParaRPr lang="en-US" sz="1100">
                        <a:effectLst/>
                        <a:latin typeface="Times New Roman" panose="02020603050405020304" pitchFamily="18" charset="0"/>
                        <a:ea typeface="Times New Roman" panose="02020603050405020304" pitchFamily="18" charset="0"/>
                      </a:endParaRPr>
                    </a:p>
                  </a:txBody>
                  <a:tcPr marL="44057" marR="44057" marT="44057" marB="44057"/>
                </a:tc>
                <a:tc>
                  <a:txBody>
                    <a:bodyPr/>
                    <a:lstStyle/>
                    <a:p>
                      <a:pPr marL="0" marR="0" algn="l" rtl="0">
                        <a:lnSpc>
                          <a:spcPct val="115000"/>
                        </a:lnSpc>
                        <a:spcBef>
                          <a:spcPts val="0"/>
                        </a:spcBef>
                        <a:spcAft>
                          <a:spcPts val="0"/>
                        </a:spcAft>
                      </a:pPr>
                      <a:r>
                        <a:rPr lang="en-US" sz="1400" dirty="0">
                          <a:effectLst/>
                        </a:rPr>
                        <a:t>Flame </a:t>
                      </a:r>
                      <a:r>
                        <a:rPr lang="en-US" sz="1400" dirty="0" err="1">
                          <a:effectLst/>
                        </a:rPr>
                        <a:t>Ionisation</a:t>
                      </a:r>
                      <a:r>
                        <a:rPr lang="en-US" sz="1400" dirty="0">
                          <a:effectLst/>
                        </a:rPr>
                        <a:t> detector which responds to most organic compounds</a:t>
                      </a:r>
                      <a:endParaRPr lang="en-US" sz="1200" dirty="0">
                        <a:effectLst/>
                        <a:latin typeface="Times New Roman" panose="02020603050405020304" pitchFamily="18" charset="0"/>
                        <a:ea typeface="Times New Roman" panose="02020603050405020304" pitchFamily="18" charset="0"/>
                      </a:endParaRPr>
                    </a:p>
                  </a:txBody>
                  <a:tcPr marL="44057" marR="44057" marT="44057" marB="44057"/>
                </a:tc>
              </a:tr>
              <a:tr h="461599">
                <a:tc>
                  <a:txBody>
                    <a:bodyPr/>
                    <a:lstStyle/>
                    <a:p>
                      <a:pPr marL="0" marR="0" algn="l" rtl="0">
                        <a:lnSpc>
                          <a:spcPct val="115000"/>
                        </a:lnSpc>
                        <a:spcBef>
                          <a:spcPts val="0"/>
                        </a:spcBef>
                        <a:spcAft>
                          <a:spcPts val="0"/>
                        </a:spcAft>
                      </a:pPr>
                      <a:r>
                        <a:rPr lang="en-US" sz="1200" dirty="0">
                          <a:effectLst/>
                        </a:rPr>
                        <a:t>TCD</a:t>
                      </a:r>
                      <a:endParaRPr lang="en-US" sz="1100" dirty="0">
                        <a:effectLst/>
                        <a:latin typeface="Times New Roman" panose="02020603050405020304" pitchFamily="18" charset="0"/>
                        <a:ea typeface="Times New Roman" panose="02020603050405020304" pitchFamily="18" charset="0"/>
                      </a:endParaRPr>
                    </a:p>
                  </a:txBody>
                  <a:tcPr marL="44057" marR="44057" marT="44057" marB="44057"/>
                </a:tc>
                <a:tc>
                  <a:txBody>
                    <a:bodyPr/>
                    <a:lstStyle/>
                    <a:p>
                      <a:pPr marL="0" marR="0" algn="l" rtl="0">
                        <a:lnSpc>
                          <a:spcPct val="115000"/>
                        </a:lnSpc>
                        <a:spcBef>
                          <a:spcPts val="0"/>
                        </a:spcBef>
                        <a:spcAft>
                          <a:spcPts val="0"/>
                        </a:spcAft>
                      </a:pPr>
                      <a:r>
                        <a:rPr lang="en-US" sz="1400" dirty="0">
                          <a:effectLst/>
                        </a:rPr>
                        <a:t>Thermal Conductivity detector. Universal and nondestructive detector</a:t>
                      </a:r>
                      <a:endParaRPr lang="en-US" sz="1200" dirty="0">
                        <a:effectLst/>
                        <a:latin typeface="Times New Roman" panose="02020603050405020304" pitchFamily="18" charset="0"/>
                        <a:ea typeface="Times New Roman" panose="02020603050405020304" pitchFamily="18" charset="0"/>
                      </a:endParaRPr>
                    </a:p>
                  </a:txBody>
                  <a:tcPr marL="44057" marR="44057" marT="44057" marB="44057"/>
                </a:tc>
              </a:tr>
            </a:tbl>
          </a:graphicData>
        </a:graphic>
      </p:graphicFrame>
    </p:spTree>
    <p:extLst>
      <p:ext uri="{BB962C8B-B14F-4D97-AF65-F5344CB8AC3E}">
        <p14:creationId xmlns:p14="http://schemas.microsoft.com/office/powerpoint/2010/main" val="34983607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354056"/>
            <a:ext cx="7272808" cy="4929555"/>
          </a:xfrm>
          <a:prstGeom prst="rect">
            <a:avLst/>
          </a:prstGeom>
        </p:spPr>
        <p:txBody>
          <a:bodyPr wrap="square">
            <a:spAutoFit/>
          </a:bodyPr>
          <a:lstStyle/>
          <a:p>
            <a:pPr algn="l" rtl="0">
              <a:lnSpc>
                <a:spcPct val="115000"/>
              </a:lnSpc>
              <a:spcBef>
                <a:spcPts val="1000"/>
              </a:spcBef>
            </a:pPr>
            <a:r>
              <a:rPr lang="en-US" sz="2400" b="1" dirty="0" smtClean="0">
                <a:solidFill>
                  <a:srgbClr val="0372A6"/>
                </a:solidFill>
                <a:latin typeface="Tahoma"/>
                <a:ea typeface="Times New Roman"/>
                <a:cs typeface="Times New Roman"/>
              </a:rPr>
              <a:t>Advantages of GC</a:t>
            </a:r>
            <a:endParaRPr lang="en-US" sz="1400" b="1" dirty="0" smtClean="0">
              <a:solidFill>
                <a:srgbClr val="243F60"/>
              </a:solidFill>
              <a:latin typeface="Cambria"/>
              <a:ea typeface="Times New Roman"/>
              <a:cs typeface="Times New Roman"/>
            </a:endParaRPr>
          </a:p>
          <a:p>
            <a:pPr marL="285750" indent="-285750" algn="l" rtl="0">
              <a:lnSpc>
                <a:spcPct val="115000"/>
              </a:lnSpc>
              <a:spcBef>
                <a:spcPts val="300"/>
              </a:spcBef>
              <a:spcAft>
                <a:spcPts val="3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Due to its high efficiency, GC allows the separation of the components of complex mixtures in a reasonable time.</a:t>
            </a:r>
            <a:endParaRPr lang="en-US" sz="1400" dirty="0">
              <a:solidFill>
                <a:prstClr val="black"/>
              </a:solidFill>
              <a:ea typeface="Calibri"/>
              <a:cs typeface="Arial"/>
            </a:endParaRPr>
          </a:p>
          <a:p>
            <a:pPr marL="285750" indent="-285750" algn="l" rtl="0">
              <a:lnSpc>
                <a:spcPct val="115000"/>
              </a:lnSpc>
              <a:spcBef>
                <a:spcPts val="300"/>
              </a:spcBef>
              <a:spcAft>
                <a:spcPts val="3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Accurate quantitation (usually sharp reproducible peaks are obtained)</a:t>
            </a:r>
            <a:endParaRPr lang="en-US" sz="1400" dirty="0">
              <a:solidFill>
                <a:prstClr val="black"/>
              </a:solidFill>
              <a:ea typeface="Calibri"/>
              <a:cs typeface="Arial"/>
            </a:endParaRPr>
          </a:p>
          <a:p>
            <a:pPr marL="285750" indent="-285750" algn="l" rtl="0">
              <a:lnSpc>
                <a:spcPct val="115000"/>
              </a:lnSpc>
              <a:spcBef>
                <a:spcPts val="300"/>
              </a:spcBef>
              <a:spcAft>
                <a:spcPts val="3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Mature technique with many applications notes available for users.</a:t>
            </a:r>
            <a:endParaRPr lang="en-US" sz="1400" dirty="0">
              <a:solidFill>
                <a:prstClr val="black"/>
              </a:solidFill>
              <a:ea typeface="Calibri"/>
              <a:cs typeface="Arial"/>
            </a:endParaRPr>
          </a:p>
          <a:p>
            <a:pPr marL="285750" indent="-285750" algn="l" rtl="0">
              <a:lnSpc>
                <a:spcPct val="115000"/>
              </a:lnSpc>
              <a:spcBef>
                <a:spcPts val="300"/>
              </a:spcBef>
              <a:spcAft>
                <a:spcPts val="3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Multiple detectors with high sensitivity (ppb) are available, which can also be used in series with a mass spectrometer since MS is a non-destructive technique.</a:t>
            </a:r>
          </a:p>
          <a:p>
            <a:pPr marL="285750" indent="-285750" algn="l" rtl="0">
              <a:lnSpc>
                <a:spcPct val="115000"/>
              </a:lnSpc>
              <a:spcBef>
                <a:spcPts val="300"/>
              </a:spcBef>
              <a:spcAft>
                <a:spcPts val="300"/>
              </a:spcAft>
              <a:buSzPts val="1000"/>
              <a:buFont typeface="Wingdings" pitchFamily="2" charset="2"/>
              <a:buChar char="v"/>
              <a:tabLst>
                <a:tab pos="457200" algn="l"/>
              </a:tabLst>
            </a:pPr>
            <a:endParaRPr lang="en-US" sz="1400" dirty="0">
              <a:solidFill>
                <a:prstClr val="black"/>
              </a:solidFill>
              <a:latin typeface="Times New Roman"/>
              <a:ea typeface="Calibri"/>
              <a:cs typeface="Arial"/>
            </a:endParaRPr>
          </a:p>
          <a:p>
            <a:pPr marL="285750" indent="-285750" algn="l" rtl="0">
              <a:lnSpc>
                <a:spcPct val="115000"/>
              </a:lnSpc>
              <a:spcBef>
                <a:spcPts val="300"/>
              </a:spcBef>
              <a:spcAft>
                <a:spcPts val="300"/>
              </a:spcAft>
              <a:buSzPts val="1000"/>
              <a:buFont typeface="Wingdings" pitchFamily="2" charset="2"/>
              <a:buChar char="v"/>
              <a:tabLst>
                <a:tab pos="457200" algn="l"/>
              </a:tabLst>
            </a:pPr>
            <a:endParaRPr lang="en-US" sz="1400" dirty="0">
              <a:solidFill>
                <a:prstClr val="black"/>
              </a:solidFill>
              <a:ea typeface="Calibri"/>
              <a:cs typeface="Arial"/>
            </a:endParaRPr>
          </a:p>
          <a:p>
            <a:pPr algn="l" rtl="0">
              <a:lnSpc>
                <a:spcPct val="115000"/>
              </a:lnSpc>
              <a:spcBef>
                <a:spcPts val="1000"/>
              </a:spcBef>
            </a:pPr>
            <a:r>
              <a:rPr lang="en-US" sz="2400" b="1" dirty="0" smtClean="0">
                <a:solidFill>
                  <a:srgbClr val="0372A6"/>
                </a:solidFill>
                <a:latin typeface="Tahoma"/>
                <a:ea typeface="Times New Roman"/>
                <a:cs typeface="Times New Roman"/>
              </a:rPr>
              <a:t>Disadvantages of GC</a:t>
            </a:r>
            <a:endParaRPr lang="en-US" sz="1400" b="1" dirty="0" smtClean="0">
              <a:solidFill>
                <a:srgbClr val="243F60"/>
              </a:solidFill>
              <a:latin typeface="Cambria"/>
              <a:ea typeface="Times New Roman"/>
              <a:cs typeface="Times New Roman"/>
            </a:endParaRPr>
          </a:p>
          <a:p>
            <a:pPr marL="342900" indent="-342900" algn="l" rtl="0">
              <a:lnSpc>
                <a:spcPct val="115000"/>
              </a:lnSpc>
              <a:spcBef>
                <a:spcPts val="300"/>
              </a:spcBef>
              <a:spcAft>
                <a:spcPts val="300"/>
              </a:spcAft>
              <a:buSzPts val="1000"/>
              <a:buFont typeface="Symbol"/>
              <a:buChar char=""/>
              <a:tabLst>
                <a:tab pos="457200" algn="l"/>
              </a:tabLst>
            </a:pPr>
            <a:r>
              <a:rPr lang="en-US" dirty="0" smtClean="0">
                <a:solidFill>
                  <a:prstClr val="black"/>
                </a:solidFill>
                <a:latin typeface="Times New Roman"/>
                <a:ea typeface="Calibri"/>
                <a:cs typeface="Arial"/>
              </a:rPr>
              <a:t>Limited to thermally stable and volatile compounds.</a:t>
            </a:r>
          </a:p>
          <a:p>
            <a:pPr marL="285750" indent="-285750" algn="l" rtl="0">
              <a:buFont typeface="Arial" panose="020B0604020202020204" pitchFamily="34" charset="0"/>
              <a:buChar char="•"/>
            </a:pPr>
            <a:r>
              <a:rPr lang="en-US" dirty="0" smtClean="0">
                <a:solidFill>
                  <a:prstClr val="black"/>
                </a:solidFill>
                <a:latin typeface="Times New Roman"/>
                <a:ea typeface="Calibri"/>
              </a:rPr>
              <a:t>Most GC detectors are destructive, except for MS.</a:t>
            </a:r>
            <a:endParaRPr lang="ar-IQ" dirty="0">
              <a:solidFill>
                <a:prstClr val="black"/>
              </a:solidFill>
            </a:endParaRPr>
          </a:p>
        </p:txBody>
      </p:sp>
    </p:spTree>
    <p:extLst>
      <p:ext uri="{BB962C8B-B14F-4D97-AF65-F5344CB8AC3E}">
        <p14:creationId xmlns:p14="http://schemas.microsoft.com/office/powerpoint/2010/main" val="3847922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496944" cy="2462213"/>
          </a:xfrm>
          <a:prstGeom prst="rect">
            <a:avLst/>
          </a:prstGeom>
        </p:spPr>
        <p:txBody>
          <a:bodyPr wrap="square">
            <a:spAutoFit/>
          </a:bodyPr>
          <a:lstStyle/>
          <a:p>
            <a:pPr algn="l" rtl="0">
              <a:lnSpc>
                <a:spcPct val="115000"/>
              </a:lnSpc>
              <a:spcBef>
                <a:spcPts val="1000"/>
              </a:spcBef>
            </a:pPr>
            <a:r>
              <a:rPr lang="en-US" sz="2000" b="1" i="1" dirty="0" smtClean="0">
                <a:solidFill>
                  <a:srgbClr val="0372A6"/>
                </a:solidFill>
                <a:latin typeface="Tahoma"/>
                <a:ea typeface="Times New Roman"/>
                <a:cs typeface="Times New Roman"/>
              </a:rPr>
              <a:t>Gas Chromatography Versus High Performance Liquid Chromatography (HPLC)</a:t>
            </a:r>
            <a:endParaRPr lang="en-US" sz="1400" b="1" i="1" dirty="0" smtClean="0">
              <a:solidFill>
                <a:srgbClr val="4F81BD"/>
              </a:solidFill>
              <a:latin typeface="Cambria"/>
              <a:ea typeface="Times New Roman"/>
              <a:cs typeface="Times New Roman"/>
            </a:endParaRPr>
          </a:p>
          <a:p>
            <a:pPr algn="just" rtl="0"/>
            <a:r>
              <a:rPr lang="en-US" dirty="0" smtClean="0">
                <a:solidFill>
                  <a:prstClr val="black"/>
                </a:solidFill>
                <a:ea typeface="Calibri"/>
                <a:cs typeface="Arial"/>
              </a:rPr>
              <a:t>Unlike gas chromatography, which is unsuitable for nonvolatile and thermally fragile molecules, liquid chromatography can safely separate a very wide range of organic compounds, from small-molecule drug metabolites to peptides and proteins</a:t>
            </a:r>
          </a:p>
          <a:p>
            <a:pPr algn="just" rtl="0"/>
            <a:endParaRPr lang="en-US" dirty="0">
              <a:solidFill>
                <a:prstClr val="black"/>
              </a:solidFill>
              <a:cs typeface="Arial"/>
            </a:endParaRPr>
          </a:p>
          <a:p>
            <a:pPr algn="just" rtl="0"/>
            <a:endParaRPr lang="en-US" dirty="0" smtClean="0">
              <a:solidFill>
                <a:prstClr val="black"/>
              </a:solidFill>
              <a:cs typeface="Arial"/>
            </a:endParaRPr>
          </a:p>
          <a:p>
            <a:pPr algn="just" rtl="0"/>
            <a:endParaRPr lang="ar-IQ"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143395061"/>
              </p:ext>
            </p:extLst>
          </p:nvPr>
        </p:nvGraphicFramePr>
        <p:xfrm>
          <a:off x="457200" y="2657316"/>
          <a:ext cx="8229600" cy="3905250"/>
        </p:xfrm>
        <a:graphic>
          <a:graphicData uri="http://schemas.openxmlformats.org/drawingml/2006/table">
            <a:tbl>
              <a:tblPr firstRow="1" firstCol="1" bandRow="1">
                <a:tableStyleId>{5C22544A-7EE6-4342-B048-85BDC9FD1C3A}</a:tableStyleId>
              </a:tblPr>
              <a:tblGrid>
                <a:gridCol w="4114800"/>
                <a:gridCol w="4114800"/>
              </a:tblGrid>
              <a:tr h="0">
                <a:tc>
                  <a:txBody>
                    <a:bodyPr/>
                    <a:lstStyle/>
                    <a:p>
                      <a:pPr marL="0" marR="0" algn="l" rtl="0">
                        <a:spcBef>
                          <a:spcPts val="0"/>
                        </a:spcBef>
                        <a:spcAft>
                          <a:spcPts val="0"/>
                        </a:spcAft>
                      </a:pPr>
                      <a:r>
                        <a:rPr lang="en-US" sz="1600" dirty="0">
                          <a:effectLst/>
                        </a:rPr>
                        <a:t>GC</a:t>
                      </a:r>
                      <a:endParaRPr lang="en-US" sz="16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l" rtl="0">
                        <a:spcBef>
                          <a:spcPts val="0"/>
                        </a:spcBef>
                        <a:spcAft>
                          <a:spcPts val="0"/>
                        </a:spcAft>
                      </a:pPr>
                      <a:r>
                        <a:rPr lang="en-US" sz="1600">
                          <a:effectLst/>
                        </a:rPr>
                        <a:t>HPLC</a:t>
                      </a:r>
                      <a:endParaRPr lang="en-US" sz="1600">
                        <a:effectLst/>
                        <a:latin typeface="Times New Roman" panose="02020603050405020304" pitchFamily="18" charset="0"/>
                        <a:ea typeface="Times New Roman" panose="02020603050405020304" pitchFamily="18" charset="0"/>
                      </a:endParaRPr>
                    </a:p>
                  </a:txBody>
                  <a:tcPr marL="9525" marR="9525" marT="9525" marB="9525" anchor="ctr"/>
                </a:tc>
              </a:tr>
              <a:tr h="0">
                <a:tc>
                  <a:txBody>
                    <a:bodyPr/>
                    <a:lstStyle/>
                    <a:p>
                      <a:pPr marL="0" marR="0" algn="l" rtl="0">
                        <a:spcBef>
                          <a:spcPts val="0"/>
                        </a:spcBef>
                        <a:spcAft>
                          <a:spcPts val="0"/>
                        </a:spcAft>
                      </a:pPr>
                      <a:r>
                        <a:rPr lang="en-US" sz="1800" dirty="0">
                          <a:effectLst/>
                        </a:rPr>
                        <a:t>Sample must be volatile or </a:t>
                      </a:r>
                      <a:r>
                        <a:rPr lang="en-US" sz="1800" dirty="0" err="1">
                          <a:effectLst/>
                        </a:rPr>
                        <a:t>derivatized</a:t>
                      </a:r>
                      <a:r>
                        <a:rPr lang="en-US" sz="1800" dirty="0">
                          <a:effectLst/>
                        </a:rPr>
                        <a:t> previous to GC analysis</a:t>
                      </a:r>
                      <a:endParaRPr lang="en-US" sz="16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l" rtl="0">
                        <a:spcBef>
                          <a:spcPts val="0"/>
                        </a:spcBef>
                        <a:spcAft>
                          <a:spcPts val="0"/>
                        </a:spcAft>
                      </a:pPr>
                      <a:r>
                        <a:rPr lang="en-US" sz="1800" dirty="0">
                          <a:effectLst/>
                        </a:rPr>
                        <a:t>Volatility is not important, however solubility in the mobile phase becomes critical for the analysis.</a:t>
                      </a:r>
                      <a:endParaRPr lang="en-US" sz="1600" dirty="0">
                        <a:effectLst/>
                        <a:latin typeface="Times New Roman" panose="02020603050405020304" pitchFamily="18" charset="0"/>
                        <a:ea typeface="Times New Roman" panose="02020603050405020304" pitchFamily="18" charset="0"/>
                      </a:endParaRPr>
                    </a:p>
                  </a:txBody>
                  <a:tcPr marL="9525" marR="9525" marT="9525" marB="9525" anchor="ctr"/>
                </a:tc>
              </a:tr>
              <a:tr h="0">
                <a:tc>
                  <a:txBody>
                    <a:bodyPr/>
                    <a:lstStyle/>
                    <a:p>
                      <a:pPr marL="0" marR="0" algn="l" rtl="0">
                        <a:spcBef>
                          <a:spcPts val="0"/>
                        </a:spcBef>
                        <a:spcAft>
                          <a:spcPts val="0"/>
                        </a:spcAft>
                      </a:pPr>
                      <a:r>
                        <a:rPr lang="en-US" sz="1800">
                          <a:effectLst/>
                        </a:rPr>
                        <a:t>Most analytes have a molecular weight (MW) below 500 Da (due to volatility issues)</a:t>
                      </a:r>
                      <a:endParaRPr lang="en-US" sz="16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l" rtl="0">
                        <a:spcBef>
                          <a:spcPts val="0"/>
                        </a:spcBef>
                        <a:spcAft>
                          <a:spcPts val="0"/>
                        </a:spcAft>
                      </a:pPr>
                      <a:r>
                        <a:rPr lang="en-US" sz="1800" dirty="0">
                          <a:effectLst/>
                        </a:rPr>
                        <a:t>There is no upper molecular weight limit as far as the sample can be dissolved in the appropriate mobile phase</a:t>
                      </a:r>
                      <a:endParaRPr lang="en-US" sz="1600" dirty="0">
                        <a:effectLst/>
                        <a:latin typeface="Times New Roman" panose="02020603050405020304" pitchFamily="18" charset="0"/>
                        <a:ea typeface="Times New Roman" panose="02020603050405020304" pitchFamily="18" charset="0"/>
                      </a:endParaRPr>
                    </a:p>
                  </a:txBody>
                  <a:tcPr marL="9525" marR="9525" marT="9525" marB="9525" anchor="ctr"/>
                </a:tc>
              </a:tr>
              <a:tr h="0">
                <a:tc>
                  <a:txBody>
                    <a:bodyPr/>
                    <a:lstStyle/>
                    <a:p>
                      <a:pPr marL="0" marR="0" algn="l" rtl="0">
                        <a:spcBef>
                          <a:spcPts val="0"/>
                        </a:spcBef>
                        <a:spcAft>
                          <a:spcPts val="0"/>
                        </a:spcAft>
                      </a:pPr>
                      <a:r>
                        <a:rPr lang="en-US" sz="1800">
                          <a:effectLst/>
                        </a:rPr>
                        <a:t>Can be coupled to MS. Several mass spectral libraries are available if using electron ionization (e.g., </a:t>
                      </a:r>
                      <a:r>
                        <a:rPr lang="en-US" sz="1800" u="sng">
                          <a:effectLst/>
                          <a:hlinkClick r:id="rId2"/>
                        </a:rPr>
                        <a:t>http://chemdata.nist.gov/</a:t>
                      </a:r>
                      <a:r>
                        <a:rPr lang="en-US" sz="1800">
                          <a:effectLst/>
                        </a:rPr>
                        <a:t>)</a:t>
                      </a:r>
                      <a:endParaRPr lang="en-US" sz="16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l" rtl="0">
                        <a:spcBef>
                          <a:spcPts val="0"/>
                        </a:spcBef>
                        <a:spcAft>
                          <a:spcPts val="0"/>
                        </a:spcAft>
                      </a:pPr>
                      <a:r>
                        <a:rPr lang="en-US" sz="1800" dirty="0">
                          <a:effectLst/>
                        </a:rPr>
                        <a:t>Methods must be adapted before using an MS detector (non-volatile buffers cannot be used)</a:t>
                      </a:r>
                      <a:endParaRPr lang="en-US" sz="1600" dirty="0">
                        <a:effectLst/>
                        <a:latin typeface="Times New Roman" panose="02020603050405020304" pitchFamily="18" charset="0"/>
                        <a:ea typeface="Times New Roman" panose="02020603050405020304" pitchFamily="18" charset="0"/>
                      </a:endParaRPr>
                    </a:p>
                  </a:txBody>
                  <a:tcPr marL="9525" marR="9525" marT="9525" marB="9525" anchor="ctr"/>
                </a:tc>
              </a:tr>
              <a:tr h="0">
                <a:tc>
                  <a:txBody>
                    <a:bodyPr/>
                    <a:lstStyle/>
                    <a:p>
                      <a:pPr marL="0" marR="0" algn="l" rtl="0">
                        <a:spcBef>
                          <a:spcPts val="0"/>
                        </a:spcBef>
                        <a:spcAft>
                          <a:spcPts val="0"/>
                        </a:spcAft>
                      </a:pPr>
                      <a:r>
                        <a:rPr lang="en-US" sz="1800">
                          <a:effectLst/>
                        </a:rPr>
                        <a:t>Can be coupled to several detectors depending on the application</a:t>
                      </a:r>
                      <a:endParaRPr lang="en-US" sz="16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rtl="0">
                        <a:spcBef>
                          <a:spcPts val="0"/>
                        </a:spcBef>
                        <a:spcAft>
                          <a:spcPts val="0"/>
                        </a:spcAft>
                      </a:pPr>
                      <a:r>
                        <a:rPr lang="en-US" sz="1800" dirty="0">
                          <a:effectLst/>
                        </a:rPr>
                        <a:t>For some detectors the solvent must be an issue. When changing detectors some methods will require prior modification</a:t>
                      </a:r>
                      <a:endParaRPr lang="en-US" sz="1600" dirty="0">
                        <a:effectLst/>
                        <a:latin typeface="Times New Roman" panose="02020603050405020304" pitchFamily="18" charset="0"/>
                        <a:ea typeface="Times New Roman" panose="02020603050405020304" pitchFamily="18" charset="0"/>
                      </a:endParaRPr>
                    </a:p>
                  </a:txBody>
                  <a:tcPr marL="9525" marR="9525" marT="9525" marB="9525" anchor="ctr"/>
                </a:tc>
              </a:tr>
            </a:tbl>
          </a:graphicData>
        </a:graphic>
      </p:graphicFrame>
      <p:sp>
        <p:nvSpPr>
          <p:cNvPr id="4" name="Rectangle 1"/>
          <p:cNvSpPr>
            <a:spLocks noChangeArrowheads="1"/>
          </p:cNvSpPr>
          <p:nvPr/>
        </p:nvSpPr>
        <p:spPr bwMode="auto">
          <a:xfrm>
            <a:off x="457200" y="2657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38088" numCol="1" anchor="ctr" anchorCtr="0" compatLnSpc="1">
            <a:prstTxWarp prst="textNoShape">
              <a:avLst/>
            </a:prstTxWarp>
            <a:spAutoFit/>
          </a:bodyPr>
          <a:lstStyle/>
          <a:p>
            <a:pPr algn="l" rtl="0" eaLnBrk="0" fontAlgn="base" hangingPunct="0">
              <a:spcBef>
                <a:spcPct val="0"/>
              </a:spcBef>
              <a:spcAft>
                <a:spcPct val="0"/>
              </a:spcAft>
            </a:pPr>
            <a:endParaRPr lang="en-US" sz="1400" b="1" i="1" smtClean="0">
              <a:solidFill>
                <a:prstClr val="black"/>
              </a:solidFill>
              <a:latin typeface="Arial" panose="020B0604020202020204" pitchFamily="34" charset="0"/>
              <a:cs typeface="Arial" panose="020B0604020202020204" pitchFamily="34" charset="0"/>
            </a:endParaRPr>
          </a:p>
          <a:p>
            <a:pPr algn="l" rtl="0" eaLnBrk="0" fontAlgn="base" hangingPunct="0">
              <a:spcBef>
                <a:spcPct val="0"/>
              </a:spcBef>
              <a:spcAft>
                <a:spcPct val="0"/>
              </a:spcAft>
            </a:pPr>
            <a:endParaRPr lang="en-US" smtClean="0">
              <a:solidFill>
                <a:prstClr val="black"/>
              </a:solidFill>
              <a:latin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135174671"/>
              </p:ext>
            </p:extLst>
          </p:nvPr>
        </p:nvGraphicFramePr>
        <p:xfrm>
          <a:off x="251520" y="2132856"/>
          <a:ext cx="8229600" cy="293370"/>
        </p:xfrm>
        <a:graphic>
          <a:graphicData uri="http://schemas.openxmlformats.org/drawingml/2006/table">
            <a:tbl>
              <a:tblPr firstRow="1" firstCol="1" bandRow="1">
                <a:tableStyleId>{5C22544A-7EE6-4342-B048-85BDC9FD1C3A}</a:tableStyleId>
              </a:tblPr>
              <a:tblGrid>
                <a:gridCol w="8229600"/>
              </a:tblGrid>
              <a:tr h="0">
                <a:tc>
                  <a:txBody>
                    <a:bodyPr/>
                    <a:lstStyle/>
                    <a:p>
                      <a:pPr marL="0" marR="0" algn="ctr" rtl="0">
                        <a:spcBef>
                          <a:spcPts val="0"/>
                        </a:spcBef>
                        <a:spcAft>
                          <a:spcPts val="0"/>
                        </a:spcAft>
                      </a:pPr>
                      <a:r>
                        <a:rPr lang="en-US" sz="1800" dirty="0">
                          <a:effectLst/>
                        </a:rPr>
                        <a:t>Table 3 .  Relative advantages and disadvantages of GC versus HPLC.</a:t>
                      </a:r>
                      <a:endParaRPr lang="en-US" sz="1800" dirty="0">
                        <a:effectLst/>
                        <a:latin typeface="Times New Roman" panose="02020603050405020304" pitchFamily="18" charset="0"/>
                        <a:ea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34823564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nstrumentation of Gas Chromatography"/>
          <p:cNvPicPr/>
          <p:nvPr/>
        </p:nvPicPr>
        <p:blipFill>
          <a:blip r:embed="rId2">
            <a:extLst>
              <a:ext uri="{28A0092B-C50C-407E-A947-70E740481C1C}">
                <a14:useLocalDpi xmlns:a14="http://schemas.microsoft.com/office/drawing/2010/main" val="0"/>
              </a:ext>
            </a:extLst>
          </a:blip>
          <a:srcRect/>
          <a:stretch>
            <a:fillRect/>
          </a:stretch>
        </p:blipFill>
        <p:spPr bwMode="auto">
          <a:xfrm>
            <a:off x="755576" y="116632"/>
            <a:ext cx="7920880" cy="6048672"/>
          </a:xfrm>
          <a:prstGeom prst="rect">
            <a:avLst/>
          </a:prstGeom>
          <a:noFill/>
          <a:ln>
            <a:noFill/>
          </a:ln>
        </p:spPr>
      </p:pic>
      <p:sp>
        <p:nvSpPr>
          <p:cNvPr id="3" name="مستطيل 2"/>
          <p:cNvSpPr/>
          <p:nvPr/>
        </p:nvSpPr>
        <p:spPr>
          <a:xfrm>
            <a:off x="1403648" y="6194582"/>
            <a:ext cx="2597186" cy="479555"/>
          </a:xfrm>
          <a:prstGeom prst="rect">
            <a:avLst/>
          </a:prstGeom>
        </p:spPr>
        <p:txBody>
          <a:bodyPr wrap="none">
            <a:spAutoFit/>
          </a:bodyPr>
          <a:lstStyle/>
          <a:p>
            <a:pPr algn="l" rtl="0">
              <a:lnSpc>
                <a:spcPct val="115000"/>
              </a:lnSpc>
              <a:spcBef>
                <a:spcPts val="1000"/>
              </a:spcBef>
            </a:pPr>
            <a:r>
              <a:rPr lang="en-US" sz="2400" b="1" dirty="0" smtClean="0">
                <a:solidFill>
                  <a:srgbClr val="0372A6"/>
                </a:solidFill>
                <a:latin typeface="Tahoma"/>
                <a:ea typeface="Times New Roman"/>
                <a:cs typeface="Times New Roman"/>
              </a:rPr>
              <a:t>GC  instrument </a:t>
            </a:r>
            <a:endParaRPr lang="en-US" sz="1400" b="1" dirty="0">
              <a:solidFill>
                <a:srgbClr val="243F60"/>
              </a:solidFill>
              <a:latin typeface="Cambria"/>
              <a:ea typeface="Times New Roman"/>
              <a:cs typeface="Times New Roman"/>
            </a:endParaRPr>
          </a:p>
        </p:txBody>
      </p:sp>
    </p:spTree>
    <p:extLst>
      <p:ext uri="{BB962C8B-B14F-4D97-AF65-F5344CB8AC3E}">
        <p14:creationId xmlns:p14="http://schemas.microsoft.com/office/powerpoint/2010/main" val="2924493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20" descr="fid"/>
          <p:cNvPicPr/>
          <p:nvPr/>
        </p:nvPicPr>
        <p:blipFill>
          <a:blip r:embed="rId2"/>
          <a:srcRect/>
          <a:stretch>
            <a:fillRect/>
          </a:stretch>
        </p:blipFill>
        <p:spPr bwMode="auto">
          <a:xfrm>
            <a:off x="899592" y="620688"/>
            <a:ext cx="7128792" cy="5616624"/>
          </a:xfrm>
          <a:prstGeom prst="rect">
            <a:avLst/>
          </a:prstGeom>
          <a:noFill/>
          <a:ln w="9525">
            <a:noFill/>
            <a:miter lim="800000"/>
            <a:headEnd/>
            <a:tailEnd/>
          </a:ln>
        </p:spPr>
      </p:pic>
    </p:spTree>
    <p:extLst>
      <p:ext uri="{BB962C8B-B14F-4D97-AF65-F5344CB8AC3E}">
        <p14:creationId xmlns:p14="http://schemas.microsoft.com/office/powerpoint/2010/main" val="1186468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3438"/>
            <a:ext cx="9144000" cy="6108339"/>
          </a:xfrm>
          <a:prstGeom prst="rect">
            <a:avLst/>
          </a:prstGeom>
        </p:spPr>
        <p:txBody>
          <a:bodyPr wrap="square">
            <a:spAutoFit/>
          </a:bodyPr>
          <a:lstStyle/>
          <a:p>
            <a:pPr algn="just" rtl="0">
              <a:lnSpc>
                <a:spcPct val="150000"/>
              </a:lnSpc>
              <a:spcBef>
                <a:spcPts val="1000"/>
              </a:spcBef>
            </a:pPr>
            <a:r>
              <a:rPr lang="en-US" sz="2400" b="1" dirty="0" smtClean="0">
                <a:solidFill>
                  <a:srgbClr val="4F81BD"/>
                </a:solidFill>
                <a:latin typeface="Times New Roman"/>
                <a:ea typeface="Times New Roman"/>
                <a:cs typeface="Times New Roman"/>
              </a:rPr>
              <a:t>Data system</a:t>
            </a:r>
            <a:endParaRPr lang="en-US" b="1" dirty="0" smtClean="0">
              <a:solidFill>
                <a:srgbClr val="4F81BD"/>
              </a:solidFill>
              <a:latin typeface="Cambria"/>
              <a:ea typeface="Times New Roman"/>
              <a:cs typeface="Times New Roman"/>
            </a:endParaRPr>
          </a:p>
          <a:p>
            <a:pPr algn="just" rtl="0">
              <a:lnSpc>
                <a:spcPct val="150000"/>
              </a:lnSpc>
            </a:pPr>
            <a:r>
              <a:rPr lang="en-US" sz="2000" dirty="0" smtClean="0">
                <a:solidFill>
                  <a:prstClr val="black"/>
                </a:solidFill>
                <a:latin typeface="Times New Roman"/>
                <a:ea typeface="Times New Roman"/>
                <a:cs typeface="Times New Roman"/>
              </a:rPr>
              <a:t>It is a set of dedicated software that provides control over many important operational parameters like injection sequence, wash cycles, over-temperature control, the flow rate of gases, detector wavelength, etc. Simultaneously, the data station calculates and displays the parameters.</a:t>
            </a:r>
            <a:endParaRPr lang="en-US" dirty="0" smtClean="0">
              <a:solidFill>
                <a:prstClr val="black"/>
              </a:solidFill>
              <a:latin typeface="Times New Roman"/>
              <a:ea typeface="Times New Roman"/>
            </a:endParaRPr>
          </a:p>
          <a:p>
            <a:pPr algn="just" rtl="0" fontAlgn="base">
              <a:lnSpc>
                <a:spcPct val="115000"/>
              </a:lnSpc>
              <a:spcAft>
                <a:spcPts val="1125"/>
              </a:spcAft>
            </a:pPr>
            <a:r>
              <a:rPr lang="en-US" sz="2400" b="1" dirty="0" smtClean="0">
                <a:solidFill>
                  <a:srgbClr val="548DD4"/>
                </a:solidFill>
                <a:latin typeface="Times New Roman"/>
                <a:ea typeface="Times New Roman"/>
                <a:cs typeface="Times New Roman"/>
              </a:rPr>
              <a:t>How does gas chromatography work?</a:t>
            </a:r>
            <a:endParaRPr lang="en-US" sz="2000" b="1" dirty="0" smtClean="0">
              <a:solidFill>
                <a:prstClr val="black"/>
              </a:solidFill>
              <a:latin typeface="Times New Roman"/>
              <a:ea typeface="Times New Roman"/>
            </a:endParaRPr>
          </a:p>
          <a:p>
            <a:pPr algn="just" rtl="0" fontAlgn="base">
              <a:lnSpc>
                <a:spcPct val="150000"/>
              </a:lnSpc>
              <a:spcAft>
                <a:spcPts val="1125"/>
              </a:spcAft>
            </a:pPr>
            <a:r>
              <a:rPr lang="en-US" dirty="0" smtClean="0">
                <a:solidFill>
                  <a:srgbClr val="111111"/>
                </a:solidFill>
                <a:latin typeface="Times New Roman"/>
                <a:ea typeface="Times New Roman"/>
                <a:cs typeface="Times New Roman"/>
              </a:rPr>
              <a:t>First, the sample is introduced into a stream of inert gas, or a carrier, which is usually helium or argon. For a liquid sample, it needs to be evaporated before being injected into the carrier. Sample components move through the packed column at a rate affected by the degree of interaction of each component with the stationary non-volatile phase. </a:t>
            </a:r>
          </a:p>
          <a:p>
            <a:pPr algn="just" rtl="0" fontAlgn="base">
              <a:lnSpc>
                <a:spcPct val="150000"/>
              </a:lnSpc>
              <a:spcAft>
                <a:spcPts val="1125"/>
              </a:spcAft>
            </a:pPr>
            <a:r>
              <a:rPr lang="en-US" dirty="0" smtClean="0">
                <a:solidFill>
                  <a:srgbClr val="111111"/>
                </a:solidFill>
                <a:latin typeface="Times New Roman"/>
                <a:ea typeface="Times New Roman"/>
                <a:cs typeface="Times New Roman"/>
              </a:rPr>
              <a:t>Substances that interact more with the stationary phase are delayed and thus separated from substances that interact less. When the components are eluted from the column, they can be quantified and/or collected through the detector for further analysis.</a:t>
            </a:r>
            <a:endParaRPr lang="en-US" sz="1600" dirty="0">
              <a:solidFill>
                <a:prstClr val="black"/>
              </a:solidFill>
              <a:latin typeface="Times New Roman"/>
              <a:ea typeface="Times New Roman"/>
            </a:endParaRPr>
          </a:p>
        </p:txBody>
      </p:sp>
    </p:spTree>
    <p:extLst>
      <p:ext uri="{BB962C8B-B14F-4D97-AF65-F5344CB8AC3E}">
        <p14:creationId xmlns:p14="http://schemas.microsoft.com/office/powerpoint/2010/main" val="1076998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712968" cy="2202141"/>
          </a:xfrm>
          <a:prstGeom prst="rect">
            <a:avLst/>
          </a:prstGeom>
        </p:spPr>
        <p:txBody>
          <a:bodyPr wrap="square">
            <a:spAutoFit/>
          </a:bodyPr>
          <a:lstStyle/>
          <a:p>
            <a:pPr algn="l" rtl="0">
              <a:lnSpc>
                <a:spcPct val="115000"/>
              </a:lnSpc>
              <a:spcBef>
                <a:spcPts val="1000"/>
              </a:spcBef>
            </a:pPr>
            <a:r>
              <a:rPr lang="en-US" sz="1400" b="1" i="1" dirty="0" smtClean="0">
                <a:solidFill>
                  <a:srgbClr val="0372A6"/>
                </a:solidFill>
                <a:latin typeface="Tahoma"/>
                <a:ea typeface="Times New Roman"/>
                <a:cs typeface="Times New Roman"/>
              </a:rPr>
              <a:t>A Typical Chromatogram</a:t>
            </a:r>
            <a:endParaRPr lang="en-US" sz="1400" b="1" i="1" dirty="0" smtClean="0">
              <a:solidFill>
                <a:srgbClr val="4F81BD"/>
              </a:solidFill>
              <a:latin typeface="Cambria"/>
              <a:ea typeface="Times New Roman"/>
              <a:cs typeface="Times New Roman"/>
            </a:endParaRPr>
          </a:p>
          <a:p>
            <a:pPr algn="just" rtl="0">
              <a:lnSpc>
                <a:spcPct val="150000"/>
              </a:lnSpc>
            </a:pPr>
            <a:r>
              <a:rPr lang="en-US" dirty="0" smtClean="0">
                <a:solidFill>
                  <a:srgbClr val="000000"/>
                </a:solidFill>
                <a:latin typeface="Times New Roman"/>
                <a:ea typeface="Times New Roman"/>
                <a:cs typeface="Times New Roman"/>
              </a:rPr>
              <a:t>Figure5 :  shows a chromatogram of the analysis of residual methanol in biodiesel, which is one of the required properties that must be measured  to ensure the quality of the product at the time and place of delivery.</a:t>
            </a:r>
            <a:endParaRPr lang="en-US" sz="1600" dirty="0" smtClean="0">
              <a:solidFill>
                <a:prstClr val="black"/>
              </a:solidFill>
              <a:latin typeface="Times New Roman"/>
              <a:ea typeface="Times New Roman"/>
            </a:endParaRPr>
          </a:p>
          <a:p>
            <a:pPr>
              <a:lnSpc>
                <a:spcPct val="150000"/>
              </a:lnSpc>
            </a:pPr>
            <a:r>
              <a:rPr lang="en-US" sz="1600" dirty="0" smtClean="0">
                <a:solidFill>
                  <a:srgbClr val="000000"/>
                </a:solidFill>
                <a:latin typeface="Tahoma"/>
                <a:ea typeface="Times New Roman"/>
              </a:rPr>
              <a:t> </a:t>
            </a:r>
            <a:endParaRPr lang="en-US" sz="1600" dirty="0" smtClean="0">
              <a:solidFill>
                <a:prstClr val="black"/>
              </a:solidFill>
              <a:latin typeface="Times New Roman"/>
              <a:ea typeface="Times New Roman"/>
            </a:endParaRPr>
          </a:p>
          <a:p>
            <a:r>
              <a:rPr lang="en-US" sz="1600" dirty="0" smtClean="0">
                <a:solidFill>
                  <a:srgbClr val="000000"/>
                </a:solidFill>
                <a:latin typeface="Tahoma"/>
                <a:ea typeface="Times New Roman"/>
              </a:rPr>
              <a:t> </a:t>
            </a:r>
            <a:endParaRPr lang="en-US" sz="1600" dirty="0">
              <a:solidFill>
                <a:prstClr val="black"/>
              </a:solidFill>
              <a:latin typeface="Times New Roman"/>
              <a:ea typeface="Times New Roman"/>
            </a:endParaRPr>
          </a:p>
        </p:txBody>
      </p:sp>
      <p:pic>
        <p:nvPicPr>
          <p:cNvPr id="3" name="صورة 2" descr="https://cnx.org/resources/9bbf20bcf9f7b970c0d8e2efe929b0e580c94af3/1c.jpg"/>
          <p:cNvPicPr/>
          <p:nvPr/>
        </p:nvPicPr>
        <p:blipFill>
          <a:blip r:embed="rId2">
            <a:extLst>
              <a:ext uri="{28A0092B-C50C-407E-A947-70E740481C1C}">
                <a14:useLocalDpi xmlns:a14="http://schemas.microsoft.com/office/drawing/2010/main" val="0"/>
              </a:ext>
            </a:extLst>
          </a:blip>
          <a:srcRect/>
          <a:stretch>
            <a:fillRect/>
          </a:stretch>
        </p:blipFill>
        <p:spPr bwMode="auto">
          <a:xfrm>
            <a:off x="3419872" y="1484784"/>
            <a:ext cx="5472608" cy="5112568"/>
          </a:xfrm>
          <a:prstGeom prst="rect">
            <a:avLst/>
          </a:prstGeom>
          <a:noFill/>
          <a:ln>
            <a:noFill/>
          </a:ln>
        </p:spPr>
      </p:pic>
      <p:sp>
        <p:nvSpPr>
          <p:cNvPr id="4" name="مستطيل 3"/>
          <p:cNvSpPr/>
          <p:nvPr/>
        </p:nvSpPr>
        <p:spPr>
          <a:xfrm>
            <a:off x="5796136" y="5373216"/>
            <a:ext cx="2808312" cy="707886"/>
          </a:xfrm>
          <a:prstGeom prst="rect">
            <a:avLst/>
          </a:prstGeom>
        </p:spPr>
        <p:txBody>
          <a:bodyPr wrap="square">
            <a:spAutoFit/>
          </a:bodyPr>
          <a:lstStyle/>
          <a:p>
            <a:pPr algn="just" rtl="0"/>
            <a:r>
              <a:rPr lang="en-US" sz="1200" b="1" dirty="0" smtClean="0">
                <a:solidFill>
                  <a:srgbClr val="000000"/>
                </a:solidFill>
                <a:latin typeface="Tahoma"/>
                <a:ea typeface="Calibri"/>
              </a:rPr>
              <a:t>Figure </a:t>
            </a:r>
            <a:r>
              <a:rPr lang="en-US" sz="1600" b="1" dirty="0" smtClean="0">
                <a:solidFill>
                  <a:srgbClr val="000000"/>
                </a:solidFill>
                <a:latin typeface="MathJax_Main"/>
                <a:ea typeface="Calibri"/>
                <a:cs typeface="Tahoma"/>
              </a:rPr>
              <a:t>5</a:t>
            </a:r>
            <a:r>
              <a:rPr lang="en-US" sz="1200" b="1" dirty="0" smtClean="0">
                <a:solidFill>
                  <a:srgbClr val="000000"/>
                </a:solidFill>
                <a:latin typeface="Tahoma"/>
                <a:ea typeface="Calibri"/>
              </a:rPr>
              <a:t> Chromatogram of the analysis of methanol in B100 biodiesel, </a:t>
            </a:r>
            <a:endParaRPr lang="ar-IQ" sz="1200" dirty="0">
              <a:solidFill>
                <a:prstClr val="black"/>
              </a:solidFill>
            </a:endParaRPr>
          </a:p>
        </p:txBody>
      </p:sp>
      <p:sp>
        <p:nvSpPr>
          <p:cNvPr id="5" name="مستطيل 4"/>
          <p:cNvSpPr/>
          <p:nvPr/>
        </p:nvSpPr>
        <p:spPr>
          <a:xfrm>
            <a:off x="125760" y="1916832"/>
            <a:ext cx="3006080" cy="4524315"/>
          </a:xfrm>
          <a:prstGeom prst="rect">
            <a:avLst/>
          </a:prstGeom>
        </p:spPr>
        <p:txBody>
          <a:bodyPr wrap="square">
            <a:spAutoFit/>
          </a:bodyPr>
          <a:lstStyle/>
          <a:p>
            <a:pPr algn="just" rtl="0"/>
            <a:r>
              <a:rPr lang="en-US" dirty="0">
                <a:solidFill>
                  <a:prstClr val="black"/>
                </a:solidFill>
              </a:rPr>
              <a:t>Chromatogram (</a:t>
            </a:r>
            <a:r>
              <a:rPr lang="en-US" dirty="0" smtClean="0">
                <a:solidFill>
                  <a:prstClr val="black"/>
                </a:solidFill>
              </a:rPr>
              <a:t>Figure5) </a:t>
            </a:r>
            <a:r>
              <a:rPr lang="en-US" dirty="0">
                <a:solidFill>
                  <a:prstClr val="black"/>
                </a:solidFill>
              </a:rPr>
              <a:t>shows a standard solution of methanol with 2-propanol as the internal standard</a:t>
            </a:r>
            <a:r>
              <a:rPr lang="en-US" dirty="0" smtClean="0">
                <a:solidFill>
                  <a:prstClr val="black"/>
                </a:solidFill>
              </a:rPr>
              <a:t>.</a:t>
            </a:r>
          </a:p>
          <a:p>
            <a:pPr algn="just" rtl="0"/>
            <a:endParaRPr lang="en-US" dirty="0">
              <a:solidFill>
                <a:prstClr val="black"/>
              </a:solidFill>
            </a:endParaRPr>
          </a:p>
          <a:p>
            <a:pPr algn="just" rtl="0"/>
            <a:r>
              <a:rPr lang="en-US" dirty="0" smtClean="0">
                <a:solidFill>
                  <a:prstClr val="black"/>
                </a:solidFill>
              </a:rPr>
              <a:t> </a:t>
            </a:r>
            <a:r>
              <a:rPr lang="en-US" dirty="0">
                <a:solidFill>
                  <a:prstClr val="black"/>
                </a:solidFill>
              </a:rPr>
              <a:t>From the figure it can be seen </a:t>
            </a:r>
            <a:r>
              <a:rPr lang="en-US" dirty="0" smtClean="0">
                <a:solidFill>
                  <a:prstClr val="black"/>
                </a:solidFill>
              </a:rPr>
              <a:t>that  </a:t>
            </a:r>
            <a:r>
              <a:rPr lang="en-US" dirty="0">
                <a:solidFill>
                  <a:prstClr val="black"/>
                </a:solidFill>
              </a:rPr>
              <a:t>methanol has a higher affinity for the mobile phase  than 2-propanol (</a:t>
            </a:r>
            <a:r>
              <a:rPr lang="en-US" dirty="0" err="1">
                <a:solidFill>
                  <a:prstClr val="black"/>
                </a:solidFill>
              </a:rPr>
              <a:t>iso</a:t>
            </a:r>
            <a:r>
              <a:rPr lang="en-US" dirty="0">
                <a:solidFill>
                  <a:prstClr val="black"/>
                </a:solidFill>
              </a:rPr>
              <a:t>-propanol), and therefore elutes first. Chromatograms (Figure </a:t>
            </a:r>
            <a:r>
              <a:rPr lang="en-US" dirty="0" smtClean="0">
                <a:solidFill>
                  <a:prstClr val="black"/>
                </a:solidFill>
              </a:rPr>
              <a:t>5</a:t>
            </a:r>
            <a:r>
              <a:rPr lang="en-US" dirty="0">
                <a:solidFill>
                  <a:prstClr val="black"/>
                </a:solidFill>
              </a:rPr>
              <a:t> b and c) show two samples of biodiesel, one with methanol (Figure </a:t>
            </a:r>
            <a:r>
              <a:rPr lang="en-US" dirty="0" smtClean="0">
                <a:solidFill>
                  <a:prstClr val="black"/>
                </a:solidFill>
              </a:rPr>
              <a:t>5</a:t>
            </a:r>
            <a:r>
              <a:rPr lang="en-US" dirty="0">
                <a:solidFill>
                  <a:prstClr val="black"/>
                </a:solidFill>
              </a:rPr>
              <a:t> </a:t>
            </a:r>
            <a:r>
              <a:rPr lang="en-US" dirty="0" smtClean="0">
                <a:solidFill>
                  <a:prstClr val="black"/>
                </a:solidFill>
              </a:rPr>
              <a:t>c ) </a:t>
            </a:r>
            <a:r>
              <a:rPr lang="en-US" dirty="0">
                <a:solidFill>
                  <a:prstClr val="black"/>
                </a:solidFill>
              </a:rPr>
              <a:t>and another with no methanol detection (Figure 5 </a:t>
            </a:r>
            <a:r>
              <a:rPr lang="en-US" dirty="0" smtClean="0">
                <a:solidFill>
                  <a:prstClr val="black"/>
                </a:solidFill>
              </a:rPr>
              <a:t>b </a:t>
            </a:r>
            <a:r>
              <a:rPr lang="en-US" dirty="0">
                <a:solidFill>
                  <a:prstClr val="black"/>
                </a:solidFill>
              </a:rPr>
              <a:t>). </a:t>
            </a:r>
          </a:p>
        </p:txBody>
      </p:sp>
    </p:spTree>
    <p:extLst>
      <p:ext uri="{BB962C8B-B14F-4D97-AF65-F5344CB8AC3E}">
        <p14:creationId xmlns:p14="http://schemas.microsoft.com/office/powerpoint/2010/main" val="3286652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640960" cy="4983095"/>
          </a:xfrm>
          <a:prstGeom prst="rect">
            <a:avLst/>
          </a:prstGeom>
        </p:spPr>
        <p:txBody>
          <a:bodyPr wrap="square">
            <a:spAutoFit/>
          </a:bodyPr>
          <a:lstStyle/>
          <a:p>
            <a:pPr algn="just" rtl="0">
              <a:lnSpc>
                <a:spcPct val="115000"/>
              </a:lnSpc>
              <a:spcAft>
                <a:spcPts val="1800"/>
              </a:spcAft>
            </a:pPr>
            <a:r>
              <a:rPr lang="en-US" b="1" dirty="0" smtClean="0">
                <a:solidFill>
                  <a:srgbClr val="FF0000"/>
                </a:solidFill>
                <a:latin typeface="Times New Roman"/>
                <a:ea typeface="Times New Roman"/>
                <a:cs typeface="Arial"/>
              </a:rPr>
              <a:t>Chromatograph Columns</a:t>
            </a:r>
            <a:endParaRPr lang="en-US" sz="1400" dirty="0">
              <a:solidFill>
                <a:prstClr val="black"/>
              </a:solidFill>
              <a:ea typeface="Calibri"/>
              <a:cs typeface="Arial"/>
            </a:endParaRPr>
          </a:p>
          <a:p>
            <a:pPr algn="just">
              <a:lnSpc>
                <a:spcPct val="150000"/>
              </a:lnSpc>
            </a:pPr>
            <a:r>
              <a:rPr lang="en-US" dirty="0" smtClean="0">
                <a:solidFill>
                  <a:srgbClr val="212121"/>
                </a:solidFill>
                <a:latin typeface="Times New Roman"/>
                <a:ea typeface="Times New Roman"/>
                <a:cs typeface="Times New Roman"/>
              </a:rPr>
              <a:t>    The heart of the gas chromatograph is the chromatograph columns. The columns separate the gas mixture into its individual components using some physical characteristic. In the case of most hydrocarbon applications, “boiling point” columns are used and separate the components by their individual boiling points; however, other applications may use molecular size (molecular sieve columns) or polarity differences to achieve the separation.</a:t>
            </a:r>
            <a:endParaRPr lang="en-US" sz="1600" dirty="0" smtClean="0">
              <a:solidFill>
                <a:prstClr val="black"/>
              </a:solidFill>
              <a:latin typeface="Times New Roman"/>
              <a:ea typeface="Times New Roman"/>
            </a:endParaRPr>
          </a:p>
          <a:p>
            <a:pPr algn="just" rtl="0">
              <a:lnSpc>
                <a:spcPct val="150000"/>
              </a:lnSpc>
              <a:spcAft>
                <a:spcPts val="1800"/>
              </a:spcAft>
            </a:pPr>
            <a:endParaRPr lang="en-US" dirty="0" smtClean="0">
              <a:solidFill>
                <a:srgbClr val="212121"/>
              </a:solidFill>
              <a:latin typeface="Times New Roman"/>
              <a:ea typeface="Times New Roman"/>
              <a:cs typeface="Arial"/>
            </a:endParaRPr>
          </a:p>
          <a:p>
            <a:pPr algn="just" rtl="0">
              <a:lnSpc>
                <a:spcPct val="150000"/>
              </a:lnSpc>
              <a:spcAft>
                <a:spcPts val="1800"/>
              </a:spcAft>
            </a:pPr>
            <a:r>
              <a:rPr lang="en-US" dirty="0" smtClean="0">
                <a:solidFill>
                  <a:srgbClr val="212121"/>
                </a:solidFill>
                <a:latin typeface="Times New Roman"/>
                <a:ea typeface="Times New Roman"/>
                <a:cs typeface="Arial"/>
              </a:rPr>
              <a:t>Chromatograph columns are constructed by packing a tube with column packing material. The material is held in place by sintered metal filters at either end of the tube. The packing material consists of very small support material that has a very thin coating of liquid solvent. This is called the stationary phase.</a:t>
            </a:r>
            <a:endParaRPr lang="en-US" sz="1400" dirty="0">
              <a:solidFill>
                <a:prstClr val="black"/>
              </a:solidFill>
              <a:ea typeface="Calibri"/>
              <a:cs typeface="Arial"/>
            </a:endParaRPr>
          </a:p>
        </p:txBody>
      </p:sp>
    </p:spTree>
    <p:extLst>
      <p:ext uri="{BB962C8B-B14F-4D97-AF65-F5344CB8AC3E}">
        <p14:creationId xmlns:p14="http://schemas.microsoft.com/office/powerpoint/2010/main" val="3534269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asics of Gas chromatograph"/>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774998" y="548680"/>
            <a:ext cx="6067425" cy="524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3011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gas-chromatograph-stationary-moving-phases"/>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8424936" cy="1584176"/>
          </a:xfrm>
          <a:prstGeom prst="rect">
            <a:avLst/>
          </a:prstGeom>
          <a:noFill/>
          <a:ln>
            <a:noFill/>
          </a:ln>
        </p:spPr>
      </p:pic>
      <p:sp>
        <p:nvSpPr>
          <p:cNvPr id="3" name="مستطيل 2"/>
          <p:cNvSpPr/>
          <p:nvPr/>
        </p:nvSpPr>
        <p:spPr>
          <a:xfrm>
            <a:off x="107504" y="1811455"/>
            <a:ext cx="8640960" cy="4570482"/>
          </a:xfrm>
          <a:prstGeom prst="rect">
            <a:avLst/>
          </a:prstGeom>
        </p:spPr>
        <p:txBody>
          <a:bodyPr wrap="square">
            <a:spAutoFit/>
          </a:bodyPr>
          <a:lstStyle/>
          <a:p>
            <a:pPr algn="just" rtl="0">
              <a:lnSpc>
                <a:spcPct val="150000"/>
              </a:lnSpc>
              <a:spcAft>
                <a:spcPts val="1800"/>
              </a:spcAft>
            </a:pPr>
            <a:r>
              <a:rPr lang="en-US" dirty="0" smtClean="0">
                <a:solidFill>
                  <a:srgbClr val="212121"/>
                </a:solidFill>
                <a:latin typeface="Times New Roman"/>
                <a:ea typeface="Times New Roman"/>
                <a:cs typeface="Arial"/>
              </a:rPr>
              <a:t>The sample gas is carried through the columns by the carrier gas. The combination of the carrier gas and the sample gas is called the moving phase. The carrier gas is a gas which is not a component of interest (it is not being measured) and acts as a background gas that permits the easy detection of the components being measured. Typically, helium is used </a:t>
            </a:r>
            <a:endParaRPr lang="en-US" sz="1400" dirty="0">
              <a:solidFill>
                <a:prstClr val="black"/>
              </a:solidFill>
              <a:ea typeface="Calibri"/>
              <a:cs typeface="Arial"/>
            </a:endParaRPr>
          </a:p>
          <a:p>
            <a:pPr algn="just" rtl="0">
              <a:spcAft>
                <a:spcPts val="1800"/>
              </a:spcAft>
            </a:pPr>
            <a:r>
              <a:rPr lang="en-US" dirty="0" smtClean="0">
                <a:solidFill>
                  <a:srgbClr val="212121"/>
                </a:solidFill>
                <a:latin typeface="Times New Roman"/>
                <a:ea typeface="Times New Roman"/>
                <a:cs typeface="Arial"/>
              </a:rPr>
              <a:t> for hydrocarbon applications; however, </a:t>
            </a:r>
            <a:r>
              <a:rPr lang="en-US" b="1" dirty="0" smtClean="0">
                <a:solidFill>
                  <a:srgbClr val="212121"/>
                </a:solidFill>
                <a:latin typeface="Times New Roman"/>
                <a:ea typeface="Times New Roman"/>
                <a:cs typeface="Arial"/>
              </a:rPr>
              <a:t>hydrogen, argon, and nitrogen are also used, depending on the application.</a:t>
            </a:r>
            <a:endParaRPr lang="en-US" sz="1400" b="1" dirty="0">
              <a:solidFill>
                <a:prstClr val="black"/>
              </a:solidFill>
              <a:ea typeface="Calibri"/>
              <a:cs typeface="Arial"/>
            </a:endParaRPr>
          </a:p>
          <a:p>
            <a:pPr algn="just" rtl="0">
              <a:spcAft>
                <a:spcPts val="1800"/>
              </a:spcAft>
            </a:pPr>
            <a:r>
              <a:rPr lang="en-US" dirty="0" smtClean="0">
                <a:solidFill>
                  <a:srgbClr val="212121"/>
                </a:solidFill>
                <a:latin typeface="Times New Roman"/>
                <a:ea typeface="Times New Roman"/>
                <a:cs typeface="Arial"/>
              </a:rPr>
              <a:t>As the gas sample moves through the column, components with lower boiling points move more</a:t>
            </a:r>
            <a:r>
              <a:rPr lang="ar-IQ" dirty="0" smtClean="0">
                <a:solidFill>
                  <a:srgbClr val="212121"/>
                </a:solidFill>
                <a:latin typeface="Times New Roman"/>
                <a:ea typeface="Times New Roman"/>
              </a:rPr>
              <a:t> </a:t>
            </a:r>
            <a:r>
              <a:rPr lang="en-US" dirty="0" smtClean="0">
                <a:solidFill>
                  <a:srgbClr val="212121"/>
                </a:solidFill>
                <a:latin typeface="Times New Roman"/>
                <a:ea typeface="Times New Roman"/>
                <a:cs typeface="Arial"/>
              </a:rPr>
              <a:t> </a:t>
            </a:r>
            <a:r>
              <a:rPr lang="en-US" dirty="0">
                <a:solidFill>
                  <a:srgbClr val="212121"/>
                </a:solidFill>
                <a:latin typeface="Times New Roman"/>
                <a:ea typeface="Times New Roman"/>
                <a:cs typeface="Arial"/>
              </a:rPr>
              <a:t>faster </a:t>
            </a:r>
            <a:r>
              <a:rPr lang="en-US" dirty="0" smtClean="0">
                <a:solidFill>
                  <a:srgbClr val="212121"/>
                </a:solidFill>
                <a:latin typeface="Times New Roman"/>
                <a:ea typeface="Times New Roman"/>
                <a:cs typeface="Arial"/>
              </a:rPr>
              <a:t>than the components with higher boiling points. The speed at which this separation occurs is dependent on the temperature of the column. </a:t>
            </a:r>
            <a:endParaRPr lang="ar-IQ" dirty="0" smtClean="0">
              <a:solidFill>
                <a:srgbClr val="212121"/>
              </a:solidFill>
              <a:latin typeface="Times New Roman"/>
              <a:ea typeface="Times New Roman"/>
            </a:endParaRPr>
          </a:p>
          <a:p>
            <a:pPr algn="just" rtl="0">
              <a:spcAft>
                <a:spcPts val="1800"/>
              </a:spcAft>
            </a:pPr>
            <a:r>
              <a:rPr lang="en-US" sz="1600" b="1" dirty="0">
                <a:solidFill>
                  <a:srgbClr val="FF0000"/>
                </a:solidFill>
              </a:rPr>
              <a:t>The lower the boiling point is, the higher the vapor pressure of the compound and the shorter retention time usually is because the compound will spent more time in the gas phase. That is one of the main reasons why low boiling solvents </a:t>
            </a:r>
            <a:endParaRPr lang="en-US" sz="1600" b="1" dirty="0">
              <a:solidFill>
                <a:srgbClr val="FF0000"/>
              </a:solidFill>
              <a:ea typeface="Calibri"/>
              <a:cs typeface="Arial"/>
            </a:endParaRPr>
          </a:p>
        </p:txBody>
      </p:sp>
      <p:pic>
        <p:nvPicPr>
          <p:cNvPr id="4" name="صورة 1" descr="gas-chromatograph-stationary-moving-phases"/>
          <p:cNvPicPr/>
          <p:nvPr/>
        </p:nvPicPr>
        <p:blipFill>
          <a:blip r:embed="rId2">
            <a:extLst>
              <a:ext uri="{28A0092B-C50C-407E-A947-70E740481C1C}">
                <a14:useLocalDpi xmlns:a14="http://schemas.microsoft.com/office/drawing/2010/main" val="0"/>
              </a:ext>
            </a:extLst>
          </a:blip>
          <a:srcRect/>
          <a:stretch>
            <a:fillRect/>
          </a:stretch>
        </p:blipFill>
        <p:spPr bwMode="auto">
          <a:xfrm>
            <a:off x="323528" y="225915"/>
            <a:ext cx="8424936" cy="1584176"/>
          </a:xfrm>
          <a:prstGeom prst="rect">
            <a:avLst/>
          </a:prstGeom>
          <a:noFill/>
          <a:ln>
            <a:noFill/>
          </a:ln>
        </p:spPr>
      </p:pic>
    </p:spTree>
    <p:extLst>
      <p:ext uri="{BB962C8B-B14F-4D97-AF65-F5344CB8AC3E}">
        <p14:creationId xmlns:p14="http://schemas.microsoft.com/office/powerpoint/2010/main" val="3667299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260648"/>
            <a:ext cx="8280920" cy="5623078"/>
          </a:xfrm>
          <a:prstGeom prst="rect">
            <a:avLst/>
          </a:prstGeom>
        </p:spPr>
        <p:txBody>
          <a:bodyPr wrap="square">
            <a:spAutoFit/>
          </a:bodyPr>
          <a:lstStyle/>
          <a:p>
            <a:pPr algn="just" rtl="0">
              <a:lnSpc>
                <a:spcPct val="150000"/>
              </a:lnSpc>
            </a:pPr>
            <a:r>
              <a:rPr lang="en-US" sz="2400" dirty="0" smtClean="0">
                <a:solidFill>
                  <a:prstClr val="black"/>
                </a:solidFill>
                <a:latin typeface="Times New Roman"/>
                <a:ea typeface="Times New Roman"/>
                <a:cs typeface="Times New Roman"/>
              </a:rPr>
              <a:t>Gas chromatography applications</a:t>
            </a:r>
            <a:endParaRPr lang="en-US" sz="2000" dirty="0" smtClean="0">
              <a:solidFill>
                <a:prstClr val="black"/>
              </a:solidFill>
              <a:latin typeface="Times New Roman"/>
              <a:ea typeface="Times New Roman"/>
            </a:endParaRPr>
          </a:p>
          <a:p>
            <a:pPr algn="l" rtl="0">
              <a:lnSpc>
                <a:spcPct val="115000"/>
              </a:lnSpc>
            </a:pPr>
            <a:r>
              <a:rPr lang="en-US" sz="1600" dirty="0" smtClean="0">
                <a:solidFill>
                  <a:prstClr val="black"/>
                </a:solidFill>
                <a:latin typeface="Times New Roman"/>
                <a:ea typeface="Times New Roman"/>
                <a:cs typeface="Times New Roman"/>
              </a:rPr>
              <a:t> </a:t>
            </a:r>
            <a:r>
              <a:rPr lang="en-US" dirty="0" smtClean="0">
                <a:solidFill>
                  <a:prstClr val="black"/>
                </a:solidFill>
                <a:latin typeface="Times New Roman"/>
                <a:ea typeface="Times New Roman"/>
                <a:cs typeface="Times New Roman"/>
              </a:rPr>
              <a:t>Since the discovery of the gas chromatographic system, the areas of Gas chromatography applications is ever-increasing which includes:</a:t>
            </a:r>
            <a:endParaRPr lang="en-US" sz="1600" dirty="0" smtClean="0">
              <a:solidFill>
                <a:prstClr val="black"/>
              </a:solidFill>
              <a:latin typeface="Times New Roman"/>
              <a:ea typeface="Times New Roman"/>
            </a:endParaRPr>
          </a:p>
          <a:p>
            <a:pPr marL="342900" indent="-342900" algn="l" rtl="0">
              <a:lnSpc>
                <a:spcPct val="115000"/>
              </a:lnSpc>
              <a:spcAft>
                <a:spcPts val="10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Pharmaceutical industry</a:t>
            </a:r>
            <a:endParaRPr lang="en-US" sz="1400" dirty="0">
              <a:solidFill>
                <a:prstClr val="black"/>
              </a:solidFill>
              <a:ea typeface="Calibri"/>
              <a:cs typeface="Arial"/>
            </a:endParaRPr>
          </a:p>
          <a:p>
            <a:pPr marL="342900" indent="-342900" algn="l" rtl="0">
              <a:lnSpc>
                <a:spcPct val="115000"/>
              </a:lnSpc>
              <a:spcAft>
                <a:spcPts val="10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Research</a:t>
            </a:r>
            <a:endParaRPr lang="en-US" sz="1400" dirty="0">
              <a:solidFill>
                <a:prstClr val="black"/>
              </a:solidFill>
              <a:ea typeface="Calibri"/>
              <a:cs typeface="Arial"/>
            </a:endParaRPr>
          </a:p>
          <a:p>
            <a:pPr marL="342900" indent="-342900" algn="l" rtl="0">
              <a:lnSpc>
                <a:spcPct val="115000"/>
              </a:lnSpc>
              <a:spcAft>
                <a:spcPts val="10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Medical and Forensic</a:t>
            </a:r>
            <a:endParaRPr lang="en-US" sz="1400" dirty="0">
              <a:solidFill>
                <a:prstClr val="black"/>
              </a:solidFill>
              <a:ea typeface="Calibri"/>
              <a:cs typeface="Arial"/>
            </a:endParaRPr>
          </a:p>
          <a:p>
            <a:pPr marL="342900" indent="-342900" algn="l" rtl="0">
              <a:lnSpc>
                <a:spcPct val="115000"/>
              </a:lnSpc>
              <a:spcAft>
                <a:spcPts val="10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Environmental monitoring (both inside laboratories, and natural water bodies)</a:t>
            </a:r>
            <a:endParaRPr lang="en-US" sz="1400" dirty="0">
              <a:solidFill>
                <a:prstClr val="black"/>
              </a:solidFill>
              <a:ea typeface="Calibri"/>
              <a:cs typeface="Arial"/>
            </a:endParaRPr>
          </a:p>
          <a:p>
            <a:pPr marL="342900" indent="-342900" algn="l" rtl="0">
              <a:lnSpc>
                <a:spcPct val="115000"/>
              </a:lnSpc>
              <a:spcAft>
                <a:spcPts val="10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Petroleum refining and petrochemicals</a:t>
            </a:r>
            <a:endParaRPr lang="en-US" sz="1400" dirty="0">
              <a:solidFill>
                <a:prstClr val="black"/>
              </a:solidFill>
              <a:ea typeface="Calibri"/>
              <a:cs typeface="Arial"/>
            </a:endParaRPr>
          </a:p>
          <a:p>
            <a:pPr marL="342900" indent="-342900" algn="l" rtl="0">
              <a:lnSpc>
                <a:spcPct val="115000"/>
              </a:lnSpc>
              <a:spcAft>
                <a:spcPts val="10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Edible oils</a:t>
            </a:r>
            <a:endParaRPr lang="en-US" sz="1400" dirty="0">
              <a:solidFill>
                <a:prstClr val="black"/>
              </a:solidFill>
              <a:ea typeface="Calibri"/>
              <a:cs typeface="Arial"/>
            </a:endParaRPr>
          </a:p>
          <a:p>
            <a:pPr marL="342900" indent="-342900" algn="l" rtl="0">
              <a:lnSpc>
                <a:spcPct val="115000"/>
              </a:lnSpc>
              <a:spcAft>
                <a:spcPts val="10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Flavors, beverages, and the food industry</a:t>
            </a:r>
            <a:endParaRPr lang="en-US" sz="1400" dirty="0">
              <a:solidFill>
                <a:prstClr val="black"/>
              </a:solidFill>
              <a:ea typeface="Calibri"/>
              <a:cs typeface="Arial"/>
            </a:endParaRPr>
          </a:p>
          <a:p>
            <a:pPr marL="342900" indent="-342900" algn="l" rtl="0">
              <a:lnSpc>
                <a:spcPct val="115000"/>
              </a:lnSpc>
              <a:spcAft>
                <a:spcPts val="10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Fragrance industry (Cosmetics)</a:t>
            </a:r>
            <a:endParaRPr lang="en-US" sz="1400" dirty="0">
              <a:solidFill>
                <a:prstClr val="black"/>
              </a:solidFill>
              <a:ea typeface="Calibri"/>
              <a:cs typeface="Arial"/>
            </a:endParaRPr>
          </a:p>
          <a:p>
            <a:pPr marL="342900" indent="-342900" algn="l" rtl="0">
              <a:lnSpc>
                <a:spcPct val="115000"/>
              </a:lnSpc>
              <a:spcAft>
                <a:spcPts val="10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Polymers and plastics</a:t>
            </a:r>
            <a:endParaRPr lang="en-US" sz="1400" dirty="0">
              <a:solidFill>
                <a:prstClr val="black"/>
              </a:solidFill>
              <a:ea typeface="Calibri"/>
              <a:cs typeface="Arial"/>
            </a:endParaRPr>
          </a:p>
          <a:p>
            <a:pPr marL="342900" indent="-342900" algn="l" rtl="0">
              <a:lnSpc>
                <a:spcPct val="115000"/>
              </a:lnSpc>
              <a:spcAft>
                <a:spcPts val="1000"/>
              </a:spcAft>
              <a:buSzPts val="1000"/>
              <a:buFont typeface="Wingdings" pitchFamily="2" charset="2"/>
              <a:buChar char="v"/>
              <a:tabLst>
                <a:tab pos="457200" algn="l"/>
              </a:tabLst>
            </a:pPr>
            <a:r>
              <a:rPr lang="en-US" dirty="0" smtClean="0">
                <a:solidFill>
                  <a:prstClr val="black"/>
                </a:solidFill>
                <a:latin typeface="Times New Roman"/>
                <a:ea typeface="Calibri"/>
                <a:cs typeface="Arial"/>
              </a:rPr>
              <a:t>Pesticides</a:t>
            </a:r>
            <a:endParaRPr lang="en-US" sz="1400" dirty="0">
              <a:solidFill>
                <a:prstClr val="black"/>
              </a:solidFill>
              <a:ea typeface="Calibri"/>
              <a:cs typeface="Arial"/>
            </a:endParaRPr>
          </a:p>
        </p:txBody>
      </p:sp>
    </p:spTree>
    <p:extLst>
      <p:ext uri="{BB962C8B-B14F-4D97-AF65-F5344CB8AC3E}">
        <p14:creationId xmlns:p14="http://schemas.microsoft.com/office/powerpoint/2010/main" val="2669959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251" y="212591"/>
            <a:ext cx="8389440" cy="6645409"/>
          </a:xfrm>
          <a:prstGeom prst="rect">
            <a:avLst/>
          </a:prstGeom>
        </p:spPr>
        <p:txBody>
          <a:bodyPr wrap="square">
            <a:spAutoFit/>
          </a:bodyPr>
          <a:lstStyle/>
          <a:p>
            <a:pPr algn="l" rtl="0">
              <a:lnSpc>
                <a:spcPts val="2400"/>
              </a:lnSpc>
            </a:pPr>
            <a:r>
              <a:rPr lang="en-US" sz="2800" b="1" dirty="0" smtClean="0">
                <a:solidFill>
                  <a:srgbClr val="122B46"/>
                </a:solidFill>
                <a:latin typeface="Arial"/>
                <a:ea typeface="Times New Roman"/>
              </a:rPr>
              <a:t>Gas Chromatography: Limitations and Common Issues</a:t>
            </a:r>
            <a:endParaRPr lang="en-US" sz="2800" b="1" dirty="0" smtClean="0">
              <a:solidFill>
                <a:prstClr val="black"/>
              </a:solidFill>
              <a:latin typeface="Times New Roman"/>
              <a:ea typeface="Times New Roman"/>
            </a:endParaRPr>
          </a:p>
          <a:p>
            <a:pPr algn="l" rtl="0">
              <a:lnSpc>
                <a:spcPts val="2100"/>
              </a:lnSpc>
              <a:spcBef>
                <a:spcPts val="1000"/>
              </a:spcBef>
            </a:pPr>
            <a:r>
              <a:rPr lang="en-US" sz="1600" b="1" dirty="0" smtClean="0">
                <a:solidFill>
                  <a:srgbClr val="122B46"/>
                </a:solidFill>
                <a:latin typeface="Arial"/>
                <a:ea typeface="Times New Roman"/>
                <a:cs typeface="Times New Roman"/>
              </a:rPr>
              <a:t>Limitations</a:t>
            </a:r>
            <a:endParaRPr lang="en-US" sz="1600" b="1" dirty="0" smtClean="0">
              <a:solidFill>
                <a:srgbClr val="4F81BD"/>
              </a:solidFill>
              <a:latin typeface="Cambria"/>
              <a:ea typeface="Times New Roman"/>
              <a:cs typeface="Times New Roman"/>
            </a:endParaRPr>
          </a:p>
          <a:p>
            <a:pPr algn="just" rtl="0">
              <a:lnSpc>
                <a:spcPct val="150000"/>
              </a:lnSpc>
            </a:pPr>
            <a:r>
              <a:rPr lang="en-US" sz="2000" dirty="0" smtClean="0">
                <a:solidFill>
                  <a:prstClr val="black"/>
                </a:solidFill>
                <a:latin typeface="Times New Roman"/>
                <a:ea typeface="Times New Roman"/>
                <a:cs typeface="Times New Roman"/>
              </a:rPr>
              <a:t>Gas chromatography is broadly utilized across many industries for routine analysis, research or </a:t>
            </a:r>
            <a:r>
              <a:rPr lang="en-US" sz="2000" dirty="0" err="1" smtClean="0">
                <a:solidFill>
                  <a:prstClr val="black"/>
                </a:solidFill>
                <a:latin typeface="Times New Roman"/>
                <a:ea typeface="Times New Roman"/>
                <a:cs typeface="Times New Roman"/>
              </a:rPr>
              <a:t>analysing</a:t>
            </a:r>
            <a:r>
              <a:rPr lang="en-US" sz="2000" dirty="0" smtClean="0">
                <a:solidFill>
                  <a:prstClr val="black"/>
                </a:solidFill>
                <a:latin typeface="Times New Roman"/>
                <a:ea typeface="Times New Roman"/>
                <a:cs typeface="Times New Roman"/>
              </a:rPr>
              <a:t> hundreds and thousands of compounds in different samples and components from solids to gases. This technique is quite robust and can be easily mixed or coupled with other distinctive techniques, such as mass spectrometry.</a:t>
            </a:r>
            <a:endParaRPr lang="en-US" dirty="0" smtClean="0">
              <a:solidFill>
                <a:prstClr val="black"/>
              </a:solidFill>
              <a:latin typeface="Times New Roman"/>
              <a:ea typeface="Times New Roman"/>
            </a:endParaRPr>
          </a:p>
          <a:p>
            <a:pPr algn="just" rtl="0">
              <a:lnSpc>
                <a:spcPct val="150000"/>
              </a:lnSpc>
            </a:pPr>
            <a:r>
              <a:rPr lang="en-US" sz="2000" dirty="0" smtClean="0">
                <a:solidFill>
                  <a:prstClr val="black"/>
                </a:solidFill>
                <a:latin typeface="Times New Roman"/>
                <a:ea typeface="Times New Roman"/>
                <a:cs typeface="Times New Roman"/>
              </a:rPr>
              <a:t>However, gas chromatography can </a:t>
            </a:r>
            <a:r>
              <a:rPr lang="en-US" sz="2000" dirty="0" err="1" smtClean="0">
                <a:solidFill>
                  <a:prstClr val="black"/>
                </a:solidFill>
                <a:latin typeface="Times New Roman"/>
                <a:ea typeface="Times New Roman"/>
                <a:cs typeface="Times New Roman"/>
              </a:rPr>
              <a:t>analyse</a:t>
            </a:r>
            <a:r>
              <a:rPr lang="en-US" sz="2000" dirty="0" smtClean="0">
                <a:solidFill>
                  <a:prstClr val="black"/>
                </a:solidFill>
                <a:latin typeface="Times New Roman"/>
                <a:ea typeface="Times New Roman"/>
                <a:cs typeface="Times New Roman"/>
              </a:rPr>
              <a:t> volatile compounds from helium/hydrogen only when their molecular weights are around 1250 u. In the case of compounds that are thermally labile, exposure to high temperatures in GC can degrade them.</a:t>
            </a:r>
            <a:endParaRPr lang="en-US" dirty="0" smtClean="0">
              <a:solidFill>
                <a:prstClr val="black"/>
              </a:solidFill>
              <a:latin typeface="Times New Roman"/>
              <a:ea typeface="Times New Roman"/>
            </a:endParaRPr>
          </a:p>
          <a:p>
            <a:pPr algn="just" rtl="0">
              <a:lnSpc>
                <a:spcPct val="150000"/>
              </a:lnSpc>
            </a:pPr>
            <a:r>
              <a:rPr lang="en-US" sz="2000" dirty="0" smtClean="0">
                <a:solidFill>
                  <a:prstClr val="black"/>
                </a:solidFill>
                <a:latin typeface="Times New Roman"/>
                <a:ea typeface="Times New Roman"/>
                <a:cs typeface="Times New Roman"/>
              </a:rPr>
              <a:t>Cold injection techniques and low temperatures can be used to minimize that. To prevent polar </a:t>
            </a:r>
            <a:r>
              <a:rPr lang="en-US" sz="2000" dirty="0" err="1" smtClean="0">
                <a:solidFill>
                  <a:prstClr val="black"/>
                </a:solidFill>
                <a:latin typeface="Times New Roman"/>
                <a:ea typeface="Times New Roman"/>
                <a:cs typeface="Times New Roman"/>
              </a:rPr>
              <a:t>analytes</a:t>
            </a:r>
            <a:r>
              <a:rPr lang="en-US" sz="2000" dirty="0" smtClean="0">
                <a:solidFill>
                  <a:prstClr val="black"/>
                </a:solidFill>
                <a:latin typeface="Times New Roman"/>
                <a:ea typeface="Times New Roman"/>
                <a:cs typeface="Times New Roman"/>
              </a:rPr>
              <a:t> from getting lost or stuck in GC, the system must be well-maintained and the </a:t>
            </a:r>
            <a:r>
              <a:rPr lang="en-US" sz="2000" dirty="0" err="1" smtClean="0">
                <a:solidFill>
                  <a:prstClr val="black"/>
                </a:solidFill>
                <a:latin typeface="Times New Roman"/>
                <a:ea typeface="Times New Roman"/>
                <a:cs typeface="Times New Roman"/>
              </a:rPr>
              <a:t>analytes</a:t>
            </a:r>
            <a:r>
              <a:rPr lang="en-US" sz="2000" dirty="0" smtClean="0">
                <a:solidFill>
                  <a:prstClr val="black"/>
                </a:solidFill>
                <a:latin typeface="Times New Roman"/>
                <a:ea typeface="Times New Roman"/>
                <a:cs typeface="Times New Roman"/>
              </a:rPr>
              <a:t> must be </a:t>
            </a:r>
            <a:r>
              <a:rPr lang="en-US" sz="2000" dirty="0" err="1" smtClean="0">
                <a:solidFill>
                  <a:prstClr val="black"/>
                </a:solidFill>
                <a:latin typeface="Times New Roman"/>
                <a:ea typeface="Times New Roman"/>
                <a:cs typeface="Times New Roman"/>
              </a:rPr>
              <a:t>derivatized</a:t>
            </a:r>
            <a:r>
              <a:rPr lang="en-US" sz="2000" dirty="0" smtClean="0">
                <a:solidFill>
                  <a:prstClr val="black"/>
                </a:solidFill>
                <a:latin typeface="Times New Roman"/>
                <a:ea typeface="Times New Roman"/>
                <a:cs typeface="Times New Roman"/>
              </a:rPr>
              <a:t>.</a:t>
            </a:r>
            <a:endParaRPr lang="en-US" dirty="0">
              <a:solidFill>
                <a:prstClr val="black"/>
              </a:solidFill>
              <a:latin typeface="Times New Roman"/>
              <a:ea typeface="Times New Roman"/>
            </a:endParaRPr>
          </a:p>
        </p:txBody>
      </p:sp>
    </p:spTree>
    <p:extLst>
      <p:ext uri="{BB962C8B-B14F-4D97-AF65-F5344CB8AC3E}">
        <p14:creationId xmlns:p14="http://schemas.microsoft.com/office/powerpoint/2010/main" val="3111894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1194</Words>
  <Application>Microsoft Office PowerPoint</Application>
  <PresentationFormat>عرض على الشاشة (3:4)‏</PresentationFormat>
  <Paragraphs>94</Paragraphs>
  <Slides>13</Slides>
  <Notes>1</Notes>
  <HiddenSlides>0</HiddenSlides>
  <MMClips>0</MMClips>
  <ScaleCrop>false</ScaleCrop>
  <HeadingPairs>
    <vt:vector size="4" baseType="variant">
      <vt:variant>
        <vt:lpstr>نسق</vt:lpstr>
      </vt:variant>
      <vt:variant>
        <vt:i4>2</vt:i4>
      </vt:variant>
      <vt:variant>
        <vt:lpstr>عناوين الشرائح</vt:lpstr>
      </vt:variant>
      <vt:variant>
        <vt:i4>13</vt:i4>
      </vt:variant>
    </vt:vector>
  </HeadingPairs>
  <TitlesOfParts>
    <vt:vector size="15" baseType="lpstr">
      <vt:lpstr>سمة Office</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dell</cp:lastModifiedBy>
  <cp:revision>1</cp:revision>
  <dcterms:created xsi:type="dcterms:W3CDTF">2025-05-20T09:15:35Z</dcterms:created>
  <dcterms:modified xsi:type="dcterms:W3CDTF">2025-05-20T09:26:57Z</dcterms:modified>
</cp:coreProperties>
</file>