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08874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0775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4260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04119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2211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10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7119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83977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51172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801054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00957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93156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hiq.linde-gas.com/en/images/HiQ%20Helium_tcm899-89982.pdf" TargetMode="External"/><Relationship Id="rId2" Type="http://schemas.openxmlformats.org/officeDocument/2006/relationships/hyperlink" Target="http://hiq.linde-gas.com/en/images/HiQ%20Hydrogen_tcm899-9223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64704"/>
            <a:ext cx="8424936" cy="1323439"/>
          </a:xfrm>
          <a:prstGeom prst="rect">
            <a:avLst/>
          </a:prstGeom>
        </p:spPr>
        <p:txBody>
          <a:bodyPr wrap="square">
            <a:spAutoFit/>
          </a:bodyPr>
          <a:lstStyle/>
          <a:p>
            <a:pPr algn="just" rtl="0"/>
            <a:r>
              <a:rPr lang="en-US" sz="2000" dirty="0">
                <a:solidFill>
                  <a:prstClr val="black"/>
                </a:solidFill>
                <a:latin typeface="Times New Roman"/>
              </a:rPr>
              <a:t>Based on a random walk mechanism for the migration of molecules through a column • Takes into account: – </a:t>
            </a:r>
            <a:r>
              <a:rPr lang="en-US" sz="2000" dirty="0" smtClean="0">
                <a:solidFill>
                  <a:prstClr val="black"/>
                </a:solidFill>
                <a:latin typeface="Times New Roman"/>
              </a:rPr>
              <a:t>mechanism of </a:t>
            </a:r>
            <a:r>
              <a:rPr lang="en-US" sz="2000" dirty="0">
                <a:solidFill>
                  <a:prstClr val="black"/>
                </a:solidFill>
                <a:latin typeface="Times New Roman"/>
              </a:rPr>
              <a:t>band broadening – effect of rate of elution on band shape – availability of different paths for different solute </a:t>
            </a:r>
            <a:r>
              <a:rPr lang="en-US" sz="2000" dirty="0" smtClean="0">
                <a:solidFill>
                  <a:prstClr val="black"/>
                </a:solidFill>
                <a:latin typeface="Times New Roman"/>
              </a:rPr>
              <a:t>molecules to </a:t>
            </a:r>
            <a:r>
              <a:rPr lang="en-US" sz="2000" dirty="0">
                <a:solidFill>
                  <a:prstClr val="black"/>
                </a:solidFill>
                <a:latin typeface="Times New Roman"/>
              </a:rPr>
              <a:t>follow – diffusion of solute along length</a:t>
            </a:r>
            <a:endParaRPr lang="en-US" sz="2000" dirty="0">
              <a:solidFill>
                <a:prstClr val="black"/>
              </a:solidFill>
            </a:endParaRPr>
          </a:p>
        </p:txBody>
      </p:sp>
      <p:sp>
        <p:nvSpPr>
          <p:cNvPr id="3" name="مستطيل 2"/>
          <p:cNvSpPr/>
          <p:nvPr/>
        </p:nvSpPr>
        <p:spPr>
          <a:xfrm>
            <a:off x="875088" y="188640"/>
            <a:ext cx="3188693" cy="369332"/>
          </a:xfrm>
          <a:prstGeom prst="rect">
            <a:avLst/>
          </a:prstGeom>
        </p:spPr>
        <p:txBody>
          <a:bodyPr wrap="none">
            <a:spAutoFit/>
          </a:bodyPr>
          <a:lstStyle/>
          <a:p>
            <a:r>
              <a:rPr lang="en-US" b="1" dirty="0" smtClean="0">
                <a:solidFill>
                  <a:srgbClr val="FF0000"/>
                </a:solidFill>
                <a:latin typeface="Century Gothic"/>
              </a:rPr>
              <a:t>Theory </a:t>
            </a:r>
            <a:r>
              <a:rPr lang="en-US" b="1" dirty="0">
                <a:solidFill>
                  <a:srgbClr val="FF0000"/>
                </a:solidFill>
                <a:latin typeface="Century Gothic"/>
              </a:rPr>
              <a:t>of Chromatography</a:t>
            </a:r>
            <a:endParaRPr lang="en-US" b="1" dirty="0">
              <a:solidFill>
                <a:srgbClr val="FF0000"/>
              </a:solidFill>
            </a:endParaRPr>
          </a:p>
        </p:txBody>
      </p:sp>
      <p:sp>
        <p:nvSpPr>
          <p:cNvPr id="4" name="مستطيل 3"/>
          <p:cNvSpPr/>
          <p:nvPr/>
        </p:nvSpPr>
        <p:spPr>
          <a:xfrm>
            <a:off x="431308" y="2117522"/>
            <a:ext cx="7992888" cy="3139321"/>
          </a:xfrm>
          <a:prstGeom prst="rect">
            <a:avLst/>
          </a:prstGeom>
        </p:spPr>
        <p:txBody>
          <a:bodyPr wrap="square">
            <a:spAutoFit/>
          </a:bodyPr>
          <a:lstStyle/>
          <a:p>
            <a:pPr algn="l" rtl="0"/>
            <a:r>
              <a:rPr lang="pt-BR" dirty="0">
                <a:solidFill>
                  <a:prstClr val="black"/>
                </a:solidFill>
              </a:rPr>
              <a:t>H = H</a:t>
            </a:r>
            <a:r>
              <a:rPr lang="pt-BR" baseline="-25000" dirty="0">
                <a:solidFill>
                  <a:prstClr val="black"/>
                </a:solidFill>
              </a:rPr>
              <a:t>L</a:t>
            </a:r>
            <a:r>
              <a:rPr lang="pt-BR" dirty="0">
                <a:solidFill>
                  <a:prstClr val="black"/>
                </a:solidFill>
              </a:rPr>
              <a:t> + H</a:t>
            </a:r>
            <a:r>
              <a:rPr lang="pt-BR" baseline="-25000" dirty="0">
                <a:solidFill>
                  <a:prstClr val="black"/>
                </a:solidFill>
              </a:rPr>
              <a:t>S</a:t>
            </a:r>
            <a:r>
              <a:rPr lang="pt-BR" dirty="0">
                <a:solidFill>
                  <a:prstClr val="black"/>
                </a:solidFill>
              </a:rPr>
              <a:t> + H</a:t>
            </a:r>
            <a:r>
              <a:rPr lang="pt-BR" baseline="-25000" dirty="0">
                <a:solidFill>
                  <a:prstClr val="black"/>
                </a:solidFill>
              </a:rPr>
              <a:t>M</a:t>
            </a:r>
            <a:r>
              <a:rPr lang="pt-BR" dirty="0">
                <a:solidFill>
                  <a:prstClr val="black"/>
                </a:solidFill>
              </a:rPr>
              <a:t> + H</a:t>
            </a:r>
            <a:r>
              <a:rPr lang="pt-BR" baseline="-25000" dirty="0">
                <a:solidFill>
                  <a:prstClr val="black"/>
                </a:solidFill>
              </a:rPr>
              <a:t>SM</a:t>
            </a:r>
            <a:endParaRPr lang="en-US" dirty="0">
              <a:solidFill>
                <a:prstClr val="black"/>
              </a:solidFill>
            </a:endParaRPr>
          </a:p>
          <a:p>
            <a:pPr algn="l" rtl="0"/>
            <a:r>
              <a:rPr lang="en-US" dirty="0">
                <a:solidFill>
                  <a:prstClr val="black"/>
                </a:solidFill>
              </a:rPr>
              <a:t>H = height equivalent to theoretical plate (as in Plate Theory)</a:t>
            </a:r>
          </a:p>
          <a:p>
            <a:pPr algn="l" rtl="0"/>
            <a:r>
              <a:rPr lang="en-US" dirty="0">
                <a:solidFill>
                  <a:prstClr val="black"/>
                </a:solidFill>
              </a:rPr>
              <a:t>H</a:t>
            </a:r>
            <a:r>
              <a:rPr lang="en-US" baseline="-25000" dirty="0">
                <a:solidFill>
                  <a:prstClr val="black"/>
                </a:solidFill>
              </a:rPr>
              <a:t>L</a:t>
            </a:r>
            <a:r>
              <a:rPr lang="en-US" dirty="0">
                <a:solidFill>
                  <a:prstClr val="black"/>
                </a:solidFill>
              </a:rPr>
              <a:t> =  contribution due to longitudinal diffusion</a:t>
            </a:r>
          </a:p>
          <a:p>
            <a:pPr algn="l" rtl="0"/>
            <a:r>
              <a:rPr lang="en-US" dirty="0">
                <a:solidFill>
                  <a:prstClr val="black"/>
                </a:solidFill>
              </a:rPr>
              <a:t>H</a:t>
            </a:r>
            <a:r>
              <a:rPr lang="en-US" baseline="-25000" dirty="0">
                <a:solidFill>
                  <a:prstClr val="black"/>
                </a:solidFill>
              </a:rPr>
              <a:t>S</a:t>
            </a:r>
            <a:r>
              <a:rPr lang="en-US" dirty="0">
                <a:solidFill>
                  <a:prstClr val="black"/>
                </a:solidFill>
              </a:rPr>
              <a:t> =  stationary phase mass transfer contribution</a:t>
            </a:r>
          </a:p>
          <a:p>
            <a:pPr algn="l" rtl="0"/>
            <a:r>
              <a:rPr lang="en-US" dirty="0">
                <a:solidFill>
                  <a:prstClr val="black"/>
                </a:solidFill>
              </a:rPr>
              <a:t>H</a:t>
            </a:r>
            <a:r>
              <a:rPr lang="en-US" baseline="-25000" dirty="0">
                <a:solidFill>
                  <a:prstClr val="black"/>
                </a:solidFill>
              </a:rPr>
              <a:t>M</a:t>
            </a:r>
            <a:r>
              <a:rPr lang="en-US" dirty="0">
                <a:solidFill>
                  <a:prstClr val="black"/>
                </a:solidFill>
              </a:rPr>
              <a:t> =  diffusion associated with mobile phase effects</a:t>
            </a:r>
          </a:p>
          <a:p>
            <a:pPr algn="l" rtl="0"/>
            <a:r>
              <a:rPr lang="en-US" dirty="0">
                <a:solidFill>
                  <a:prstClr val="black"/>
                </a:solidFill>
              </a:rPr>
              <a:t>H</a:t>
            </a:r>
            <a:r>
              <a:rPr lang="en-US" baseline="-25000" dirty="0">
                <a:solidFill>
                  <a:prstClr val="black"/>
                </a:solidFill>
              </a:rPr>
              <a:t>SM</a:t>
            </a:r>
            <a:r>
              <a:rPr lang="en-US" dirty="0">
                <a:solidFill>
                  <a:prstClr val="black"/>
                </a:solidFill>
              </a:rPr>
              <a:t> =  diffusion into or mass transfer across a stagnant layer of mobile phase (neglect)</a:t>
            </a:r>
          </a:p>
          <a:p>
            <a:pPr algn="l" rtl="0"/>
            <a:r>
              <a:rPr lang="en-US" b="1" dirty="0">
                <a:solidFill>
                  <a:prstClr val="black"/>
                </a:solidFill>
              </a:rPr>
              <a:t>H = B/</a:t>
            </a:r>
            <a:r>
              <a:rPr lang="el-GR" b="1" dirty="0">
                <a:solidFill>
                  <a:prstClr val="black"/>
                </a:solidFill>
              </a:rPr>
              <a:t>μ + </a:t>
            </a:r>
            <a:r>
              <a:rPr lang="en-US" b="1" dirty="0">
                <a:solidFill>
                  <a:prstClr val="black"/>
                </a:solidFill>
              </a:rPr>
              <a:t>C</a:t>
            </a:r>
            <a:r>
              <a:rPr lang="el-GR" b="1" dirty="0">
                <a:solidFill>
                  <a:prstClr val="black"/>
                </a:solidFill>
              </a:rPr>
              <a:t>μ +</a:t>
            </a:r>
            <a:r>
              <a:rPr lang="en-US" b="1" dirty="0">
                <a:solidFill>
                  <a:prstClr val="black"/>
                </a:solidFill>
              </a:rPr>
              <a:t>A</a:t>
            </a:r>
            <a:endParaRPr lang="en-US" dirty="0">
              <a:solidFill>
                <a:prstClr val="black"/>
              </a:solidFill>
            </a:endParaRPr>
          </a:p>
          <a:p>
            <a:pPr algn="l" rtl="0"/>
            <a:r>
              <a:rPr lang="en-US" dirty="0">
                <a:solidFill>
                  <a:prstClr val="black"/>
                </a:solidFill>
              </a:rPr>
              <a:t>van </a:t>
            </a:r>
            <a:r>
              <a:rPr lang="en-US" dirty="0" err="1">
                <a:solidFill>
                  <a:prstClr val="black"/>
                </a:solidFill>
              </a:rPr>
              <a:t>Deemter</a:t>
            </a:r>
            <a:r>
              <a:rPr lang="en-US" dirty="0">
                <a:solidFill>
                  <a:prstClr val="black"/>
                </a:solidFill>
              </a:rPr>
              <a:t> Equation A, B &amp; C are coefficients, μ = velocity)</a:t>
            </a:r>
          </a:p>
          <a:p>
            <a:pPr rtl="0"/>
            <a:r>
              <a:rPr lang="en-US" b="1" dirty="0">
                <a:solidFill>
                  <a:prstClr val="black"/>
                </a:solidFill>
              </a:rPr>
              <a:t> </a:t>
            </a:r>
            <a:endParaRPr lang="en-US" dirty="0">
              <a:solidFill>
                <a:prstClr val="black"/>
              </a:solidFill>
            </a:endParaRPr>
          </a:p>
          <a:p>
            <a:pPr algn="l"/>
            <a:r>
              <a:rPr lang="en-US" dirty="0" smtClean="0">
                <a:solidFill>
                  <a:srgbClr val="404040"/>
                </a:solidFill>
                <a:latin typeface="Century Gothic"/>
              </a:rPr>
              <a:t>)</a:t>
            </a:r>
            <a:endParaRPr lang="en-US" dirty="0">
              <a:solidFill>
                <a:prstClr val="black"/>
              </a:solidFill>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29" y="4774907"/>
            <a:ext cx="5133975" cy="2048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2959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308441"/>
            <a:ext cx="7200800" cy="2516073"/>
          </a:xfrm>
          <a:prstGeom prst="rect">
            <a:avLst/>
          </a:prstGeom>
        </p:spPr>
        <p:txBody>
          <a:bodyPr wrap="square">
            <a:spAutoFit/>
          </a:bodyPr>
          <a:lstStyle/>
          <a:p>
            <a:pPr algn="just" rtl="0">
              <a:lnSpc>
                <a:spcPct val="150000"/>
              </a:lnSpc>
            </a:pPr>
            <a:r>
              <a:rPr lang="en-US" b="1" dirty="0" smtClean="0">
                <a:solidFill>
                  <a:prstClr val="black"/>
                </a:solidFill>
                <a:latin typeface="Times New Roman"/>
                <a:ea typeface="Times New Roman"/>
                <a:cs typeface="Times New Roman"/>
              </a:rPr>
              <a:t>Commonly used: Packed columns and Capillary columns (More popular)</a:t>
            </a:r>
            <a:endParaRPr lang="en-US" sz="1600" dirty="0" smtClean="0">
              <a:solidFill>
                <a:prstClr val="black"/>
              </a:solidFill>
              <a:latin typeface="Times New Roman"/>
              <a:ea typeface="Times New Roman"/>
            </a:endParaRPr>
          </a:p>
          <a:p>
            <a:pPr algn="just" rtl="0">
              <a:lnSpc>
                <a:spcPct val="115000"/>
              </a:lnSpc>
            </a:pPr>
            <a:r>
              <a:rPr lang="en-US" dirty="0" smtClean="0">
                <a:solidFill>
                  <a:srgbClr val="000000"/>
                </a:solidFill>
                <a:latin typeface="Times New Roman"/>
                <a:ea typeface="Times New Roman"/>
                <a:cs typeface="Times New Roman"/>
              </a:rPr>
              <a:t>The gas chromatographic column may be considered the heart of the GC system, where the separation of sample components takes place. </a:t>
            </a:r>
            <a:endParaRPr lang="en-US" sz="1600" dirty="0" smtClean="0">
              <a:solidFill>
                <a:prstClr val="black"/>
              </a:solidFill>
              <a:latin typeface="Times New Roman"/>
              <a:ea typeface="Times New Roman"/>
            </a:endParaRPr>
          </a:p>
          <a:p>
            <a:pPr algn="just" rtl="0">
              <a:lnSpc>
                <a:spcPct val="115000"/>
              </a:lnSpc>
            </a:pPr>
            <a:r>
              <a:rPr lang="en-US" dirty="0" smtClean="0">
                <a:solidFill>
                  <a:srgbClr val="000000"/>
                </a:solidFill>
                <a:latin typeface="Times New Roman"/>
                <a:ea typeface="Times New Roman"/>
                <a:cs typeface="Times New Roman"/>
              </a:rPr>
              <a:t>Columns are classified as </a:t>
            </a:r>
            <a:r>
              <a:rPr lang="en-US" b="1" dirty="0" smtClean="0">
                <a:solidFill>
                  <a:srgbClr val="000000"/>
                </a:solidFill>
                <a:latin typeface="Times New Roman"/>
                <a:ea typeface="Times New Roman"/>
                <a:cs typeface="Times New Roman"/>
              </a:rPr>
              <a:t>either packed or capillary columns</a:t>
            </a:r>
            <a:r>
              <a:rPr lang="en-US" dirty="0" smtClean="0">
                <a:solidFill>
                  <a:srgbClr val="000000"/>
                </a:solidFill>
                <a:latin typeface="Times New Roman"/>
                <a:ea typeface="Times New Roman"/>
                <a:cs typeface="Times New Roman"/>
              </a:rPr>
              <a:t>. A general comparison of packed and capillary columns is shown in Table 1 . Images of packed columns are shown in Figure 2 and Figure 3.</a:t>
            </a:r>
            <a:endParaRPr lang="en-US" sz="1600" dirty="0">
              <a:solidFill>
                <a:prstClr val="black"/>
              </a:solidFill>
              <a:latin typeface="Times New Roman"/>
              <a:ea typeface="Times New Roman"/>
            </a:endParaRPr>
          </a:p>
        </p:txBody>
      </p:sp>
      <p:pic>
        <p:nvPicPr>
          <p:cNvPr id="3" name="صورة 2" descr="https://cnx.org/resources/b1686b7209ed54602f01725f2f6392f6419e5aa5/Fig_2_11_Column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330" y="2910334"/>
            <a:ext cx="4144645" cy="2562860"/>
          </a:xfrm>
          <a:prstGeom prst="rect">
            <a:avLst/>
          </a:prstGeom>
          <a:noFill/>
          <a:ln>
            <a:noFill/>
          </a:ln>
        </p:spPr>
      </p:pic>
      <p:pic>
        <p:nvPicPr>
          <p:cNvPr id="4" name="صورة 3" descr="https://cnx.org/resources/2971b65c8abf719bb527c810a23297e9db547cac/packed%20colum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040" y="2910334"/>
            <a:ext cx="3567430" cy="2562860"/>
          </a:xfrm>
          <a:prstGeom prst="rect">
            <a:avLst/>
          </a:prstGeom>
          <a:noFill/>
          <a:ln>
            <a:noFill/>
          </a:ln>
        </p:spPr>
      </p:pic>
      <p:sp>
        <p:nvSpPr>
          <p:cNvPr id="5" name="مستطيل 4"/>
          <p:cNvSpPr/>
          <p:nvPr/>
        </p:nvSpPr>
        <p:spPr>
          <a:xfrm>
            <a:off x="1161534" y="5805264"/>
            <a:ext cx="2953436" cy="369332"/>
          </a:xfrm>
          <a:prstGeom prst="rect">
            <a:avLst/>
          </a:prstGeom>
        </p:spPr>
        <p:txBody>
          <a:bodyPr wrap="none">
            <a:spAutoFit/>
          </a:bodyPr>
          <a:lstStyle/>
          <a:p>
            <a:r>
              <a:rPr lang="en-US" b="1" dirty="0" smtClean="0">
                <a:solidFill>
                  <a:prstClr val="black"/>
                </a:solidFill>
                <a:ea typeface="Calibri"/>
                <a:cs typeface="Arial"/>
              </a:rPr>
              <a:t>A </a:t>
            </a:r>
            <a:r>
              <a:rPr lang="en-US" b="1" dirty="0">
                <a:solidFill>
                  <a:prstClr val="black"/>
                </a:solidFill>
                <a:ea typeface="Calibri"/>
                <a:cs typeface="Arial"/>
              </a:rPr>
              <a:t>typical capillary GC column</a:t>
            </a:r>
            <a:endParaRPr lang="ar-IQ" dirty="0">
              <a:solidFill>
                <a:prstClr val="black"/>
              </a:solidFill>
            </a:endParaRPr>
          </a:p>
        </p:txBody>
      </p:sp>
      <p:sp>
        <p:nvSpPr>
          <p:cNvPr id="6" name="مستطيل 5"/>
          <p:cNvSpPr/>
          <p:nvPr/>
        </p:nvSpPr>
        <p:spPr>
          <a:xfrm>
            <a:off x="4932040" y="5805264"/>
            <a:ext cx="2713050" cy="369332"/>
          </a:xfrm>
          <a:prstGeom prst="rect">
            <a:avLst/>
          </a:prstGeom>
        </p:spPr>
        <p:txBody>
          <a:bodyPr wrap="none">
            <a:spAutoFit/>
          </a:bodyPr>
          <a:lstStyle/>
          <a:p>
            <a:r>
              <a:rPr lang="en-US" b="1" dirty="0">
                <a:solidFill>
                  <a:prstClr val="black"/>
                </a:solidFill>
                <a:ea typeface="Calibri"/>
                <a:cs typeface="Arial"/>
              </a:rPr>
              <a:t>A Glass Packed GC Column</a:t>
            </a:r>
            <a:endParaRPr lang="ar-IQ" dirty="0">
              <a:solidFill>
                <a:prstClr val="black"/>
              </a:solidFill>
            </a:endParaRPr>
          </a:p>
        </p:txBody>
      </p:sp>
    </p:spTree>
    <p:extLst>
      <p:ext uri="{BB962C8B-B14F-4D97-AF65-F5344CB8AC3E}">
        <p14:creationId xmlns:p14="http://schemas.microsoft.com/office/powerpoint/2010/main" val="1174337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9" y="1086644"/>
            <a:ext cx="8136903" cy="5510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251520" y="144696"/>
            <a:ext cx="7884368" cy="410882"/>
          </a:xfrm>
          <a:prstGeom prst="rect">
            <a:avLst/>
          </a:prstGeom>
        </p:spPr>
        <p:txBody>
          <a:bodyPr wrap="square">
            <a:spAutoFit/>
          </a:bodyPr>
          <a:lstStyle/>
          <a:p>
            <a:pPr algn="just" rtl="0">
              <a:lnSpc>
                <a:spcPct val="115000"/>
              </a:lnSpc>
              <a:spcAft>
                <a:spcPts val="1000"/>
              </a:spcAft>
            </a:pPr>
            <a:r>
              <a:rPr lang="en-US" dirty="0" smtClean="0">
                <a:solidFill>
                  <a:srgbClr val="000000"/>
                </a:solidFill>
                <a:latin typeface="Times New Roman"/>
                <a:ea typeface="Calibri"/>
                <a:cs typeface="Arial"/>
              </a:rPr>
              <a:t>Table 1  A summary of the differences between a packed and a capillary column.</a:t>
            </a:r>
            <a:endParaRPr lang="en-US" sz="1400" dirty="0">
              <a:solidFill>
                <a:prstClr val="black"/>
              </a:solidFill>
              <a:ea typeface="Calibri"/>
              <a:cs typeface="Arial"/>
            </a:endParaRPr>
          </a:p>
        </p:txBody>
      </p:sp>
    </p:spTree>
    <p:extLst>
      <p:ext uri="{BB962C8B-B14F-4D97-AF65-F5344CB8AC3E}">
        <p14:creationId xmlns:p14="http://schemas.microsoft.com/office/powerpoint/2010/main" val="2144881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955750"/>
          </a:xfrm>
          <a:prstGeom prst="rect">
            <a:avLst/>
          </a:prstGeom>
        </p:spPr>
        <p:txBody>
          <a:bodyPr wrap="square">
            <a:spAutoFit/>
          </a:bodyPr>
          <a:lstStyle/>
          <a:p>
            <a:pPr algn="l" rtl="0">
              <a:lnSpc>
                <a:spcPct val="150000"/>
              </a:lnSpc>
            </a:pPr>
            <a:r>
              <a:rPr lang="en-US" dirty="0" smtClean="0">
                <a:solidFill>
                  <a:srgbClr val="0070C0"/>
                </a:solidFill>
                <a:latin typeface="Times New Roman"/>
                <a:ea typeface="Times New Roman"/>
                <a:cs typeface="Times New Roman"/>
              </a:rPr>
              <a:t>Since most common applications employed nowadays use capillary columns, we will focus on this type of columns. To define a capillary column, four parameters must be specified:</a:t>
            </a:r>
          </a:p>
          <a:p>
            <a:pPr marL="342900" indent="-342900" algn="just" rtl="0">
              <a:lnSpc>
                <a:spcPct val="150000"/>
              </a:lnSpc>
              <a:spcBef>
                <a:spcPts val="300"/>
              </a:spcBef>
              <a:spcAft>
                <a:spcPts val="300"/>
              </a:spcAft>
              <a:buFont typeface="Wingdings" pitchFamily="2" charset="2"/>
              <a:buChar char="q"/>
              <a:tabLst>
                <a:tab pos="457200" algn="l"/>
              </a:tabLst>
            </a:pPr>
            <a:r>
              <a:rPr lang="en-US" sz="1600" dirty="0" smtClean="0">
                <a:solidFill>
                  <a:prstClr val="black"/>
                </a:solidFill>
                <a:latin typeface="Times New Roman"/>
                <a:ea typeface="Calibri"/>
                <a:cs typeface="Arial"/>
              </a:rPr>
              <a:t>The stationary phase is the parameter that will determine the final resolution obtained, and will influence other selection parameters. Changing the stationary phase is the most powerful way to alter selectivity in GC analysis.</a:t>
            </a:r>
            <a:endParaRPr lang="en-US" sz="1200" dirty="0" smtClean="0">
              <a:solidFill>
                <a:prstClr val="black"/>
              </a:solidFill>
              <a:ea typeface="Calibri"/>
              <a:cs typeface="Arial"/>
            </a:endParaRPr>
          </a:p>
          <a:p>
            <a:pPr marL="342900" indent="-342900" algn="just" rtl="0">
              <a:lnSpc>
                <a:spcPct val="150000"/>
              </a:lnSpc>
              <a:spcBef>
                <a:spcPts val="300"/>
              </a:spcBef>
              <a:spcAft>
                <a:spcPts val="300"/>
              </a:spcAft>
              <a:buFont typeface="Wingdings" pitchFamily="2" charset="2"/>
              <a:buChar char="q"/>
              <a:tabLst>
                <a:tab pos="457200" algn="l"/>
              </a:tabLst>
            </a:pPr>
            <a:r>
              <a:rPr lang="en-US" sz="1600" dirty="0" smtClean="0">
                <a:solidFill>
                  <a:prstClr val="black"/>
                </a:solidFill>
                <a:latin typeface="Times New Roman"/>
                <a:ea typeface="Calibri"/>
                <a:cs typeface="Arial"/>
              </a:rPr>
              <a:t>The length is related to the overall efficiency of the column and to overall analysis time. A longer column will increase the peak efficiency and the quality of the separation, but it will also increase analysis time. One of the classical trade-offs in gas chromatography (GC) separations lies between speed of analysis and peak resolution.</a:t>
            </a:r>
            <a:endParaRPr lang="en-US" sz="1200" dirty="0" smtClean="0">
              <a:solidFill>
                <a:prstClr val="black"/>
              </a:solidFill>
              <a:ea typeface="Calibri"/>
              <a:cs typeface="Arial"/>
            </a:endParaRPr>
          </a:p>
          <a:p>
            <a:pPr marL="342900" indent="-342900" algn="just" rtl="0">
              <a:lnSpc>
                <a:spcPct val="150000"/>
              </a:lnSpc>
              <a:spcBef>
                <a:spcPts val="300"/>
              </a:spcBef>
              <a:spcAft>
                <a:spcPts val="300"/>
              </a:spcAft>
              <a:buFont typeface="Wingdings" pitchFamily="2" charset="2"/>
              <a:buChar char="q"/>
              <a:tabLst>
                <a:tab pos="457200" algn="l"/>
              </a:tabLst>
            </a:pPr>
            <a:r>
              <a:rPr lang="en-US" sz="1600" dirty="0" smtClean="0">
                <a:solidFill>
                  <a:prstClr val="black"/>
                </a:solidFill>
                <a:latin typeface="Times New Roman"/>
                <a:ea typeface="Calibri"/>
                <a:cs typeface="Arial"/>
              </a:rPr>
              <a:t>The column internal diameter (ID) can influence column efficiency (and therefore resolution) and also column capacity. By decreasing the column internal diameter, better separations can be achieved, but column overload and peak broadening may become an issue.</a:t>
            </a:r>
            <a:endParaRPr lang="en-US" sz="1200" dirty="0" smtClean="0">
              <a:solidFill>
                <a:prstClr val="black"/>
              </a:solidFill>
              <a:ea typeface="Calibri"/>
              <a:cs typeface="Arial"/>
            </a:endParaRPr>
          </a:p>
          <a:p>
            <a:pPr marL="342900" indent="-342900" algn="just" rtl="0">
              <a:lnSpc>
                <a:spcPct val="150000"/>
              </a:lnSpc>
              <a:spcBef>
                <a:spcPts val="300"/>
              </a:spcBef>
              <a:spcAft>
                <a:spcPts val="300"/>
              </a:spcAft>
              <a:buFont typeface="Wingdings" pitchFamily="2" charset="2"/>
              <a:buChar char="q"/>
              <a:tabLst>
                <a:tab pos="457200" algn="l"/>
              </a:tabLst>
            </a:pPr>
            <a:r>
              <a:rPr lang="en-US" sz="1600" dirty="0" smtClean="0">
                <a:solidFill>
                  <a:prstClr val="black"/>
                </a:solidFill>
                <a:latin typeface="Times New Roman"/>
                <a:ea typeface="Calibri"/>
                <a:cs typeface="Arial"/>
              </a:rPr>
              <a:t>The sample capacity of the column will also depend on film thickness. Moreover, the retention of sample components will be affected by the thickness of the film, and therefore its retention time. A shorter run time and higher resolution can be achieved using thin films, however these films offer lower capacity.</a:t>
            </a:r>
            <a:endParaRPr lang="en-US" sz="1200" dirty="0" smtClean="0">
              <a:solidFill>
                <a:prstClr val="black"/>
              </a:solidFill>
              <a:ea typeface="Calibri"/>
              <a:cs typeface="Arial"/>
            </a:endParaRPr>
          </a:p>
          <a:p>
            <a:pPr algn="l" rtl="0">
              <a:lnSpc>
                <a:spcPct val="150000"/>
              </a:lnSpc>
            </a:pP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1459430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36712"/>
            <a:ext cx="8712968" cy="3323987"/>
          </a:xfrm>
          <a:prstGeom prst="rect">
            <a:avLst/>
          </a:prstGeom>
        </p:spPr>
        <p:txBody>
          <a:bodyPr wrap="square">
            <a:spAutoFit/>
          </a:bodyPr>
          <a:lstStyle/>
          <a:p>
            <a:pPr algn="just" rtl="0">
              <a:lnSpc>
                <a:spcPct val="150000"/>
              </a:lnSpc>
              <a:spcBef>
                <a:spcPts val="1000"/>
              </a:spcBef>
            </a:pPr>
            <a:r>
              <a:rPr lang="en-US" sz="2000" b="1" dirty="0" smtClean="0">
                <a:solidFill>
                  <a:srgbClr val="4F81BD"/>
                </a:solidFill>
                <a:latin typeface="Times New Roman"/>
                <a:ea typeface="Times New Roman"/>
                <a:cs typeface="Times New Roman"/>
              </a:rPr>
              <a:t>Component of a Column – Oven</a:t>
            </a:r>
            <a:endParaRPr lang="en-US" sz="1600" b="1" dirty="0" smtClean="0">
              <a:solidFill>
                <a:srgbClr val="4F81BD"/>
              </a:solidFill>
              <a:latin typeface="Cambria"/>
              <a:ea typeface="Times New Roman"/>
              <a:cs typeface="Times New Roman"/>
            </a:endParaRPr>
          </a:p>
          <a:p>
            <a:pPr algn="just" rtl="0">
              <a:lnSpc>
                <a:spcPct val="150000"/>
              </a:lnSpc>
            </a:pPr>
            <a:r>
              <a:rPr lang="en-US" sz="2000" dirty="0" smtClean="0">
                <a:solidFill>
                  <a:prstClr val="black"/>
                </a:solidFill>
                <a:latin typeface="Times New Roman"/>
                <a:ea typeface="Times New Roman"/>
                <a:cs typeface="Times New Roman"/>
              </a:rPr>
              <a:t>The column is enclosed by a column oven which is responsible for maintaining a constant temperature during isothermal operation.</a:t>
            </a:r>
          </a:p>
          <a:p>
            <a:pPr algn="just" rtl="0">
              <a:lnSpc>
                <a:spcPct val="150000"/>
              </a:lnSpc>
            </a:pPr>
            <a:endParaRPr lang="en-US" sz="2000" dirty="0">
              <a:solidFill>
                <a:prstClr val="black"/>
              </a:solidFill>
              <a:latin typeface="Times New Roman"/>
              <a:ea typeface="Times New Roman"/>
              <a:cs typeface="Times New Roman"/>
            </a:endParaRPr>
          </a:p>
          <a:p>
            <a:pPr algn="just" rtl="0">
              <a:lnSpc>
                <a:spcPct val="150000"/>
              </a:lnSpc>
            </a:pPr>
            <a:r>
              <a:rPr lang="en-US" sz="2000" dirty="0" smtClean="0">
                <a:solidFill>
                  <a:prstClr val="black"/>
                </a:solidFill>
                <a:latin typeface="Times New Roman"/>
                <a:ea typeface="Times New Roman"/>
                <a:cs typeface="Times New Roman"/>
              </a:rPr>
              <a:t> This temperature when temperature programming is needed can be increased in a controlled way for acquiring effective separation of mixture components possessing different volatilities.</a:t>
            </a:r>
          </a:p>
        </p:txBody>
      </p:sp>
    </p:spTree>
    <p:extLst>
      <p:ext uri="{BB962C8B-B14F-4D97-AF65-F5344CB8AC3E}">
        <p14:creationId xmlns:p14="http://schemas.microsoft.com/office/powerpoint/2010/main" val="2363624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056" y="343239"/>
            <a:ext cx="1191352" cy="410882"/>
          </a:xfrm>
          <a:prstGeom prst="rect">
            <a:avLst/>
          </a:prstGeom>
        </p:spPr>
        <p:txBody>
          <a:bodyPr wrap="none">
            <a:spAutoFit/>
          </a:bodyPr>
          <a:lstStyle/>
          <a:p>
            <a:pPr algn="l" rtl="0">
              <a:lnSpc>
                <a:spcPct val="115000"/>
              </a:lnSpc>
              <a:spcBef>
                <a:spcPts val="1000"/>
              </a:spcBef>
            </a:pPr>
            <a:r>
              <a:rPr lang="en-US" b="1" dirty="0">
                <a:solidFill>
                  <a:srgbClr val="0372A6"/>
                </a:solidFill>
                <a:latin typeface="Tahoma" panose="020B0604030504040204" pitchFamily="34" charset="0"/>
                <a:ea typeface="Times New Roman" panose="02020603050405020304" pitchFamily="18" charset="0"/>
                <a:cs typeface="Times New Roman" panose="02020603050405020304" pitchFamily="18" charset="0"/>
              </a:rPr>
              <a:t>Detector</a:t>
            </a:r>
            <a:endParaRPr lang="en-US" sz="1100" b="1" dirty="0">
              <a:solidFill>
                <a:srgbClr val="243F6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28340" y="548680"/>
            <a:ext cx="8836148" cy="6278642"/>
          </a:xfrm>
          <a:prstGeom prst="rect">
            <a:avLst/>
          </a:prstGeom>
        </p:spPr>
        <p:txBody>
          <a:bodyPr wrap="square">
            <a:spAutoFit/>
          </a:bodyPr>
          <a:lstStyle/>
          <a:p>
            <a:pPr algn="just" rtl="0">
              <a:lnSpc>
                <a:spcPct val="150000"/>
              </a:lnSpc>
            </a:pPr>
            <a:r>
              <a:rPr lang="en-US"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This is employed for the identification and quantification of components.</a:t>
            </a:r>
            <a:br>
              <a:rPr lang="en-US"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r>
              <a:rPr lang="en-US" sz="2000" dirty="0">
                <a:solidFill>
                  <a:prstClr val="black"/>
                </a:solidFill>
                <a:latin typeface="Times New Roman" panose="02020603050405020304" pitchFamily="18" charset="0"/>
                <a:ea typeface="Times New Roman" panose="02020603050405020304" pitchFamily="18" charset="0"/>
              </a:rPr>
              <a:t>The detector senses a physicochemical property of the </a:t>
            </a:r>
            <a:r>
              <a:rPr lang="en-US" sz="2000" dirty="0" err="1">
                <a:solidFill>
                  <a:prstClr val="black"/>
                </a:solidFill>
                <a:latin typeface="Times New Roman" panose="02020603050405020304" pitchFamily="18" charset="0"/>
                <a:ea typeface="Times New Roman" panose="02020603050405020304" pitchFamily="18" charset="0"/>
              </a:rPr>
              <a:t>analyte</a:t>
            </a:r>
            <a:r>
              <a:rPr lang="en-US" sz="2000" dirty="0">
                <a:solidFill>
                  <a:prstClr val="black"/>
                </a:solidFill>
                <a:latin typeface="Times New Roman" panose="02020603050405020304" pitchFamily="18" charset="0"/>
                <a:ea typeface="Times New Roman" panose="02020603050405020304" pitchFamily="18" charset="0"/>
              </a:rPr>
              <a:t> and provides a response which is amplified and converted into an electronic signal to produce a chromatogram. Detectors that exhibit an enhanced response to certain </a:t>
            </a:r>
            <a:r>
              <a:rPr lang="en-US" sz="2000" dirty="0" err="1">
                <a:solidFill>
                  <a:prstClr val="black"/>
                </a:solidFill>
                <a:latin typeface="Times New Roman" panose="02020603050405020304" pitchFamily="18" charset="0"/>
                <a:ea typeface="Times New Roman" panose="02020603050405020304" pitchFamily="18" charset="0"/>
              </a:rPr>
              <a:t>analyte</a:t>
            </a:r>
            <a:r>
              <a:rPr lang="en-US" sz="2000" dirty="0">
                <a:solidFill>
                  <a:prstClr val="black"/>
                </a:solidFill>
                <a:latin typeface="Times New Roman" panose="02020603050405020304" pitchFamily="18" charset="0"/>
                <a:ea typeface="Times New Roman" panose="02020603050405020304" pitchFamily="18" charset="0"/>
              </a:rPr>
              <a:t> types are known as "</a:t>
            </a:r>
            <a:r>
              <a:rPr lang="en-US" sz="2000" b="1" dirty="0">
                <a:solidFill>
                  <a:srgbClr val="FF0000"/>
                </a:solidFill>
                <a:latin typeface="Times New Roman" panose="02020603050405020304" pitchFamily="18" charset="0"/>
                <a:ea typeface="Times New Roman" panose="02020603050405020304" pitchFamily="18" charset="0"/>
              </a:rPr>
              <a:t>selective detectors</a:t>
            </a:r>
            <a:r>
              <a:rPr lang="en-US" sz="2000" b="1" dirty="0" smtClean="0">
                <a:solidFill>
                  <a:srgbClr val="FF0000"/>
                </a:solidFill>
                <a:latin typeface="Times New Roman" panose="02020603050405020304" pitchFamily="18" charset="0"/>
                <a:ea typeface="Times New Roman" panose="02020603050405020304" pitchFamily="18" charset="0"/>
              </a:rPr>
              <a:t>".</a:t>
            </a:r>
          </a:p>
          <a:p>
            <a:pPr algn="just" rtl="0">
              <a:lnSpc>
                <a:spcPct val="150000"/>
              </a:lnSpc>
            </a:pPr>
            <a:r>
              <a:rPr lang="en-US" sz="2000" dirty="0" smtClean="0">
                <a:solidFill>
                  <a:prstClr val="black"/>
                </a:solidFill>
              </a:rPr>
              <a:t>After </a:t>
            </a:r>
            <a:r>
              <a:rPr lang="en-US" sz="2000" dirty="0">
                <a:solidFill>
                  <a:prstClr val="black"/>
                </a:solidFill>
              </a:rPr>
              <a:t>the components have been separated by the chromatograph columns, they then pass over the detector. Several types of detectors are available for gas chromatographs, including flame ionization detectors (for ppm-level hydrocarbons) and flame photometric detectors (for ppb- to ppm-level </a:t>
            </a:r>
            <a:r>
              <a:rPr lang="en-US" sz="2000" dirty="0" err="1">
                <a:solidFill>
                  <a:prstClr val="black"/>
                </a:solidFill>
              </a:rPr>
              <a:t>sulphur</a:t>
            </a:r>
            <a:r>
              <a:rPr lang="en-US" sz="2000" dirty="0">
                <a:solidFill>
                  <a:prstClr val="black"/>
                </a:solidFill>
              </a:rPr>
              <a:t> detection), but the most common detector used for most hydrocarbon gas measurements is the thermal conductivity detector (TCD) (Figure 4).</a:t>
            </a:r>
          </a:p>
          <a:p>
            <a:pPr algn="just" rtl="0">
              <a:lnSpc>
                <a:spcPct val="150000"/>
              </a:lnSpc>
            </a:pPr>
            <a:endParaRPr lang="en-US" sz="1600" b="1" dirty="0" smtClean="0">
              <a:solidFill>
                <a:srgbClr val="FF0000"/>
              </a:solidFill>
              <a:latin typeface="Times New Roman" panose="02020603050405020304" pitchFamily="18" charset="0"/>
              <a:ea typeface="Times New Roman" panose="02020603050405020304" pitchFamily="18" charset="0"/>
            </a:endParaRPr>
          </a:p>
          <a:p>
            <a:pPr algn="just" rtl="0">
              <a:lnSpc>
                <a:spcPct val="150000"/>
              </a:lnSpc>
            </a:pPr>
            <a:endParaRPr lang="en-US" sz="1600" b="1" dirty="0">
              <a:solidFill>
                <a:srgbClr val="FF0000"/>
              </a:solidFill>
              <a:latin typeface="Times New Roman" panose="02020603050405020304" pitchFamily="18" charset="0"/>
              <a:ea typeface="Times New Roman" panose="02020603050405020304" pitchFamily="18" charset="0"/>
            </a:endParaRPr>
          </a:p>
          <a:p>
            <a:pPr algn="just" rtl="0">
              <a:lnSpc>
                <a:spcPct val="150000"/>
              </a:lnSpc>
            </a:pPr>
            <a:endParaRPr lang="en-US" sz="16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3357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4345"/>
            <a:ext cx="7848872" cy="4893647"/>
          </a:xfrm>
          <a:prstGeom prst="rect">
            <a:avLst/>
          </a:prstGeom>
        </p:spPr>
        <p:txBody>
          <a:bodyPr wrap="square">
            <a:spAutoFit/>
          </a:bodyPr>
          <a:lstStyle/>
          <a:p>
            <a:pPr algn="just" rtl="0">
              <a:lnSpc>
                <a:spcPct val="150000"/>
              </a:lnSpc>
            </a:pPr>
            <a:r>
              <a:rPr lang="en-US"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The TCD can measure components from the low ppm levels up to 100 % concentration. The TCD uses two thermistors that will reduce in resistance as their temperature rises. </a:t>
            </a:r>
            <a:endParaRPr lang="en-US" dirty="0" smtClean="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rtl="0">
              <a:lnSpc>
                <a:spcPct val="150000"/>
              </a:lnSpc>
            </a:pPr>
            <a:endParaRPr lang="en-US" sz="1600"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rtl="0">
              <a:lnSpc>
                <a:spcPct val="150000"/>
              </a:lnSpc>
            </a:pPr>
            <a:endParaRPr lang="en-US" sz="1600" dirty="0">
              <a:solidFill>
                <a:prstClr val="black"/>
              </a:solidFill>
              <a:latin typeface="Times New Roman" panose="02020603050405020304" pitchFamily="18" charset="0"/>
              <a:ea typeface="Times New Roman" panose="02020603050405020304" pitchFamily="18" charset="0"/>
            </a:endParaRPr>
          </a:p>
          <a:p>
            <a:pPr algn="justLow" rtl="0">
              <a:lnSpc>
                <a:spcPct val="150000"/>
              </a:lnSpc>
            </a:pPr>
            <a:r>
              <a:rPr lang="en-US" dirty="0">
                <a:solidFill>
                  <a:prstClr val="black"/>
                </a:solidFill>
                <a:latin typeface="Times New Roman" panose="02020603050405020304" pitchFamily="18" charset="0"/>
                <a:ea typeface="Times New Roman" panose="02020603050405020304" pitchFamily="18" charset="0"/>
              </a:rPr>
              <a:t>There are many detectors which can be used in gas chromatography. Different detectors will give different types of selectivity see table below. </a:t>
            </a:r>
            <a:endParaRPr lang="en-US" dirty="0" smtClean="0">
              <a:solidFill>
                <a:prstClr val="black"/>
              </a:solidFill>
              <a:latin typeface="Times New Roman" panose="02020603050405020304" pitchFamily="18" charset="0"/>
              <a:ea typeface="Times New Roman" panose="02020603050405020304" pitchFamily="18" charset="0"/>
            </a:endParaRPr>
          </a:p>
          <a:p>
            <a:pPr algn="justLow" rtl="0">
              <a:lnSpc>
                <a:spcPct val="150000"/>
              </a:lnSpc>
            </a:pPr>
            <a:endParaRPr lang="en-US" sz="1600" dirty="0">
              <a:solidFill>
                <a:prstClr val="black"/>
              </a:solidFill>
              <a:latin typeface="Times New Roman" panose="02020603050405020304" pitchFamily="18" charset="0"/>
              <a:ea typeface="Times New Roman" panose="02020603050405020304" pitchFamily="18" charset="0"/>
            </a:endParaRPr>
          </a:p>
          <a:p>
            <a:pPr algn="justLow" rtl="0">
              <a:lnSpc>
                <a:spcPct val="150000"/>
              </a:lnSpc>
            </a:pPr>
            <a:r>
              <a:rPr lang="en-US" b="1" dirty="0">
                <a:solidFill>
                  <a:prstClr val="black"/>
                </a:solidFill>
                <a:latin typeface="Times New Roman" panose="02020603050405020304" pitchFamily="18" charset="0"/>
                <a:ea typeface="Times New Roman" panose="02020603050405020304" pitchFamily="18" charset="0"/>
              </a:rPr>
              <a:t>A </a:t>
            </a:r>
            <a:r>
              <a:rPr lang="en-US" b="1" i="1" dirty="0">
                <a:solidFill>
                  <a:prstClr val="black"/>
                </a:solidFill>
                <a:latin typeface="Times New Roman" panose="02020603050405020304" pitchFamily="18" charset="0"/>
                <a:ea typeface="Times New Roman" panose="02020603050405020304" pitchFamily="18" charset="0"/>
              </a:rPr>
              <a:t>non-selective</a:t>
            </a:r>
            <a:r>
              <a:rPr lang="en-US" dirty="0">
                <a:solidFill>
                  <a:prstClr val="black"/>
                </a:solidFill>
                <a:latin typeface="Times New Roman" panose="02020603050405020304" pitchFamily="18" charset="0"/>
                <a:ea typeface="Times New Roman" panose="02020603050405020304" pitchFamily="18" charset="0"/>
              </a:rPr>
              <a:t> detector responds to all compounds except the carrier gas</a:t>
            </a:r>
            <a:r>
              <a:rPr lang="en-US" dirty="0" smtClean="0">
                <a:solidFill>
                  <a:prstClr val="black"/>
                </a:solidFill>
                <a:latin typeface="Times New Roman" panose="02020603050405020304" pitchFamily="18" charset="0"/>
                <a:ea typeface="Times New Roman" panose="02020603050405020304" pitchFamily="18" charset="0"/>
              </a:rPr>
              <a:t>,</a:t>
            </a:r>
          </a:p>
          <a:p>
            <a:pPr algn="justLow" rtl="0">
              <a:lnSpc>
                <a:spcPct val="150000"/>
              </a:lnSpc>
            </a:pPr>
            <a:endParaRPr lang="en-US" sz="1600" dirty="0">
              <a:solidFill>
                <a:prstClr val="black"/>
              </a:solidFill>
              <a:latin typeface="Times New Roman" panose="02020603050405020304" pitchFamily="18" charset="0"/>
              <a:ea typeface="Times New Roman" panose="02020603050405020304" pitchFamily="18" charset="0"/>
            </a:endParaRPr>
          </a:p>
          <a:p>
            <a:pPr algn="justLow" rtl="0">
              <a:lnSpc>
                <a:spcPct val="150000"/>
              </a:lnSpc>
            </a:pPr>
            <a:r>
              <a:rPr lang="en-US" dirty="0" smtClean="0">
                <a:solidFill>
                  <a:prstClr val="black"/>
                </a:solidFill>
                <a:latin typeface="Times New Roman" panose="02020603050405020304" pitchFamily="18" charset="0"/>
                <a:ea typeface="Times New Roman" panose="02020603050405020304" pitchFamily="18" charset="0"/>
              </a:rPr>
              <a:t>A </a:t>
            </a:r>
            <a:r>
              <a:rPr lang="en-US" b="1" i="1" dirty="0" smtClean="0">
                <a:solidFill>
                  <a:prstClr val="black"/>
                </a:solidFill>
                <a:latin typeface="Times New Roman" panose="02020603050405020304" pitchFamily="18" charset="0"/>
                <a:ea typeface="Times New Roman" panose="02020603050405020304" pitchFamily="18" charset="0"/>
              </a:rPr>
              <a:t>selective </a:t>
            </a:r>
            <a:r>
              <a:rPr lang="en-US" b="1" i="1" dirty="0">
                <a:solidFill>
                  <a:prstClr val="black"/>
                </a:solidFill>
                <a:latin typeface="Times New Roman" panose="02020603050405020304" pitchFamily="18" charset="0"/>
                <a:ea typeface="Times New Roman" panose="02020603050405020304" pitchFamily="18" charset="0"/>
              </a:rPr>
              <a:t>detector</a:t>
            </a:r>
            <a:r>
              <a:rPr lang="en-US" dirty="0">
                <a:solidFill>
                  <a:prstClr val="black"/>
                </a:solidFill>
                <a:latin typeface="Times New Roman" panose="02020603050405020304" pitchFamily="18" charset="0"/>
                <a:ea typeface="Times New Roman" panose="02020603050405020304" pitchFamily="18" charset="0"/>
              </a:rPr>
              <a:t> responds to a range of compounds with a common physical or chemical property and a </a:t>
            </a:r>
            <a:r>
              <a:rPr lang="en-US" i="1" dirty="0">
                <a:solidFill>
                  <a:prstClr val="black"/>
                </a:solidFill>
                <a:latin typeface="Times New Roman" panose="02020603050405020304" pitchFamily="18" charset="0"/>
                <a:ea typeface="Times New Roman" panose="02020603050405020304" pitchFamily="18" charset="0"/>
              </a:rPr>
              <a:t>specific detector</a:t>
            </a:r>
            <a:r>
              <a:rPr lang="en-US" dirty="0">
                <a:solidFill>
                  <a:prstClr val="black"/>
                </a:solidFill>
                <a:latin typeface="Times New Roman" panose="02020603050405020304" pitchFamily="18" charset="0"/>
                <a:ea typeface="Times New Roman" panose="02020603050405020304" pitchFamily="18" charset="0"/>
              </a:rPr>
              <a:t> responds to a single chemical compound. </a:t>
            </a:r>
            <a:endParaRPr lang="en-US" sz="16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5665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gc-detector-working-principle"/>
          <p:cNvPicPr/>
          <p:nvPr/>
        </p:nvPicPr>
        <p:blipFill>
          <a:blip r:embed="rId2">
            <a:extLst>
              <a:ext uri="{28A0092B-C50C-407E-A947-70E740481C1C}">
                <a14:useLocalDpi xmlns:a14="http://schemas.microsoft.com/office/drawing/2010/main" val="0"/>
              </a:ext>
            </a:extLst>
          </a:blip>
          <a:srcRect/>
          <a:stretch>
            <a:fillRect/>
          </a:stretch>
        </p:blipFill>
        <p:spPr bwMode="auto">
          <a:xfrm>
            <a:off x="755576" y="548680"/>
            <a:ext cx="7704856" cy="5277950"/>
          </a:xfrm>
          <a:prstGeom prst="rect">
            <a:avLst/>
          </a:prstGeom>
          <a:noFill/>
          <a:ln>
            <a:noFill/>
          </a:ln>
        </p:spPr>
      </p:pic>
      <p:sp>
        <p:nvSpPr>
          <p:cNvPr id="4" name="مستطيل 3"/>
          <p:cNvSpPr/>
          <p:nvPr/>
        </p:nvSpPr>
        <p:spPr>
          <a:xfrm>
            <a:off x="0" y="5826630"/>
            <a:ext cx="8388424" cy="417165"/>
          </a:xfrm>
          <a:prstGeom prst="rect">
            <a:avLst/>
          </a:prstGeom>
        </p:spPr>
        <p:txBody>
          <a:bodyPr wrap="square">
            <a:spAutoFit/>
          </a:bodyPr>
          <a:lstStyle/>
          <a:p>
            <a:pPr algn="just" rtl="0">
              <a:lnSpc>
                <a:spcPct val="150000"/>
              </a:lnSpc>
              <a:spcBef>
                <a:spcPts val="1000"/>
              </a:spcBef>
            </a:pPr>
            <a:r>
              <a:rPr lang="en-US" sz="1600" b="1" dirty="0" smtClean="0">
                <a:solidFill>
                  <a:srgbClr val="4F81BD"/>
                </a:solidFill>
                <a:latin typeface="Times New Roman"/>
                <a:ea typeface="Times New Roman"/>
                <a:cs typeface="Times New Roman"/>
              </a:rPr>
              <a:t>Figure 4: Thermal conductivity  detector (TCD)</a:t>
            </a:r>
            <a:endParaRPr lang="en-US" sz="1200" b="1" dirty="0">
              <a:solidFill>
                <a:srgbClr val="4F81BD"/>
              </a:solidFill>
              <a:latin typeface="Cambria"/>
              <a:ea typeface="Times New Roman"/>
              <a:cs typeface="Times New Roman"/>
            </a:endParaRPr>
          </a:p>
        </p:txBody>
      </p:sp>
    </p:spTree>
    <p:extLst>
      <p:ext uri="{BB962C8B-B14F-4D97-AF65-F5344CB8AC3E}">
        <p14:creationId xmlns:p14="http://schemas.microsoft.com/office/powerpoint/2010/main" val="1546963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00350144"/>
              </p:ext>
            </p:extLst>
          </p:nvPr>
        </p:nvGraphicFramePr>
        <p:xfrm>
          <a:off x="323530" y="188640"/>
          <a:ext cx="8568950" cy="6450269"/>
        </p:xfrm>
        <a:graphic>
          <a:graphicData uri="http://schemas.openxmlformats.org/drawingml/2006/table">
            <a:tbl>
              <a:tblPr>
                <a:tableStyleId>{5C22544A-7EE6-4342-B048-85BDC9FD1C3A}</a:tableStyleId>
              </a:tblPr>
              <a:tblGrid>
                <a:gridCol w="1931356"/>
                <a:gridCol w="1931356"/>
                <a:gridCol w="2906038"/>
                <a:gridCol w="1008112"/>
                <a:gridCol w="792088"/>
              </a:tblGrid>
              <a:tr h="397149">
                <a:tc>
                  <a:txBody>
                    <a:bodyPr/>
                    <a:lstStyle/>
                    <a:p>
                      <a:pPr marL="0" marR="0" algn="justLow" rtl="0">
                        <a:spcBef>
                          <a:spcPts val="0"/>
                        </a:spcBef>
                        <a:spcAft>
                          <a:spcPts val="0"/>
                        </a:spcAft>
                      </a:pPr>
                      <a:r>
                        <a:rPr lang="en-US" sz="1400" dirty="0">
                          <a:effectLst/>
                        </a:rPr>
                        <a:t>Detector</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Support gases</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Selectivity</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Detectability</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Dynamic range</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397149">
                <a:tc>
                  <a:txBody>
                    <a:bodyPr/>
                    <a:lstStyle/>
                    <a:p>
                      <a:pPr marL="0" marR="0" algn="justLow" rtl="0">
                        <a:spcBef>
                          <a:spcPts val="0"/>
                        </a:spcBef>
                        <a:spcAft>
                          <a:spcPts val="0"/>
                        </a:spcAft>
                      </a:pPr>
                      <a:r>
                        <a:rPr lang="en-US" sz="1400" dirty="0">
                          <a:effectLst/>
                        </a:rPr>
                        <a:t>Flame ionization (FID)</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Hydrogen and air</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Most organic cpds.</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100 pg</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a:t>
                      </a:r>
                      <a:r>
                        <a:rPr lang="en-US" sz="1400" baseline="30000">
                          <a:effectLst/>
                        </a:rPr>
                        <a:t>7</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587239">
                <a:tc>
                  <a:txBody>
                    <a:bodyPr/>
                    <a:lstStyle/>
                    <a:p>
                      <a:pPr marL="0" marR="0" algn="justLow" rtl="0">
                        <a:spcBef>
                          <a:spcPts val="0"/>
                        </a:spcBef>
                        <a:spcAft>
                          <a:spcPts val="0"/>
                        </a:spcAft>
                      </a:pPr>
                      <a:r>
                        <a:rPr lang="en-US" sz="1400" dirty="0">
                          <a:effectLst/>
                        </a:rPr>
                        <a:t>Thermal conductivity (TCD)</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200" u="none" strike="noStrike" dirty="0">
                          <a:effectLst/>
                          <a:hlinkClick r:id="rId2"/>
                        </a:rPr>
                        <a:t>hydrogen</a:t>
                      </a:r>
                      <a:r>
                        <a:rPr lang="en-US" sz="1200" dirty="0">
                          <a:effectLst/>
                        </a:rPr>
                        <a:t> or </a:t>
                      </a:r>
                      <a:r>
                        <a:rPr lang="en-US" sz="1200" u="none" strike="noStrike" dirty="0">
                          <a:effectLst/>
                          <a:hlinkClick r:id="rId3"/>
                        </a:rPr>
                        <a:t>helium</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Universal</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 ng</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a:t>
                      </a:r>
                      <a:r>
                        <a:rPr lang="en-US" sz="1400" baseline="30000">
                          <a:effectLst/>
                        </a:rPr>
                        <a:t>7</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967417">
                <a:tc>
                  <a:txBody>
                    <a:bodyPr/>
                    <a:lstStyle/>
                    <a:p>
                      <a:pPr marL="0" marR="0" algn="justLow" rtl="0">
                        <a:spcBef>
                          <a:spcPts val="0"/>
                        </a:spcBef>
                        <a:spcAft>
                          <a:spcPts val="0"/>
                        </a:spcAft>
                      </a:pPr>
                      <a:r>
                        <a:rPr lang="en-US" sz="1400">
                          <a:effectLst/>
                        </a:rPr>
                        <a:t>Electron capture (ECD)</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200" u="none" strike="noStrike" dirty="0">
                          <a:effectLst/>
                          <a:hlinkClick r:id="rId2"/>
                        </a:rPr>
                        <a:t>Nitrogen</a:t>
                      </a:r>
                      <a:r>
                        <a:rPr lang="en-US" sz="1200" dirty="0">
                          <a:effectLst/>
                        </a:rPr>
                        <a:t> or </a:t>
                      </a:r>
                      <a:r>
                        <a:rPr lang="en-US" sz="1200" u="none" strike="noStrike" dirty="0">
                          <a:effectLst/>
                          <a:hlinkClick r:id="rId3"/>
                        </a:rPr>
                        <a:t>helium</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Halides, nitrates, nitriles, peroxides, anhydrides, organometallics</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50 pg</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a:t>
                      </a:r>
                      <a:r>
                        <a:rPr lang="en-US" sz="1400" baseline="30000">
                          <a:effectLst/>
                        </a:rPr>
                        <a:t>5</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397149">
                <a:tc>
                  <a:txBody>
                    <a:bodyPr/>
                    <a:lstStyle/>
                    <a:p>
                      <a:pPr marL="0" marR="0" algn="justLow" rtl="0">
                        <a:spcBef>
                          <a:spcPts val="0"/>
                        </a:spcBef>
                        <a:spcAft>
                          <a:spcPts val="0"/>
                        </a:spcAft>
                      </a:pPr>
                      <a:r>
                        <a:rPr lang="en-US" sz="1400">
                          <a:effectLst/>
                        </a:rPr>
                        <a:t>Nitrogen-phosphorus</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Hydrogen and air</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a:effectLst/>
                        </a:rPr>
                        <a:t>Nitrogen, phosphorus</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 pg</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a:t>
                      </a:r>
                      <a:r>
                        <a:rPr lang="en-US" sz="1400" baseline="30000">
                          <a:effectLst/>
                        </a:rPr>
                        <a:t>6</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1157507">
                <a:tc>
                  <a:txBody>
                    <a:bodyPr/>
                    <a:lstStyle/>
                    <a:p>
                      <a:pPr marL="0" marR="0" algn="justLow" rtl="0">
                        <a:spcBef>
                          <a:spcPts val="0"/>
                        </a:spcBef>
                        <a:spcAft>
                          <a:spcPts val="0"/>
                        </a:spcAft>
                      </a:pPr>
                      <a:r>
                        <a:rPr lang="en-US" sz="1400">
                          <a:effectLst/>
                        </a:rPr>
                        <a:t>Flame photometric (FPD)</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Hydrogen and air possibly oxygen</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err="1">
                          <a:effectLst/>
                        </a:rPr>
                        <a:t>Sulphur</a:t>
                      </a:r>
                      <a:r>
                        <a:rPr lang="en-US" sz="1400" dirty="0">
                          <a:effectLst/>
                        </a:rPr>
                        <a:t>, phosphorus, tin, boron, arsenic, germanium, selenium, chromium</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100 pg</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10</a:t>
                      </a:r>
                      <a:r>
                        <a:rPr lang="en-US" sz="1400" baseline="30000">
                          <a:effectLst/>
                        </a:rPr>
                        <a:t>3</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r>
              <a:tr h="1727773">
                <a:tc>
                  <a:txBody>
                    <a:bodyPr/>
                    <a:lstStyle/>
                    <a:p>
                      <a:pPr marL="0" marR="0" algn="justLow" rtl="0">
                        <a:spcBef>
                          <a:spcPts val="0"/>
                        </a:spcBef>
                        <a:spcAft>
                          <a:spcPts val="0"/>
                        </a:spcAft>
                      </a:pPr>
                      <a:r>
                        <a:rPr lang="en-US" sz="1400" dirty="0">
                          <a:effectLst/>
                        </a:rPr>
                        <a:t>Photo-ionization (PID)</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600" b="1" i="0" kern="1200" dirty="0" smtClean="0">
                          <a:solidFill>
                            <a:srgbClr val="0070C0"/>
                          </a:solidFill>
                          <a:effectLst/>
                          <a:latin typeface="+mn-lt"/>
                          <a:ea typeface="+mn-ea"/>
                          <a:cs typeface="+mn-cs"/>
                        </a:rPr>
                        <a:t>Nitrogen and helium</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err="1">
                          <a:effectLst/>
                        </a:rPr>
                        <a:t>Aliphatics</a:t>
                      </a:r>
                      <a:r>
                        <a:rPr lang="en-US" sz="1400" dirty="0">
                          <a:effectLst/>
                        </a:rPr>
                        <a:t>, aromatics, ketones, esters, aldehydes, amines, </a:t>
                      </a:r>
                      <a:r>
                        <a:rPr lang="en-US" sz="1400" dirty="0" err="1">
                          <a:effectLst/>
                        </a:rPr>
                        <a:t>heterocyclics</a:t>
                      </a:r>
                      <a:r>
                        <a:rPr lang="en-US" sz="1400" dirty="0">
                          <a:effectLst/>
                        </a:rPr>
                        <a:t>, </a:t>
                      </a:r>
                      <a:r>
                        <a:rPr lang="en-US" sz="1400" dirty="0" err="1">
                          <a:effectLst/>
                        </a:rPr>
                        <a:t>organosulphurs</a:t>
                      </a:r>
                      <a:r>
                        <a:rPr lang="en-US" sz="1400" dirty="0">
                          <a:effectLst/>
                        </a:rPr>
                        <a:t>, some organometallics</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a:effectLst/>
                        </a:rPr>
                        <a:t>2 </a:t>
                      </a:r>
                      <a:r>
                        <a:rPr lang="en-US" sz="1400" dirty="0" err="1">
                          <a:effectLst/>
                        </a:rPr>
                        <a:t>pg</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a:effectLst/>
                        </a:rPr>
                        <a:t>10</a:t>
                      </a:r>
                      <a:r>
                        <a:rPr lang="en-US" sz="1400" baseline="30000" dirty="0">
                          <a:effectLst/>
                        </a:rPr>
                        <a:t>7</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r>
              <a:tr h="777329">
                <a:tc>
                  <a:txBody>
                    <a:bodyPr/>
                    <a:lstStyle/>
                    <a:p>
                      <a:pPr marL="0" marR="0" algn="justLow" rtl="0">
                        <a:spcBef>
                          <a:spcPts val="0"/>
                        </a:spcBef>
                        <a:spcAft>
                          <a:spcPts val="0"/>
                        </a:spcAft>
                      </a:pPr>
                      <a:r>
                        <a:rPr lang="en-US" sz="1400" dirty="0">
                          <a:effectLst/>
                        </a:rPr>
                        <a:t>Hall electrolytic conductivity</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Hydrogen, oxygen</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a:effectLst/>
                        </a:rPr>
                        <a:t>Halide, nitrogen, nitrosamine, sulphur</a:t>
                      </a:r>
                      <a:endParaRPr lang="en-US" sz="120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a:effectLst/>
                        </a:rPr>
                        <a:t> </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c>
                  <a:txBody>
                    <a:bodyPr/>
                    <a:lstStyle/>
                    <a:p>
                      <a:pPr marL="0" marR="0" algn="justLow" rtl="0">
                        <a:spcBef>
                          <a:spcPts val="0"/>
                        </a:spcBef>
                        <a:spcAft>
                          <a:spcPts val="0"/>
                        </a:spcAft>
                      </a:pPr>
                      <a:r>
                        <a:rPr lang="en-US" sz="1400" dirty="0">
                          <a:effectLst/>
                        </a:rPr>
                        <a:t> </a:t>
                      </a:r>
                      <a:endParaRPr lang="en-US" sz="1200" dirty="0">
                        <a:effectLst/>
                        <a:latin typeface="Times New Roman" panose="02020603050405020304" pitchFamily="18" charset="0"/>
                        <a:ea typeface="Times New Roman" panose="02020603050405020304" pitchFamily="18" charset="0"/>
                      </a:endParaRPr>
                    </a:p>
                  </a:txBody>
                  <a:tcPr marL="5993" marR="5993" marT="5993" marB="5993" anchor="ctr"/>
                </a:tc>
              </a:tr>
            </a:tbl>
          </a:graphicData>
        </a:graphic>
      </p:graphicFrame>
    </p:spTree>
    <p:extLst>
      <p:ext uri="{BB962C8B-B14F-4D97-AF65-F5344CB8AC3E}">
        <p14:creationId xmlns:p14="http://schemas.microsoft.com/office/powerpoint/2010/main" val="900249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4796" y="351234"/>
            <a:ext cx="8867684" cy="2123658"/>
          </a:xfrm>
          <a:prstGeom prst="rect">
            <a:avLst/>
          </a:prstGeom>
        </p:spPr>
        <p:txBody>
          <a:bodyPr wrap="square">
            <a:spAutoFit/>
          </a:bodyPr>
          <a:lstStyle/>
          <a:p>
            <a:pPr algn="just" rtl="0"/>
            <a:r>
              <a:rPr lang="en-US" sz="2800" b="1" dirty="0">
                <a:solidFill>
                  <a:prstClr val="black"/>
                </a:solidFill>
                <a:latin typeface="Times New Roman"/>
              </a:rPr>
              <a:t>Theoretical Plate</a:t>
            </a:r>
          </a:p>
          <a:p>
            <a:pPr algn="just" rtl="0"/>
            <a:r>
              <a:rPr lang="en-US" sz="2000" dirty="0">
                <a:solidFill>
                  <a:prstClr val="black"/>
                </a:solidFill>
                <a:latin typeface="Times New Roman"/>
              </a:rPr>
              <a:t>The plate model supposes that the chromatographic column is contains a </a:t>
            </a:r>
            <a:r>
              <a:rPr lang="en-US" sz="2000" dirty="0" smtClean="0">
                <a:solidFill>
                  <a:prstClr val="black"/>
                </a:solidFill>
                <a:latin typeface="Times New Roman"/>
              </a:rPr>
              <a:t>large number </a:t>
            </a:r>
            <a:r>
              <a:rPr lang="en-US" sz="2000" dirty="0">
                <a:solidFill>
                  <a:prstClr val="black"/>
                </a:solidFill>
                <a:latin typeface="Times New Roman"/>
              </a:rPr>
              <a:t>of separate layers, called </a:t>
            </a:r>
            <a:r>
              <a:rPr lang="en-US" sz="2400" dirty="0">
                <a:solidFill>
                  <a:srgbClr val="FF0000"/>
                </a:solidFill>
                <a:latin typeface="Times New Roman"/>
              </a:rPr>
              <a:t>theoretical plates</a:t>
            </a:r>
            <a:r>
              <a:rPr lang="en-US" sz="2000" dirty="0">
                <a:solidFill>
                  <a:prstClr val="black"/>
                </a:solidFill>
                <a:latin typeface="Times New Roman"/>
              </a:rPr>
              <a:t>. Separate equilibrations of </a:t>
            </a:r>
            <a:r>
              <a:rPr lang="en-US" sz="2000" dirty="0" smtClean="0">
                <a:solidFill>
                  <a:prstClr val="black"/>
                </a:solidFill>
                <a:latin typeface="Times New Roman"/>
              </a:rPr>
              <a:t>the sample </a:t>
            </a:r>
            <a:r>
              <a:rPr lang="en-US" sz="2000" dirty="0">
                <a:solidFill>
                  <a:prstClr val="black"/>
                </a:solidFill>
                <a:latin typeface="Times New Roman"/>
              </a:rPr>
              <a:t>between the stationary and mobile phase occur in these "</a:t>
            </a:r>
            <a:r>
              <a:rPr lang="en-US" sz="2000" b="1" dirty="0">
                <a:solidFill>
                  <a:srgbClr val="FF0000"/>
                </a:solidFill>
                <a:latin typeface="Times New Roman"/>
              </a:rPr>
              <a:t>plates</a:t>
            </a:r>
            <a:r>
              <a:rPr lang="en-US" sz="2000" dirty="0">
                <a:solidFill>
                  <a:prstClr val="black"/>
                </a:solidFill>
                <a:latin typeface="Times New Roman"/>
              </a:rPr>
              <a:t>". </a:t>
            </a:r>
            <a:r>
              <a:rPr lang="en-US" sz="2000" dirty="0" smtClean="0">
                <a:solidFill>
                  <a:prstClr val="black"/>
                </a:solidFill>
                <a:latin typeface="Times New Roman"/>
              </a:rPr>
              <a:t>The </a:t>
            </a:r>
            <a:r>
              <a:rPr lang="en-US" sz="2000" dirty="0" err="1" smtClean="0">
                <a:solidFill>
                  <a:prstClr val="black"/>
                </a:solidFill>
                <a:latin typeface="Times New Roman"/>
              </a:rPr>
              <a:t>analyte</a:t>
            </a:r>
            <a:r>
              <a:rPr lang="en-US" sz="2000" dirty="0" smtClean="0">
                <a:solidFill>
                  <a:prstClr val="black"/>
                </a:solidFill>
                <a:latin typeface="Times New Roman"/>
              </a:rPr>
              <a:t> </a:t>
            </a:r>
            <a:r>
              <a:rPr lang="en-US" sz="2000" dirty="0">
                <a:solidFill>
                  <a:prstClr val="black"/>
                </a:solidFill>
                <a:latin typeface="Times New Roman"/>
              </a:rPr>
              <a:t>moves down the column by transfer of equilibrated mobile phase from </a:t>
            </a:r>
            <a:r>
              <a:rPr lang="en-US" sz="2000" dirty="0" smtClean="0">
                <a:solidFill>
                  <a:prstClr val="black"/>
                </a:solidFill>
                <a:latin typeface="Times New Roman"/>
              </a:rPr>
              <a:t>one plate </a:t>
            </a:r>
            <a:r>
              <a:rPr lang="en-US" sz="2000" dirty="0">
                <a:solidFill>
                  <a:prstClr val="black"/>
                </a:solidFill>
                <a:latin typeface="Times New Roman"/>
              </a:rPr>
              <a:t>to the next.</a:t>
            </a:r>
            <a:endParaRPr lang="en-US" sz="2000"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3140968"/>
            <a:ext cx="8280920" cy="2448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711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79512" y="332656"/>
            <a:ext cx="8424935" cy="5570756"/>
          </a:xfrm>
          <a:prstGeom prst="rect">
            <a:avLst/>
          </a:prstGeom>
        </p:spPr>
        <p:txBody>
          <a:bodyPr wrap="square">
            <a:spAutoFit/>
          </a:bodyPr>
          <a:lstStyle/>
          <a:p>
            <a:pPr algn="just" rtl="0"/>
            <a:r>
              <a:rPr lang="en-US" sz="2000" b="1" dirty="0" smtClean="0">
                <a:solidFill>
                  <a:srgbClr val="000000"/>
                </a:solidFill>
                <a:latin typeface="Times New Roman"/>
              </a:rPr>
              <a:t>It is important to remember that the plates do not really exist</a:t>
            </a:r>
            <a:r>
              <a:rPr lang="en-US" sz="2000" dirty="0" smtClean="0">
                <a:solidFill>
                  <a:srgbClr val="000000"/>
                </a:solidFill>
                <a:latin typeface="Times New Roman"/>
              </a:rPr>
              <a:t>; they are a figment of the imagination that helps us understand the processes at work in the column. They also serve as a way of measuring column efficiency, either by stating the number of theoretical plates in a column, </a:t>
            </a:r>
            <a:r>
              <a:rPr lang="en-US" sz="2400" b="1" dirty="0" smtClean="0">
                <a:solidFill>
                  <a:srgbClr val="000000"/>
                </a:solidFill>
                <a:latin typeface="Times New Roman"/>
              </a:rPr>
              <a:t>N</a:t>
            </a:r>
            <a:r>
              <a:rPr lang="en-US" sz="2400" dirty="0" smtClean="0">
                <a:solidFill>
                  <a:srgbClr val="000000"/>
                </a:solidFill>
                <a:latin typeface="Times New Roman"/>
              </a:rPr>
              <a:t> </a:t>
            </a:r>
            <a:r>
              <a:rPr lang="en-US" sz="2000" dirty="0" smtClean="0">
                <a:solidFill>
                  <a:srgbClr val="000000"/>
                </a:solidFill>
                <a:latin typeface="Times New Roman"/>
              </a:rPr>
              <a:t>(</a:t>
            </a:r>
            <a:r>
              <a:rPr lang="en-US" sz="2000" dirty="0" smtClean="0">
                <a:solidFill>
                  <a:srgbClr val="FF0000"/>
                </a:solidFill>
                <a:latin typeface="Times New Roman"/>
              </a:rPr>
              <a:t>the more plates the better</a:t>
            </a:r>
            <a:r>
              <a:rPr lang="en-US" sz="2000" dirty="0" smtClean="0">
                <a:solidFill>
                  <a:srgbClr val="000000"/>
                </a:solidFill>
                <a:latin typeface="Times New Roman"/>
              </a:rPr>
              <a:t>), or by stating the plate height; the </a:t>
            </a:r>
            <a:r>
              <a:rPr lang="en-US" sz="2400" b="1" dirty="0" smtClean="0">
                <a:solidFill>
                  <a:srgbClr val="000000"/>
                </a:solidFill>
                <a:latin typeface="Times New Roman"/>
              </a:rPr>
              <a:t>Height Equivalent </a:t>
            </a:r>
            <a:r>
              <a:rPr lang="en-US" sz="2400" dirty="0" smtClean="0">
                <a:solidFill>
                  <a:srgbClr val="000000"/>
                </a:solidFill>
                <a:latin typeface="Times New Roman"/>
              </a:rPr>
              <a:t>to a Theoretical Plate </a:t>
            </a:r>
            <a:r>
              <a:rPr lang="en-US" sz="2000" dirty="0" smtClean="0">
                <a:solidFill>
                  <a:srgbClr val="000000"/>
                </a:solidFill>
                <a:latin typeface="Times New Roman"/>
              </a:rPr>
              <a:t>(</a:t>
            </a:r>
            <a:r>
              <a:rPr lang="en-US" sz="2000" dirty="0" smtClean="0">
                <a:solidFill>
                  <a:srgbClr val="FF0000"/>
                </a:solidFill>
                <a:latin typeface="Times New Roman"/>
              </a:rPr>
              <a:t>the smaller the better</a:t>
            </a:r>
            <a:r>
              <a:rPr lang="en-US" sz="2000" dirty="0" smtClean="0">
                <a:solidFill>
                  <a:srgbClr val="000000"/>
                </a:solidFill>
                <a:latin typeface="Times New Roman"/>
              </a:rPr>
              <a:t>). If the length of the column is </a:t>
            </a:r>
            <a:r>
              <a:rPr lang="en-US" sz="2400" dirty="0" smtClean="0">
                <a:solidFill>
                  <a:srgbClr val="000000"/>
                </a:solidFill>
                <a:latin typeface="Times New Roman"/>
              </a:rPr>
              <a:t>L</a:t>
            </a:r>
            <a:r>
              <a:rPr lang="en-US" sz="2000" dirty="0" smtClean="0">
                <a:solidFill>
                  <a:srgbClr val="000000"/>
                </a:solidFill>
                <a:latin typeface="Times New Roman"/>
              </a:rPr>
              <a:t>, then the  </a:t>
            </a:r>
            <a:r>
              <a:rPr lang="en-US" sz="2000" b="1" dirty="0" smtClean="0">
                <a:solidFill>
                  <a:srgbClr val="000000"/>
                </a:solidFill>
                <a:latin typeface="Times New Roman"/>
              </a:rPr>
              <a:t>HETP</a:t>
            </a:r>
            <a:r>
              <a:rPr lang="en-US" sz="2000" dirty="0" smtClean="0">
                <a:solidFill>
                  <a:srgbClr val="000000"/>
                </a:solidFill>
                <a:latin typeface="Times New Roman"/>
              </a:rPr>
              <a:t> is</a:t>
            </a:r>
          </a:p>
          <a:p>
            <a:pPr algn="ctr" rtl="0"/>
            <a:r>
              <a:rPr lang="en-US" sz="2000" b="1" dirty="0" smtClean="0">
                <a:solidFill>
                  <a:srgbClr val="000000"/>
                </a:solidFill>
                <a:latin typeface="Times New Roman"/>
              </a:rPr>
              <a:t>HETP = </a:t>
            </a:r>
            <a:r>
              <a:rPr lang="en-US" sz="2400" b="1" dirty="0" smtClean="0">
                <a:solidFill>
                  <a:srgbClr val="000000"/>
                </a:solidFill>
                <a:latin typeface="Times New Roman"/>
              </a:rPr>
              <a:t>L / N</a:t>
            </a:r>
          </a:p>
          <a:p>
            <a:pPr algn="just" rtl="0"/>
            <a:r>
              <a:rPr lang="en-US" sz="2000" dirty="0" smtClean="0">
                <a:solidFill>
                  <a:srgbClr val="000000"/>
                </a:solidFill>
                <a:latin typeface="Times New Roman"/>
              </a:rPr>
              <a:t>The number of theoretical plates that a real column possesses can be found by examining a chromatographic peak after elution;</a:t>
            </a:r>
          </a:p>
          <a:p>
            <a:pPr algn="just" rtl="0"/>
            <a:endParaRPr lang="en-US" sz="2000" dirty="0" smtClean="0">
              <a:solidFill>
                <a:srgbClr val="000000"/>
              </a:solidFill>
              <a:latin typeface="Times New Roman"/>
            </a:endParaRPr>
          </a:p>
          <a:p>
            <a:pPr algn="ctr"/>
            <a:r>
              <a:rPr lang="en-US" sz="2000" b="1" dirty="0">
                <a:solidFill>
                  <a:prstClr val="black"/>
                </a:solidFill>
              </a:rPr>
              <a:t>N =  3.55 </a:t>
            </a:r>
            <a:r>
              <a:rPr lang="en-US" sz="2000" b="1" dirty="0" err="1">
                <a:solidFill>
                  <a:prstClr val="black"/>
                </a:solidFill>
              </a:rPr>
              <a:t>t</a:t>
            </a:r>
            <a:r>
              <a:rPr lang="en-US" sz="2000" b="1" baseline="-25000" dirty="0" err="1">
                <a:solidFill>
                  <a:prstClr val="black"/>
                </a:solidFill>
              </a:rPr>
              <a:t>r</a:t>
            </a:r>
            <a:r>
              <a:rPr lang="en-US" sz="2000" b="1" baseline="-25000" dirty="0">
                <a:solidFill>
                  <a:prstClr val="black"/>
                </a:solidFill>
              </a:rPr>
              <a:t> </a:t>
            </a:r>
            <a:r>
              <a:rPr lang="en-US" sz="2000" b="1" baseline="30000" dirty="0">
                <a:solidFill>
                  <a:prstClr val="black"/>
                </a:solidFill>
              </a:rPr>
              <a:t>2</a:t>
            </a:r>
            <a:r>
              <a:rPr lang="en-US" sz="2000" b="1" dirty="0">
                <a:solidFill>
                  <a:prstClr val="black"/>
                </a:solidFill>
              </a:rPr>
              <a:t>  / W</a:t>
            </a:r>
            <a:r>
              <a:rPr lang="en-US" sz="2000" b="1" baseline="-25000" dirty="0">
                <a:solidFill>
                  <a:prstClr val="black"/>
                </a:solidFill>
              </a:rPr>
              <a:t>1/2</a:t>
            </a:r>
            <a:r>
              <a:rPr lang="en-US" sz="2000" b="1" dirty="0">
                <a:solidFill>
                  <a:prstClr val="black"/>
                </a:solidFill>
              </a:rPr>
              <a:t> </a:t>
            </a:r>
            <a:r>
              <a:rPr lang="en-US" sz="2000" b="1" baseline="30000" dirty="0" smtClean="0">
                <a:solidFill>
                  <a:prstClr val="black"/>
                </a:solidFill>
              </a:rPr>
              <a:t>2</a:t>
            </a:r>
          </a:p>
          <a:p>
            <a:pPr algn="ctr"/>
            <a:endParaRPr lang="en-US" sz="2000" b="1" baseline="30000" dirty="0">
              <a:solidFill>
                <a:prstClr val="black"/>
              </a:solidFill>
            </a:endParaRPr>
          </a:p>
          <a:p>
            <a:pPr algn="ctr"/>
            <a:endParaRPr lang="en-US" sz="2000" b="1" baseline="30000" dirty="0" smtClean="0">
              <a:solidFill>
                <a:prstClr val="black"/>
              </a:solidFill>
            </a:endParaRPr>
          </a:p>
          <a:p>
            <a:pPr algn="just" rtl="0"/>
            <a:r>
              <a:rPr lang="en-US" sz="2000" dirty="0" smtClean="0">
                <a:solidFill>
                  <a:prstClr val="black"/>
                </a:solidFill>
              </a:rPr>
              <a:t>where </a:t>
            </a:r>
            <a:r>
              <a:rPr lang="en-US" sz="2000" dirty="0">
                <a:solidFill>
                  <a:prstClr val="black"/>
                </a:solidFill>
              </a:rPr>
              <a:t>w1/2 is the peak width at half-height.</a:t>
            </a:r>
          </a:p>
          <a:p>
            <a:pPr algn="just" rtl="0"/>
            <a:r>
              <a:rPr lang="en-US" sz="2000" dirty="0">
                <a:solidFill>
                  <a:prstClr val="black"/>
                </a:solidFill>
              </a:rPr>
              <a:t>As can be seen from this equation, columns behave as if they have different numbers of plates for different solutes in </a:t>
            </a:r>
            <a:r>
              <a:rPr lang="en-US" sz="2000" dirty="0" smtClean="0">
                <a:solidFill>
                  <a:prstClr val="black"/>
                </a:solidFill>
              </a:rPr>
              <a:t>a mixture</a:t>
            </a:r>
            <a:r>
              <a:rPr lang="en-US" sz="2000" dirty="0">
                <a:solidFill>
                  <a:prstClr val="black"/>
                </a:solidFill>
              </a:rPr>
              <a:t>.</a:t>
            </a:r>
          </a:p>
        </p:txBody>
      </p:sp>
    </p:spTree>
    <p:extLst>
      <p:ext uri="{BB962C8B-B14F-4D97-AF65-F5344CB8AC3E}">
        <p14:creationId xmlns:p14="http://schemas.microsoft.com/office/powerpoint/2010/main" val="3084493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p:cNvPicPr/>
          <p:nvPr/>
        </p:nvPicPr>
        <p:blipFill>
          <a:blip r:embed="rId2"/>
          <a:stretch>
            <a:fillRect/>
          </a:stretch>
        </p:blipFill>
        <p:spPr>
          <a:xfrm>
            <a:off x="395536" y="1737977"/>
            <a:ext cx="8136904" cy="2627128"/>
          </a:xfrm>
          <a:prstGeom prst="rect">
            <a:avLst/>
          </a:prstGeom>
        </p:spPr>
      </p:pic>
      <p:sp>
        <p:nvSpPr>
          <p:cNvPr id="5" name="مستطيل 4"/>
          <p:cNvSpPr/>
          <p:nvPr/>
        </p:nvSpPr>
        <p:spPr>
          <a:xfrm>
            <a:off x="395536" y="260648"/>
            <a:ext cx="8136904" cy="1477328"/>
          </a:xfrm>
          <a:prstGeom prst="rect">
            <a:avLst/>
          </a:prstGeom>
        </p:spPr>
        <p:txBody>
          <a:bodyPr wrap="square">
            <a:spAutoFit/>
          </a:bodyPr>
          <a:lstStyle/>
          <a:p>
            <a:pPr algn="just" rtl="0">
              <a:lnSpc>
                <a:spcPct val="150000"/>
              </a:lnSpc>
              <a:spcAft>
                <a:spcPts val="800"/>
              </a:spcAft>
            </a:pPr>
            <a:r>
              <a:rPr lang="en-US" sz="2000" dirty="0">
                <a:solidFill>
                  <a:srgbClr val="000000"/>
                </a:solidFill>
                <a:latin typeface="Times New Roman"/>
                <a:ea typeface="Calibri"/>
                <a:cs typeface="Arial"/>
              </a:rPr>
              <a:t>Column efficiency improves by increasing the number of theoretical plates or decreasing the equivalent height of a theoretical </a:t>
            </a:r>
            <a:r>
              <a:rPr lang="en-US" sz="2000" dirty="0" smtClean="0">
                <a:solidFill>
                  <a:srgbClr val="000000"/>
                </a:solidFill>
                <a:latin typeface="Times New Roman"/>
                <a:ea typeface="Calibri"/>
                <a:cs typeface="Arial"/>
              </a:rPr>
              <a:t>plate One</a:t>
            </a:r>
            <a:r>
              <a:rPr lang="en-US" sz="2000" dirty="0">
                <a:solidFill>
                  <a:srgbClr val="000000"/>
                </a:solidFill>
                <a:latin typeface="Times New Roman"/>
                <a:ea typeface="Calibri"/>
                <a:cs typeface="Arial"/>
              </a:rPr>
              <a:t>, as in Figure below.</a:t>
            </a:r>
            <a:endParaRPr lang="en-US" sz="1600" dirty="0">
              <a:solidFill>
                <a:prstClr val="black"/>
              </a:solidFill>
              <a:ea typeface="Calibri"/>
              <a:cs typeface="Arial"/>
            </a:endParaRPr>
          </a:p>
        </p:txBody>
      </p:sp>
      <p:sp>
        <p:nvSpPr>
          <p:cNvPr id="6" name="مستطيل 5"/>
          <p:cNvSpPr/>
          <p:nvPr/>
        </p:nvSpPr>
        <p:spPr>
          <a:xfrm>
            <a:off x="539552" y="4640069"/>
            <a:ext cx="7992888" cy="1323439"/>
          </a:xfrm>
          <a:prstGeom prst="rect">
            <a:avLst/>
          </a:prstGeom>
        </p:spPr>
        <p:txBody>
          <a:bodyPr wrap="square">
            <a:spAutoFit/>
          </a:bodyPr>
          <a:lstStyle/>
          <a:p>
            <a:pPr algn="just" rtl="0"/>
            <a:r>
              <a:rPr lang="en-US" sz="2000" dirty="0">
                <a:solidFill>
                  <a:prstClr val="black"/>
                </a:solidFill>
              </a:rPr>
              <a:t>The smaller the equivalent height of one theoretical plate, H, the smoother and sharper the peaks will be. The efficiency of the column in separating a mixture improves by decreasing H, and it can be said that a good column has a number of Larger theoretical plates .</a:t>
            </a:r>
          </a:p>
        </p:txBody>
      </p:sp>
    </p:spTree>
    <p:extLst>
      <p:ext uri="{BB962C8B-B14F-4D97-AF65-F5344CB8AC3E}">
        <p14:creationId xmlns:p14="http://schemas.microsoft.com/office/powerpoint/2010/main" val="390403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2739211"/>
          </a:xfrm>
          <a:prstGeom prst="rect">
            <a:avLst/>
          </a:prstGeom>
        </p:spPr>
        <p:txBody>
          <a:bodyPr wrap="square">
            <a:spAutoFit/>
          </a:bodyPr>
          <a:lstStyle/>
          <a:p>
            <a:pPr algn="l"/>
            <a:r>
              <a:rPr lang="en-US" sz="2800" b="1" dirty="0">
                <a:solidFill>
                  <a:srgbClr val="000000"/>
                </a:solidFill>
              </a:rPr>
              <a:t>Resolution (RS)</a:t>
            </a:r>
          </a:p>
          <a:p>
            <a:pPr algn="just" rtl="0"/>
            <a:r>
              <a:rPr lang="en-US" dirty="0">
                <a:solidFill>
                  <a:srgbClr val="404040"/>
                </a:solidFill>
                <a:latin typeface="Century Gothic"/>
              </a:rPr>
              <a:t>we can define an equation for the resolution (RS) of two compounds. This will be a </a:t>
            </a:r>
            <a:r>
              <a:rPr lang="en-US" dirty="0" smtClean="0">
                <a:solidFill>
                  <a:srgbClr val="404040"/>
                </a:solidFill>
                <a:latin typeface="Century Gothic"/>
              </a:rPr>
              <a:t> measure </a:t>
            </a:r>
            <a:r>
              <a:rPr lang="en-US" dirty="0">
                <a:solidFill>
                  <a:srgbClr val="404040"/>
                </a:solidFill>
                <a:latin typeface="Century Gothic"/>
              </a:rPr>
              <a:t>of how much two compounds in a chromatogram are separated from </a:t>
            </a:r>
            <a:r>
              <a:rPr lang="en-US" dirty="0" smtClean="0">
                <a:solidFill>
                  <a:srgbClr val="404040"/>
                </a:solidFill>
                <a:latin typeface="Century Gothic"/>
              </a:rPr>
              <a:t>each other</a:t>
            </a:r>
            <a:r>
              <a:rPr lang="en-US" dirty="0">
                <a:solidFill>
                  <a:srgbClr val="404040"/>
                </a:solidFill>
                <a:latin typeface="Century Gothic"/>
              </a:rPr>
              <a:t>.</a:t>
            </a:r>
          </a:p>
          <a:p>
            <a:pPr algn="ctr" rtl="0"/>
            <a:r>
              <a:rPr lang="pl-PL" b="1" dirty="0">
                <a:solidFill>
                  <a:srgbClr val="FF0000"/>
                </a:solidFill>
                <a:latin typeface="Century Gothic"/>
              </a:rPr>
              <a:t>Rs</a:t>
            </a:r>
            <a:r>
              <a:rPr lang="pl-PL" b="1" dirty="0" smtClean="0">
                <a:solidFill>
                  <a:srgbClr val="FF0000"/>
                </a:solidFill>
                <a:latin typeface="Century Gothic"/>
              </a:rPr>
              <a:t>=</a:t>
            </a:r>
            <a:r>
              <a:rPr lang="en-US" b="1" dirty="0" smtClean="0">
                <a:solidFill>
                  <a:srgbClr val="FF0000"/>
                </a:solidFill>
                <a:latin typeface="Century Gothic"/>
              </a:rPr>
              <a:t> </a:t>
            </a:r>
            <a:r>
              <a:rPr lang="pl-PL" b="1" dirty="0" smtClean="0">
                <a:solidFill>
                  <a:srgbClr val="FF0000"/>
                </a:solidFill>
                <a:latin typeface="Century Gothic"/>
              </a:rPr>
              <a:t>2(t </a:t>
            </a:r>
            <a:r>
              <a:rPr lang="pl-PL" sz="1200" b="1" dirty="0" smtClean="0">
                <a:solidFill>
                  <a:srgbClr val="FF0000"/>
                </a:solidFill>
                <a:latin typeface="Century Gothic"/>
              </a:rPr>
              <a:t>2 </a:t>
            </a:r>
            <a:r>
              <a:rPr lang="pl-PL" b="1" dirty="0">
                <a:solidFill>
                  <a:srgbClr val="FF0000"/>
                </a:solidFill>
                <a:latin typeface="Century Gothic"/>
              </a:rPr>
              <a:t>- t</a:t>
            </a:r>
            <a:r>
              <a:rPr lang="pl-PL" sz="1200" b="1" dirty="0">
                <a:solidFill>
                  <a:srgbClr val="FF0000"/>
                </a:solidFill>
                <a:latin typeface="Century Gothic"/>
              </a:rPr>
              <a:t>1</a:t>
            </a:r>
            <a:r>
              <a:rPr lang="pl-PL" b="1" dirty="0">
                <a:solidFill>
                  <a:srgbClr val="FF0000"/>
                </a:solidFill>
                <a:latin typeface="Century Gothic"/>
              </a:rPr>
              <a:t>) /(W</a:t>
            </a:r>
            <a:r>
              <a:rPr lang="pl-PL" sz="1200" b="1" dirty="0">
                <a:solidFill>
                  <a:srgbClr val="FF0000"/>
                </a:solidFill>
                <a:latin typeface="Century Gothic"/>
              </a:rPr>
              <a:t>1 </a:t>
            </a:r>
            <a:r>
              <a:rPr lang="pl-PL" b="1" dirty="0">
                <a:solidFill>
                  <a:srgbClr val="FF0000"/>
                </a:solidFill>
                <a:latin typeface="Century Gothic"/>
              </a:rPr>
              <a:t>+ W</a:t>
            </a:r>
            <a:r>
              <a:rPr lang="pl-PL" sz="1200" b="1" dirty="0">
                <a:solidFill>
                  <a:srgbClr val="FF0000"/>
                </a:solidFill>
                <a:latin typeface="Century Gothic"/>
              </a:rPr>
              <a:t>2</a:t>
            </a:r>
            <a:r>
              <a:rPr lang="pl-PL" b="1" dirty="0" smtClean="0">
                <a:solidFill>
                  <a:srgbClr val="FF0000"/>
                </a:solidFill>
                <a:latin typeface="Century Gothic"/>
              </a:rPr>
              <a:t>) </a:t>
            </a:r>
            <a:endParaRPr lang="en-US" b="1" dirty="0" smtClean="0">
              <a:solidFill>
                <a:srgbClr val="FF0000"/>
              </a:solidFill>
              <a:latin typeface="Century Gothic"/>
            </a:endParaRPr>
          </a:p>
          <a:p>
            <a:pPr algn="ctr" rtl="0"/>
            <a:r>
              <a:rPr lang="en-US" dirty="0" smtClean="0">
                <a:solidFill>
                  <a:srgbClr val="404040"/>
                </a:solidFill>
                <a:latin typeface="Century Gothic"/>
              </a:rPr>
              <a:t>The </a:t>
            </a:r>
            <a:r>
              <a:rPr lang="en-US" dirty="0">
                <a:solidFill>
                  <a:srgbClr val="404040"/>
                </a:solidFill>
                <a:latin typeface="Century Gothic"/>
              </a:rPr>
              <a:t>terms </a:t>
            </a:r>
            <a:r>
              <a:rPr lang="en-US" dirty="0" smtClean="0">
                <a:solidFill>
                  <a:srgbClr val="404040"/>
                </a:solidFill>
                <a:latin typeface="Century Gothic"/>
              </a:rPr>
              <a:t>t</a:t>
            </a:r>
            <a:r>
              <a:rPr lang="en-US" sz="1200" dirty="0" smtClean="0">
                <a:solidFill>
                  <a:srgbClr val="404040"/>
                </a:solidFill>
                <a:latin typeface="Century Gothic"/>
              </a:rPr>
              <a:t>2 </a:t>
            </a:r>
            <a:r>
              <a:rPr lang="en-US" dirty="0">
                <a:solidFill>
                  <a:srgbClr val="404040"/>
                </a:solidFill>
                <a:latin typeface="Century Gothic"/>
              </a:rPr>
              <a:t>and t</a:t>
            </a:r>
            <a:r>
              <a:rPr lang="en-US" sz="1200" dirty="0">
                <a:solidFill>
                  <a:srgbClr val="404040"/>
                </a:solidFill>
                <a:latin typeface="Century Gothic"/>
              </a:rPr>
              <a:t>1 </a:t>
            </a:r>
            <a:r>
              <a:rPr lang="en-US" dirty="0">
                <a:solidFill>
                  <a:srgbClr val="404040"/>
                </a:solidFill>
                <a:latin typeface="Century Gothic"/>
              </a:rPr>
              <a:t>refer to the retention time of the two compounds, and W</a:t>
            </a:r>
            <a:r>
              <a:rPr lang="en-US" sz="1200" dirty="0">
                <a:solidFill>
                  <a:srgbClr val="404040"/>
                </a:solidFill>
                <a:latin typeface="Century Gothic"/>
              </a:rPr>
              <a:t>1 </a:t>
            </a:r>
            <a:r>
              <a:rPr lang="en-US" dirty="0">
                <a:solidFill>
                  <a:srgbClr val="404040"/>
                </a:solidFill>
                <a:latin typeface="Century Gothic"/>
              </a:rPr>
              <a:t>and W</a:t>
            </a:r>
            <a:r>
              <a:rPr lang="en-US" sz="1200" dirty="0">
                <a:solidFill>
                  <a:srgbClr val="404040"/>
                </a:solidFill>
                <a:latin typeface="Century Gothic"/>
              </a:rPr>
              <a:t>2 </a:t>
            </a:r>
            <a:r>
              <a:rPr lang="en-US" dirty="0" smtClean="0">
                <a:solidFill>
                  <a:srgbClr val="404040"/>
                </a:solidFill>
                <a:latin typeface="Century Gothic"/>
              </a:rPr>
              <a:t>to  the </a:t>
            </a:r>
            <a:r>
              <a:rPr lang="en-US" dirty="0">
                <a:solidFill>
                  <a:srgbClr val="404040"/>
                </a:solidFill>
                <a:latin typeface="Century Gothic"/>
              </a:rPr>
              <a:t>width of each peak at baseline.</a:t>
            </a:r>
          </a:p>
          <a:p>
            <a:pPr algn="just" rtl="0"/>
            <a:r>
              <a:rPr lang="en-US" dirty="0" smtClean="0">
                <a:solidFill>
                  <a:srgbClr val="000000"/>
                </a:solidFill>
                <a:latin typeface="Century Gothic"/>
              </a:rPr>
              <a:t>equation indicates </a:t>
            </a:r>
            <a:r>
              <a:rPr lang="en-US" dirty="0">
                <a:solidFill>
                  <a:srgbClr val="000000"/>
                </a:solidFill>
                <a:latin typeface="Century Gothic"/>
              </a:rPr>
              <a:t>that the resolution is the difference between peak retention times divided </a:t>
            </a:r>
            <a:r>
              <a:rPr lang="en-US" dirty="0" smtClean="0">
                <a:solidFill>
                  <a:srgbClr val="000000"/>
                </a:solidFill>
                <a:latin typeface="Century Gothic"/>
              </a:rPr>
              <a:t>by the </a:t>
            </a:r>
            <a:r>
              <a:rPr lang="en-US" dirty="0">
                <a:solidFill>
                  <a:srgbClr val="000000"/>
                </a:solidFill>
                <a:latin typeface="Century Gothic"/>
              </a:rPr>
              <a:t>average peak width.</a:t>
            </a:r>
            <a:endParaRPr lang="en-US"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276858"/>
            <a:ext cx="7416824" cy="3320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2415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496944" cy="2764859"/>
          </a:xfrm>
          <a:prstGeom prst="rect">
            <a:avLst/>
          </a:prstGeom>
        </p:spPr>
        <p:txBody>
          <a:bodyPr wrap="square">
            <a:spAutoFit/>
          </a:bodyPr>
          <a:lstStyle/>
          <a:p>
            <a:pPr algn="just" rtl="0"/>
            <a:r>
              <a:rPr lang="en-US" sz="2000" b="1" dirty="0">
                <a:solidFill>
                  <a:prstClr val="black"/>
                </a:solidFill>
              </a:rPr>
              <a:t>If the value of RS is less than 1, then the two peaks are overlapping  </a:t>
            </a:r>
            <a:endParaRPr lang="en-US" sz="2000" dirty="0">
              <a:solidFill>
                <a:prstClr val="black"/>
              </a:solidFill>
            </a:endParaRPr>
          </a:p>
          <a:p>
            <a:pPr algn="just" rtl="0"/>
            <a:r>
              <a:rPr lang="en-US" sz="2000" b="1" dirty="0">
                <a:solidFill>
                  <a:prstClr val="black"/>
                </a:solidFill>
              </a:rPr>
              <a:t>But when its value is equal to one the two peaks are adjacent and separated, with a slight overlap that can be neglected</a:t>
            </a:r>
            <a:r>
              <a:rPr lang="en-US" sz="2000" b="1" dirty="0" smtClean="0">
                <a:solidFill>
                  <a:prstClr val="black"/>
                </a:solidFill>
              </a:rPr>
              <a:t>.(</a:t>
            </a:r>
            <a:r>
              <a:rPr lang="en-US" sz="2000" b="1" dirty="0">
                <a:solidFill>
                  <a:srgbClr val="FF0000"/>
                </a:solidFill>
              </a:rPr>
              <a:t>Partial resolution</a:t>
            </a:r>
            <a:r>
              <a:rPr lang="en-US" sz="2000" b="1" dirty="0" smtClean="0">
                <a:solidFill>
                  <a:prstClr val="black"/>
                </a:solidFill>
              </a:rPr>
              <a:t>)</a:t>
            </a:r>
            <a:endParaRPr lang="en-US" sz="2000" dirty="0">
              <a:solidFill>
                <a:prstClr val="black"/>
              </a:solidFill>
            </a:endParaRPr>
          </a:p>
          <a:p>
            <a:pPr algn="just" rtl="0">
              <a:lnSpc>
                <a:spcPct val="107000"/>
              </a:lnSpc>
              <a:spcAft>
                <a:spcPts val="800"/>
              </a:spcAft>
            </a:pPr>
            <a:r>
              <a:rPr lang="en-US" sz="2000" b="1" dirty="0">
                <a:solidFill>
                  <a:prstClr val="black"/>
                </a:solidFill>
              </a:rPr>
              <a:t> In the case of RS greater than 1, the two peaks are completely separated and spaced </a:t>
            </a:r>
            <a:r>
              <a:rPr lang="en-US" sz="2000" b="1" dirty="0" smtClean="0">
                <a:solidFill>
                  <a:prstClr val="black"/>
                </a:solidFill>
              </a:rPr>
              <a:t>apart ,</a:t>
            </a:r>
          </a:p>
          <a:p>
            <a:pPr algn="just" rtl="0">
              <a:lnSpc>
                <a:spcPct val="107000"/>
              </a:lnSpc>
              <a:spcAft>
                <a:spcPts val="800"/>
              </a:spcAft>
            </a:pPr>
            <a:r>
              <a:rPr lang="en-US" sz="2000" b="1" dirty="0" smtClean="0">
                <a:solidFill>
                  <a:prstClr val="black"/>
                </a:solidFill>
              </a:rPr>
              <a:t>Two peaks</a:t>
            </a:r>
            <a:r>
              <a:rPr lang="en-US" sz="2000" b="1" dirty="0">
                <a:solidFill>
                  <a:srgbClr val="000000"/>
                </a:solidFill>
                <a:latin typeface="Times New Roman"/>
                <a:ea typeface="Calibri"/>
                <a:cs typeface="Arial"/>
              </a:rPr>
              <a:t> adjacent</a:t>
            </a:r>
            <a:r>
              <a:rPr lang="en-US" sz="2000" b="1" dirty="0" smtClean="0">
                <a:solidFill>
                  <a:prstClr val="black"/>
                </a:solidFill>
              </a:rPr>
              <a:t> </a:t>
            </a:r>
            <a:r>
              <a:rPr lang="en-US" sz="2000" b="1" dirty="0">
                <a:solidFill>
                  <a:prstClr val="black"/>
                </a:solidFill>
              </a:rPr>
              <a:t>are considered to be completely resolved when a distinct baseline can be observed between the peaks, indicated by an </a:t>
            </a:r>
            <a:r>
              <a:rPr lang="en-US" sz="2000" b="1" dirty="0" smtClean="0">
                <a:solidFill>
                  <a:prstClr val="black"/>
                </a:solidFill>
              </a:rPr>
              <a:t>RS   value near  1.5    ,  inducted  </a:t>
            </a:r>
            <a:r>
              <a:rPr lang="en-US" sz="2000" b="1" dirty="0" smtClean="0">
                <a:solidFill>
                  <a:srgbClr val="000000"/>
                </a:solidFill>
                <a:latin typeface="Times New Roman"/>
                <a:ea typeface="Calibri"/>
                <a:cs typeface="Arial"/>
              </a:rPr>
              <a:t>a </a:t>
            </a:r>
            <a:r>
              <a:rPr lang="en-US" sz="2000" b="1" dirty="0">
                <a:solidFill>
                  <a:srgbClr val="000000"/>
                </a:solidFill>
                <a:latin typeface="Times New Roman"/>
                <a:ea typeface="Calibri"/>
                <a:cs typeface="Arial"/>
              </a:rPr>
              <a:t>perfect separation </a:t>
            </a:r>
            <a:r>
              <a:rPr lang="en-US" sz="2000" b="1" dirty="0" smtClean="0">
                <a:solidFill>
                  <a:srgbClr val="000000"/>
                </a:solidFill>
                <a:latin typeface="Times New Roman"/>
                <a:ea typeface="Calibri"/>
                <a:cs typeface="Arial"/>
              </a:rPr>
              <a:t>(</a:t>
            </a:r>
            <a:r>
              <a:rPr lang="en-US" sz="2000" b="1" dirty="0">
                <a:solidFill>
                  <a:srgbClr val="FF0000"/>
                </a:solidFill>
              </a:rPr>
              <a:t>Complete resolution</a:t>
            </a:r>
            <a:r>
              <a:rPr lang="en-US" sz="2000" b="1" dirty="0" smtClean="0">
                <a:solidFill>
                  <a:srgbClr val="000000"/>
                </a:solidFill>
                <a:latin typeface="Times New Roman"/>
                <a:ea typeface="Calibri"/>
                <a:cs typeface="Arial"/>
              </a:rPr>
              <a:t>)</a:t>
            </a:r>
            <a:endParaRPr lang="en-US" sz="2000" b="1" dirty="0" smtClean="0">
              <a:solidFill>
                <a:prstClr val="black"/>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212976"/>
            <a:ext cx="7344816" cy="306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658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88640"/>
            <a:ext cx="8694385" cy="6494085"/>
          </a:xfrm>
          <a:prstGeom prst="rect">
            <a:avLst/>
          </a:prstGeom>
        </p:spPr>
        <p:txBody>
          <a:bodyPr wrap="square">
            <a:spAutoFit/>
          </a:bodyPr>
          <a:lstStyle/>
          <a:p>
            <a:pPr algn="justLow" rtl="0"/>
            <a:r>
              <a:rPr lang="en-US" sz="1600" b="1" u="sng" dirty="0">
                <a:solidFill>
                  <a:prstClr val="black"/>
                </a:solidFill>
                <a:latin typeface="Arial"/>
                <a:ea typeface="Times New Roman"/>
              </a:rPr>
              <a:t>Distribution Coefficient (K</a:t>
            </a:r>
            <a:r>
              <a:rPr lang="en-US" sz="1400" b="1" u="sng" dirty="0">
                <a:solidFill>
                  <a:prstClr val="black"/>
                </a:solidFill>
                <a:latin typeface="Times New Roman"/>
                <a:ea typeface="Times New Roman"/>
              </a:rPr>
              <a:t>D</a:t>
            </a:r>
            <a:r>
              <a:rPr lang="en-US" sz="1600" b="1" u="sng" dirty="0">
                <a:solidFill>
                  <a:prstClr val="black"/>
                </a:solidFill>
                <a:latin typeface="Arial"/>
                <a:ea typeface="Times New Roman"/>
              </a:rPr>
              <a:t>)</a:t>
            </a:r>
            <a:endParaRPr lang="en-US" sz="2400" b="1" dirty="0">
              <a:solidFill>
                <a:prstClr val="black"/>
              </a:solidFill>
              <a:latin typeface="Times New Roman"/>
              <a:ea typeface="Times New Roman"/>
            </a:endParaRPr>
          </a:p>
          <a:p>
            <a:pPr algn="justLow" rtl="0"/>
            <a:r>
              <a:rPr lang="en-US" sz="1600" dirty="0">
                <a:solidFill>
                  <a:prstClr val="black"/>
                </a:solidFill>
                <a:latin typeface="Times New Roman"/>
                <a:ea typeface="Times New Roman"/>
              </a:rPr>
              <a:t>The flow rate of the eluent and the distribution of the solute between the mobile and stationary phases determine a solute’s retention time. In a system without flow, a solute will achieve equilibrium between the two phases. This equilibrium can be described as the </a:t>
            </a:r>
            <a:r>
              <a:rPr lang="en-US" sz="1600" b="1" dirty="0">
                <a:solidFill>
                  <a:prstClr val="black"/>
                </a:solidFill>
                <a:latin typeface="Times New Roman"/>
                <a:ea typeface="Times New Roman"/>
              </a:rPr>
              <a:t>distribution coefficient KD </a:t>
            </a:r>
            <a:r>
              <a:rPr lang="en-US" sz="1600" dirty="0">
                <a:solidFill>
                  <a:prstClr val="black"/>
                </a:solidFill>
                <a:latin typeface="Times New Roman"/>
                <a:ea typeface="Times New Roman"/>
              </a:rPr>
              <a:t>and is defined by the equation</a:t>
            </a:r>
          </a:p>
          <a:p>
            <a:pPr algn="ctr" rtl="0"/>
            <a:r>
              <a:rPr lang="en-US" sz="2000" dirty="0">
                <a:solidFill>
                  <a:prstClr val="black"/>
                </a:solidFill>
                <a:latin typeface="Times New Roman"/>
                <a:ea typeface="Times New Roman"/>
              </a:rPr>
              <a:t>KD = CS/CM</a:t>
            </a:r>
            <a:endParaRPr lang="en-US" sz="1600" dirty="0">
              <a:solidFill>
                <a:prstClr val="black"/>
              </a:solidFill>
              <a:latin typeface="Times New Roman"/>
              <a:ea typeface="Times New Roman"/>
            </a:endParaRPr>
          </a:p>
          <a:p>
            <a:pPr algn="justLow" rtl="0"/>
            <a:r>
              <a:rPr lang="en-US" sz="1600" dirty="0">
                <a:solidFill>
                  <a:prstClr val="black"/>
                </a:solidFill>
                <a:latin typeface="Times New Roman"/>
                <a:ea typeface="Times New Roman"/>
              </a:rPr>
              <a:t>where </a:t>
            </a:r>
            <a:r>
              <a:rPr lang="en-US" sz="1600" b="1" dirty="0">
                <a:solidFill>
                  <a:prstClr val="black"/>
                </a:solidFill>
                <a:latin typeface="Times New Roman"/>
                <a:ea typeface="Times New Roman"/>
              </a:rPr>
              <a:t>: CS</a:t>
            </a:r>
            <a:r>
              <a:rPr lang="en-US" sz="1600" dirty="0">
                <a:solidFill>
                  <a:prstClr val="black"/>
                </a:solidFill>
                <a:latin typeface="Times New Roman"/>
                <a:ea typeface="Times New Roman"/>
              </a:rPr>
              <a:t> = the concentration of solute in the stationary phase CM = the concentration in the mobile phase The distribution is influenced by the ionic attraction to the active sites on the column packing. A solute with a high KD is more likely to be found associated with the stationary phase at any given moment. A </a:t>
            </a:r>
            <a:r>
              <a:rPr lang="en-US" sz="1600" dirty="0" err="1">
                <a:solidFill>
                  <a:prstClr val="black"/>
                </a:solidFill>
                <a:latin typeface="Times New Roman"/>
                <a:ea typeface="Times New Roman"/>
              </a:rPr>
              <a:t>a</a:t>
            </a:r>
            <a:r>
              <a:rPr lang="en-US" sz="1600" dirty="0">
                <a:solidFill>
                  <a:prstClr val="black"/>
                </a:solidFill>
                <a:latin typeface="Times New Roman"/>
                <a:ea typeface="Times New Roman"/>
              </a:rPr>
              <a:t> low KD indicates a solute that favors the mobile phase</a:t>
            </a:r>
            <a:r>
              <a:rPr lang="en-US" sz="1600" dirty="0" smtClean="0">
                <a:solidFill>
                  <a:prstClr val="black"/>
                </a:solidFill>
                <a:latin typeface="Times New Roman"/>
                <a:ea typeface="Times New Roman"/>
              </a:rPr>
              <a:t>.</a:t>
            </a:r>
          </a:p>
          <a:p>
            <a:pPr algn="justLow" rtl="0"/>
            <a:endParaRPr lang="en-US" sz="1600" dirty="0">
              <a:solidFill>
                <a:prstClr val="black"/>
              </a:solidFill>
              <a:latin typeface="Times New Roman"/>
              <a:ea typeface="Times New Roman"/>
            </a:endParaRPr>
          </a:p>
          <a:p>
            <a:pPr algn="justLow" rtl="0"/>
            <a:r>
              <a:rPr lang="en-US" sz="1600" dirty="0" smtClean="0">
                <a:solidFill>
                  <a:prstClr val="black"/>
                </a:solidFill>
                <a:latin typeface="Times New Roman"/>
                <a:ea typeface="Times New Roman"/>
              </a:rPr>
              <a:t>Any </a:t>
            </a:r>
            <a:r>
              <a:rPr lang="en-US" sz="1600" dirty="0">
                <a:solidFill>
                  <a:prstClr val="black"/>
                </a:solidFill>
                <a:latin typeface="Times New Roman"/>
                <a:ea typeface="Times New Roman"/>
              </a:rPr>
              <a:t>two </a:t>
            </a:r>
            <a:r>
              <a:rPr lang="en-US" sz="1600" dirty="0" err="1">
                <a:solidFill>
                  <a:prstClr val="black"/>
                </a:solidFill>
                <a:latin typeface="Times New Roman"/>
                <a:ea typeface="Times New Roman"/>
              </a:rPr>
              <a:t>analytes</a:t>
            </a:r>
            <a:r>
              <a:rPr lang="en-US" sz="1600" dirty="0">
                <a:solidFill>
                  <a:prstClr val="black"/>
                </a:solidFill>
                <a:latin typeface="Times New Roman"/>
                <a:ea typeface="Times New Roman"/>
              </a:rPr>
              <a:t> will generally have distinct distribution coefficients. This difference in KD’s is the basis for the differential migration of various components.</a:t>
            </a:r>
          </a:p>
          <a:p>
            <a:pPr algn="justLow" rtl="0"/>
            <a:endParaRPr lang="en-US" sz="1600" dirty="0">
              <a:solidFill>
                <a:prstClr val="black"/>
              </a:solidFill>
              <a:latin typeface="Times New Roman"/>
              <a:ea typeface="Times New Roman"/>
            </a:endParaRPr>
          </a:p>
          <a:p>
            <a:pPr marL="285750" indent="-285750" algn="justLow" rtl="0">
              <a:buFont typeface="Wingdings" pitchFamily="2" charset="2"/>
              <a:buChar char="q"/>
            </a:pPr>
            <a:r>
              <a:rPr lang="en-US" sz="1600" dirty="0" smtClean="0">
                <a:solidFill>
                  <a:prstClr val="black"/>
                </a:solidFill>
                <a:latin typeface="Times New Roman"/>
                <a:ea typeface="Times New Roman"/>
              </a:rPr>
              <a:t>An </a:t>
            </a:r>
            <a:r>
              <a:rPr lang="en-US" sz="1600" dirty="0" err="1">
                <a:solidFill>
                  <a:prstClr val="black"/>
                </a:solidFill>
                <a:latin typeface="Times New Roman"/>
                <a:ea typeface="Times New Roman"/>
              </a:rPr>
              <a:t>analyte</a:t>
            </a:r>
            <a:r>
              <a:rPr lang="en-US" sz="1600" dirty="0">
                <a:solidFill>
                  <a:prstClr val="black"/>
                </a:solidFill>
                <a:latin typeface="Times New Roman"/>
                <a:ea typeface="Times New Roman"/>
              </a:rPr>
              <a:t> with a relatively low KD favors distribution in the mobile phase of the system where it is subject to the influence of eluent flow. This </a:t>
            </a:r>
            <a:r>
              <a:rPr lang="en-US" sz="1600" dirty="0" err="1">
                <a:solidFill>
                  <a:prstClr val="black"/>
                </a:solidFill>
                <a:latin typeface="Times New Roman"/>
                <a:ea typeface="Times New Roman"/>
              </a:rPr>
              <a:t>analyte</a:t>
            </a:r>
            <a:r>
              <a:rPr lang="en-US" sz="1600" dirty="0">
                <a:solidFill>
                  <a:prstClr val="black"/>
                </a:solidFill>
                <a:latin typeface="Times New Roman"/>
                <a:ea typeface="Times New Roman"/>
              </a:rPr>
              <a:t> will be pushed through the column more quickly than one with a higher KD</a:t>
            </a:r>
          </a:p>
          <a:p>
            <a:pPr marL="285750" indent="-285750" algn="justLow" rtl="0">
              <a:buFont typeface="Wingdings" pitchFamily="2" charset="2"/>
              <a:buChar char="q"/>
            </a:pPr>
            <a:r>
              <a:rPr lang="en-US" sz="1600" dirty="0" smtClean="0">
                <a:solidFill>
                  <a:prstClr val="black"/>
                </a:solidFill>
                <a:latin typeface="Times New Roman"/>
                <a:ea typeface="Times New Roman"/>
              </a:rPr>
              <a:t>An </a:t>
            </a:r>
            <a:r>
              <a:rPr lang="en-US" sz="1600" dirty="0" err="1">
                <a:solidFill>
                  <a:prstClr val="black"/>
                </a:solidFill>
                <a:latin typeface="Times New Roman"/>
                <a:ea typeface="Times New Roman"/>
              </a:rPr>
              <a:t>analyte</a:t>
            </a:r>
            <a:r>
              <a:rPr lang="en-US" sz="1600" dirty="0">
                <a:solidFill>
                  <a:prstClr val="black"/>
                </a:solidFill>
                <a:latin typeface="Times New Roman"/>
                <a:ea typeface="Times New Roman"/>
              </a:rPr>
              <a:t> with a higher KD favors distribution towards the stationary phase. This </a:t>
            </a:r>
            <a:r>
              <a:rPr lang="en-US" sz="1600" dirty="0" err="1">
                <a:solidFill>
                  <a:prstClr val="black"/>
                </a:solidFill>
                <a:latin typeface="Times New Roman"/>
                <a:ea typeface="Times New Roman"/>
              </a:rPr>
              <a:t>analyte</a:t>
            </a:r>
            <a:r>
              <a:rPr lang="en-US" sz="1600" dirty="0">
                <a:solidFill>
                  <a:prstClr val="black"/>
                </a:solidFill>
                <a:latin typeface="Times New Roman"/>
                <a:ea typeface="Times New Roman"/>
              </a:rPr>
              <a:t> elutes at a slower rate.</a:t>
            </a:r>
          </a:p>
          <a:p>
            <a:pPr marL="285750" indent="-285750" algn="justLow" rtl="0">
              <a:buFont typeface="Wingdings" pitchFamily="2" charset="2"/>
              <a:buChar char="q"/>
            </a:pPr>
            <a:r>
              <a:rPr lang="en-US" sz="1600" dirty="0" smtClean="0">
                <a:solidFill>
                  <a:prstClr val="black"/>
                </a:solidFill>
                <a:latin typeface="Times New Roman"/>
                <a:ea typeface="Times New Roman"/>
              </a:rPr>
              <a:t>The </a:t>
            </a:r>
            <a:r>
              <a:rPr lang="en-US" sz="1600" dirty="0">
                <a:solidFill>
                  <a:prstClr val="black"/>
                </a:solidFill>
                <a:latin typeface="Times New Roman"/>
                <a:ea typeface="Times New Roman"/>
              </a:rPr>
              <a:t>KD describes the ratio of sample in either phase at equilibrium under a given set of conditions. Thus, although a solute favors the stationary phase, it is still present to an extent in the mobile phase and can flow through the column. </a:t>
            </a:r>
          </a:p>
          <a:p>
            <a:pPr marL="285750" indent="-285750" algn="justLow" rtl="0">
              <a:buFont typeface="Wingdings" pitchFamily="2" charset="2"/>
              <a:buChar char="q"/>
            </a:pPr>
            <a:r>
              <a:rPr lang="en-US" sz="1600" dirty="0">
                <a:solidFill>
                  <a:prstClr val="black"/>
                </a:solidFill>
                <a:latin typeface="Times New Roman"/>
                <a:ea typeface="Times New Roman"/>
              </a:rPr>
              <a:t>Under ideal conditions the KD will be constant of a molecule within a system composed of a stationary and mobile phase at a constant temperature .</a:t>
            </a:r>
          </a:p>
          <a:p>
            <a:pPr algn="justLow" rtl="0"/>
            <a:r>
              <a:rPr lang="en-US" sz="1400" dirty="0">
                <a:solidFill>
                  <a:prstClr val="black"/>
                </a:solidFill>
                <a:latin typeface="Times New Roman"/>
                <a:ea typeface="Times New Roman"/>
              </a:rPr>
              <a:t> </a:t>
            </a:r>
          </a:p>
        </p:txBody>
      </p:sp>
    </p:spTree>
    <p:extLst>
      <p:ext uri="{BB962C8B-B14F-4D97-AF65-F5344CB8AC3E}">
        <p14:creationId xmlns:p14="http://schemas.microsoft.com/office/powerpoint/2010/main" val="318574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95536" y="332656"/>
            <a:ext cx="8352928" cy="2031325"/>
          </a:xfrm>
          <a:prstGeom prst="rect">
            <a:avLst/>
          </a:prstGeom>
        </p:spPr>
        <p:txBody>
          <a:bodyPr wrap="square">
            <a:spAutoFit/>
          </a:bodyPr>
          <a:lstStyle/>
          <a:p>
            <a:pPr algn="just" rtl="0"/>
            <a:r>
              <a:rPr lang="en-US" b="1" dirty="0">
                <a:solidFill>
                  <a:prstClr val="black"/>
                </a:solidFill>
              </a:rPr>
              <a:t>Example :</a:t>
            </a:r>
            <a:r>
              <a:rPr lang="en-US" dirty="0">
                <a:solidFill>
                  <a:prstClr val="black"/>
                </a:solidFill>
              </a:rPr>
              <a:t>Two solutes have retention time 16.4 ,17.63 min continuity over column of ion chromatography 20 cm ,  V</a:t>
            </a:r>
            <a:r>
              <a:rPr lang="en-US" baseline="-25000" dirty="0">
                <a:solidFill>
                  <a:prstClr val="black"/>
                </a:solidFill>
              </a:rPr>
              <a:t>M</a:t>
            </a:r>
            <a:r>
              <a:rPr lang="en-US" dirty="0">
                <a:solidFill>
                  <a:prstClr val="black"/>
                </a:solidFill>
              </a:rPr>
              <a:t>: 1.55 ml; V</a:t>
            </a:r>
            <a:r>
              <a:rPr lang="en-US" baseline="-25000" dirty="0">
                <a:solidFill>
                  <a:prstClr val="black"/>
                </a:solidFill>
              </a:rPr>
              <a:t>S</a:t>
            </a:r>
            <a:r>
              <a:rPr lang="en-US" dirty="0">
                <a:solidFill>
                  <a:prstClr val="black"/>
                </a:solidFill>
              </a:rPr>
              <a:t>:0.178 ml ; flow rate: 0.313 cm</a:t>
            </a:r>
            <a:r>
              <a:rPr lang="en-US" baseline="30000" dirty="0">
                <a:solidFill>
                  <a:prstClr val="black"/>
                </a:solidFill>
              </a:rPr>
              <a:t>3</a:t>
            </a:r>
            <a:r>
              <a:rPr lang="en-US" dirty="0">
                <a:solidFill>
                  <a:prstClr val="black"/>
                </a:solidFill>
              </a:rPr>
              <a:t>/min, the band width of two peak were 1.21,1.11 min  and flow rate was 1ml/min  calculate 1-the resolution of column  2- is the resolution is complete , 3- the number of plates for the peak  generated by Peak A  800 ,Calculate The Height Equivalent Theoretical Plate (HETP), 4-Destrbution coefficients ? </a:t>
            </a:r>
            <a:r>
              <a:rPr lang="en-US" b="1" dirty="0">
                <a:solidFill>
                  <a:prstClr val="black"/>
                </a:solidFill>
              </a:rPr>
              <a:t> </a:t>
            </a:r>
            <a:endParaRPr lang="en-US" dirty="0">
              <a:solidFill>
                <a:prstClr val="black"/>
              </a:solidFill>
            </a:endParaRPr>
          </a:p>
          <a:p>
            <a:pPr indent="-228600" algn="justLow" rtl="0"/>
            <a:endParaRPr lang="en-US" dirty="0">
              <a:solidFill>
                <a:prstClr val="black"/>
              </a:solidFill>
              <a:latin typeface="Times New Roman"/>
              <a:ea typeface="Times New Roman"/>
            </a:endParaRPr>
          </a:p>
        </p:txBody>
      </p:sp>
      <p:sp>
        <p:nvSpPr>
          <p:cNvPr id="2" name="مستطيل 1"/>
          <p:cNvSpPr/>
          <p:nvPr/>
        </p:nvSpPr>
        <p:spPr>
          <a:xfrm>
            <a:off x="824121" y="2278147"/>
            <a:ext cx="7495757" cy="4308872"/>
          </a:xfrm>
          <a:prstGeom prst="rect">
            <a:avLst/>
          </a:prstGeom>
        </p:spPr>
        <p:txBody>
          <a:bodyPr wrap="square">
            <a:spAutoFit/>
          </a:bodyPr>
          <a:lstStyle/>
          <a:p>
            <a:pPr algn="ctr" rtl="0"/>
            <a:endParaRPr lang="en-US" b="1" dirty="0" smtClean="0">
              <a:solidFill>
                <a:prstClr val="black"/>
              </a:solidFill>
            </a:endParaRPr>
          </a:p>
          <a:p>
            <a:pPr algn="ctr" rtl="0"/>
            <a:r>
              <a:rPr lang="pl-PL" b="1" dirty="0" smtClean="0">
                <a:solidFill>
                  <a:prstClr val="black"/>
                </a:solidFill>
              </a:rPr>
              <a:t>Rs</a:t>
            </a:r>
            <a:r>
              <a:rPr lang="pl-PL" b="1" dirty="0">
                <a:solidFill>
                  <a:prstClr val="black"/>
                </a:solidFill>
              </a:rPr>
              <a:t>= 2(t 2 - t1) /(W1 + W2)</a:t>
            </a:r>
            <a:endParaRPr lang="en-US" dirty="0">
              <a:solidFill>
                <a:prstClr val="black"/>
              </a:solidFill>
            </a:endParaRPr>
          </a:p>
          <a:p>
            <a:pPr algn="l" rtl="0"/>
            <a:r>
              <a:rPr lang="en-US" dirty="0">
                <a:solidFill>
                  <a:prstClr val="black"/>
                </a:solidFill>
              </a:rPr>
              <a:t>                                               = 2(17.63 -16.4)  / (1.21+1.11)</a:t>
            </a:r>
          </a:p>
          <a:p>
            <a:pPr algn="l" rtl="0"/>
            <a:r>
              <a:rPr lang="en-US" dirty="0">
                <a:solidFill>
                  <a:prstClr val="black"/>
                </a:solidFill>
              </a:rPr>
              <a:t>                                               =2(1.23) /2.32</a:t>
            </a:r>
          </a:p>
          <a:p>
            <a:pPr algn="l" rtl="0"/>
            <a:r>
              <a:rPr lang="en-US" dirty="0">
                <a:solidFill>
                  <a:prstClr val="black"/>
                </a:solidFill>
              </a:rPr>
              <a:t>                                              = 1.06 </a:t>
            </a:r>
          </a:p>
          <a:p>
            <a:pPr algn="l" rtl="0"/>
            <a:r>
              <a:rPr lang="en-US" dirty="0">
                <a:solidFill>
                  <a:prstClr val="black"/>
                </a:solidFill>
              </a:rPr>
              <a:t> </a:t>
            </a:r>
          </a:p>
          <a:p>
            <a:pPr algn="l" rtl="0"/>
            <a:r>
              <a:rPr lang="en-US" sz="2000" b="1" dirty="0">
                <a:solidFill>
                  <a:prstClr val="black"/>
                </a:solidFill>
              </a:rPr>
              <a:t>H =</a:t>
            </a:r>
            <a:r>
              <a:rPr lang="en-US" sz="2000" b="1" dirty="0" smtClean="0">
                <a:solidFill>
                  <a:prstClr val="black"/>
                </a:solidFill>
              </a:rPr>
              <a:t>L/N      </a:t>
            </a:r>
            <a:r>
              <a:rPr lang="en-US" dirty="0" smtClean="0">
                <a:solidFill>
                  <a:prstClr val="black"/>
                </a:solidFill>
              </a:rPr>
              <a:t>=    20 </a:t>
            </a:r>
            <a:r>
              <a:rPr lang="en-US" dirty="0">
                <a:solidFill>
                  <a:prstClr val="black"/>
                </a:solidFill>
              </a:rPr>
              <a:t>/800=0.025 cm</a:t>
            </a:r>
          </a:p>
          <a:p>
            <a:pPr algn="l" rtl="0"/>
            <a:r>
              <a:rPr lang="en-US" dirty="0">
                <a:solidFill>
                  <a:prstClr val="black"/>
                </a:solidFill>
              </a:rPr>
              <a:t> </a:t>
            </a:r>
          </a:p>
          <a:p>
            <a:pPr algn="l" rtl="0"/>
            <a:r>
              <a:rPr lang="en-US" sz="2000" b="1" dirty="0">
                <a:solidFill>
                  <a:prstClr val="black"/>
                </a:solidFill>
              </a:rPr>
              <a:t>KD =  V</a:t>
            </a:r>
            <a:r>
              <a:rPr lang="en-US" sz="2000" b="1" baseline="-25000" dirty="0">
                <a:solidFill>
                  <a:prstClr val="black"/>
                </a:solidFill>
              </a:rPr>
              <a:t>S</a:t>
            </a:r>
            <a:r>
              <a:rPr lang="en-US" sz="2000" b="1" dirty="0">
                <a:solidFill>
                  <a:prstClr val="black"/>
                </a:solidFill>
              </a:rPr>
              <a:t>/V</a:t>
            </a:r>
            <a:r>
              <a:rPr lang="en-US" sz="2000" b="1" baseline="-25000" dirty="0">
                <a:solidFill>
                  <a:prstClr val="black"/>
                </a:solidFill>
              </a:rPr>
              <a:t>M</a:t>
            </a:r>
            <a:r>
              <a:rPr lang="en-US" b="1" dirty="0">
                <a:solidFill>
                  <a:prstClr val="black"/>
                </a:solidFill>
              </a:rPr>
              <a:t>     =  </a:t>
            </a:r>
            <a:r>
              <a:rPr lang="en-US" dirty="0">
                <a:solidFill>
                  <a:prstClr val="black"/>
                </a:solidFill>
              </a:rPr>
              <a:t>0.155 </a:t>
            </a:r>
            <a:r>
              <a:rPr lang="en-US" b="1" dirty="0">
                <a:solidFill>
                  <a:prstClr val="black"/>
                </a:solidFill>
              </a:rPr>
              <a:t> /</a:t>
            </a:r>
            <a:r>
              <a:rPr lang="en-US" dirty="0">
                <a:solidFill>
                  <a:prstClr val="black"/>
                </a:solidFill>
              </a:rPr>
              <a:t>1.17</a:t>
            </a:r>
            <a:r>
              <a:rPr lang="en-US" b="1" dirty="0">
                <a:solidFill>
                  <a:prstClr val="black"/>
                </a:solidFill>
              </a:rPr>
              <a:t> 8 = 0.131</a:t>
            </a:r>
            <a:endParaRPr lang="en-US" dirty="0">
              <a:solidFill>
                <a:prstClr val="black"/>
              </a:solidFill>
            </a:endParaRPr>
          </a:p>
          <a:p>
            <a:pPr algn="l" rtl="0"/>
            <a:r>
              <a:rPr lang="en-US" dirty="0">
                <a:solidFill>
                  <a:prstClr val="black"/>
                </a:solidFill>
              </a:rPr>
              <a:t> </a:t>
            </a:r>
          </a:p>
          <a:p>
            <a:pPr algn="l" rtl="0"/>
            <a:r>
              <a:rPr lang="en-US" dirty="0">
                <a:solidFill>
                  <a:prstClr val="black"/>
                </a:solidFill>
              </a:rPr>
              <a:t>1- R=1.06</a:t>
            </a:r>
          </a:p>
          <a:p>
            <a:pPr algn="l" rtl="0"/>
            <a:r>
              <a:rPr lang="en-US" dirty="0">
                <a:solidFill>
                  <a:prstClr val="black"/>
                </a:solidFill>
              </a:rPr>
              <a:t>2-Partial resolution</a:t>
            </a:r>
          </a:p>
          <a:p>
            <a:pPr algn="l" rtl="0"/>
            <a:r>
              <a:rPr lang="en-US" dirty="0">
                <a:solidFill>
                  <a:prstClr val="black"/>
                </a:solidFill>
              </a:rPr>
              <a:t>3- H = 0.025</a:t>
            </a:r>
          </a:p>
          <a:p>
            <a:pPr algn="l" rtl="0"/>
            <a:r>
              <a:rPr lang="en-US" dirty="0">
                <a:solidFill>
                  <a:prstClr val="black"/>
                </a:solidFill>
              </a:rPr>
              <a:t>4- KD = 0.131</a:t>
            </a:r>
          </a:p>
          <a:p>
            <a:pPr algn="l"/>
            <a:endParaRPr lang="en-US" dirty="0">
              <a:solidFill>
                <a:prstClr val="black"/>
              </a:solidFill>
            </a:endParaRPr>
          </a:p>
        </p:txBody>
      </p:sp>
    </p:spTree>
    <p:extLst>
      <p:ext uri="{BB962C8B-B14F-4D97-AF65-F5344CB8AC3E}">
        <p14:creationId xmlns:p14="http://schemas.microsoft.com/office/powerpoint/2010/main" val="287442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6632"/>
            <a:ext cx="8280920" cy="6571030"/>
          </a:xfrm>
          <a:prstGeom prst="rect">
            <a:avLst/>
          </a:prstGeom>
        </p:spPr>
        <p:txBody>
          <a:bodyPr wrap="square">
            <a:spAutoFit/>
          </a:bodyPr>
          <a:lstStyle/>
          <a:p>
            <a:pPr algn="just" rtl="0">
              <a:lnSpc>
                <a:spcPct val="150000"/>
              </a:lnSpc>
              <a:spcBef>
                <a:spcPts val="1000"/>
              </a:spcBef>
            </a:pPr>
            <a:r>
              <a:rPr lang="en-US" sz="2400" b="1" dirty="0" smtClean="0">
                <a:solidFill>
                  <a:srgbClr val="0372A6"/>
                </a:solidFill>
                <a:latin typeface="Times New Roman"/>
                <a:ea typeface="Times New Roman"/>
                <a:cs typeface="Times New Roman"/>
              </a:rPr>
              <a:t>Injector </a:t>
            </a:r>
          </a:p>
          <a:p>
            <a:pPr algn="just" rtl="0">
              <a:lnSpc>
                <a:spcPct val="150000"/>
              </a:lnSpc>
              <a:spcBef>
                <a:spcPts val="1000"/>
              </a:spcBef>
            </a:pPr>
            <a:r>
              <a:rPr lang="en-US" sz="2400" dirty="0" smtClean="0">
                <a:solidFill>
                  <a:srgbClr val="000000"/>
                </a:solidFill>
                <a:latin typeface="Times New Roman"/>
                <a:ea typeface="Times New Roman"/>
                <a:cs typeface="Times New Roman"/>
              </a:rPr>
              <a:t>This is the place where the sample is volatilized and quantitatively introduced into the carrier gas stream.</a:t>
            </a:r>
          </a:p>
          <a:p>
            <a:pPr algn="just" rtl="0">
              <a:lnSpc>
                <a:spcPct val="150000"/>
              </a:lnSpc>
              <a:spcBef>
                <a:spcPts val="1000"/>
              </a:spcBef>
            </a:pPr>
            <a:r>
              <a:rPr lang="en-US" sz="2400" dirty="0" smtClean="0">
                <a:solidFill>
                  <a:srgbClr val="000000"/>
                </a:solidFill>
                <a:latin typeface="Times New Roman"/>
                <a:ea typeface="Times New Roman"/>
                <a:cs typeface="Times New Roman"/>
              </a:rPr>
              <a:t> Usually a syringe is used for injecting the sample into the injection port. Samples can be injected manually or automatically with mechanical devices that are often placed on top of the gas chromatograph: the auto-samplers.</a:t>
            </a:r>
          </a:p>
          <a:p>
            <a:pPr algn="just" rtl="0">
              <a:lnSpc>
                <a:spcPct val="150000"/>
              </a:lnSpc>
              <a:spcBef>
                <a:spcPts val="1000"/>
              </a:spcBef>
            </a:pPr>
            <a:r>
              <a:rPr lang="en-US" sz="2400" b="1" dirty="0" smtClean="0">
                <a:solidFill>
                  <a:srgbClr val="0372A6"/>
                </a:solidFill>
                <a:latin typeface="Times New Roman"/>
                <a:ea typeface="Times New Roman"/>
                <a:cs typeface="Times New Roman"/>
              </a:rPr>
              <a:t>Column</a:t>
            </a:r>
            <a:endParaRPr lang="en-US" b="1" dirty="0" smtClean="0">
              <a:solidFill>
                <a:srgbClr val="243F60"/>
              </a:solidFill>
              <a:latin typeface="Cambria"/>
              <a:ea typeface="Times New Roman"/>
              <a:cs typeface="Times New Roman"/>
            </a:endParaRPr>
          </a:p>
          <a:p>
            <a:pPr algn="just" rtl="0">
              <a:lnSpc>
                <a:spcPct val="150000"/>
              </a:lnSpc>
            </a:pPr>
            <a:r>
              <a:rPr lang="en-US" sz="2400" dirty="0" smtClean="0">
                <a:solidFill>
                  <a:prstClr val="black"/>
                </a:solidFill>
                <a:latin typeface="Times New Roman"/>
                <a:ea typeface="Times New Roman"/>
                <a:cs typeface="Times New Roman"/>
              </a:rPr>
              <a:t>This is filled with the stationary phase or its walls are covered with a liquid adsorbent. </a:t>
            </a:r>
            <a:r>
              <a:rPr lang="en-US" sz="2400" b="1" dirty="0" smtClean="0">
                <a:solidFill>
                  <a:prstClr val="black"/>
                </a:solidFill>
                <a:latin typeface="Times New Roman"/>
                <a:ea typeface="Times New Roman"/>
                <a:cs typeface="Times New Roman"/>
              </a:rPr>
              <a:t>This is done for selective absorbance and retention of the sample components</a:t>
            </a:r>
            <a:r>
              <a:rPr lang="en-US" sz="2000" b="1" dirty="0" smtClean="0">
                <a:solidFill>
                  <a:prstClr val="black"/>
                </a:solidFill>
                <a:latin typeface="Times New Roman"/>
                <a:ea typeface="Times New Roman"/>
                <a:cs typeface="Times New Roman"/>
              </a:rPr>
              <a:t>.</a:t>
            </a:r>
            <a:endParaRPr lang="en-US" b="1" dirty="0">
              <a:solidFill>
                <a:prstClr val="black"/>
              </a:solidFill>
              <a:latin typeface="Times New Roman"/>
              <a:ea typeface="Times New Roman"/>
            </a:endParaRPr>
          </a:p>
        </p:txBody>
      </p:sp>
    </p:spTree>
    <p:extLst>
      <p:ext uri="{BB962C8B-B14F-4D97-AF65-F5344CB8AC3E}">
        <p14:creationId xmlns:p14="http://schemas.microsoft.com/office/powerpoint/2010/main" val="3772457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1737</Words>
  <Application>Microsoft Office PowerPoint</Application>
  <PresentationFormat>عرض على الشاشة (3:4)‏</PresentationFormat>
  <Paragraphs>134</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1</cp:revision>
  <dcterms:created xsi:type="dcterms:W3CDTF">2025-05-20T09:15:35Z</dcterms:created>
  <dcterms:modified xsi:type="dcterms:W3CDTF">2025-05-20T09:23:35Z</dcterms:modified>
</cp:coreProperties>
</file>